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1" r:id="rId4"/>
    <p:sldId id="262" r:id="rId5"/>
    <p:sldId id="268" r:id="rId6"/>
    <p:sldId id="270" r:id="rId7"/>
    <p:sldId id="271" r:id="rId8"/>
    <p:sldId id="272" r:id="rId9"/>
    <p:sldId id="274" r:id="rId10"/>
    <p:sldId id="277" r:id="rId11"/>
    <p:sldId id="279" r:id="rId12"/>
    <p:sldId id="280" r:id="rId13"/>
    <p:sldId id="284" r:id="rId14"/>
    <p:sldId id="308" r:id="rId15"/>
    <p:sldId id="287" r:id="rId16"/>
  </p:sldIdLst>
  <p:sldSz cx="9144000" cy="6858000" type="screen4x3"/>
  <p:notesSz cx="6992938" cy="92789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0929"/>
  </p:normalViewPr>
  <p:slideViewPr>
    <p:cSldViewPr>
      <p:cViewPr varScale="1">
        <p:scale>
          <a:sx n="74" d="100"/>
          <a:sy n="74" d="100"/>
        </p:scale>
        <p:origin x="1476" y="72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A07B0C39-58D9-41A9-84B3-772723F0C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0813" y="0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6900"/>
            <a:ext cx="559435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380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0813" y="8813800"/>
            <a:ext cx="30305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929583D-9439-4462-B39B-2319CA35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E840BD-96CE-44C4-BCAE-68D66E5B0CFA}" type="slidenum">
              <a:rPr lang="en-US"/>
              <a:pPr/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80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6B1AD-1445-4E39-9E21-A88F92B4C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26176-EF33-40E7-A913-BFB606E2C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8DAB-FF2F-437D-8038-E3208BF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792D6-2B17-4FCB-9B0D-CB824FBA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B649-04CF-4DE9-9AB6-CBE2A049C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19310-D8AD-48F3-B5A8-1638A1C31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1D983-F306-498D-921E-F4F28D789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C2D2-337E-4B4C-8F7F-3F8B47672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421-70AD-43C6-82F5-B0658E32A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FB829-5DF4-45BE-AEAF-D8D2F34C9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2B3AB-03B5-42C9-9199-D3179DD3C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UML Class Diagrams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2EBC20-88D0-4F78-84FD-4F0570062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 sz="5400" b="0" smtClean="0"/>
              <a:t>UML Class Diagram</a:t>
            </a:r>
            <a:br>
              <a:rPr lang="en-US" sz="5400" b="0" smtClean="0"/>
            </a:br>
            <a:endParaRPr lang="en-US" sz="54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27851D-77A4-4AD6-B9FB-AA1B05167ED9}" type="slidenum">
              <a:rPr lang="en-US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3276600"/>
          </a:xfrm>
        </p:spPr>
        <p:txBody>
          <a:bodyPr/>
          <a:lstStyle/>
          <a:p>
            <a:pPr eaLnBrk="1" hangingPunct="1"/>
            <a:r>
              <a:rPr lang="en-US" sz="2800" smtClean="0"/>
              <a:t>A strong form of aggregation</a:t>
            </a:r>
          </a:p>
          <a:p>
            <a:pPr lvl="1" eaLnBrk="1" hangingPunct="1"/>
            <a:r>
              <a:rPr lang="en-US" sz="2400" smtClean="0"/>
              <a:t>The whole is the sole owner of its part.</a:t>
            </a:r>
          </a:p>
          <a:p>
            <a:pPr lvl="2" eaLnBrk="1" hangingPunct="1"/>
            <a:r>
              <a:rPr lang="en-US" sz="2000" smtClean="0"/>
              <a:t>The part object may belong to only one whole</a:t>
            </a:r>
          </a:p>
          <a:p>
            <a:pPr lvl="1" eaLnBrk="1" hangingPunct="1"/>
            <a:r>
              <a:rPr lang="en-US" sz="2400" smtClean="0"/>
              <a:t>Multiplicity on the whole side must be zero or one.</a:t>
            </a:r>
          </a:p>
          <a:p>
            <a:pPr lvl="1" eaLnBrk="1" hangingPunct="1"/>
            <a:r>
              <a:rPr lang="en-US" sz="2400" smtClean="0"/>
              <a:t>The life time of the part is dependent upon the whole. </a:t>
            </a:r>
          </a:p>
          <a:p>
            <a:pPr lvl="2" eaLnBrk="1" hangingPunct="1"/>
            <a:r>
              <a:rPr lang="en-US" sz="2000" smtClean="0"/>
              <a:t>The composite must manage the creation and destruction of its parts.</a:t>
            </a:r>
          </a:p>
        </p:txBody>
      </p:sp>
      <p:grpSp>
        <p:nvGrpSpPr>
          <p:cNvPr id="13318" name="Group 35"/>
          <p:cNvGrpSpPr>
            <a:grpSpLocks/>
          </p:cNvGrpSpPr>
          <p:nvPr/>
        </p:nvGrpSpPr>
        <p:grpSpPr bwMode="auto">
          <a:xfrm>
            <a:off x="914400" y="5029200"/>
            <a:ext cx="4419600" cy="1219200"/>
            <a:chOff x="576" y="3168"/>
            <a:chExt cx="2784" cy="768"/>
          </a:xfrm>
        </p:grpSpPr>
        <p:sp>
          <p:nvSpPr>
            <p:cNvPr id="13323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Circle</a:t>
              </a:r>
            </a:p>
          </p:txBody>
        </p:sp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Point</a:t>
              </a:r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AutoShape 11"/>
            <p:cNvSpPr>
              <a:spLocks noChangeArrowheads="1"/>
            </p:cNvSpPr>
            <p:nvPr/>
          </p:nvSpPr>
          <p:spPr bwMode="auto">
            <a:xfrm>
              <a:off x="1488" y="3288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8"/>
            <p:cNvSpPr txBox="1">
              <a:spLocks noChangeArrowheads="1"/>
            </p:cNvSpPr>
            <p:nvPr/>
          </p:nvSpPr>
          <p:spPr bwMode="auto">
            <a:xfrm>
              <a:off x="2640" y="360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3..*</a:t>
              </a:r>
            </a:p>
          </p:txBody>
        </p:sp>
        <p:sp>
          <p:nvSpPr>
            <p:cNvPr id="13328" name="Text Box 19"/>
            <p:cNvSpPr txBox="1">
              <a:spLocks noChangeArrowheads="1"/>
            </p:cNvSpPr>
            <p:nvPr/>
          </p:nvSpPr>
          <p:spPr bwMode="auto">
            <a:xfrm>
              <a:off x="2304" y="31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329" name="Rectangle 22"/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Polygon</a:t>
              </a:r>
            </a:p>
          </p:txBody>
        </p:sp>
        <p:sp>
          <p:nvSpPr>
            <p:cNvPr id="13330" name="AutoShape 24"/>
            <p:cNvSpPr>
              <a:spLocks noChangeArrowheads="1"/>
            </p:cNvSpPr>
            <p:nvPr/>
          </p:nvSpPr>
          <p:spPr bwMode="auto">
            <a:xfrm>
              <a:off x="1488" y="3720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331" name="AutoShape 26"/>
            <p:cNvCxnSpPr>
              <a:cxnSpLocks noChangeShapeType="1"/>
              <a:stCxn id="13330" idx="3"/>
              <a:endCxn id="13324" idx="2"/>
            </p:cNvCxnSpPr>
            <p:nvPr/>
          </p:nvCxnSpPr>
          <p:spPr bwMode="auto">
            <a:xfrm flipV="1">
              <a:off x="1632" y="3504"/>
              <a:ext cx="1344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13319" name="Group 36"/>
          <p:cNvGrpSpPr>
            <a:grpSpLocks/>
          </p:cNvGrpSpPr>
          <p:nvPr/>
        </p:nvGrpSpPr>
        <p:grpSpPr bwMode="auto">
          <a:xfrm>
            <a:off x="6324600" y="5105400"/>
            <a:ext cx="1524000" cy="1066800"/>
            <a:chOff x="3984" y="3216"/>
            <a:chExt cx="960" cy="672"/>
          </a:xfrm>
        </p:grpSpPr>
        <p:sp>
          <p:nvSpPr>
            <p:cNvPr id="13320" name="Rectangle 28"/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29"/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Point</a:t>
              </a:r>
            </a:p>
          </p:txBody>
        </p:sp>
        <p:sp>
          <p:nvSpPr>
            <p:cNvPr id="13322" name="Rectangle 34"/>
            <p:cNvSpPr>
              <a:spLocks noChangeArrowheads="1"/>
            </p:cNvSpPr>
            <p:nvPr/>
          </p:nvSpPr>
          <p:spPr bwMode="auto">
            <a:xfrm>
              <a:off x="4128" y="3216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Circle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7B3C89-C05C-430F-B4E7-C7D7E399DBB0}" type="slidenum">
              <a:rPr lang="en-US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2133600"/>
          </a:xfrm>
        </p:spPr>
        <p:txBody>
          <a:bodyPr/>
          <a:lstStyle/>
          <a:p>
            <a:pPr eaLnBrk="1" hangingPunct="1"/>
            <a:r>
              <a:rPr lang="en-US" smtClean="0"/>
              <a:t>Indicates that objects of the specialized class (subclass) are substitutable for objects of the generalized class (super-class).</a:t>
            </a:r>
          </a:p>
          <a:p>
            <a:pPr lvl="1" eaLnBrk="1" hangingPunct="1"/>
            <a:r>
              <a:rPr lang="en-US" smtClean="0"/>
              <a:t>“is kind of” relationship.</a:t>
            </a:r>
          </a:p>
        </p:txBody>
      </p:sp>
      <p:grpSp>
        <p:nvGrpSpPr>
          <p:cNvPr id="14342" name="Group 17"/>
          <p:cNvGrpSpPr>
            <a:grpSpLocks/>
          </p:cNvGrpSpPr>
          <p:nvPr/>
        </p:nvGrpSpPr>
        <p:grpSpPr bwMode="auto">
          <a:xfrm>
            <a:off x="3505200" y="3789363"/>
            <a:ext cx="4800600" cy="1981200"/>
            <a:chOff x="2208" y="2784"/>
            <a:chExt cx="3024" cy="1248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3360" y="2784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i="1"/>
                <a:t>Shape</a:t>
              </a:r>
              <a:br>
                <a:rPr lang="en-US" sz="2000" i="1"/>
              </a:br>
              <a:r>
                <a:rPr lang="en-US" sz="1600"/>
                <a:t>{abstract}</a:t>
              </a:r>
              <a:endParaRPr lang="en-US" sz="2000" i="1"/>
            </a:p>
          </p:txBody>
        </p:sp>
        <p:grpSp>
          <p:nvGrpSpPr>
            <p:cNvPr id="14345" name="Group 9"/>
            <p:cNvGrpSpPr>
              <a:grpSpLocks/>
            </p:cNvGrpSpPr>
            <p:nvPr/>
          </p:nvGrpSpPr>
          <p:grpSpPr bwMode="auto">
            <a:xfrm>
              <a:off x="3648" y="3120"/>
              <a:ext cx="192" cy="576"/>
              <a:chOff x="1920" y="3216"/>
              <a:chExt cx="192" cy="576"/>
            </a:xfrm>
          </p:grpSpPr>
          <p:sp>
            <p:nvSpPr>
              <p:cNvPr id="14351" name="AutoShape 6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2" name="Line 7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6" name="Rectangle 8"/>
            <p:cNvSpPr>
              <a:spLocks noChangeArrowheads="1"/>
            </p:cNvSpPr>
            <p:nvPr/>
          </p:nvSpPr>
          <p:spPr bwMode="auto">
            <a:xfrm>
              <a:off x="3360" y="3696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Circle</a:t>
              </a: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4464" y="2784"/>
              <a:ext cx="720" cy="384"/>
            </a:xfrm>
            <a:prstGeom prst="wedgeRectCallout">
              <a:avLst>
                <a:gd name="adj1" fmla="val -88750"/>
                <a:gd name="adj2" fmla="val -729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2000"/>
                <a:t>Super Class</a:t>
              </a:r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auto">
            <a:xfrm>
              <a:off x="4512" y="3600"/>
              <a:ext cx="720" cy="384"/>
            </a:xfrm>
            <a:prstGeom prst="wedgeRectCallout">
              <a:avLst>
                <a:gd name="adj1" fmla="val -99583"/>
                <a:gd name="adj2" fmla="val 989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2000"/>
                <a:t>Sub Class</a:t>
              </a: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2208" y="2784"/>
              <a:ext cx="864" cy="384"/>
            </a:xfrm>
            <a:prstGeom prst="wedgeRectCallout">
              <a:avLst>
                <a:gd name="adj1" fmla="val 77431"/>
                <a:gd name="adj2" fmla="val -2682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2000"/>
                <a:t>An abstract class</a:t>
              </a:r>
            </a:p>
          </p:txBody>
        </p:sp>
        <p:sp>
          <p:nvSpPr>
            <p:cNvPr id="14350" name="AutoShape 14"/>
            <p:cNvSpPr>
              <a:spLocks noChangeArrowheads="1"/>
            </p:cNvSpPr>
            <p:nvPr/>
          </p:nvSpPr>
          <p:spPr bwMode="auto">
            <a:xfrm>
              <a:off x="2208" y="3312"/>
              <a:ext cx="1104" cy="384"/>
            </a:xfrm>
            <a:prstGeom prst="wedgeRectCallout">
              <a:avLst>
                <a:gd name="adj1" fmla="val 83694"/>
                <a:gd name="adj2" fmla="val -2682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2000"/>
                <a:t>Generalization relationship</a:t>
              </a:r>
            </a:p>
          </p:txBody>
        </p:sp>
      </p:grp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533400" y="3789363"/>
            <a:ext cx="2438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b="1">
                <a:latin typeface="Courier" pitchFamily="49" charset="0"/>
              </a:rPr>
              <a:t>{abstract}</a:t>
            </a:r>
            <a:r>
              <a:rPr lang="en-US" sz="2000"/>
              <a:t> is a tagged value that indicates that the class is abstract. </a:t>
            </a:r>
            <a:br>
              <a:rPr lang="en-US" sz="2000"/>
            </a:br>
            <a:r>
              <a:rPr lang="en-US" sz="2000"/>
              <a:t>The name of an abstract class should be italicized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C8E5EE-DCE7-4EF0-82EC-2FBA36119662}" type="slidenum">
              <a:rPr lang="en-US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sub-class inherits from its super-class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Relationships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sub-class may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 attributes and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Add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Refine (override) inherited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generalization relationship </a:t>
            </a:r>
            <a:r>
              <a:rPr lang="en-US" sz="2800" b="1" smtClean="0"/>
              <a:t>may not</a:t>
            </a:r>
            <a:r>
              <a:rPr lang="en-US" sz="2800" smtClean="0"/>
              <a:t> be used to model interface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1FEE3F-2674-4031-9E11-D48C8DECAE36}" type="slidenum">
              <a:rPr lang="en-US"/>
              <a:pPr/>
              <a:t>13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Realization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29000"/>
          </a:xfrm>
        </p:spPr>
        <p:txBody>
          <a:bodyPr/>
          <a:lstStyle/>
          <a:p>
            <a:pPr eaLnBrk="1" hangingPunct="1"/>
            <a:r>
              <a:rPr lang="en-US" smtClean="0"/>
              <a:t>A realization relationship indicates that one class implements a behavior specified by another class (an interface or protocol).</a:t>
            </a:r>
          </a:p>
          <a:p>
            <a:pPr eaLnBrk="1" hangingPunct="1"/>
            <a:r>
              <a:rPr lang="en-US" smtClean="0"/>
              <a:t>An interface can be realized by many classes.</a:t>
            </a:r>
          </a:p>
          <a:p>
            <a:pPr eaLnBrk="1" hangingPunct="1"/>
            <a:r>
              <a:rPr lang="en-US" smtClean="0"/>
              <a:t>A class may realize many interfaces.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066800" y="5300663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LinkedList</a:t>
            </a:r>
          </a:p>
        </p:txBody>
      </p:sp>
      <p:grpSp>
        <p:nvGrpSpPr>
          <p:cNvPr id="16391" name="Group 1"/>
          <p:cNvGrpSpPr>
            <a:grpSpLocks/>
          </p:cNvGrpSpPr>
          <p:nvPr/>
        </p:nvGrpSpPr>
        <p:grpSpPr bwMode="auto">
          <a:xfrm>
            <a:off x="2513013" y="5451475"/>
            <a:ext cx="1220787" cy="306388"/>
            <a:chOff x="2513013" y="5451475"/>
            <a:chExt cx="1220787" cy="306388"/>
          </a:xfrm>
        </p:grpSpPr>
        <p:sp>
          <p:nvSpPr>
            <p:cNvPr id="16397" name="AutoShape 6"/>
            <p:cNvSpPr>
              <a:spLocks noChangeArrowheads="1"/>
            </p:cNvSpPr>
            <p:nvPr/>
          </p:nvSpPr>
          <p:spPr bwMode="auto">
            <a:xfrm rot="5400000">
              <a:off x="3427413" y="5451475"/>
              <a:ext cx="306388" cy="3063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7"/>
            <p:cNvSpPr>
              <a:spLocks noChangeShapeType="1"/>
            </p:cNvSpPr>
            <p:nvPr/>
          </p:nvSpPr>
          <p:spPr bwMode="auto">
            <a:xfrm rot="5400000">
              <a:off x="2970213" y="514667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733800" y="5300663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&lt;&lt;interface&gt;&gt;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List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37313" y="5300663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ArrayList</a:t>
            </a:r>
          </a:p>
        </p:txBody>
      </p:sp>
      <p:grpSp>
        <p:nvGrpSpPr>
          <p:cNvPr id="16394" name="Group 21"/>
          <p:cNvGrpSpPr>
            <a:grpSpLocks/>
          </p:cNvGrpSpPr>
          <p:nvPr/>
        </p:nvGrpSpPr>
        <p:grpSpPr bwMode="auto">
          <a:xfrm rot="10800000">
            <a:off x="5181600" y="5453063"/>
            <a:ext cx="1220788" cy="306387"/>
            <a:chOff x="2513013" y="5451475"/>
            <a:chExt cx="1220787" cy="306388"/>
          </a:xfrm>
        </p:grpSpPr>
        <p:sp>
          <p:nvSpPr>
            <p:cNvPr id="16395" name="AutoShape 6"/>
            <p:cNvSpPr>
              <a:spLocks noChangeArrowheads="1"/>
            </p:cNvSpPr>
            <p:nvPr/>
          </p:nvSpPr>
          <p:spPr bwMode="auto">
            <a:xfrm rot="5400000">
              <a:off x="3427413" y="5451475"/>
              <a:ext cx="306388" cy="3063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 rot="5400000">
              <a:off x="2970213" y="514667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03CEC9-C18E-48B2-BFCA-6E091815F6FF}" type="slidenum">
              <a:rPr lang="en-US"/>
              <a:pPr/>
              <a:t>14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Dependency is a weaker form of relationship which indicates that one class depends on another because it uses it at some point in time. </a:t>
            </a:r>
          </a:p>
          <a:p>
            <a:pPr eaLnBrk="1" hangingPunct="1"/>
            <a:r>
              <a:rPr lang="en-US" sz="2400" dirty="0" smtClean="0"/>
              <a:t>One class depends on another if the independent class is a parameter variable or local variable of a method of the dependent class.</a:t>
            </a:r>
          </a:p>
          <a:p>
            <a:pPr eaLnBrk="1" hangingPunct="1"/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5AEC90-DCE5-4668-8CA5-AE725A7E5108}" type="slidenum">
              <a:rPr lang="en-US"/>
              <a:pPr/>
              <a:t>15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Rules and Notes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2819400"/>
          </a:xfrm>
        </p:spPr>
        <p:txBody>
          <a:bodyPr/>
          <a:lstStyle/>
          <a:p>
            <a:pPr eaLnBrk="1" hangingPunct="1"/>
            <a:r>
              <a:rPr lang="en-US" sz="2800" b="1" smtClean="0"/>
              <a:t>Constraints</a:t>
            </a:r>
            <a:r>
              <a:rPr lang="en-US" sz="2800" smtClean="0"/>
              <a:t> and </a:t>
            </a:r>
            <a:r>
              <a:rPr lang="en-US" sz="2800" b="1" smtClean="0"/>
              <a:t>notes</a:t>
            </a:r>
            <a:r>
              <a:rPr lang="en-US" sz="2800" smtClean="0"/>
              <a:t> annotate among other things associations, attributes, operations and classes.</a:t>
            </a:r>
          </a:p>
          <a:p>
            <a:pPr eaLnBrk="1" hangingPunct="1"/>
            <a:r>
              <a:rPr lang="en-US" sz="2800" smtClean="0"/>
              <a:t>Constraints are semantic restrictions noted as Boolean expressions.</a:t>
            </a:r>
          </a:p>
          <a:p>
            <a:pPr lvl="1" eaLnBrk="1" hangingPunct="1"/>
            <a:r>
              <a:rPr lang="en-US" sz="2400" smtClean="0"/>
              <a:t>UML offers many pre-defined constraints.</a:t>
            </a:r>
          </a:p>
        </p:txBody>
      </p:sp>
      <p:grpSp>
        <p:nvGrpSpPr>
          <p:cNvPr id="18438" name="Group 25"/>
          <p:cNvGrpSpPr>
            <a:grpSpLocks/>
          </p:cNvGrpSpPr>
          <p:nvPr/>
        </p:nvGrpSpPr>
        <p:grpSpPr bwMode="auto">
          <a:xfrm>
            <a:off x="1066800" y="4365625"/>
            <a:ext cx="7331075" cy="914400"/>
            <a:chOff x="672" y="3264"/>
            <a:chExt cx="4618" cy="576"/>
          </a:xfrm>
        </p:grpSpPr>
        <p:grpSp>
          <p:nvGrpSpPr>
            <p:cNvPr id="18441" name="Group 24"/>
            <p:cNvGrpSpPr>
              <a:grpSpLocks/>
            </p:cNvGrpSpPr>
            <p:nvPr/>
          </p:nvGrpSpPr>
          <p:grpSpPr bwMode="auto">
            <a:xfrm>
              <a:off x="672" y="3264"/>
              <a:ext cx="1296" cy="576"/>
              <a:chOff x="672" y="3216"/>
              <a:chExt cx="1296" cy="576"/>
            </a:xfrm>
          </p:grpSpPr>
          <p:sp>
            <p:nvSpPr>
              <p:cNvPr id="18452" name="Rectangle 4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129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/>
              <a:p>
                <a:pPr algn="ctr"/>
                <a:r>
                  <a:rPr lang="en-US"/>
                  <a:t>id: long { value &gt; 0 }</a:t>
                </a:r>
              </a:p>
            </p:txBody>
          </p:sp>
          <p:sp>
            <p:nvSpPr>
              <p:cNvPr id="18453" name="Line 5"/>
              <p:cNvSpPr>
                <a:spLocks noChangeShapeType="1"/>
              </p:cNvSpPr>
              <p:nvPr/>
            </p:nvSpPr>
            <p:spPr bwMode="auto">
              <a:xfrm>
                <a:off x="672" y="350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Text Box 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1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Customer</a:t>
                </a:r>
              </a:p>
            </p:txBody>
          </p:sp>
        </p:grp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1968" y="35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264" y="3360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Order</a:t>
              </a: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3072" y="33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1968" y="33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2160" y="3552"/>
              <a:ext cx="9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{ total &lt; $50 }</a:t>
              </a:r>
            </a:p>
          </p:txBody>
        </p:sp>
        <p:grpSp>
          <p:nvGrpSpPr>
            <p:cNvPr id="18447" name="Group 23"/>
            <p:cNvGrpSpPr>
              <a:grpSpLocks/>
            </p:cNvGrpSpPr>
            <p:nvPr/>
          </p:nvGrpSpPr>
          <p:grpSpPr bwMode="auto">
            <a:xfrm>
              <a:off x="4464" y="3360"/>
              <a:ext cx="826" cy="423"/>
              <a:chOff x="4464" y="3360"/>
              <a:chExt cx="826" cy="423"/>
            </a:xfrm>
          </p:grpSpPr>
          <p:sp>
            <p:nvSpPr>
              <p:cNvPr id="18449" name="Freeform 13"/>
              <p:cNvSpPr>
                <a:spLocks/>
              </p:cNvSpPr>
              <p:nvPr/>
            </p:nvSpPr>
            <p:spPr bwMode="auto">
              <a:xfrm>
                <a:off x="4464" y="3360"/>
                <a:ext cx="816" cy="384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384 h 384"/>
                  <a:gd name="T4" fmla="*/ 816 w 816"/>
                  <a:gd name="T5" fmla="*/ 384 h 384"/>
                  <a:gd name="T6" fmla="*/ 816 w 816"/>
                  <a:gd name="T7" fmla="*/ 48 h 384"/>
                  <a:gd name="T8" fmla="*/ 672 w 816"/>
                  <a:gd name="T9" fmla="*/ 0 h 384"/>
                  <a:gd name="T10" fmla="*/ 0 w 816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816" y="384"/>
                    </a:lnTo>
                    <a:lnTo>
                      <a:pt x="816" y="48"/>
                    </a:lnTo>
                    <a:lnTo>
                      <a:pt x="67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450" name="AutoShape 19"/>
              <p:cNvCxnSpPr>
                <a:cxnSpLocks noChangeShapeType="1"/>
                <a:stCxn id="18449" idx="4"/>
                <a:endCxn id="18449" idx="3"/>
              </p:cNvCxnSpPr>
              <p:nvPr/>
            </p:nvCxnSpPr>
            <p:spPr bwMode="auto">
              <a:xfrm>
                <a:off x="5136" y="3360"/>
                <a:ext cx="144" cy="48"/>
              </a:xfrm>
              <a:prstGeom prst="bentConnector3">
                <a:avLst>
                  <a:gd name="adj1" fmla="val -125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18451" name="Text Box 20"/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730" cy="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/>
                  <a:t>may be canceled</a:t>
                </a:r>
              </a:p>
            </p:txBody>
          </p:sp>
        </p:grpSp>
        <p:sp>
          <p:nvSpPr>
            <p:cNvPr id="18448" name="Line 22"/>
            <p:cNvSpPr>
              <a:spLocks noChangeShapeType="1"/>
            </p:cNvSpPr>
            <p:nvPr/>
          </p:nvSpPr>
          <p:spPr bwMode="auto">
            <a:xfrm flipH="1">
              <a:off x="4032" y="3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9" name="AutoShape 26"/>
          <p:cNvSpPr>
            <a:spLocks noChangeArrowheads="1"/>
          </p:cNvSpPr>
          <p:nvPr/>
        </p:nvSpPr>
        <p:spPr bwMode="auto">
          <a:xfrm>
            <a:off x="2438400" y="5508625"/>
            <a:ext cx="1371600" cy="533400"/>
          </a:xfrm>
          <a:prstGeom prst="wedgeRectCallout">
            <a:avLst>
              <a:gd name="adj1" fmla="val -42708"/>
              <a:gd name="adj2" fmla="val -10684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Constraint</a:t>
            </a:r>
          </a:p>
        </p:txBody>
      </p:sp>
      <p:sp>
        <p:nvSpPr>
          <p:cNvPr id="18440" name="AutoShape 27"/>
          <p:cNvSpPr>
            <a:spLocks noChangeArrowheads="1"/>
          </p:cNvSpPr>
          <p:nvPr/>
        </p:nvSpPr>
        <p:spPr bwMode="auto">
          <a:xfrm>
            <a:off x="6553200" y="5508625"/>
            <a:ext cx="1066800" cy="533400"/>
          </a:xfrm>
          <a:prstGeom prst="wedgeRectCallout">
            <a:avLst>
              <a:gd name="adj1" fmla="val 26787"/>
              <a:gd name="adj2" fmla="val -10506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DC92E9-2DCE-4808-95BF-51BB711148AE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Class Diagram?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A Class Diagram is a diagram describing the structure of a system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 shows the system's 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/>
              <a:t>classes</a:t>
            </a:r>
            <a:endParaRPr lang="en-US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>
                <a:ea typeface="+mn-ea"/>
              </a:rPr>
              <a:t>Attributes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>
                <a:ea typeface="+mn-ea"/>
              </a:rPr>
              <a:t>operations (or methods),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 smtClean="0">
                <a:ea typeface="+mn-ea"/>
              </a:rPr>
              <a:t>Relationships among the classes.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61B4E8-A4DE-4183-87FD-94189784DB21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Essential Elements of a UML Class Diagram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Associations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Dependency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Constraint Rules and Notes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AC6DD1-7F00-4426-9B01-C4DBD94A38E8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616075"/>
            <a:ext cx="7772400" cy="4165600"/>
          </a:xfrm>
        </p:spPr>
        <p:txBody>
          <a:bodyPr/>
          <a:lstStyle/>
          <a:p>
            <a:pPr eaLnBrk="1" hangingPunct="1"/>
            <a:r>
              <a:rPr lang="en-US" sz="2800" smtClean="0"/>
              <a:t>Describes a set of objects having similar:</a:t>
            </a:r>
          </a:p>
          <a:p>
            <a:pPr lvl="1" eaLnBrk="1" hangingPunct="1"/>
            <a:r>
              <a:rPr lang="en-US" sz="2400" smtClean="0"/>
              <a:t>Attributes (status)</a:t>
            </a:r>
          </a:p>
          <a:p>
            <a:pPr lvl="1" eaLnBrk="1" hangingPunct="1"/>
            <a:r>
              <a:rPr lang="en-US" sz="2400" smtClean="0"/>
              <a:t>Operations (behavior)</a:t>
            </a:r>
          </a:p>
          <a:p>
            <a:pPr lvl="1" eaLnBrk="1" hangingPunct="1"/>
            <a:r>
              <a:rPr lang="en-US" sz="2400" smtClean="0"/>
              <a:t>Relationships with other classes</a:t>
            </a:r>
          </a:p>
          <a:p>
            <a:pPr eaLnBrk="1" hangingPunct="1"/>
            <a:r>
              <a:rPr lang="en-US" sz="2800" smtClean="0"/>
              <a:t>Attributes and operations may</a:t>
            </a:r>
          </a:p>
          <a:p>
            <a:pPr lvl="1" eaLnBrk="1" hangingPunct="1"/>
            <a:r>
              <a:rPr lang="en-US" sz="2400" smtClean="0"/>
              <a:t>have their visibility marked:</a:t>
            </a:r>
          </a:p>
          <a:p>
            <a:pPr lvl="1" eaLnBrk="1" hangingPunct="1"/>
            <a:r>
              <a:rPr lang="en-US" sz="2400" smtClean="0"/>
              <a:t>"+" for </a:t>
            </a:r>
            <a:r>
              <a:rPr lang="en-US" sz="2400" i="1" smtClean="0"/>
              <a:t>public</a:t>
            </a:r>
          </a:p>
          <a:p>
            <a:pPr lvl="1" eaLnBrk="1" hangingPunct="1"/>
            <a:r>
              <a:rPr lang="en-US" sz="2400" smtClean="0"/>
              <a:t>"#" for </a:t>
            </a:r>
            <a:r>
              <a:rPr lang="en-US" sz="2400" i="1" smtClean="0"/>
              <a:t>protected</a:t>
            </a:r>
          </a:p>
          <a:p>
            <a:pPr lvl="1" eaLnBrk="1" hangingPunct="1"/>
            <a:r>
              <a:rPr lang="en-US" sz="2400" smtClean="0"/>
              <a:t>"−" for </a:t>
            </a:r>
            <a:r>
              <a:rPr lang="en-US" sz="2400" i="1" smtClean="0"/>
              <a:t>private</a:t>
            </a:r>
          </a:p>
          <a:p>
            <a:pPr lvl="1" eaLnBrk="1" hangingPunct="1"/>
            <a:r>
              <a:rPr lang="en-US" sz="2400" smtClean="0"/>
              <a:t>"~" for </a:t>
            </a:r>
            <a:r>
              <a:rPr lang="en-US" sz="2400" i="1" smtClean="0"/>
              <a:t>package</a:t>
            </a:r>
            <a:endParaRPr lang="en-US" sz="2400" smtClean="0"/>
          </a:p>
        </p:txBody>
      </p: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6813550" y="4157663"/>
            <a:ext cx="1752600" cy="1752600"/>
            <a:chOff x="816" y="2640"/>
            <a:chExt cx="1104" cy="1104"/>
          </a:xfrm>
        </p:grpSpPr>
        <p:sp>
          <p:nvSpPr>
            <p:cNvPr id="6155" name="Rectangle 4"/>
            <p:cNvSpPr>
              <a:spLocks noChangeArrowheads="1"/>
            </p:cNvSpPr>
            <p:nvPr/>
          </p:nvSpPr>
          <p:spPr bwMode="auto">
            <a:xfrm>
              <a:off x="816" y="2640"/>
              <a:ext cx="110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5"/>
            <p:cNvSpPr>
              <a:spLocks noChangeShapeType="1"/>
            </p:cNvSpPr>
            <p:nvPr/>
          </p:nvSpPr>
          <p:spPr bwMode="auto">
            <a:xfrm>
              <a:off x="816" y="297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6"/>
            <p:cNvSpPr>
              <a:spLocks noChangeShapeType="1"/>
            </p:cNvSpPr>
            <p:nvPr/>
          </p:nvSpPr>
          <p:spPr bwMode="auto">
            <a:xfrm>
              <a:off x="816" y="336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7"/>
            <p:cNvSpPr txBox="1">
              <a:spLocks noChangeArrowheads="1"/>
            </p:cNvSpPr>
            <p:nvPr/>
          </p:nvSpPr>
          <p:spPr bwMode="auto">
            <a:xfrm>
              <a:off x="864" y="2688"/>
              <a:ext cx="1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Window</a:t>
              </a:r>
            </a:p>
          </p:txBody>
        </p:sp>
        <p:sp>
          <p:nvSpPr>
            <p:cNvPr id="6159" name="Text Box 10"/>
            <p:cNvSpPr txBox="1">
              <a:spLocks noChangeArrowheads="1"/>
            </p:cNvSpPr>
            <p:nvPr/>
          </p:nvSpPr>
          <p:spPr bwMode="auto">
            <a:xfrm>
              <a:off x="864" y="2976"/>
              <a:ext cx="100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size: Size</a:t>
              </a:r>
              <a:br>
                <a:rPr lang="en-US" sz="1600"/>
              </a:br>
              <a:r>
                <a:rPr lang="en-US" sz="1600"/>
                <a:t>visibility: boolean</a:t>
              </a:r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864" y="3408"/>
              <a:ext cx="100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display()</a:t>
              </a:r>
              <a:br>
                <a:rPr lang="en-US" sz="1600"/>
              </a:br>
              <a:r>
                <a:rPr lang="en-US" sz="1600"/>
                <a:t>hide()</a:t>
              </a:r>
            </a:p>
          </p:txBody>
        </p:sp>
      </p:grpSp>
      <p:sp>
        <p:nvSpPr>
          <p:cNvPr id="6151" name="Text Box 19"/>
          <p:cNvSpPr txBox="1">
            <a:spLocks noChangeArrowheads="1"/>
          </p:cNvSpPr>
          <p:nvPr/>
        </p:nvSpPr>
        <p:spPr bwMode="auto">
          <a:xfrm>
            <a:off x="3581400" y="5532438"/>
            <a:ext cx="160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6152" name="AutoShape 26"/>
          <p:cNvSpPr>
            <a:spLocks noChangeArrowheads="1"/>
          </p:cNvSpPr>
          <p:nvPr/>
        </p:nvSpPr>
        <p:spPr bwMode="auto">
          <a:xfrm>
            <a:off x="5213350" y="4005263"/>
            <a:ext cx="1143000" cy="533400"/>
          </a:xfrm>
          <a:prstGeom prst="wedgeRectCallout">
            <a:avLst>
              <a:gd name="adj1" fmla="val 85000"/>
              <a:gd name="adj2" fmla="val 2976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/>
              <a:t>Class Name</a:t>
            </a:r>
          </a:p>
        </p:txBody>
      </p:sp>
      <p:sp>
        <p:nvSpPr>
          <p:cNvPr id="6153" name="AutoShape 27"/>
          <p:cNvSpPr>
            <a:spLocks noChangeArrowheads="1"/>
          </p:cNvSpPr>
          <p:nvPr/>
        </p:nvSpPr>
        <p:spPr bwMode="auto">
          <a:xfrm>
            <a:off x="5213350" y="4843463"/>
            <a:ext cx="1143000" cy="381000"/>
          </a:xfrm>
          <a:prstGeom prst="wedgeRectCallout">
            <a:avLst>
              <a:gd name="adj1" fmla="val 87083"/>
              <a:gd name="adj2" fmla="val -8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/>
              <a:t>Attributes</a:t>
            </a:r>
          </a:p>
        </p:txBody>
      </p:sp>
      <p:sp>
        <p:nvSpPr>
          <p:cNvPr id="6154" name="AutoShape 28"/>
          <p:cNvSpPr>
            <a:spLocks noChangeArrowheads="1"/>
          </p:cNvSpPr>
          <p:nvPr/>
        </p:nvSpPr>
        <p:spPr bwMode="auto">
          <a:xfrm>
            <a:off x="5213350" y="5529263"/>
            <a:ext cx="1143000" cy="381000"/>
          </a:xfrm>
          <a:prstGeom prst="wedgeRectCallout">
            <a:avLst>
              <a:gd name="adj1" fmla="val 81667"/>
              <a:gd name="adj2" fmla="val -35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/>
              <a:t>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CE142C-26B3-4BBE-9E6B-46063E759B90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2971800"/>
          </a:xfrm>
        </p:spPr>
        <p:txBody>
          <a:bodyPr/>
          <a:lstStyle/>
          <a:p>
            <a:pPr eaLnBrk="1" hangingPunct="1"/>
            <a:r>
              <a:rPr lang="en-US" sz="2800" smtClean="0"/>
              <a:t>An association between two classes indicates that objects at one end of an association “recognize” objects at the other end and may send messages to them.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 “An Employee works for a Company”</a:t>
            </a:r>
          </a:p>
        </p:txBody>
      </p:sp>
      <p:grpSp>
        <p:nvGrpSpPr>
          <p:cNvPr id="7174" name="Group 29"/>
          <p:cNvGrpSpPr>
            <a:grpSpLocks/>
          </p:cNvGrpSpPr>
          <p:nvPr/>
        </p:nvGrpSpPr>
        <p:grpSpPr bwMode="auto">
          <a:xfrm>
            <a:off x="2543175" y="5005388"/>
            <a:ext cx="3124200" cy="457200"/>
            <a:chOff x="672" y="3744"/>
            <a:chExt cx="1968" cy="288"/>
          </a:xfrm>
        </p:grpSpPr>
        <p:sp>
          <p:nvSpPr>
            <p:cNvPr id="7175" name="Rectangle 8"/>
            <p:cNvSpPr>
              <a:spLocks noChangeArrowheads="1"/>
            </p:cNvSpPr>
            <p:nvPr/>
          </p:nvSpPr>
          <p:spPr bwMode="auto">
            <a:xfrm>
              <a:off x="672" y="374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Employee</a:t>
              </a:r>
            </a:p>
          </p:txBody>
        </p:sp>
        <p:sp>
          <p:nvSpPr>
            <p:cNvPr id="7176" name="Rectangle 20"/>
            <p:cNvSpPr>
              <a:spLocks noChangeArrowheads="1"/>
            </p:cNvSpPr>
            <p:nvPr/>
          </p:nvSpPr>
          <p:spPr bwMode="auto">
            <a:xfrm>
              <a:off x="1872" y="374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Company</a:t>
              </a:r>
            </a:p>
          </p:txBody>
        </p:sp>
        <p:sp>
          <p:nvSpPr>
            <p:cNvPr id="7177" name="Line 24"/>
            <p:cNvSpPr>
              <a:spLocks noChangeShapeType="1"/>
            </p:cNvSpPr>
            <p:nvPr/>
          </p:nvSpPr>
          <p:spPr bwMode="auto">
            <a:xfrm>
              <a:off x="1440" y="38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96D171-3C79-4BB5-8777-199F20C34E6A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Associations (cont.)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09600" y="3200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StaffMember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248400" y="3200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Student</a:t>
            </a:r>
          </a:p>
        </p:txBody>
      </p:sp>
      <p:sp>
        <p:nvSpPr>
          <p:cNvPr id="8199" name="Line 10"/>
          <p:cNvSpPr>
            <a:spLocks noChangeShapeType="1"/>
          </p:cNvSpPr>
          <p:nvPr/>
        </p:nvSpPr>
        <p:spPr bwMode="auto">
          <a:xfrm>
            <a:off x="2286000" y="3429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2362200" y="34290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1..*</a:t>
            </a:r>
          </a:p>
        </p:txBody>
      </p:sp>
      <p:sp>
        <p:nvSpPr>
          <p:cNvPr id="8201" name="Text Box 14"/>
          <p:cNvSpPr txBox="1">
            <a:spLocks noChangeArrowheads="1"/>
          </p:cNvSpPr>
          <p:nvPr/>
        </p:nvSpPr>
        <p:spPr bwMode="auto">
          <a:xfrm>
            <a:off x="5943600" y="3429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instructs</a:t>
            </a:r>
          </a:p>
        </p:txBody>
      </p:sp>
      <p:sp>
        <p:nvSpPr>
          <p:cNvPr id="8203" name="Text Box 16"/>
          <p:cNvSpPr txBox="1">
            <a:spLocks noChangeArrowheads="1"/>
          </p:cNvSpPr>
          <p:nvPr/>
        </p:nvSpPr>
        <p:spPr bwMode="auto">
          <a:xfrm>
            <a:off x="2286000" y="3062288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instructor</a:t>
            </a:r>
          </a:p>
        </p:txBody>
      </p: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4572000" y="2590800"/>
            <a:ext cx="1371600" cy="609600"/>
          </a:xfrm>
          <a:prstGeom prst="wedgeRectCallout">
            <a:avLst>
              <a:gd name="adj1" fmla="val -36458"/>
              <a:gd name="adj2" fmla="val 981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Association name</a:t>
            </a:r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2971800" y="2057400"/>
            <a:ext cx="1143000" cy="609600"/>
          </a:xfrm>
          <a:prstGeom prst="wedgeRectCallout">
            <a:avLst>
              <a:gd name="adj1" fmla="val -63750"/>
              <a:gd name="adj2" fmla="val 120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Role name</a:t>
            </a:r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1371600" y="4191000"/>
            <a:ext cx="1371600" cy="609600"/>
          </a:xfrm>
          <a:prstGeom prst="wedgeRectCallout">
            <a:avLst>
              <a:gd name="adj1" fmla="val 39583"/>
              <a:gd name="adj2" fmla="val -11979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Multiplicity</a:t>
            </a:r>
          </a:p>
        </p:txBody>
      </p:sp>
      <p:sp>
        <p:nvSpPr>
          <p:cNvPr id="8207" name="AutoShape 25"/>
          <p:cNvSpPr>
            <a:spLocks noChangeArrowheads="1"/>
          </p:cNvSpPr>
          <p:nvPr/>
        </p:nvSpPr>
        <p:spPr bwMode="auto">
          <a:xfrm>
            <a:off x="4038600" y="3962400"/>
            <a:ext cx="1905000" cy="914400"/>
          </a:xfrm>
          <a:prstGeom prst="wedgeRectCallout">
            <a:avLst>
              <a:gd name="adj1" fmla="val 97000"/>
              <a:gd name="adj2" fmla="val 3107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Navigable</a:t>
            </a:r>
            <a:br>
              <a:rPr lang="en-US" b="1"/>
            </a:br>
            <a:r>
              <a:rPr lang="en-US" b="1"/>
              <a:t> (uni-directional) association</a:t>
            </a:r>
          </a:p>
        </p:txBody>
      </p:sp>
      <p:sp>
        <p:nvSpPr>
          <p:cNvPr id="8208" name="Rectangle 27"/>
          <p:cNvSpPr>
            <a:spLocks noChangeArrowheads="1"/>
          </p:cNvSpPr>
          <p:nvPr/>
        </p:nvSpPr>
        <p:spPr bwMode="auto">
          <a:xfrm>
            <a:off x="6248400" y="48768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Courses</a:t>
            </a:r>
          </a:p>
        </p:txBody>
      </p:sp>
      <p:cxnSp>
        <p:nvCxnSpPr>
          <p:cNvPr id="8209" name="AutoShape 29"/>
          <p:cNvCxnSpPr>
            <a:cxnSpLocks noChangeShapeType="1"/>
            <a:stCxn id="8198" idx="2"/>
            <a:endCxn id="8208" idx="0"/>
          </p:cNvCxnSpPr>
          <p:nvPr/>
        </p:nvCxnSpPr>
        <p:spPr bwMode="auto">
          <a:xfrm>
            <a:off x="6934200" y="36576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10" name="AutoShape 30"/>
          <p:cNvCxnSpPr>
            <a:cxnSpLocks noChangeShapeType="1"/>
          </p:cNvCxnSpPr>
          <p:nvPr/>
        </p:nvCxnSpPr>
        <p:spPr bwMode="auto">
          <a:xfrm rot="5400000" flipH="1" flipV="1">
            <a:off x="7200900" y="4914900"/>
            <a:ext cx="152400" cy="685800"/>
          </a:xfrm>
          <a:prstGeom prst="bentConnector4">
            <a:avLst>
              <a:gd name="adj1" fmla="val -346875"/>
              <a:gd name="adj2" fmla="val 199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211" name="Text Box 33"/>
          <p:cNvSpPr txBox="1">
            <a:spLocks noChangeArrowheads="1"/>
          </p:cNvSpPr>
          <p:nvPr/>
        </p:nvSpPr>
        <p:spPr bwMode="auto">
          <a:xfrm>
            <a:off x="7620000" y="44958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pre - </a:t>
            </a:r>
            <a:br>
              <a:rPr lang="en-US"/>
            </a:br>
            <a:r>
              <a:rPr lang="en-US"/>
              <a:t>requisites</a:t>
            </a:r>
          </a:p>
        </p:txBody>
      </p:sp>
      <p:sp>
        <p:nvSpPr>
          <p:cNvPr id="8212" name="Text Box 34"/>
          <p:cNvSpPr txBox="1">
            <a:spLocks noChangeArrowheads="1"/>
          </p:cNvSpPr>
          <p:nvPr/>
        </p:nvSpPr>
        <p:spPr bwMode="auto">
          <a:xfrm>
            <a:off x="7620000" y="52578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0..3</a:t>
            </a:r>
          </a:p>
        </p:txBody>
      </p:sp>
      <p:sp>
        <p:nvSpPr>
          <p:cNvPr id="8213" name="AutoShape 35"/>
          <p:cNvSpPr>
            <a:spLocks noChangeArrowheads="1"/>
          </p:cNvSpPr>
          <p:nvPr/>
        </p:nvSpPr>
        <p:spPr bwMode="auto">
          <a:xfrm>
            <a:off x="4876800" y="5410200"/>
            <a:ext cx="1371600" cy="685800"/>
          </a:xfrm>
          <a:prstGeom prst="wedgeRectCallout">
            <a:avLst>
              <a:gd name="adj1" fmla="val 92708"/>
              <a:gd name="adj2" fmla="val -384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Reflexive association</a:t>
            </a:r>
          </a:p>
        </p:txBody>
      </p:sp>
      <p:sp>
        <p:nvSpPr>
          <p:cNvPr id="8214" name="AutoShape 36"/>
          <p:cNvSpPr>
            <a:spLocks noChangeArrowheads="1"/>
          </p:cNvSpPr>
          <p:nvPr/>
        </p:nvSpPr>
        <p:spPr bwMode="auto">
          <a:xfrm>
            <a:off x="7543800" y="3810000"/>
            <a:ext cx="1143000" cy="381000"/>
          </a:xfrm>
          <a:prstGeom prst="wedgeRectCallout">
            <a:avLst>
              <a:gd name="adj1" fmla="val -99167"/>
              <a:gd name="adj2" fmla="val -841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Role</a:t>
            </a:r>
          </a:p>
        </p:txBody>
      </p:sp>
      <p:sp>
        <p:nvSpPr>
          <p:cNvPr id="8215" name="Text Box 37"/>
          <p:cNvSpPr txBox="1">
            <a:spLocks noChangeArrowheads="1"/>
          </p:cNvSpPr>
          <p:nvPr/>
        </p:nvSpPr>
        <p:spPr bwMode="auto">
          <a:xfrm>
            <a:off x="7010400" y="4495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FADF1E-9BE9-439C-AE71-40551ED72A15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Associations (cont.)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To clarify its meaning, an association may be named.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name is represented as a label placed midway along the association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Usually a verb or a verb phrase.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role</a:t>
            </a:r>
            <a:r>
              <a:rPr lang="en-US" sz="2800" smtClean="0"/>
              <a:t> is an end of an association where it connects to a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May be named to indicate the role played by the class attached to the end of the association path.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Usually a noun or noun phrase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Mandatory for reflexive associations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775695-2CE9-4A26-A238-3916E8AC933C}" type="slidenum">
              <a:rPr lang="en-US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Associations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134350" cy="166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Multiplicity</a:t>
            </a:r>
          </a:p>
          <a:p>
            <a:pPr lvl="1" eaLnBrk="1" hangingPunct="1">
              <a:defRPr/>
            </a:pPr>
            <a:r>
              <a:rPr lang="en-US" sz="2400" dirty="0" smtClean="0">
                <a:ea typeface="+mn-ea"/>
              </a:rPr>
              <a:t>the number of objects that participate in the association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Indicates whether or not an association is mandatory.</a:t>
            </a:r>
          </a:p>
        </p:txBody>
      </p:sp>
      <p:graphicFrame>
        <p:nvGraphicFramePr>
          <p:cNvPr id="7" name="Group 72"/>
          <p:cNvGraphicFramePr>
            <a:graphicFrameLocks noGrp="1"/>
          </p:cNvGraphicFramePr>
          <p:nvPr/>
        </p:nvGraphicFramePr>
        <p:xfrm>
          <a:off x="1979613" y="3644900"/>
          <a:ext cx="5472608" cy="2633980"/>
        </p:xfrm>
        <a:graphic>
          <a:graphicData uri="http://schemas.openxmlformats.org/drawingml/2006/table">
            <a:tbl>
              <a:tblPr/>
              <a:tblGrid>
                <a:gridCol w="3796647"/>
                <a:gridCol w="1675961"/>
              </a:tblGrid>
              <a:tr h="324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Exactly one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more (unlimited)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 (0..*)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or more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1..*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or one (optional association)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Multiple, disjoint ranges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2, 4..6, 8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9" name="Rectangle 1"/>
          <p:cNvSpPr>
            <a:spLocks noChangeArrowheads="1"/>
          </p:cNvSpPr>
          <p:nvPr/>
        </p:nvSpPr>
        <p:spPr bwMode="auto">
          <a:xfrm>
            <a:off x="3206750" y="3244850"/>
            <a:ext cx="2884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b="1"/>
              <a:t>Multiplicity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UML Class Diagrams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462F1-96E0-4E65-B40F-A0816D91C3D2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 eaLnBrk="1" hangingPunct="1"/>
            <a:r>
              <a:rPr lang="en-US" smtClean="0"/>
              <a:t>A special form of association that models a whole-part relationship between an aggregate (the whole) and its parts.</a:t>
            </a:r>
          </a:p>
          <a:p>
            <a:pPr lvl="1" eaLnBrk="1" hangingPunct="1"/>
            <a:r>
              <a:rPr lang="en-US" smtClean="0"/>
              <a:t>Models a “is a part-part of” relationship.</a:t>
            </a:r>
          </a:p>
        </p:txBody>
      </p:sp>
      <p:sp>
        <p:nvSpPr>
          <p:cNvPr id="11270" name="AutoShape 11"/>
          <p:cNvSpPr>
            <a:spLocks noChangeArrowheads="1"/>
          </p:cNvSpPr>
          <p:nvPr/>
        </p:nvSpPr>
        <p:spPr bwMode="auto">
          <a:xfrm>
            <a:off x="1828800" y="5211763"/>
            <a:ext cx="914400" cy="609600"/>
          </a:xfrm>
          <a:prstGeom prst="wedgeRectCallout">
            <a:avLst>
              <a:gd name="adj1" fmla="val -37500"/>
              <a:gd name="adj2" fmla="val -11041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Whole</a:t>
            </a:r>
          </a:p>
        </p:txBody>
      </p:sp>
      <p:sp>
        <p:nvSpPr>
          <p:cNvPr id="11271" name="AutoShape 12"/>
          <p:cNvSpPr>
            <a:spLocks noChangeArrowheads="1"/>
          </p:cNvSpPr>
          <p:nvPr/>
        </p:nvSpPr>
        <p:spPr bwMode="auto">
          <a:xfrm>
            <a:off x="4343400" y="5211763"/>
            <a:ext cx="914400" cy="609600"/>
          </a:xfrm>
          <a:prstGeom prst="wedgeRectCallout">
            <a:avLst>
              <a:gd name="adj1" fmla="val -8852"/>
              <a:gd name="adj2" fmla="val -10650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/>
              <a:t>Part</a:t>
            </a:r>
          </a:p>
        </p:txBody>
      </p:sp>
      <p:grpSp>
        <p:nvGrpSpPr>
          <p:cNvPr id="11272" name="Group 28"/>
          <p:cNvGrpSpPr>
            <a:grpSpLocks/>
          </p:cNvGrpSpPr>
          <p:nvPr/>
        </p:nvGrpSpPr>
        <p:grpSpPr bwMode="auto">
          <a:xfrm>
            <a:off x="914400" y="4221163"/>
            <a:ext cx="7391400" cy="533400"/>
            <a:chOff x="576" y="2928"/>
            <a:chExt cx="4656" cy="336"/>
          </a:xfrm>
        </p:grpSpPr>
        <p:grpSp>
          <p:nvGrpSpPr>
            <p:cNvPr id="11273" name="Group 19"/>
            <p:cNvGrpSpPr>
              <a:grpSpLocks/>
            </p:cNvGrpSpPr>
            <p:nvPr/>
          </p:nvGrpSpPr>
          <p:grpSpPr bwMode="auto">
            <a:xfrm>
              <a:off x="576" y="2976"/>
              <a:ext cx="912" cy="288"/>
              <a:chOff x="720" y="2976"/>
              <a:chExt cx="768" cy="288"/>
            </a:xfrm>
          </p:grpSpPr>
          <p:sp>
            <p:nvSpPr>
              <p:cNvPr id="11285" name="Rectangle 5"/>
              <p:cNvSpPr>
                <a:spLocks noChangeArrowheads="1"/>
              </p:cNvSpPr>
              <p:nvPr/>
            </p:nvSpPr>
            <p:spPr bwMode="auto">
              <a:xfrm>
                <a:off x="720" y="2976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Text Box 6"/>
              <p:cNvSpPr txBox="1">
                <a:spLocks noChangeArrowheads="1"/>
              </p:cNvSpPr>
              <p:nvPr/>
            </p:nvSpPr>
            <p:spPr bwMode="auto">
              <a:xfrm>
                <a:off x="768" y="3024"/>
                <a:ext cx="7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Car</a:t>
                </a:r>
              </a:p>
            </p:txBody>
          </p:sp>
        </p:grp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2592" y="297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/>
                <a:t>Door</a:t>
              </a:r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 flipV="1">
              <a:off x="1632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AutoShape 10"/>
            <p:cNvSpPr>
              <a:spLocks noChangeArrowheads="1"/>
            </p:cNvSpPr>
            <p:nvPr/>
          </p:nvSpPr>
          <p:spPr bwMode="auto">
            <a:xfrm>
              <a:off x="1488" y="3048"/>
              <a:ext cx="144" cy="14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7" name="Group 18"/>
            <p:cNvGrpSpPr>
              <a:grpSpLocks/>
            </p:cNvGrpSpPr>
            <p:nvPr/>
          </p:nvGrpSpPr>
          <p:grpSpPr bwMode="auto">
            <a:xfrm flipH="1">
              <a:off x="3360" y="3048"/>
              <a:ext cx="1104" cy="144"/>
              <a:chOff x="1920" y="3432"/>
              <a:chExt cx="1104" cy="144"/>
            </a:xfrm>
          </p:grpSpPr>
          <p:sp>
            <p:nvSpPr>
              <p:cNvPr id="11283" name="Line 16"/>
              <p:cNvSpPr>
                <a:spLocks noChangeShapeType="1"/>
              </p:cNvSpPr>
              <p:nvPr/>
            </p:nvSpPr>
            <p:spPr bwMode="auto">
              <a:xfrm flipH="1" flipV="1">
                <a:off x="2064" y="350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AutoShape 17"/>
              <p:cNvSpPr>
                <a:spLocks noChangeArrowheads="1"/>
              </p:cNvSpPr>
              <p:nvPr/>
            </p:nvSpPr>
            <p:spPr bwMode="auto">
              <a:xfrm flipH="1">
                <a:off x="1920" y="3432"/>
                <a:ext cx="144" cy="144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8" name="Group 20"/>
            <p:cNvGrpSpPr>
              <a:grpSpLocks/>
            </p:cNvGrpSpPr>
            <p:nvPr/>
          </p:nvGrpSpPr>
          <p:grpSpPr bwMode="auto">
            <a:xfrm>
              <a:off x="4464" y="2976"/>
              <a:ext cx="768" cy="288"/>
              <a:chOff x="720" y="2976"/>
              <a:chExt cx="768" cy="288"/>
            </a:xfrm>
          </p:grpSpPr>
          <p:sp>
            <p:nvSpPr>
              <p:cNvPr id="11281" name="Rectangle 21"/>
              <p:cNvSpPr>
                <a:spLocks noChangeArrowheads="1"/>
              </p:cNvSpPr>
              <p:nvPr/>
            </p:nvSpPr>
            <p:spPr bwMode="auto">
              <a:xfrm>
                <a:off x="720" y="2976"/>
                <a:ext cx="76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Text Box 22"/>
              <p:cNvSpPr txBox="1">
                <a:spLocks noChangeArrowheads="1"/>
              </p:cNvSpPr>
              <p:nvPr/>
            </p:nvSpPr>
            <p:spPr bwMode="auto">
              <a:xfrm>
                <a:off x="768" y="3024"/>
                <a:ext cx="70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House</a:t>
                </a:r>
              </a:p>
            </p:txBody>
          </p:sp>
        </p:grpSp>
        <p:sp>
          <p:nvSpPr>
            <p:cNvPr id="11279" name="Text Box 23"/>
            <p:cNvSpPr txBox="1">
              <a:spLocks noChangeArrowheads="1"/>
            </p:cNvSpPr>
            <p:nvPr/>
          </p:nvSpPr>
          <p:spPr bwMode="auto">
            <a:xfrm>
              <a:off x="3360" y="292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1..*</a:t>
              </a:r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2304" y="292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2..*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678</Words>
  <Application>Microsoft Office PowerPoint</Application>
  <PresentationFormat>On-screen Show (4:3)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</vt:lpstr>
      <vt:lpstr>Times New Roman</vt:lpstr>
      <vt:lpstr>Default Design</vt:lpstr>
      <vt:lpstr>UML Class Diagram </vt:lpstr>
      <vt:lpstr>What is a Class Diagram?</vt:lpstr>
      <vt:lpstr>Essential Elements of a UML Class Diagram</vt:lpstr>
      <vt:lpstr>Class</vt:lpstr>
      <vt:lpstr>Associations</vt:lpstr>
      <vt:lpstr>Associations (cont.)</vt:lpstr>
      <vt:lpstr>Associations (cont.)</vt:lpstr>
      <vt:lpstr>Associations (cont.)</vt:lpstr>
      <vt:lpstr>Aggregation</vt:lpstr>
      <vt:lpstr>Composition</vt:lpstr>
      <vt:lpstr>Generalization</vt:lpstr>
      <vt:lpstr>Generalization</vt:lpstr>
      <vt:lpstr>Realization</vt:lpstr>
      <vt:lpstr>Dependency</vt:lpstr>
      <vt:lpstr>Constraint Rules and Notes</vt:lpstr>
    </vt:vector>
  </TitlesOfParts>
  <Company>technion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cadam</dc:creator>
  <cp:lastModifiedBy>Microsoft account</cp:lastModifiedBy>
  <cp:revision>464</cp:revision>
  <dcterms:created xsi:type="dcterms:W3CDTF">2002-05-06T05:24:31Z</dcterms:created>
  <dcterms:modified xsi:type="dcterms:W3CDTF">2022-05-30T08:17:55Z</dcterms:modified>
</cp:coreProperties>
</file>