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265" r:id="rId3"/>
    <p:sldId id="267" r:id="rId4"/>
    <p:sldId id="268" r:id="rId5"/>
    <p:sldId id="266" r:id="rId6"/>
    <p:sldId id="257" r:id="rId7"/>
    <p:sldId id="261" r:id="rId8"/>
    <p:sldId id="262" r:id="rId9"/>
    <p:sldId id="263" r:id="rId10"/>
    <p:sldId id="264"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272A81-C536-4BA5-8673-8BE120FE6DA1}" type="datetimeFigureOut">
              <a:rPr lang="en-IN" smtClean="0"/>
              <a:t>16-03-2021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9AB654-0395-4642-AD3F-1A36B6691CF9}" type="slidenum">
              <a:rPr lang="en-IN" smtClean="0"/>
              <a:t>‹#›</a:t>
            </a:fld>
            <a:endParaRPr lang="en-IN"/>
          </a:p>
        </p:txBody>
      </p:sp>
    </p:spTree>
    <p:extLst>
      <p:ext uri="{BB962C8B-B14F-4D97-AF65-F5344CB8AC3E}">
        <p14:creationId xmlns:p14="http://schemas.microsoft.com/office/powerpoint/2010/main" val="221050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9AB654-0395-4642-AD3F-1A36B6691CF9}" type="slidenum">
              <a:rPr lang="en-IN" smtClean="0"/>
              <a:t>1</a:t>
            </a:fld>
            <a:endParaRPr lang="en-IN"/>
          </a:p>
        </p:txBody>
      </p:sp>
    </p:spTree>
    <p:extLst>
      <p:ext uri="{BB962C8B-B14F-4D97-AF65-F5344CB8AC3E}">
        <p14:creationId xmlns:p14="http://schemas.microsoft.com/office/powerpoint/2010/main" val="419674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A8E9D0-A641-488A-8FEE-F7F5FDA2A5E9}" type="datetimeFigureOut">
              <a:rPr lang="en-IN" smtClean="0"/>
              <a:t>16-03-2021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4EC095-818C-4755-93D0-C646312FAE52}" type="slidenum">
              <a:rPr lang="en-IN" smtClean="0"/>
              <a:t>‹#›</a:t>
            </a:fld>
            <a:endParaRPr lang="en-IN"/>
          </a:p>
        </p:txBody>
      </p:sp>
    </p:spTree>
    <p:extLst>
      <p:ext uri="{BB962C8B-B14F-4D97-AF65-F5344CB8AC3E}">
        <p14:creationId xmlns:p14="http://schemas.microsoft.com/office/powerpoint/2010/main" val="406664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A8E9D0-A641-488A-8FEE-F7F5FDA2A5E9}" type="datetimeFigureOut">
              <a:rPr lang="en-IN" smtClean="0"/>
              <a:t>16-03-2021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4EC095-818C-4755-93D0-C646312FAE52}" type="slidenum">
              <a:rPr lang="en-IN" smtClean="0"/>
              <a:t>‹#›</a:t>
            </a:fld>
            <a:endParaRPr lang="en-IN"/>
          </a:p>
        </p:txBody>
      </p:sp>
    </p:spTree>
    <p:extLst>
      <p:ext uri="{BB962C8B-B14F-4D97-AF65-F5344CB8AC3E}">
        <p14:creationId xmlns:p14="http://schemas.microsoft.com/office/powerpoint/2010/main" val="308582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A8E9D0-A641-488A-8FEE-F7F5FDA2A5E9}" type="datetimeFigureOut">
              <a:rPr lang="en-IN" smtClean="0"/>
              <a:t>16-03-2021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4EC095-818C-4755-93D0-C646312FAE52}" type="slidenum">
              <a:rPr lang="en-IN" smtClean="0"/>
              <a:t>‹#›</a:t>
            </a:fld>
            <a:endParaRPr lang="en-IN"/>
          </a:p>
        </p:txBody>
      </p:sp>
    </p:spTree>
    <p:extLst>
      <p:ext uri="{BB962C8B-B14F-4D97-AF65-F5344CB8AC3E}">
        <p14:creationId xmlns:p14="http://schemas.microsoft.com/office/powerpoint/2010/main" val="365259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A8E9D0-A641-488A-8FEE-F7F5FDA2A5E9}" type="datetimeFigureOut">
              <a:rPr lang="en-IN" smtClean="0"/>
              <a:t>16-03-2021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4EC095-818C-4755-93D0-C646312FAE52}" type="slidenum">
              <a:rPr lang="en-IN" smtClean="0"/>
              <a:t>‹#›</a:t>
            </a:fld>
            <a:endParaRPr lang="en-IN"/>
          </a:p>
        </p:txBody>
      </p:sp>
    </p:spTree>
    <p:extLst>
      <p:ext uri="{BB962C8B-B14F-4D97-AF65-F5344CB8AC3E}">
        <p14:creationId xmlns:p14="http://schemas.microsoft.com/office/powerpoint/2010/main" val="312393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8E9D0-A641-488A-8FEE-F7F5FDA2A5E9}" type="datetimeFigureOut">
              <a:rPr lang="en-IN" smtClean="0"/>
              <a:t>16-03-2021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4EC095-818C-4755-93D0-C646312FAE52}" type="slidenum">
              <a:rPr lang="en-IN" smtClean="0"/>
              <a:t>‹#›</a:t>
            </a:fld>
            <a:endParaRPr lang="en-IN"/>
          </a:p>
        </p:txBody>
      </p:sp>
    </p:spTree>
    <p:extLst>
      <p:ext uri="{BB962C8B-B14F-4D97-AF65-F5344CB8AC3E}">
        <p14:creationId xmlns:p14="http://schemas.microsoft.com/office/powerpoint/2010/main" val="349199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A8E9D0-A641-488A-8FEE-F7F5FDA2A5E9}" type="datetimeFigureOut">
              <a:rPr lang="en-IN" smtClean="0"/>
              <a:t>16-03-2021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4EC095-818C-4755-93D0-C646312FAE52}" type="slidenum">
              <a:rPr lang="en-IN" smtClean="0"/>
              <a:t>‹#›</a:t>
            </a:fld>
            <a:endParaRPr lang="en-IN"/>
          </a:p>
        </p:txBody>
      </p:sp>
    </p:spTree>
    <p:extLst>
      <p:ext uri="{BB962C8B-B14F-4D97-AF65-F5344CB8AC3E}">
        <p14:creationId xmlns:p14="http://schemas.microsoft.com/office/powerpoint/2010/main" val="143381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A8E9D0-A641-488A-8FEE-F7F5FDA2A5E9}" type="datetimeFigureOut">
              <a:rPr lang="en-IN" smtClean="0"/>
              <a:t>16-03-2021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4EC095-818C-4755-93D0-C646312FAE52}" type="slidenum">
              <a:rPr lang="en-IN" smtClean="0"/>
              <a:t>‹#›</a:t>
            </a:fld>
            <a:endParaRPr lang="en-IN"/>
          </a:p>
        </p:txBody>
      </p:sp>
    </p:spTree>
    <p:extLst>
      <p:ext uri="{BB962C8B-B14F-4D97-AF65-F5344CB8AC3E}">
        <p14:creationId xmlns:p14="http://schemas.microsoft.com/office/powerpoint/2010/main" val="89662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A8E9D0-A641-488A-8FEE-F7F5FDA2A5E9}" type="datetimeFigureOut">
              <a:rPr lang="en-IN" smtClean="0"/>
              <a:t>16-03-2021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4EC095-818C-4755-93D0-C646312FAE52}" type="slidenum">
              <a:rPr lang="en-IN" smtClean="0"/>
              <a:t>‹#›</a:t>
            </a:fld>
            <a:endParaRPr lang="en-IN"/>
          </a:p>
        </p:txBody>
      </p:sp>
    </p:spTree>
    <p:extLst>
      <p:ext uri="{BB962C8B-B14F-4D97-AF65-F5344CB8AC3E}">
        <p14:creationId xmlns:p14="http://schemas.microsoft.com/office/powerpoint/2010/main" val="321546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8E9D0-A641-488A-8FEE-F7F5FDA2A5E9}" type="datetimeFigureOut">
              <a:rPr lang="en-IN" smtClean="0"/>
              <a:t>16-03-2021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4EC095-818C-4755-93D0-C646312FAE52}" type="slidenum">
              <a:rPr lang="en-IN" smtClean="0"/>
              <a:t>‹#›</a:t>
            </a:fld>
            <a:endParaRPr lang="en-IN"/>
          </a:p>
        </p:txBody>
      </p:sp>
    </p:spTree>
    <p:extLst>
      <p:ext uri="{BB962C8B-B14F-4D97-AF65-F5344CB8AC3E}">
        <p14:creationId xmlns:p14="http://schemas.microsoft.com/office/powerpoint/2010/main" val="55422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8E9D0-A641-488A-8FEE-F7F5FDA2A5E9}" type="datetimeFigureOut">
              <a:rPr lang="en-IN" smtClean="0"/>
              <a:t>16-03-2021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4EC095-818C-4755-93D0-C646312FAE52}" type="slidenum">
              <a:rPr lang="en-IN" smtClean="0"/>
              <a:t>‹#›</a:t>
            </a:fld>
            <a:endParaRPr lang="en-IN"/>
          </a:p>
        </p:txBody>
      </p:sp>
    </p:spTree>
    <p:extLst>
      <p:ext uri="{BB962C8B-B14F-4D97-AF65-F5344CB8AC3E}">
        <p14:creationId xmlns:p14="http://schemas.microsoft.com/office/powerpoint/2010/main" val="198027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8E9D0-A641-488A-8FEE-F7F5FDA2A5E9}" type="datetimeFigureOut">
              <a:rPr lang="en-IN" smtClean="0"/>
              <a:t>16-03-2021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4EC095-818C-4755-93D0-C646312FAE52}" type="slidenum">
              <a:rPr lang="en-IN" smtClean="0"/>
              <a:t>‹#›</a:t>
            </a:fld>
            <a:endParaRPr lang="en-IN"/>
          </a:p>
        </p:txBody>
      </p:sp>
    </p:spTree>
    <p:extLst>
      <p:ext uri="{BB962C8B-B14F-4D97-AF65-F5344CB8AC3E}">
        <p14:creationId xmlns:p14="http://schemas.microsoft.com/office/powerpoint/2010/main" val="400449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8E9D0-A641-488A-8FEE-F7F5FDA2A5E9}" type="datetimeFigureOut">
              <a:rPr lang="en-IN" smtClean="0"/>
              <a:t>16-03-2021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EC095-818C-4755-93D0-C646312FAE52}" type="slidenum">
              <a:rPr lang="en-IN" smtClean="0"/>
              <a:t>‹#›</a:t>
            </a:fld>
            <a:endParaRPr lang="en-IN"/>
          </a:p>
        </p:txBody>
      </p:sp>
    </p:spTree>
    <p:extLst>
      <p:ext uri="{BB962C8B-B14F-4D97-AF65-F5344CB8AC3E}">
        <p14:creationId xmlns:p14="http://schemas.microsoft.com/office/powerpoint/2010/main" val="386927710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8965" y="2348880"/>
            <a:ext cx="8645124" cy="923330"/>
          </a:xfrm>
          <a:prstGeom prst="rect">
            <a:avLst/>
          </a:prstGeom>
          <a:noFill/>
        </p:spPr>
        <p:txBody>
          <a:bodyPr wrap="none" lIns="91440" tIns="45720" rIns="91440" bIns="45720">
            <a:spAutoFit/>
          </a:bodyPr>
          <a:lstStyle/>
          <a:p>
            <a:pPr algn="ctr"/>
            <a:r>
              <a:rPr lang="en-IN" sz="5400" u="sng" dirty="0"/>
              <a:t>The Battle of Neighbourhoods</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TextBox 2"/>
          <p:cNvSpPr txBox="1"/>
          <p:nvPr/>
        </p:nvSpPr>
        <p:spPr>
          <a:xfrm>
            <a:off x="2555776" y="3789040"/>
            <a:ext cx="4464496" cy="369332"/>
          </a:xfrm>
          <a:prstGeom prst="rect">
            <a:avLst/>
          </a:prstGeom>
          <a:noFill/>
        </p:spPr>
        <p:txBody>
          <a:bodyPr wrap="square" rtlCol="0">
            <a:spAutoFit/>
          </a:bodyPr>
          <a:lstStyle/>
          <a:p>
            <a:pPr algn="ctr"/>
            <a:r>
              <a:rPr lang="en-IN" dirty="0" err="1" smtClean="0"/>
              <a:t>Apoorv</a:t>
            </a:r>
            <a:r>
              <a:rPr lang="en-IN" dirty="0" smtClean="0"/>
              <a:t> Dixit</a:t>
            </a:r>
            <a:endParaRPr lang="en-IN" dirty="0"/>
          </a:p>
        </p:txBody>
      </p:sp>
    </p:spTree>
    <p:extLst>
      <p:ext uri="{BB962C8B-B14F-4D97-AF65-F5344CB8AC3E}">
        <p14:creationId xmlns:p14="http://schemas.microsoft.com/office/powerpoint/2010/main" val="4001517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79348"/>
            <a:ext cx="4464496" cy="369332"/>
          </a:xfrm>
          <a:prstGeom prst="rect">
            <a:avLst/>
          </a:prstGeom>
          <a:noFill/>
        </p:spPr>
        <p:txBody>
          <a:bodyPr wrap="square" rtlCol="0">
            <a:spAutoFit/>
          </a:bodyPr>
          <a:lstStyle/>
          <a:p>
            <a:r>
              <a:rPr lang="en-IN" b="1" u="sng" dirty="0" smtClean="0"/>
              <a:t>Italian Restaurant Clusters</a:t>
            </a:r>
            <a:endParaRPr lang="en-IN" b="1" u="sng" dirty="0"/>
          </a:p>
        </p:txBody>
      </p:sp>
      <p:sp>
        <p:nvSpPr>
          <p:cNvPr id="9" name="TextBox 8"/>
          <p:cNvSpPr txBox="1"/>
          <p:nvPr/>
        </p:nvSpPr>
        <p:spPr>
          <a:xfrm>
            <a:off x="388765" y="3874990"/>
            <a:ext cx="5544616" cy="369332"/>
          </a:xfrm>
          <a:prstGeom prst="rect">
            <a:avLst/>
          </a:prstGeom>
          <a:noFill/>
        </p:spPr>
        <p:txBody>
          <a:bodyPr wrap="square" rtlCol="0">
            <a:spAutoFit/>
          </a:bodyPr>
          <a:lstStyle/>
          <a:p>
            <a:r>
              <a:rPr lang="en-IN" b="1" u="sng" dirty="0" smtClean="0"/>
              <a:t>Italian  Restaurant Recommendations</a:t>
            </a:r>
            <a:endParaRPr lang="en-IN" b="1" u="sng" dirty="0"/>
          </a:p>
        </p:txBody>
      </p:sp>
      <p:graphicFrame>
        <p:nvGraphicFramePr>
          <p:cNvPr id="10" name="Table 9"/>
          <p:cNvGraphicFramePr>
            <a:graphicFrameLocks noGrp="1"/>
          </p:cNvGraphicFramePr>
          <p:nvPr>
            <p:extLst>
              <p:ext uri="{D42A27DB-BD31-4B8C-83A1-F6EECF244321}">
                <p14:modId xmlns:p14="http://schemas.microsoft.com/office/powerpoint/2010/main" val="3954023254"/>
              </p:ext>
            </p:extLst>
          </p:nvPr>
        </p:nvGraphicFramePr>
        <p:xfrm>
          <a:off x="611560" y="4437112"/>
          <a:ext cx="6768752" cy="1963808"/>
        </p:xfrm>
        <a:graphic>
          <a:graphicData uri="http://schemas.openxmlformats.org/drawingml/2006/table">
            <a:tbl>
              <a:tblPr firstRow="1" bandRow="1">
                <a:tableStyleId>{6E25E649-3F16-4E02-A733-19D2CDBF48F0}</a:tableStyleId>
              </a:tblPr>
              <a:tblGrid>
                <a:gridCol w="3384376"/>
                <a:gridCol w="3384376"/>
              </a:tblGrid>
              <a:tr h="491624">
                <a:tc>
                  <a:txBody>
                    <a:bodyPr/>
                    <a:lstStyle/>
                    <a:p>
                      <a:r>
                        <a:rPr lang="en-IN" dirty="0" smtClean="0"/>
                        <a:t>Restaurant Type</a:t>
                      </a:r>
                      <a:endParaRPr lang="en-IN" dirty="0"/>
                    </a:p>
                  </a:txBody>
                  <a:tcPr/>
                </a:tc>
                <a:tc>
                  <a:txBody>
                    <a:bodyPr/>
                    <a:lstStyle/>
                    <a:p>
                      <a:r>
                        <a:rPr lang="en-IN" dirty="0" smtClean="0"/>
                        <a:t>Recommended  Neighbourhood</a:t>
                      </a:r>
                      <a:endParaRPr lang="en-IN" dirty="0"/>
                    </a:p>
                  </a:txBody>
                  <a:tcPr/>
                </a:tc>
              </a:tr>
              <a:tr h="1345069">
                <a:tc>
                  <a:txBody>
                    <a:bodyPr/>
                    <a:lstStyle/>
                    <a:p>
                      <a:pPr>
                        <a:lnSpc>
                          <a:spcPct val="115000"/>
                        </a:lnSpc>
                        <a:spcAft>
                          <a:spcPts val="0"/>
                        </a:spcAft>
                      </a:pPr>
                      <a:r>
                        <a:rPr lang="en-IN" sz="1200" kern="1200" dirty="0"/>
                        <a:t>Italian Restaurant</a:t>
                      </a:r>
                      <a:endParaRPr lang="en-IN" sz="1200" kern="1200" dirty="0">
                        <a:solidFill>
                          <a:schemeClr val="dk1"/>
                        </a:solidFill>
                        <a:latin typeface="+mn-lt"/>
                        <a:ea typeface="+mn-ea"/>
                        <a:cs typeface="+mn-cs"/>
                      </a:endParaRPr>
                    </a:p>
                  </a:txBody>
                  <a:tcPr marL="68580" marR="68580" marT="0" marB="0"/>
                </a:tc>
                <a:tc>
                  <a:txBody>
                    <a:bodyPr/>
                    <a:lstStyle/>
                    <a:p>
                      <a:pPr marL="171450" lvl="0" indent="-171450">
                        <a:lnSpc>
                          <a:spcPct val="115000"/>
                        </a:lnSpc>
                        <a:spcAft>
                          <a:spcPts val="0"/>
                        </a:spcAft>
                        <a:buFont typeface="Arial" pitchFamily="34" charset="0"/>
                        <a:buChar char="•"/>
                      </a:pPr>
                      <a:r>
                        <a:rPr lang="en-IN" sz="1200" kern="1200" dirty="0"/>
                        <a:t>Kensington Market, Chinatown, Grange Park</a:t>
                      </a:r>
                    </a:p>
                    <a:p>
                      <a:pPr marL="171450" lvl="0" indent="-171450">
                        <a:lnSpc>
                          <a:spcPct val="115000"/>
                        </a:lnSpc>
                        <a:spcAft>
                          <a:spcPts val="0"/>
                        </a:spcAft>
                        <a:buFont typeface="Arial" pitchFamily="34" charset="0"/>
                        <a:buChar char="•"/>
                      </a:pPr>
                      <a:r>
                        <a:rPr lang="en-IN" sz="1200" kern="1200" dirty="0"/>
                        <a:t>The Beaches</a:t>
                      </a:r>
                    </a:p>
                    <a:p>
                      <a:pPr marL="171450" lvl="0" indent="-171450">
                        <a:lnSpc>
                          <a:spcPct val="115000"/>
                        </a:lnSpc>
                        <a:spcAft>
                          <a:spcPts val="0"/>
                        </a:spcAft>
                        <a:buFont typeface="Arial" pitchFamily="34" charset="0"/>
                        <a:buChar char="•"/>
                      </a:pPr>
                      <a:r>
                        <a:rPr lang="en-IN" sz="1200" kern="1200" dirty="0"/>
                        <a:t>Runnymede, The Junction, </a:t>
                      </a:r>
                      <a:r>
                        <a:rPr lang="en-IN" sz="1200" kern="1200" dirty="0" smtClean="0"/>
                        <a:t>Weston- </a:t>
                      </a:r>
                      <a:r>
                        <a:rPr lang="en-IN" sz="1200" kern="1200" dirty="0" err="1" smtClean="0"/>
                        <a:t>Pellam</a:t>
                      </a:r>
                      <a:r>
                        <a:rPr lang="en-IN" sz="1200" kern="1200" dirty="0" smtClean="0"/>
                        <a:t> </a:t>
                      </a:r>
                      <a:r>
                        <a:rPr lang="en-IN" sz="1200" kern="1200" dirty="0"/>
                        <a:t>Park Carlton Village</a:t>
                      </a:r>
                    </a:p>
                    <a:p>
                      <a:pPr marL="171450" lvl="0" indent="-171450">
                        <a:lnSpc>
                          <a:spcPct val="115000"/>
                        </a:lnSpc>
                        <a:spcAft>
                          <a:spcPts val="0"/>
                        </a:spcAft>
                        <a:buFont typeface="Arial" pitchFamily="34" charset="0"/>
                        <a:buChar char="•"/>
                      </a:pPr>
                      <a:r>
                        <a:rPr lang="en-IN" sz="1200" kern="1200" dirty="0"/>
                        <a:t>Moore Park, Summerhill East</a:t>
                      </a:r>
                    </a:p>
                    <a:p>
                      <a:pPr marL="171450" lvl="0" indent="-171450">
                        <a:lnSpc>
                          <a:spcPct val="115000"/>
                        </a:lnSpc>
                        <a:spcAft>
                          <a:spcPts val="0"/>
                        </a:spcAft>
                        <a:buFont typeface="Arial" pitchFamily="34" charset="0"/>
                        <a:buChar char="•"/>
                      </a:pPr>
                      <a:r>
                        <a:rPr lang="en-IN" sz="1200" kern="1200" dirty="0"/>
                        <a:t>Forest Hill North &amp; West, Forest Hill Road Park</a:t>
                      </a:r>
                    </a:p>
                    <a:p>
                      <a:pPr marL="0" lvl="0" indent="0">
                        <a:lnSpc>
                          <a:spcPct val="115000"/>
                        </a:lnSpc>
                        <a:spcAft>
                          <a:spcPts val="0"/>
                        </a:spcAft>
                        <a:buFont typeface="Arial"/>
                        <a:buNone/>
                      </a:pPr>
                      <a:r>
                        <a:rPr lang="en-IN" sz="1200" kern="1200" dirty="0"/>
                        <a:t> </a:t>
                      </a:r>
                      <a:endParaRPr lang="en-IN" sz="1200" kern="1200" dirty="0">
                        <a:solidFill>
                          <a:schemeClr val="dk1"/>
                        </a:solidFill>
                        <a:latin typeface="+mn-lt"/>
                        <a:ea typeface="+mn-ea"/>
                        <a:cs typeface="+mn-cs"/>
                      </a:endParaRPr>
                    </a:p>
                  </a:txBody>
                  <a:tcPr marL="68580" marR="68580" marT="0" marB="0"/>
                </a:tc>
              </a:tr>
            </a:tbl>
          </a:graphicData>
        </a:graphic>
      </p:graphicFrame>
      <p:pic>
        <p:nvPicPr>
          <p:cNvPr id="7" name="Picture 6"/>
          <p:cNvPicPr/>
          <p:nvPr/>
        </p:nvPicPr>
        <p:blipFill>
          <a:blip r:embed="rId2"/>
          <a:stretch>
            <a:fillRect/>
          </a:stretch>
        </p:blipFill>
        <p:spPr>
          <a:xfrm>
            <a:off x="388764" y="692696"/>
            <a:ext cx="8215683" cy="3039745"/>
          </a:xfrm>
          <a:prstGeom prst="rect">
            <a:avLst/>
          </a:prstGeom>
        </p:spPr>
      </p:pic>
    </p:spTree>
    <p:extLst>
      <p:ext uri="{BB962C8B-B14F-4D97-AF65-F5344CB8AC3E}">
        <p14:creationId xmlns:p14="http://schemas.microsoft.com/office/powerpoint/2010/main" val="1678095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7679" y="2967335"/>
            <a:ext cx="3708644"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 </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737611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79348"/>
            <a:ext cx="4464496" cy="369332"/>
          </a:xfrm>
          <a:prstGeom prst="rect">
            <a:avLst/>
          </a:prstGeom>
          <a:noFill/>
        </p:spPr>
        <p:txBody>
          <a:bodyPr wrap="square" rtlCol="0">
            <a:spAutoFit/>
          </a:bodyPr>
          <a:lstStyle/>
          <a:p>
            <a:r>
              <a:rPr lang="en-IN" b="1" u="sng" dirty="0" smtClean="0"/>
              <a:t>Problem Statement</a:t>
            </a:r>
            <a:endParaRPr lang="en-IN" b="1" u="sng" dirty="0"/>
          </a:p>
        </p:txBody>
      </p:sp>
      <p:sp>
        <p:nvSpPr>
          <p:cNvPr id="3" name="TextBox 2"/>
          <p:cNvSpPr txBox="1"/>
          <p:nvPr/>
        </p:nvSpPr>
        <p:spPr>
          <a:xfrm>
            <a:off x="899592" y="908720"/>
            <a:ext cx="7344816" cy="3970318"/>
          </a:xfrm>
          <a:prstGeom prst="rect">
            <a:avLst/>
          </a:prstGeom>
          <a:noFill/>
        </p:spPr>
        <p:txBody>
          <a:bodyPr wrap="square" rtlCol="0">
            <a:spAutoFit/>
          </a:bodyPr>
          <a:lstStyle/>
          <a:p>
            <a:r>
              <a:rPr lang="en-IN" dirty="0"/>
              <a:t>A Restaurant Company </a:t>
            </a:r>
            <a:r>
              <a:rPr lang="en-IN" dirty="0" smtClean="0"/>
              <a:t>is </a:t>
            </a:r>
            <a:r>
              <a:rPr lang="en-IN" dirty="0"/>
              <a:t>looking to open new restaurants in Toronto area. They are not able to narrow down the location options and suitable cuisine for the restaurants. The company wants to find out the most suitable location for the restaurant which is likely to get maximum customers possible.  Along with the location, the company also wants to find out the best suitable Cuisine according to the locality which will enhance the chances of the attracting more customers</a:t>
            </a:r>
            <a:r>
              <a:rPr lang="en-IN" dirty="0" smtClean="0"/>
              <a:t>.</a:t>
            </a:r>
          </a:p>
          <a:p>
            <a:endParaRPr lang="en-IN" dirty="0"/>
          </a:p>
          <a:p>
            <a:r>
              <a:rPr lang="en-IN" dirty="0"/>
              <a:t>The Company have below cuisine options for the restaurant:</a:t>
            </a:r>
          </a:p>
          <a:p>
            <a:pPr marL="285750" lvl="0" indent="-285750">
              <a:buFont typeface="Arial" pitchFamily="34" charset="0"/>
              <a:buChar char="•"/>
            </a:pPr>
            <a:r>
              <a:rPr lang="en-IN" dirty="0"/>
              <a:t>V</a:t>
            </a:r>
            <a:r>
              <a:rPr lang="en-IN" dirty="0" smtClean="0"/>
              <a:t>egetarian </a:t>
            </a:r>
            <a:r>
              <a:rPr lang="en-IN" dirty="0"/>
              <a:t>/ Vegan restaurant</a:t>
            </a:r>
          </a:p>
          <a:p>
            <a:pPr marL="285750" lvl="0" indent="-285750">
              <a:buFont typeface="Arial" pitchFamily="34" charset="0"/>
              <a:buChar char="•"/>
            </a:pPr>
            <a:r>
              <a:rPr lang="en-IN" dirty="0"/>
              <a:t>Mexican restaurant</a:t>
            </a:r>
          </a:p>
          <a:p>
            <a:pPr marL="285750" lvl="0" indent="-285750">
              <a:buFont typeface="Arial" pitchFamily="34" charset="0"/>
              <a:buChar char="•"/>
            </a:pPr>
            <a:r>
              <a:rPr lang="en-IN" dirty="0"/>
              <a:t>Indian restaurant</a:t>
            </a:r>
          </a:p>
          <a:p>
            <a:pPr marL="285750" lvl="0" indent="-285750">
              <a:buFont typeface="Arial" pitchFamily="34" charset="0"/>
              <a:buChar char="•"/>
            </a:pPr>
            <a:r>
              <a:rPr lang="en-IN" dirty="0"/>
              <a:t>Japanese restaurant</a:t>
            </a:r>
          </a:p>
          <a:p>
            <a:pPr marL="285750" lvl="0" indent="-285750">
              <a:buFont typeface="Arial" pitchFamily="34" charset="0"/>
              <a:buChar char="•"/>
            </a:pPr>
            <a:r>
              <a:rPr lang="en-IN" dirty="0"/>
              <a:t>Italian restaurant</a:t>
            </a:r>
          </a:p>
        </p:txBody>
      </p:sp>
    </p:spTree>
    <p:extLst>
      <p:ext uri="{BB962C8B-B14F-4D97-AF65-F5344CB8AC3E}">
        <p14:creationId xmlns:p14="http://schemas.microsoft.com/office/powerpoint/2010/main" val="693169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79348"/>
            <a:ext cx="4464496" cy="369332"/>
          </a:xfrm>
          <a:prstGeom prst="rect">
            <a:avLst/>
          </a:prstGeom>
          <a:noFill/>
        </p:spPr>
        <p:txBody>
          <a:bodyPr wrap="square" rtlCol="0">
            <a:spAutoFit/>
          </a:bodyPr>
          <a:lstStyle/>
          <a:p>
            <a:r>
              <a:rPr lang="en-IN" b="1" u="sng" dirty="0" smtClean="0"/>
              <a:t>Methodology</a:t>
            </a:r>
            <a:endParaRPr lang="en-IN" b="1" u="sng" dirty="0"/>
          </a:p>
        </p:txBody>
      </p:sp>
      <p:sp>
        <p:nvSpPr>
          <p:cNvPr id="3" name="TextBox 2"/>
          <p:cNvSpPr txBox="1"/>
          <p:nvPr/>
        </p:nvSpPr>
        <p:spPr>
          <a:xfrm>
            <a:off x="899592" y="908720"/>
            <a:ext cx="7344816" cy="1200329"/>
          </a:xfrm>
          <a:prstGeom prst="rect">
            <a:avLst/>
          </a:prstGeom>
          <a:noFill/>
        </p:spPr>
        <p:txBody>
          <a:bodyPr wrap="square" rtlCol="0">
            <a:spAutoFit/>
          </a:bodyPr>
          <a:lstStyle/>
          <a:p>
            <a:r>
              <a:rPr lang="en-IN" b="1" dirty="0" smtClean="0"/>
              <a:t>Data Collection</a:t>
            </a:r>
            <a:r>
              <a:rPr lang="en-IN" dirty="0" smtClean="0"/>
              <a:t>:</a:t>
            </a:r>
          </a:p>
          <a:p>
            <a:pPr marL="285750" indent="-285750">
              <a:buFont typeface="Arial" pitchFamily="34" charset="0"/>
              <a:buChar char="•"/>
            </a:pPr>
            <a:r>
              <a:rPr lang="en-IN" dirty="0" smtClean="0"/>
              <a:t>Postal Codes Wikipedia</a:t>
            </a:r>
          </a:p>
          <a:p>
            <a:pPr marL="285750" indent="-285750">
              <a:buFont typeface="Arial" pitchFamily="34" charset="0"/>
              <a:buChar char="•"/>
            </a:pPr>
            <a:r>
              <a:rPr lang="en-IN" dirty="0" smtClean="0"/>
              <a:t>Geospatial data</a:t>
            </a:r>
          </a:p>
          <a:p>
            <a:pPr marL="285750" indent="-285750">
              <a:buFont typeface="Arial" pitchFamily="34" charset="0"/>
              <a:buChar char="•"/>
            </a:pPr>
            <a:r>
              <a:rPr lang="en-IN" dirty="0" smtClean="0"/>
              <a:t>Venue Data Foursquare API</a:t>
            </a:r>
            <a:endParaRPr lang="en-IN" dirty="0"/>
          </a:p>
        </p:txBody>
      </p:sp>
      <p:sp>
        <p:nvSpPr>
          <p:cNvPr id="4" name="TextBox 3"/>
          <p:cNvSpPr txBox="1"/>
          <p:nvPr/>
        </p:nvSpPr>
        <p:spPr>
          <a:xfrm>
            <a:off x="929069" y="2780928"/>
            <a:ext cx="7344816" cy="1477328"/>
          </a:xfrm>
          <a:prstGeom prst="rect">
            <a:avLst/>
          </a:prstGeom>
          <a:noFill/>
        </p:spPr>
        <p:txBody>
          <a:bodyPr wrap="square" rtlCol="0">
            <a:spAutoFit/>
          </a:bodyPr>
          <a:lstStyle/>
          <a:p>
            <a:r>
              <a:rPr lang="en-IN" b="1" dirty="0" smtClean="0"/>
              <a:t>Data Processing and Analysis</a:t>
            </a:r>
            <a:r>
              <a:rPr lang="en-IN" dirty="0" smtClean="0"/>
              <a:t>:</a:t>
            </a:r>
          </a:p>
          <a:p>
            <a:pPr marL="285750" indent="-285750">
              <a:buFont typeface="Arial" pitchFamily="34" charset="0"/>
              <a:buChar char="•"/>
            </a:pPr>
            <a:r>
              <a:rPr lang="en-IN" dirty="0" smtClean="0"/>
              <a:t>Data merging</a:t>
            </a:r>
          </a:p>
          <a:p>
            <a:pPr marL="285750" indent="-285750">
              <a:buFont typeface="Arial" pitchFamily="34" charset="0"/>
              <a:buChar char="•"/>
            </a:pPr>
            <a:r>
              <a:rPr lang="en-IN" dirty="0" smtClean="0"/>
              <a:t>One hot encoding</a:t>
            </a:r>
          </a:p>
          <a:p>
            <a:pPr marL="285750" indent="-285750">
              <a:buFont typeface="Arial" pitchFamily="34" charset="0"/>
              <a:buChar char="•"/>
            </a:pPr>
            <a:r>
              <a:rPr lang="en-IN" dirty="0" err="1" smtClean="0"/>
              <a:t>KMeans</a:t>
            </a:r>
            <a:r>
              <a:rPr lang="en-IN" dirty="0" smtClean="0"/>
              <a:t> clustering</a:t>
            </a:r>
          </a:p>
          <a:p>
            <a:pPr marL="285750" indent="-285750">
              <a:buFont typeface="Arial" pitchFamily="34" charset="0"/>
              <a:buChar char="•"/>
            </a:pPr>
            <a:r>
              <a:rPr lang="en-IN" dirty="0" smtClean="0"/>
              <a:t>Data visualization using maps and charts.</a:t>
            </a:r>
            <a:endParaRPr lang="en-IN" dirty="0"/>
          </a:p>
        </p:txBody>
      </p:sp>
      <p:sp>
        <p:nvSpPr>
          <p:cNvPr id="5" name="TextBox 4"/>
          <p:cNvSpPr txBox="1"/>
          <p:nvPr/>
        </p:nvSpPr>
        <p:spPr>
          <a:xfrm>
            <a:off x="899592" y="4693786"/>
            <a:ext cx="7344816" cy="369332"/>
          </a:xfrm>
          <a:prstGeom prst="rect">
            <a:avLst/>
          </a:prstGeom>
          <a:noFill/>
        </p:spPr>
        <p:txBody>
          <a:bodyPr wrap="square" rtlCol="0">
            <a:spAutoFit/>
          </a:bodyPr>
          <a:lstStyle/>
          <a:p>
            <a:r>
              <a:rPr lang="en-IN" b="1" dirty="0" smtClean="0"/>
              <a:t>Final analysis and Recommendations</a:t>
            </a:r>
            <a:endParaRPr lang="en-IN" dirty="0"/>
          </a:p>
        </p:txBody>
      </p:sp>
    </p:spTree>
    <p:extLst>
      <p:ext uri="{BB962C8B-B14F-4D97-AF65-F5344CB8AC3E}">
        <p14:creationId xmlns:p14="http://schemas.microsoft.com/office/powerpoint/2010/main" val="2706205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23528" y="179348"/>
            <a:ext cx="4464496" cy="369332"/>
          </a:xfrm>
          <a:prstGeom prst="rect">
            <a:avLst/>
          </a:prstGeom>
          <a:noFill/>
        </p:spPr>
        <p:txBody>
          <a:bodyPr wrap="square" rtlCol="0">
            <a:spAutoFit/>
          </a:bodyPr>
          <a:lstStyle/>
          <a:p>
            <a:r>
              <a:rPr lang="en-IN" b="1" u="sng" dirty="0" smtClean="0"/>
              <a:t>Clustering and Analysis</a:t>
            </a:r>
            <a:endParaRPr lang="en-IN" b="1" u="sng" dirty="0"/>
          </a:p>
        </p:txBody>
      </p:sp>
      <p:sp>
        <p:nvSpPr>
          <p:cNvPr id="16" name="TextBox 15"/>
          <p:cNvSpPr txBox="1"/>
          <p:nvPr/>
        </p:nvSpPr>
        <p:spPr>
          <a:xfrm>
            <a:off x="323528" y="692696"/>
            <a:ext cx="8640960" cy="2308324"/>
          </a:xfrm>
          <a:prstGeom prst="rect">
            <a:avLst/>
          </a:prstGeom>
          <a:noFill/>
        </p:spPr>
        <p:txBody>
          <a:bodyPr wrap="square" rtlCol="0">
            <a:spAutoFit/>
          </a:bodyPr>
          <a:lstStyle/>
          <a:p>
            <a:r>
              <a:rPr lang="en-IN" sz="1200" b="1" dirty="0" smtClean="0"/>
              <a:t>Sample for Veg/ Vegan Restaurants:</a:t>
            </a:r>
          </a:p>
          <a:p>
            <a:endParaRPr lang="en-IN" sz="1200" b="1" dirty="0" smtClean="0"/>
          </a:p>
          <a:p>
            <a:r>
              <a:rPr lang="en-IN" sz="1200" b="1" dirty="0" smtClean="0"/>
              <a:t>Cluster </a:t>
            </a:r>
            <a:r>
              <a:rPr lang="en-IN" sz="1200" b="1" dirty="0"/>
              <a:t>0: </a:t>
            </a:r>
            <a:r>
              <a:rPr lang="en-IN" sz="1200" b="1" dirty="0" smtClean="0"/>
              <a:t> </a:t>
            </a:r>
            <a:r>
              <a:rPr lang="en-IN" sz="1200" dirty="0" smtClean="0"/>
              <a:t>No </a:t>
            </a:r>
            <a:r>
              <a:rPr lang="en-IN" sz="1200" dirty="0"/>
              <a:t>Veg Restaurants </a:t>
            </a:r>
            <a:r>
              <a:rPr lang="en-IN" sz="1200" dirty="0" smtClean="0"/>
              <a:t>found</a:t>
            </a:r>
          </a:p>
          <a:p>
            <a:r>
              <a:rPr lang="en-IN" sz="1200" b="1" dirty="0"/>
              <a:t>Cluster 1</a:t>
            </a:r>
            <a:r>
              <a:rPr lang="en-IN" sz="1200" dirty="0"/>
              <a:t> is having many Veg/Vegan restaurants mainly in : The Beaches, D, </a:t>
            </a:r>
            <a:r>
              <a:rPr lang="en-IN" sz="1200" dirty="0" err="1"/>
              <a:t>avisville</a:t>
            </a:r>
            <a:r>
              <a:rPr lang="en-IN" sz="1200" dirty="0"/>
              <a:t> North, First Canadian Place, Commerce Court, Toronto Dominion Centre.</a:t>
            </a:r>
          </a:p>
          <a:p>
            <a:r>
              <a:rPr lang="en-IN" sz="1200" b="1" dirty="0"/>
              <a:t>Cluster 2: </a:t>
            </a:r>
            <a:r>
              <a:rPr lang="en-IN" sz="1200" b="1" dirty="0" smtClean="0"/>
              <a:t> </a:t>
            </a:r>
            <a:r>
              <a:rPr lang="en-IN" sz="1200" dirty="0" smtClean="0"/>
              <a:t>The </a:t>
            </a:r>
            <a:r>
              <a:rPr lang="en-IN" sz="1200" dirty="0"/>
              <a:t>cluster 2 is having multiple Veg restaurants in the Neighbourhood : Kensington Market, Chinatown, Grange Park, Little Portugal, Trinity</a:t>
            </a:r>
            <a:r>
              <a:rPr lang="en-IN" sz="1200" dirty="0" smtClean="0"/>
              <a:t>.</a:t>
            </a:r>
          </a:p>
          <a:p>
            <a:r>
              <a:rPr lang="en-IN" sz="1200" b="1" dirty="0"/>
              <a:t>Cluster 3: </a:t>
            </a:r>
            <a:endParaRPr lang="en-IN" sz="1200" dirty="0"/>
          </a:p>
          <a:p>
            <a:r>
              <a:rPr lang="en-IN" sz="1200" dirty="0"/>
              <a:t>The cluster 3 is having multiple Veg restaurants in the Neighbourhood. Not recommended for new restaurant</a:t>
            </a:r>
          </a:p>
          <a:p>
            <a:r>
              <a:rPr lang="en-IN" sz="1200" b="1" dirty="0"/>
              <a:t>Cluster 4:</a:t>
            </a:r>
            <a:endParaRPr lang="en-IN" sz="1200" dirty="0"/>
          </a:p>
          <a:p>
            <a:r>
              <a:rPr lang="en-IN" sz="1200" dirty="0"/>
              <a:t>Veg </a:t>
            </a:r>
            <a:r>
              <a:rPr lang="en-IN" sz="1200" dirty="0" err="1"/>
              <a:t>Restauant</a:t>
            </a:r>
            <a:r>
              <a:rPr lang="en-IN" sz="1200" dirty="0"/>
              <a:t> Recommendation:</a:t>
            </a:r>
            <a:endParaRPr lang="en-IN" sz="1200" b="1" dirty="0"/>
          </a:p>
          <a:p>
            <a:r>
              <a:rPr lang="en-IN" sz="1200" dirty="0"/>
              <a:t>Suitable Neighbourhood for Veg restaurant in cluster 4 are : University of Toronto, </a:t>
            </a:r>
            <a:r>
              <a:rPr lang="en-IN" sz="1200" dirty="0" err="1" smtClean="0"/>
              <a:t>Harbord</a:t>
            </a:r>
            <a:endParaRPr lang="en-IN" dirty="0"/>
          </a:p>
        </p:txBody>
      </p:sp>
      <p:pic>
        <p:nvPicPr>
          <p:cNvPr id="17" name="Picture 16"/>
          <p:cNvPicPr/>
          <p:nvPr/>
        </p:nvPicPr>
        <p:blipFill>
          <a:blip r:embed="rId2"/>
          <a:stretch>
            <a:fillRect/>
          </a:stretch>
        </p:blipFill>
        <p:spPr>
          <a:xfrm>
            <a:off x="310373" y="3390369"/>
            <a:ext cx="3569269" cy="1511129"/>
          </a:xfrm>
          <a:prstGeom prst="rect">
            <a:avLst/>
          </a:prstGeom>
        </p:spPr>
      </p:pic>
      <p:pic>
        <p:nvPicPr>
          <p:cNvPr id="18" name="Picture 17"/>
          <p:cNvPicPr/>
          <p:nvPr/>
        </p:nvPicPr>
        <p:blipFill>
          <a:blip r:embed="rId3"/>
          <a:stretch>
            <a:fillRect/>
          </a:stretch>
        </p:blipFill>
        <p:spPr>
          <a:xfrm>
            <a:off x="4399384" y="3475957"/>
            <a:ext cx="3436514" cy="1339951"/>
          </a:xfrm>
          <a:prstGeom prst="rect">
            <a:avLst/>
          </a:prstGeom>
        </p:spPr>
      </p:pic>
      <p:pic>
        <p:nvPicPr>
          <p:cNvPr id="19" name="Picture 18"/>
          <p:cNvPicPr/>
          <p:nvPr/>
        </p:nvPicPr>
        <p:blipFill>
          <a:blip r:embed="rId4"/>
          <a:stretch>
            <a:fillRect/>
          </a:stretch>
        </p:blipFill>
        <p:spPr>
          <a:xfrm>
            <a:off x="392337" y="5127162"/>
            <a:ext cx="3525044" cy="1479384"/>
          </a:xfrm>
          <a:prstGeom prst="rect">
            <a:avLst/>
          </a:prstGeom>
        </p:spPr>
      </p:pic>
      <p:pic>
        <p:nvPicPr>
          <p:cNvPr id="20" name="Picture 19"/>
          <p:cNvPicPr/>
          <p:nvPr/>
        </p:nvPicPr>
        <p:blipFill>
          <a:blip r:embed="rId5"/>
          <a:stretch>
            <a:fillRect/>
          </a:stretch>
        </p:blipFill>
        <p:spPr>
          <a:xfrm>
            <a:off x="4399384" y="5075162"/>
            <a:ext cx="3578248" cy="1531384"/>
          </a:xfrm>
          <a:prstGeom prst="rect">
            <a:avLst/>
          </a:prstGeom>
        </p:spPr>
      </p:pic>
    </p:spTree>
    <p:extLst>
      <p:ext uri="{BB962C8B-B14F-4D97-AF65-F5344CB8AC3E}">
        <p14:creationId xmlns:p14="http://schemas.microsoft.com/office/powerpoint/2010/main" val="3000770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42843575"/>
              </p:ext>
            </p:extLst>
          </p:nvPr>
        </p:nvGraphicFramePr>
        <p:xfrm>
          <a:off x="1115616" y="1052736"/>
          <a:ext cx="6768752" cy="5040560"/>
        </p:xfrm>
        <a:graphic>
          <a:graphicData uri="http://schemas.openxmlformats.org/drawingml/2006/table">
            <a:tbl>
              <a:tblPr firstRow="1" bandRow="1">
                <a:tableStyleId>{6E25E649-3F16-4E02-A733-19D2CDBF48F0}</a:tableStyleId>
              </a:tblPr>
              <a:tblGrid>
                <a:gridCol w="3384376"/>
                <a:gridCol w="3384376"/>
              </a:tblGrid>
              <a:tr h="419616">
                <a:tc>
                  <a:txBody>
                    <a:bodyPr/>
                    <a:lstStyle/>
                    <a:p>
                      <a:r>
                        <a:rPr lang="en-IN" dirty="0" smtClean="0"/>
                        <a:t>Restaurant Type</a:t>
                      </a:r>
                      <a:endParaRPr lang="en-IN" dirty="0"/>
                    </a:p>
                  </a:txBody>
                  <a:tcPr/>
                </a:tc>
                <a:tc>
                  <a:txBody>
                    <a:bodyPr/>
                    <a:lstStyle/>
                    <a:p>
                      <a:r>
                        <a:rPr lang="en-IN" dirty="0" smtClean="0"/>
                        <a:t>Recommended  Neighbourhood</a:t>
                      </a:r>
                      <a:endParaRPr lang="en-IN" dirty="0"/>
                    </a:p>
                  </a:txBody>
                  <a:tcPr/>
                </a:tc>
              </a:tr>
              <a:tr h="1345069">
                <a:tc>
                  <a:txBody>
                    <a:bodyPr/>
                    <a:lstStyle/>
                    <a:p>
                      <a:r>
                        <a:rPr lang="en-IN" sz="1200" dirty="0" smtClean="0"/>
                        <a:t>Vegetarian / Vegan Restaurant</a:t>
                      </a:r>
                      <a:endParaRPr lang="en-IN" sz="1200" dirty="0"/>
                    </a:p>
                  </a:txBody>
                  <a:tcPr/>
                </a:tc>
                <a:tc>
                  <a:txBody>
                    <a:bodyPr/>
                    <a:lstStyle/>
                    <a:p>
                      <a:pPr marL="285750" indent="-285750">
                        <a:buFont typeface="Arial" pitchFamily="34" charset="0"/>
                        <a:buChar char="•"/>
                      </a:pPr>
                      <a:r>
                        <a:rPr lang="en-IN" sz="1200" dirty="0" smtClean="0"/>
                        <a:t>Church and Wellesley</a:t>
                      </a:r>
                    </a:p>
                    <a:p>
                      <a:pPr marL="285750" indent="-285750">
                        <a:buFont typeface="Arial" pitchFamily="34" charset="0"/>
                        <a:buChar char="•"/>
                      </a:pPr>
                      <a:r>
                        <a:rPr lang="en-IN" sz="1200" dirty="0" smtClean="0"/>
                        <a:t>The Danforth West, Riverdale</a:t>
                      </a:r>
                    </a:p>
                    <a:p>
                      <a:pPr marL="285750" indent="-285750">
                        <a:buFont typeface="Arial" pitchFamily="34" charset="0"/>
                        <a:buChar char="•"/>
                      </a:pPr>
                      <a:r>
                        <a:rPr lang="en-IN" sz="1200" dirty="0" smtClean="0"/>
                        <a:t>Garden District, Ryerson'</a:t>
                      </a:r>
                    </a:p>
                    <a:p>
                      <a:pPr marL="285750" indent="-285750">
                        <a:buFont typeface="Arial" pitchFamily="34" charset="0"/>
                        <a:buChar char="•"/>
                      </a:pPr>
                      <a:r>
                        <a:rPr lang="en-IN" sz="1200" dirty="0" smtClean="0"/>
                        <a:t>Studio District</a:t>
                      </a:r>
                    </a:p>
                    <a:p>
                      <a:pPr marL="285750" indent="-285750">
                        <a:buFont typeface="Arial" pitchFamily="34" charset="0"/>
                        <a:buChar char="•"/>
                      </a:pPr>
                      <a:r>
                        <a:rPr lang="en-IN" sz="1200" dirty="0" smtClean="0"/>
                        <a:t>India Bazaar, The Beaches West</a:t>
                      </a:r>
                    </a:p>
                    <a:p>
                      <a:pPr marL="285750" indent="-285750">
                        <a:buFont typeface="Arial" pitchFamily="34" charset="0"/>
                        <a:buChar char="•"/>
                      </a:pPr>
                      <a:r>
                        <a:rPr lang="en-IN" sz="1200" dirty="0" smtClean="0"/>
                        <a:t>University of Toronto, Harbord</a:t>
                      </a:r>
                      <a:endParaRPr lang="en-IN" sz="1200" dirty="0"/>
                    </a:p>
                  </a:txBody>
                  <a:tcPr/>
                </a:tc>
              </a:tr>
              <a:tr h="699982">
                <a:tc>
                  <a:txBody>
                    <a:bodyPr/>
                    <a:lstStyle/>
                    <a:p>
                      <a:pPr>
                        <a:lnSpc>
                          <a:spcPct val="115000"/>
                        </a:lnSpc>
                        <a:spcAft>
                          <a:spcPts val="0"/>
                        </a:spcAft>
                      </a:pPr>
                      <a:r>
                        <a:rPr lang="en-IN" sz="1200" kern="1200" dirty="0"/>
                        <a:t>Indian Restaurant</a:t>
                      </a:r>
                      <a:endParaRPr lang="en-IN" sz="1200" kern="1200" dirty="0">
                        <a:solidFill>
                          <a:schemeClr val="dk1"/>
                        </a:solidFill>
                        <a:latin typeface="+mn-lt"/>
                        <a:ea typeface="+mn-ea"/>
                        <a:cs typeface="+mn-cs"/>
                      </a:endParaRPr>
                    </a:p>
                  </a:txBody>
                  <a:tcPr marL="68580" marR="68580" marT="0" marB="0"/>
                </a:tc>
                <a:tc>
                  <a:txBody>
                    <a:bodyPr/>
                    <a:lstStyle/>
                    <a:p>
                      <a:pPr marL="171450" lvl="0" indent="-171450">
                        <a:lnSpc>
                          <a:spcPct val="115000"/>
                        </a:lnSpc>
                        <a:spcAft>
                          <a:spcPts val="0"/>
                        </a:spcAft>
                        <a:buFont typeface="Arial" pitchFamily="34" charset="0"/>
                        <a:buChar char="•"/>
                      </a:pPr>
                      <a:r>
                        <a:rPr lang="en-IN" sz="1200" kern="1200" dirty="0"/>
                        <a:t>The Beaches , Runnymede</a:t>
                      </a:r>
                    </a:p>
                    <a:p>
                      <a:pPr marL="171450" lvl="0" indent="-171450">
                        <a:lnSpc>
                          <a:spcPct val="115000"/>
                        </a:lnSpc>
                        <a:spcAft>
                          <a:spcPts val="0"/>
                        </a:spcAft>
                        <a:buFont typeface="Arial" pitchFamily="34" charset="0"/>
                        <a:buChar char="•"/>
                      </a:pPr>
                      <a:r>
                        <a:rPr lang="en-IN" sz="1200" kern="1200" dirty="0"/>
                        <a:t>The Junction, </a:t>
                      </a:r>
                      <a:r>
                        <a:rPr lang="en-IN" sz="1200" kern="1200" dirty="0" smtClean="0"/>
                        <a:t>Weston- </a:t>
                      </a:r>
                      <a:r>
                        <a:rPr lang="en-IN" sz="1200" kern="1200" dirty="0" err="1" smtClean="0"/>
                        <a:t>Pellam</a:t>
                      </a:r>
                      <a:r>
                        <a:rPr lang="en-IN" sz="1200" kern="1200" dirty="0" smtClean="0"/>
                        <a:t> </a:t>
                      </a:r>
                      <a:r>
                        <a:rPr lang="en-IN" sz="1200" kern="1200" dirty="0"/>
                        <a:t>Park</a:t>
                      </a:r>
                    </a:p>
                    <a:p>
                      <a:pPr>
                        <a:lnSpc>
                          <a:spcPct val="115000"/>
                        </a:lnSpc>
                        <a:spcAft>
                          <a:spcPts val="0"/>
                        </a:spcAft>
                      </a:pPr>
                      <a:r>
                        <a:rPr lang="en-IN" sz="1200" kern="1200" dirty="0"/>
                        <a:t> </a:t>
                      </a:r>
                      <a:endParaRPr lang="en-IN" sz="1200" kern="1200" dirty="0">
                        <a:solidFill>
                          <a:schemeClr val="dk1"/>
                        </a:solidFill>
                        <a:latin typeface="+mn-lt"/>
                        <a:ea typeface="+mn-ea"/>
                        <a:cs typeface="+mn-cs"/>
                      </a:endParaRPr>
                    </a:p>
                  </a:txBody>
                  <a:tcPr marL="68580" marR="68580" marT="0" marB="0"/>
                </a:tc>
              </a:tr>
              <a:tr h="462008">
                <a:tc>
                  <a:txBody>
                    <a:bodyPr/>
                    <a:lstStyle/>
                    <a:p>
                      <a:pPr>
                        <a:lnSpc>
                          <a:spcPct val="115000"/>
                        </a:lnSpc>
                        <a:spcAft>
                          <a:spcPts val="0"/>
                        </a:spcAft>
                      </a:pPr>
                      <a:r>
                        <a:rPr lang="en-IN" sz="1200" kern="1200" dirty="0"/>
                        <a:t>Mexican Restaurant</a:t>
                      </a:r>
                      <a:endParaRPr lang="en-IN" sz="1200" kern="1200" dirty="0">
                        <a:solidFill>
                          <a:schemeClr val="dk1"/>
                        </a:solidFill>
                        <a:latin typeface="+mn-lt"/>
                        <a:ea typeface="+mn-ea"/>
                        <a:cs typeface="+mn-cs"/>
                      </a:endParaRPr>
                    </a:p>
                  </a:txBody>
                  <a:tcPr marL="68580" marR="68580" marT="0" marB="0"/>
                </a:tc>
                <a:tc>
                  <a:txBody>
                    <a:bodyPr/>
                    <a:lstStyle/>
                    <a:p>
                      <a:pPr marL="171450" lvl="0" indent="-171450">
                        <a:lnSpc>
                          <a:spcPct val="115000"/>
                        </a:lnSpc>
                        <a:spcAft>
                          <a:spcPts val="0"/>
                        </a:spcAft>
                        <a:buFont typeface="Arial" pitchFamily="34" charset="0"/>
                        <a:buChar char="•"/>
                      </a:pPr>
                      <a:r>
                        <a:rPr lang="en-IN" sz="1200" kern="1200" dirty="0"/>
                        <a:t>Christie </a:t>
                      </a:r>
                    </a:p>
                    <a:p>
                      <a:pPr marL="171450" lvl="0" indent="-171450">
                        <a:lnSpc>
                          <a:spcPct val="115000"/>
                        </a:lnSpc>
                        <a:spcAft>
                          <a:spcPts val="0"/>
                        </a:spcAft>
                        <a:buFont typeface="Arial" pitchFamily="34" charset="0"/>
                        <a:buChar char="•"/>
                      </a:pPr>
                      <a:r>
                        <a:rPr lang="en-IN" sz="1200" kern="1200" dirty="0"/>
                        <a:t>The Beaches</a:t>
                      </a:r>
                      <a:endParaRPr lang="en-IN" sz="1200" kern="1200" dirty="0">
                        <a:solidFill>
                          <a:schemeClr val="dk1"/>
                        </a:solidFill>
                        <a:latin typeface="+mn-lt"/>
                        <a:ea typeface="+mn-ea"/>
                        <a:cs typeface="+mn-cs"/>
                      </a:endParaRPr>
                    </a:p>
                  </a:txBody>
                  <a:tcPr marL="68580" marR="68580" marT="0" marB="0"/>
                </a:tc>
              </a:tr>
              <a:tr h="462008">
                <a:tc>
                  <a:txBody>
                    <a:bodyPr/>
                    <a:lstStyle/>
                    <a:p>
                      <a:pPr>
                        <a:lnSpc>
                          <a:spcPct val="115000"/>
                        </a:lnSpc>
                        <a:spcAft>
                          <a:spcPts val="0"/>
                        </a:spcAft>
                      </a:pPr>
                      <a:r>
                        <a:rPr lang="en-IN" sz="1200" kern="1200" dirty="0"/>
                        <a:t>Japanese Restaurant</a:t>
                      </a:r>
                      <a:endParaRPr lang="en-IN" sz="1200" kern="1200" dirty="0">
                        <a:solidFill>
                          <a:schemeClr val="dk1"/>
                        </a:solidFill>
                        <a:latin typeface="+mn-lt"/>
                        <a:ea typeface="+mn-ea"/>
                        <a:cs typeface="+mn-cs"/>
                      </a:endParaRPr>
                    </a:p>
                  </a:txBody>
                  <a:tcPr marL="68580" marR="68580" marT="0" marB="0"/>
                </a:tc>
                <a:tc>
                  <a:txBody>
                    <a:bodyPr/>
                    <a:lstStyle/>
                    <a:p>
                      <a:pPr marL="171450" lvl="0" indent="-171450">
                        <a:lnSpc>
                          <a:spcPct val="115000"/>
                        </a:lnSpc>
                        <a:spcAft>
                          <a:spcPts val="0"/>
                        </a:spcAft>
                        <a:buFont typeface="Arial" pitchFamily="34" charset="0"/>
                        <a:buChar char="•"/>
                      </a:pPr>
                      <a:r>
                        <a:rPr lang="en-IN" sz="1200" kern="1200" dirty="0"/>
                        <a:t>Moore Park, Summerhill East' </a:t>
                      </a:r>
                    </a:p>
                    <a:p>
                      <a:pPr>
                        <a:lnSpc>
                          <a:spcPct val="115000"/>
                        </a:lnSpc>
                        <a:spcAft>
                          <a:spcPts val="0"/>
                        </a:spcAft>
                      </a:pPr>
                      <a:r>
                        <a:rPr lang="en-IN" sz="1200" kern="1200" dirty="0"/>
                        <a:t> </a:t>
                      </a:r>
                      <a:endParaRPr lang="en-IN" sz="1200" kern="1200" dirty="0">
                        <a:solidFill>
                          <a:schemeClr val="dk1"/>
                        </a:solidFill>
                        <a:latin typeface="+mn-lt"/>
                        <a:ea typeface="+mn-ea"/>
                        <a:cs typeface="+mn-cs"/>
                      </a:endParaRPr>
                    </a:p>
                  </a:txBody>
                  <a:tcPr marL="68580" marR="68580" marT="0" marB="0"/>
                </a:tc>
              </a:tr>
              <a:tr h="1651877">
                <a:tc>
                  <a:txBody>
                    <a:bodyPr/>
                    <a:lstStyle/>
                    <a:p>
                      <a:pPr>
                        <a:lnSpc>
                          <a:spcPct val="115000"/>
                        </a:lnSpc>
                        <a:spcAft>
                          <a:spcPts val="0"/>
                        </a:spcAft>
                      </a:pPr>
                      <a:r>
                        <a:rPr lang="en-IN" sz="1200" kern="1200" dirty="0"/>
                        <a:t>Italian Restaurant</a:t>
                      </a:r>
                      <a:endParaRPr lang="en-IN" sz="1200" kern="1200" dirty="0">
                        <a:solidFill>
                          <a:schemeClr val="dk1"/>
                        </a:solidFill>
                        <a:latin typeface="+mn-lt"/>
                        <a:ea typeface="+mn-ea"/>
                        <a:cs typeface="+mn-cs"/>
                      </a:endParaRPr>
                    </a:p>
                  </a:txBody>
                  <a:tcPr marL="68580" marR="68580" marT="0" marB="0"/>
                </a:tc>
                <a:tc>
                  <a:txBody>
                    <a:bodyPr/>
                    <a:lstStyle/>
                    <a:p>
                      <a:pPr marL="171450" lvl="0" indent="-171450">
                        <a:lnSpc>
                          <a:spcPct val="115000"/>
                        </a:lnSpc>
                        <a:spcAft>
                          <a:spcPts val="0"/>
                        </a:spcAft>
                        <a:buFont typeface="Arial" pitchFamily="34" charset="0"/>
                        <a:buChar char="•"/>
                      </a:pPr>
                      <a:r>
                        <a:rPr lang="en-IN" sz="1200" kern="1200" dirty="0"/>
                        <a:t>Kensington Market, Chinatown, Grange Park</a:t>
                      </a:r>
                    </a:p>
                    <a:p>
                      <a:pPr marL="171450" lvl="0" indent="-171450">
                        <a:lnSpc>
                          <a:spcPct val="115000"/>
                        </a:lnSpc>
                        <a:spcAft>
                          <a:spcPts val="0"/>
                        </a:spcAft>
                        <a:buFont typeface="Arial" pitchFamily="34" charset="0"/>
                        <a:buChar char="•"/>
                      </a:pPr>
                      <a:r>
                        <a:rPr lang="en-IN" sz="1200" kern="1200" dirty="0"/>
                        <a:t>The Beaches</a:t>
                      </a:r>
                    </a:p>
                    <a:p>
                      <a:pPr marL="171450" lvl="0" indent="-171450">
                        <a:lnSpc>
                          <a:spcPct val="115000"/>
                        </a:lnSpc>
                        <a:spcAft>
                          <a:spcPts val="0"/>
                        </a:spcAft>
                        <a:buFont typeface="Arial" pitchFamily="34" charset="0"/>
                        <a:buChar char="•"/>
                      </a:pPr>
                      <a:r>
                        <a:rPr lang="en-IN" sz="1200" kern="1200" dirty="0"/>
                        <a:t>Runnymede, The Junction, </a:t>
                      </a:r>
                      <a:r>
                        <a:rPr lang="en-IN" sz="1200" kern="1200" dirty="0" smtClean="0"/>
                        <a:t>Weston- </a:t>
                      </a:r>
                      <a:r>
                        <a:rPr lang="en-IN" sz="1200" kern="1200" dirty="0" err="1" smtClean="0"/>
                        <a:t>Pellam</a:t>
                      </a:r>
                      <a:r>
                        <a:rPr lang="en-IN" sz="1200" kern="1200" dirty="0" smtClean="0"/>
                        <a:t> </a:t>
                      </a:r>
                      <a:r>
                        <a:rPr lang="en-IN" sz="1200" kern="1200" dirty="0"/>
                        <a:t>Park Carlton Village</a:t>
                      </a:r>
                    </a:p>
                    <a:p>
                      <a:pPr marL="171450" lvl="0" indent="-171450">
                        <a:lnSpc>
                          <a:spcPct val="115000"/>
                        </a:lnSpc>
                        <a:spcAft>
                          <a:spcPts val="0"/>
                        </a:spcAft>
                        <a:buFont typeface="Arial" pitchFamily="34" charset="0"/>
                        <a:buChar char="•"/>
                      </a:pPr>
                      <a:r>
                        <a:rPr lang="en-IN" sz="1200" kern="1200" dirty="0"/>
                        <a:t>Moore Park, Summerhill East</a:t>
                      </a:r>
                    </a:p>
                    <a:p>
                      <a:pPr marL="171450" lvl="0" indent="-171450">
                        <a:lnSpc>
                          <a:spcPct val="115000"/>
                        </a:lnSpc>
                        <a:spcAft>
                          <a:spcPts val="0"/>
                        </a:spcAft>
                        <a:buFont typeface="Arial" pitchFamily="34" charset="0"/>
                        <a:buChar char="•"/>
                      </a:pPr>
                      <a:r>
                        <a:rPr lang="en-IN" sz="1200" kern="1200" dirty="0"/>
                        <a:t>Forest Hill North &amp; West, Forest Hill Road Park</a:t>
                      </a:r>
                    </a:p>
                    <a:p>
                      <a:pPr marL="0" lvl="0" indent="0">
                        <a:lnSpc>
                          <a:spcPct val="115000"/>
                        </a:lnSpc>
                        <a:spcAft>
                          <a:spcPts val="0"/>
                        </a:spcAft>
                        <a:buFont typeface="Arial"/>
                        <a:buNone/>
                      </a:pPr>
                      <a:r>
                        <a:rPr lang="en-IN" sz="1200" kern="1200" dirty="0"/>
                        <a:t> </a:t>
                      </a:r>
                      <a:endParaRPr lang="en-IN" sz="1200" kern="1200" dirty="0">
                        <a:solidFill>
                          <a:schemeClr val="dk1"/>
                        </a:solidFill>
                        <a:latin typeface="+mn-lt"/>
                        <a:ea typeface="+mn-ea"/>
                        <a:cs typeface="+mn-cs"/>
                      </a:endParaRPr>
                    </a:p>
                  </a:txBody>
                  <a:tcPr marL="68580" marR="68580" marT="0" marB="0"/>
                </a:tc>
              </a:tr>
            </a:tbl>
          </a:graphicData>
        </a:graphic>
      </p:graphicFrame>
      <p:sp>
        <p:nvSpPr>
          <p:cNvPr id="3" name="TextBox 2"/>
          <p:cNvSpPr txBox="1"/>
          <p:nvPr/>
        </p:nvSpPr>
        <p:spPr>
          <a:xfrm>
            <a:off x="323528" y="179348"/>
            <a:ext cx="4464496" cy="369332"/>
          </a:xfrm>
          <a:prstGeom prst="rect">
            <a:avLst/>
          </a:prstGeom>
          <a:noFill/>
        </p:spPr>
        <p:txBody>
          <a:bodyPr wrap="square" rtlCol="0">
            <a:spAutoFit/>
          </a:bodyPr>
          <a:lstStyle/>
          <a:p>
            <a:r>
              <a:rPr lang="en-IN" b="1" u="sng" dirty="0" smtClean="0"/>
              <a:t>Recommendation Summary</a:t>
            </a:r>
            <a:endParaRPr lang="en-IN" b="1" u="sng" dirty="0"/>
          </a:p>
        </p:txBody>
      </p:sp>
    </p:spTree>
    <p:extLst>
      <p:ext uri="{BB962C8B-B14F-4D97-AF65-F5344CB8AC3E}">
        <p14:creationId xmlns:p14="http://schemas.microsoft.com/office/powerpoint/2010/main" val="693169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79348"/>
            <a:ext cx="4464496" cy="369332"/>
          </a:xfrm>
          <a:prstGeom prst="rect">
            <a:avLst/>
          </a:prstGeom>
          <a:noFill/>
        </p:spPr>
        <p:txBody>
          <a:bodyPr wrap="square" rtlCol="0">
            <a:spAutoFit/>
          </a:bodyPr>
          <a:lstStyle/>
          <a:p>
            <a:r>
              <a:rPr lang="en-IN" b="1" u="sng" dirty="0" smtClean="0"/>
              <a:t>Vegetarian / Vegan Restaurant Clusters</a:t>
            </a:r>
            <a:endParaRPr lang="en-IN" b="1" u="sng" dirty="0"/>
          </a:p>
        </p:txBody>
      </p:sp>
      <p:pic>
        <p:nvPicPr>
          <p:cNvPr id="6" name="Picture 5"/>
          <p:cNvPicPr/>
          <p:nvPr/>
        </p:nvPicPr>
        <p:blipFill>
          <a:blip r:embed="rId2"/>
          <a:stretch>
            <a:fillRect/>
          </a:stretch>
        </p:blipFill>
        <p:spPr>
          <a:xfrm>
            <a:off x="442373" y="692696"/>
            <a:ext cx="8035766" cy="2952328"/>
          </a:xfrm>
          <a:prstGeom prst="rect">
            <a:avLst/>
          </a:prstGeom>
        </p:spPr>
      </p:pic>
      <p:sp>
        <p:nvSpPr>
          <p:cNvPr id="9" name="TextBox 8"/>
          <p:cNvSpPr txBox="1"/>
          <p:nvPr/>
        </p:nvSpPr>
        <p:spPr>
          <a:xfrm>
            <a:off x="388765" y="3874990"/>
            <a:ext cx="5544616" cy="369332"/>
          </a:xfrm>
          <a:prstGeom prst="rect">
            <a:avLst/>
          </a:prstGeom>
          <a:noFill/>
        </p:spPr>
        <p:txBody>
          <a:bodyPr wrap="square" rtlCol="0">
            <a:spAutoFit/>
          </a:bodyPr>
          <a:lstStyle/>
          <a:p>
            <a:r>
              <a:rPr lang="en-IN" b="1" u="sng" dirty="0" smtClean="0"/>
              <a:t>Vegetarian / Vegan Restaurant Recommendations</a:t>
            </a:r>
            <a:endParaRPr lang="en-IN" b="1" u="sng" dirty="0"/>
          </a:p>
        </p:txBody>
      </p:sp>
      <p:graphicFrame>
        <p:nvGraphicFramePr>
          <p:cNvPr id="10" name="Table 9"/>
          <p:cNvGraphicFramePr>
            <a:graphicFrameLocks noGrp="1"/>
          </p:cNvGraphicFramePr>
          <p:nvPr>
            <p:extLst>
              <p:ext uri="{D42A27DB-BD31-4B8C-83A1-F6EECF244321}">
                <p14:modId xmlns:p14="http://schemas.microsoft.com/office/powerpoint/2010/main" val="1392364335"/>
              </p:ext>
            </p:extLst>
          </p:nvPr>
        </p:nvGraphicFramePr>
        <p:xfrm>
          <a:off x="464057" y="4581128"/>
          <a:ext cx="6768752" cy="1863224"/>
        </p:xfrm>
        <a:graphic>
          <a:graphicData uri="http://schemas.openxmlformats.org/drawingml/2006/table">
            <a:tbl>
              <a:tblPr firstRow="1" bandRow="1">
                <a:tableStyleId>{6E25E649-3F16-4E02-A733-19D2CDBF48F0}</a:tableStyleId>
              </a:tblPr>
              <a:tblGrid>
                <a:gridCol w="3384376"/>
                <a:gridCol w="3384376"/>
              </a:tblGrid>
              <a:tr h="491624">
                <a:tc>
                  <a:txBody>
                    <a:bodyPr/>
                    <a:lstStyle/>
                    <a:p>
                      <a:r>
                        <a:rPr lang="en-IN" dirty="0" smtClean="0"/>
                        <a:t>Restaurant Type</a:t>
                      </a:r>
                      <a:endParaRPr lang="en-IN" dirty="0"/>
                    </a:p>
                  </a:txBody>
                  <a:tcPr/>
                </a:tc>
                <a:tc>
                  <a:txBody>
                    <a:bodyPr/>
                    <a:lstStyle/>
                    <a:p>
                      <a:r>
                        <a:rPr lang="en-IN" dirty="0" smtClean="0"/>
                        <a:t>Recommended  Neighbourhood</a:t>
                      </a:r>
                      <a:endParaRPr lang="en-IN" dirty="0"/>
                    </a:p>
                  </a:txBody>
                  <a:tcPr/>
                </a:tc>
              </a:tr>
              <a:tr h="1345069">
                <a:tc>
                  <a:txBody>
                    <a:bodyPr/>
                    <a:lstStyle/>
                    <a:p>
                      <a:r>
                        <a:rPr lang="en-IN" sz="1400" dirty="0" smtClean="0"/>
                        <a:t>Vegetarian / Vegan Restaurant</a:t>
                      </a:r>
                      <a:endParaRPr lang="en-IN" sz="1400" dirty="0"/>
                    </a:p>
                  </a:txBody>
                  <a:tcPr/>
                </a:tc>
                <a:tc>
                  <a:txBody>
                    <a:bodyPr/>
                    <a:lstStyle/>
                    <a:p>
                      <a:pPr marL="285750" indent="-285750">
                        <a:buFont typeface="Arial" pitchFamily="34" charset="0"/>
                        <a:buChar char="•"/>
                      </a:pPr>
                      <a:r>
                        <a:rPr lang="en-IN" sz="1400" dirty="0" smtClean="0"/>
                        <a:t>Church and Wellesley</a:t>
                      </a:r>
                    </a:p>
                    <a:p>
                      <a:pPr marL="285750" indent="-285750">
                        <a:buFont typeface="Arial" pitchFamily="34" charset="0"/>
                        <a:buChar char="•"/>
                      </a:pPr>
                      <a:r>
                        <a:rPr lang="en-IN" sz="1400" dirty="0" smtClean="0"/>
                        <a:t>The Danforth West, Riverdale</a:t>
                      </a:r>
                    </a:p>
                    <a:p>
                      <a:pPr marL="285750" indent="-285750">
                        <a:buFont typeface="Arial" pitchFamily="34" charset="0"/>
                        <a:buChar char="•"/>
                      </a:pPr>
                      <a:r>
                        <a:rPr lang="en-IN" sz="1400" dirty="0" smtClean="0"/>
                        <a:t>Garden District, Ryerson'</a:t>
                      </a:r>
                    </a:p>
                    <a:p>
                      <a:pPr marL="285750" indent="-285750">
                        <a:buFont typeface="Arial" pitchFamily="34" charset="0"/>
                        <a:buChar char="•"/>
                      </a:pPr>
                      <a:r>
                        <a:rPr lang="en-IN" sz="1400" dirty="0" smtClean="0"/>
                        <a:t>Studio District</a:t>
                      </a:r>
                    </a:p>
                    <a:p>
                      <a:pPr marL="285750" indent="-285750">
                        <a:buFont typeface="Arial" pitchFamily="34" charset="0"/>
                        <a:buChar char="•"/>
                      </a:pPr>
                      <a:r>
                        <a:rPr lang="en-IN" sz="1400" dirty="0" smtClean="0"/>
                        <a:t>India Bazaar, The Beaches West</a:t>
                      </a:r>
                    </a:p>
                    <a:p>
                      <a:pPr marL="285750" indent="-285750">
                        <a:buFont typeface="Arial" pitchFamily="34" charset="0"/>
                        <a:buChar char="•"/>
                      </a:pPr>
                      <a:r>
                        <a:rPr lang="en-IN" sz="1400" dirty="0" smtClean="0"/>
                        <a:t>University of Toronto, Harbord</a:t>
                      </a:r>
                      <a:endParaRPr lang="en-IN" sz="1400" dirty="0"/>
                    </a:p>
                  </a:txBody>
                  <a:tcPr/>
                </a:tc>
              </a:tr>
            </a:tbl>
          </a:graphicData>
        </a:graphic>
      </p:graphicFrame>
    </p:spTree>
    <p:extLst>
      <p:ext uri="{BB962C8B-B14F-4D97-AF65-F5344CB8AC3E}">
        <p14:creationId xmlns:p14="http://schemas.microsoft.com/office/powerpoint/2010/main" val="226106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79348"/>
            <a:ext cx="4464496" cy="369332"/>
          </a:xfrm>
          <a:prstGeom prst="rect">
            <a:avLst/>
          </a:prstGeom>
          <a:noFill/>
        </p:spPr>
        <p:txBody>
          <a:bodyPr wrap="square" rtlCol="0">
            <a:spAutoFit/>
          </a:bodyPr>
          <a:lstStyle/>
          <a:p>
            <a:r>
              <a:rPr lang="en-IN" b="1" u="sng" dirty="0" smtClean="0"/>
              <a:t>Indian Restaurant Clusters</a:t>
            </a:r>
            <a:endParaRPr lang="en-IN" b="1" u="sng" dirty="0"/>
          </a:p>
        </p:txBody>
      </p:sp>
      <p:sp>
        <p:nvSpPr>
          <p:cNvPr id="9" name="TextBox 8"/>
          <p:cNvSpPr txBox="1"/>
          <p:nvPr/>
        </p:nvSpPr>
        <p:spPr>
          <a:xfrm>
            <a:off x="388765" y="3874990"/>
            <a:ext cx="5544616" cy="369332"/>
          </a:xfrm>
          <a:prstGeom prst="rect">
            <a:avLst/>
          </a:prstGeom>
          <a:noFill/>
        </p:spPr>
        <p:txBody>
          <a:bodyPr wrap="square" rtlCol="0">
            <a:spAutoFit/>
          </a:bodyPr>
          <a:lstStyle/>
          <a:p>
            <a:r>
              <a:rPr lang="en-IN" b="1" u="sng" dirty="0" smtClean="0"/>
              <a:t>Indian Restaurant Recommendations</a:t>
            </a:r>
            <a:endParaRPr lang="en-IN" b="1" u="sng" dirty="0"/>
          </a:p>
        </p:txBody>
      </p:sp>
      <p:graphicFrame>
        <p:nvGraphicFramePr>
          <p:cNvPr id="10" name="Table 9"/>
          <p:cNvGraphicFramePr>
            <a:graphicFrameLocks noGrp="1"/>
          </p:cNvGraphicFramePr>
          <p:nvPr>
            <p:extLst>
              <p:ext uri="{D42A27DB-BD31-4B8C-83A1-F6EECF244321}">
                <p14:modId xmlns:p14="http://schemas.microsoft.com/office/powerpoint/2010/main" val="1401400581"/>
              </p:ext>
            </p:extLst>
          </p:nvPr>
        </p:nvGraphicFramePr>
        <p:xfrm>
          <a:off x="464057" y="4581129"/>
          <a:ext cx="6768752" cy="1656184"/>
        </p:xfrm>
        <a:graphic>
          <a:graphicData uri="http://schemas.openxmlformats.org/drawingml/2006/table">
            <a:tbl>
              <a:tblPr firstRow="1" bandRow="1">
                <a:tableStyleId>{6E25E649-3F16-4E02-A733-19D2CDBF48F0}</a:tableStyleId>
              </a:tblPr>
              <a:tblGrid>
                <a:gridCol w="3384376"/>
                <a:gridCol w="3384376"/>
              </a:tblGrid>
              <a:tr h="443308">
                <a:tc>
                  <a:txBody>
                    <a:bodyPr/>
                    <a:lstStyle/>
                    <a:p>
                      <a:r>
                        <a:rPr lang="en-IN" dirty="0" smtClean="0"/>
                        <a:t>Restaurant Type</a:t>
                      </a:r>
                      <a:endParaRPr lang="en-IN" dirty="0"/>
                    </a:p>
                  </a:txBody>
                  <a:tcPr/>
                </a:tc>
                <a:tc>
                  <a:txBody>
                    <a:bodyPr/>
                    <a:lstStyle/>
                    <a:p>
                      <a:r>
                        <a:rPr lang="en-IN" dirty="0" smtClean="0"/>
                        <a:t>Recommended  Neighbourhood</a:t>
                      </a:r>
                      <a:endParaRPr lang="en-IN" dirty="0"/>
                    </a:p>
                  </a:txBody>
                  <a:tcPr/>
                </a:tc>
              </a:tr>
              <a:tr h="1212876">
                <a:tc>
                  <a:txBody>
                    <a:bodyPr/>
                    <a:lstStyle/>
                    <a:p>
                      <a:pPr marL="285750" indent="-285750" algn="l" defTabSz="914400" rtl="0" eaLnBrk="1" latinLnBrk="0" hangingPunct="1">
                        <a:lnSpc>
                          <a:spcPct val="115000"/>
                        </a:lnSpc>
                        <a:spcAft>
                          <a:spcPts val="0"/>
                        </a:spcAft>
                        <a:buFont typeface="Arial" pitchFamily="34" charset="0"/>
                        <a:buChar char="•"/>
                      </a:pPr>
                      <a:r>
                        <a:rPr lang="en-IN" sz="1400" kern="1200" dirty="0">
                          <a:solidFill>
                            <a:schemeClr val="dk1"/>
                          </a:solidFill>
                          <a:latin typeface="+mn-lt"/>
                          <a:ea typeface="+mn-ea"/>
                          <a:cs typeface="+mn-cs"/>
                        </a:rPr>
                        <a:t>Indian Restaurant</a:t>
                      </a:r>
                    </a:p>
                  </a:txBody>
                  <a:tcPr marL="68580" marR="68580" marT="0" marB="0"/>
                </a:tc>
                <a:tc>
                  <a:txBody>
                    <a:bodyPr/>
                    <a:lstStyle/>
                    <a:p>
                      <a:pPr marL="285750" lvl="0" indent="-285750" algn="l" defTabSz="914400" rtl="0" eaLnBrk="1" latinLnBrk="0" hangingPunct="1">
                        <a:lnSpc>
                          <a:spcPct val="115000"/>
                        </a:lnSpc>
                        <a:spcAft>
                          <a:spcPts val="0"/>
                        </a:spcAft>
                        <a:buFont typeface="Arial" pitchFamily="34" charset="0"/>
                        <a:buChar char="•"/>
                      </a:pPr>
                      <a:r>
                        <a:rPr lang="en-IN" sz="1400" kern="1200" dirty="0">
                          <a:solidFill>
                            <a:schemeClr val="dk1"/>
                          </a:solidFill>
                          <a:latin typeface="+mn-lt"/>
                          <a:ea typeface="+mn-ea"/>
                          <a:cs typeface="+mn-cs"/>
                        </a:rPr>
                        <a:t>The Beaches , Runnymede</a:t>
                      </a:r>
                    </a:p>
                    <a:p>
                      <a:pPr marL="285750" lvl="0" indent="-285750" algn="l" defTabSz="914400" rtl="0" eaLnBrk="1" latinLnBrk="0" hangingPunct="1">
                        <a:lnSpc>
                          <a:spcPct val="115000"/>
                        </a:lnSpc>
                        <a:spcAft>
                          <a:spcPts val="0"/>
                        </a:spcAft>
                        <a:buFont typeface="Arial" pitchFamily="34" charset="0"/>
                        <a:buChar char="•"/>
                      </a:pPr>
                      <a:r>
                        <a:rPr lang="en-IN" sz="1400" kern="1200" dirty="0">
                          <a:solidFill>
                            <a:schemeClr val="dk1"/>
                          </a:solidFill>
                          <a:latin typeface="+mn-lt"/>
                          <a:ea typeface="+mn-ea"/>
                          <a:cs typeface="+mn-cs"/>
                        </a:rPr>
                        <a:t>The Junction, </a:t>
                      </a:r>
                      <a:r>
                        <a:rPr lang="en-IN" sz="1400" kern="1200" dirty="0" smtClean="0">
                          <a:solidFill>
                            <a:schemeClr val="dk1"/>
                          </a:solidFill>
                          <a:latin typeface="+mn-lt"/>
                          <a:ea typeface="+mn-ea"/>
                          <a:cs typeface="+mn-cs"/>
                        </a:rPr>
                        <a:t>Weston- </a:t>
                      </a:r>
                      <a:r>
                        <a:rPr lang="en-IN" sz="1400" kern="1200" dirty="0" err="1" smtClean="0">
                          <a:solidFill>
                            <a:schemeClr val="dk1"/>
                          </a:solidFill>
                          <a:latin typeface="+mn-lt"/>
                          <a:ea typeface="+mn-ea"/>
                          <a:cs typeface="+mn-cs"/>
                        </a:rPr>
                        <a:t>Pellam</a:t>
                      </a:r>
                      <a:r>
                        <a:rPr lang="en-IN" sz="1400" kern="1200" dirty="0" smtClean="0">
                          <a:solidFill>
                            <a:schemeClr val="dk1"/>
                          </a:solidFill>
                          <a:latin typeface="+mn-lt"/>
                          <a:ea typeface="+mn-ea"/>
                          <a:cs typeface="+mn-cs"/>
                        </a:rPr>
                        <a:t> </a:t>
                      </a:r>
                      <a:r>
                        <a:rPr lang="en-IN" sz="1400" kern="1200" dirty="0">
                          <a:solidFill>
                            <a:schemeClr val="dk1"/>
                          </a:solidFill>
                          <a:latin typeface="+mn-lt"/>
                          <a:ea typeface="+mn-ea"/>
                          <a:cs typeface="+mn-cs"/>
                        </a:rPr>
                        <a:t>Park</a:t>
                      </a:r>
                    </a:p>
                    <a:p>
                      <a:pPr marL="0" indent="0" algn="l" defTabSz="914400" rtl="0" eaLnBrk="1" latinLnBrk="0" hangingPunct="1">
                        <a:lnSpc>
                          <a:spcPct val="115000"/>
                        </a:lnSpc>
                        <a:spcAft>
                          <a:spcPts val="0"/>
                        </a:spcAft>
                        <a:buFont typeface="Arial" pitchFamily="34" charset="0"/>
                        <a:buNone/>
                      </a:pPr>
                      <a:r>
                        <a:rPr lang="en-IN" sz="1400" kern="1200" dirty="0">
                          <a:solidFill>
                            <a:schemeClr val="dk1"/>
                          </a:solidFill>
                          <a:latin typeface="+mn-lt"/>
                          <a:ea typeface="+mn-ea"/>
                          <a:cs typeface="+mn-cs"/>
                        </a:rPr>
                        <a:t> </a:t>
                      </a:r>
                    </a:p>
                  </a:txBody>
                  <a:tcPr marL="68580" marR="68580" marT="0" marB="0"/>
                </a:tc>
              </a:tr>
            </a:tbl>
          </a:graphicData>
        </a:graphic>
      </p:graphicFrame>
      <p:pic>
        <p:nvPicPr>
          <p:cNvPr id="7" name="Picture 6"/>
          <p:cNvPicPr/>
          <p:nvPr/>
        </p:nvPicPr>
        <p:blipFill>
          <a:blip r:embed="rId2"/>
          <a:stretch>
            <a:fillRect/>
          </a:stretch>
        </p:blipFill>
        <p:spPr>
          <a:xfrm>
            <a:off x="539552" y="650844"/>
            <a:ext cx="8064896" cy="3066188"/>
          </a:xfrm>
          <a:prstGeom prst="rect">
            <a:avLst/>
          </a:prstGeom>
        </p:spPr>
      </p:pic>
    </p:spTree>
    <p:extLst>
      <p:ext uri="{BB962C8B-B14F-4D97-AF65-F5344CB8AC3E}">
        <p14:creationId xmlns:p14="http://schemas.microsoft.com/office/powerpoint/2010/main" val="1678095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79348"/>
            <a:ext cx="4464496" cy="369332"/>
          </a:xfrm>
          <a:prstGeom prst="rect">
            <a:avLst/>
          </a:prstGeom>
          <a:noFill/>
        </p:spPr>
        <p:txBody>
          <a:bodyPr wrap="square" rtlCol="0">
            <a:spAutoFit/>
          </a:bodyPr>
          <a:lstStyle/>
          <a:p>
            <a:r>
              <a:rPr lang="en-IN" b="1" u="sng" dirty="0" smtClean="0"/>
              <a:t>Mexican Restaurant Clusters</a:t>
            </a:r>
            <a:endParaRPr lang="en-IN" b="1" u="sng" dirty="0"/>
          </a:p>
        </p:txBody>
      </p:sp>
      <p:sp>
        <p:nvSpPr>
          <p:cNvPr id="9" name="TextBox 8"/>
          <p:cNvSpPr txBox="1"/>
          <p:nvPr/>
        </p:nvSpPr>
        <p:spPr>
          <a:xfrm>
            <a:off x="388765" y="3874990"/>
            <a:ext cx="5544616" cy="369332"/>
          </a:xfrm>
          <a:prstGeom prst="rect">
            <a:avLst/>
          </a:prstGeom>
          <a:noFill/>
        </p:spPr>
        <p:txBody>
          <a:bodyPr wrap="square" rtlCol="0">
            <a:spAutoFit/>
          </a:bodyPr>
          <a:lstStyle/>
          <a:p>
            <a:r>
              <a:rPr lang="en-IN" b="1" u="sng" dirty="0" smtClean="0"/>
              <a:t>Mexican Restaurant Recommendations</a:t>
            </a:r>
            <a:endParaRPr lang="en-IN" b="1" u="sng" dirty="0"/>
          </a:p>
        </p:txBody>
      </p:sp>
      <p:graphicFrame>
        <p:nvGraphicFramePr>
          <p:cNvPr id="10" name="Table 9"/>
          <p:cNvGraphicFramePr>
            <a:graphicFrameLocks noGrp="1"/>
          </p:cNvGraphicFramePr>
          <p:nvPr>
            <p:extLst>
              <p:ext uri="{D42A27DB-BD31-4B8C-83A1-F6EECF244321}">
                <p14:modId xmlns:p14="http://schemas.microsoft.com/office/powerpoint/2010/main" val="3181173591"/>
              </p:ext>
            </p:extLst>
          </p:nvPr>
        </p:nvGraphicFramePr>
        <p:xfrm>
          <a:off x="464057" y="4581129"/>
          <a:ext cx="6768752" cy="1368152"/>
        </p:xfrm>
        <a:graphic>
          <a:graphicData uri="http://schemas.openxmlformats.org/drawingml/2006/table">
            <a:tbl>
              <a:tblPr firstRow="1" bandRow="1">
                <a:tableStyleId>{6E25E649-3F16-4E02-A733-19D2CDBF48F0}</a:tableStyleId>
              </a:tblPr>
              <a:tblGrid>
                <a:gridCol w="3384376"/>
                <a:gridCol w="3384376"/>
              </a:tblGrid>
              <a:tr h="366211">
                <a:tc>
                  <a:txBody>
                    <a:bodyPr/>
                    <a:lstStyle/>
                    <a:p>
                      <a:r>
                        <a:rPr lang="en-IN" dirty="0" smtClean="0"/>
                        <a:t>Restaurant Type</a:t>
                      </a:r>
                      <a:endParaRPr lang="en-IN" dirty="0"/>
                    </a:p>
                  </a:txBody>
                  <a:tcPr/>
                </a:tc>
                <a:tc>
                  <a:txBody>
                    <a:bodyPr/>
                    <a:lstStyle/>
                    <a:p>
                      <a:r>
                        <a:rPr lang="en-IN" dirty="0" smtClean="0"/>
                        <a:t>Recommended  Neighbourhood</a:t>
                      </a:r>
                      <a:endParaRPr lang="en-IN" dirty="0"/>
                    </a:p>
                  </a:txBody>
                  <a:tcPr/>
                </a:tc>
              </a:tr>
              <a:tr h="1001941">
                <a:tc>
                  <a:txBody>
                    <a:bodyPr/>
                    <a:lstStyle/>
                    <a:p>
                      <a:pPr marL="285750" indent="-285750" algn="l" defTabSz="914400" rtl="0" eaLnBrk="1" latinLnBrk="0" hangingPunct="1">
                        <a:lnSpc>
                          <a:spcPct val="115000"/>
                        </a:lnSpc>
                        <a:spcAft>
                          <a:spcPts val="0"/>
                        </a:spcAft>
                        <a:buFont typeface="Arial" pitchFamily="34" charset="0"/>
                        <a:buChar char="•"/>
                      </a:pPr>
                      <a:r>
                        <a:rPr lang="en-IN" sz="1400" kern="1200" dirty="0">
                          <a:solidFill>
                            <a:schemeClr val="dk1"/>
                          </a:solidFill>
                          <a:latin typeface="+mn-lt"/>
                          <a:ea typeface="+mn-ea"/>
                          <a:cs typeface="+mn-cs"/>
                        </a:rPr>
                        <a:t>Mexican Restaurant</a:t>
                      </a:r>
                    </a:p>
                  </a:txBody>
                  <a:tcPr marL="68580" marR="68580" marT="0" marB="0"/>
                </a:tc>
                <a:tc>
                  <a:txBody>
                    <a:bodyPr/>
                    <a:lstStyle/>
                    <a:p>
                      <a:pPr marL="285750" lvl="0" indent="-285750" algn="l" defTabSz="914400" rtl="0" eaLnBrk="1" latinLnBrk="0" hangingPunct="1">
                        <a:lnSpc>
                          <a:spcPct val="115000"/>
                        </a:lnSpc>
                        <a:spcAft>
                          <a:spcPts val="0"/>
                        </a:spcAft>
                        <a:buFont typeface="Arial" pitchFamily="34" charset="0"/>
                        <a:buChar char="•"/>
                      </a:pPr>
                      <a:r>
                        <a:rPr lang="en-IN" sz="1400" kern="1200" dirty="0">
                          <a:solidFill>
                            <a:schemeClr val="dk1"/>
                          </a:solidFill>
                          <a:latin typeface="+mn-lt"/>
                          <a:ea typeface="+mn-ea"/>
                          <a:cs typeface="+mn-cs"/>
                        </a:rPr>
                        <a:t>Christie </a:t>
                      </a:r>
                    </a:p>
                    <a:p>
                      <a:pPr marL="285750" lvl="0" indent="-285750" algn="l" defTabSz="914400" rtl="0" eaLnBrk="1" latinLnBrk="0" hangingPunct="1">
                        <a:lnSpc>
                          <a:spcPct val="115000"/>
                        </a:lnSpc>
                        <a:spcAft>
                          <a:spcPts val="0"/>
                        </a:spcAft>
                        <a:buFont typeface="Arial" pitchFamily="34" charset="0"/>
                        <a:buChar char="•"/>
                      </a:pPr>
                      <a:r>
                        <a:rPr lang="en-IN" sz="1400" kern="1200" dirty="0">
                          <a:solidFill>
                            <a:schemeClr val="dk1"/>
                          </a:solidFill>
                          <a:latin typeface="+mn-lt"/>
                          <a:ea typeface="+mn-ea"/>
                          <a:cs typeface="+mn-cs"/>
                        </a:rPr>
                        <a:t>The Beaches</a:t>
                      </a:r>
                    </a:p>
                  </a:txBody>
                  <a:tcPr marL="68580" marR="68580" marT="0" marB="0"/>
                </a:tc>
              </a:tr>
            </a:tbl>
          </a:graphicData>
        </a:graphic>
      </p:graphicFrame>
      <p:pic>
        <p:nvPicPr>
          <p:cNvPr id="7" name="Picture 6"/>
          <p:cNvPicPr/>
          <p:nvPr/>
        </p:nvPicPr>
        <p:blipFill>
          <a:blip r:embed="rId2"/>
          <a:stretch>
            <a:fillRect/>
          </a:stretch>
        </p:blipFill>
        <p:spPr>
          <a:xfrm>
            <a:off x="391356" y="764704"/>
            <a:ext cx="8141084" cy="2973070"/>
          </a:xfrm>
          <a:prstGeom prst="rect">
            <a:avLst/>
          </a:prstGeom>
        </p:spPr>
      </p:pic>
    </p:spTree>
    <p:extLst>
      <p:ext uri="{BB962C8B-B14F-4D97-AF65-F5344CB8AC3E}">
        <p14:creationId xmlns:p14="http://schemas.microsoft.com/office/powerpoint/2010/main" val="1678095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79348"/>
            <a:ext cx="4464496" cy="369332"/>
          </a:xfrm>
          <a:prstGeom prst="rect">
            <a:avLst/>
          </a:prstGeom>
          <a:noFill/>
        </p:spPr>
        <p:txBody>
          <a:bodyPr wrap="square" rtlCol="0">
            <a:spAutoFit/>
          </a:bodyPr>
          <a:lstStyle/>
          <a:p>
            <a:r>
              <a:rPr lang="en-IN" b="1" u="sng" dirty="0" smtClean="0"/>
              <a:t>Japanese Restaurant Clusters</a:t>
            </a:r>
            <a:endParaRPr lang="en-IN" b="1" u="sng" dirty="0"/>
          </a:p>
        </p:txBody>
      </p:sp>
      <p:sp>
        <p:nvSpPr>
          <p:cNvPr id="9" name="TextBox 8"/>
          <p:cNvSpPr txBox="1"/>
          <p:nvPr/>
        </p:nvSpPr>
        <p:spPr>
          <a:xfrm>
            <a:off x="388765" y="3874990"/>
            <a:ext cx="5544616" cy="369332"/>
          </a:xfrm>
          <a:prstGeom prst="rect">
            <a:avLst/>
          </a:prstGeom>
          <a:noFill/>
        </p:spPr>
        <p:txBody>
          <a:bodyPr wrap="square" rtlCol="0">
            <a:spAutoFit/>
          </a:bodyPr>
          <a:lstStyle/>
          <a:p>
            <a:r>
              <a:rPr lang="en-IN" b="1" u="sng" dirty="0" smtClean="0"/>
              <a:t>Japanese Restaurant Recommendations</a:t>
            </a:r>
            <a:endParaRPr lang="en-IN" b="1" u="sng" dirty="0"/>
          </a:p>
        </p:txBody>
      </p:sp>
      <p:graphicFrame>
        <p:nvGraphicFramePr>
          <p:cNvPr id="10" name="Table 9"/>
          <p:cNvGraphicFramePr>
            <a:graphicFrameLocks noGrp="1"/>
          </p:cNvGraphicFramePr>
          <p:nvPr>
            <p:extLst>
              <p:ext uri="{D42A27DB-BD31-4B8C-83A1-F6EECF244321}">
                <p14:modId xmlns:p14="http://schemas.microsoft.com/office/powerpoint/2010/main" val="3477978968"/>
              </p:ext>
            </p:extLst>
          </p:nvPr>
        </p:nvGraphicFramePr>
        <p:xfrm>
          <a:off x="464057" y="4581128"/>
          <a:ext cx="6768752" cy="1836693"/>
        </p:xfrm>
        <a:graphic>
          <a:graphicData uri="http://schemas.openxmlformats.org/drawingml/2006/table">
            <a:tbl>
              <a:tblPr firstRow="1" bandRow="1">
                <a:tableStyleId>{6E25E649-3F16-4E02-A733-19D2CDBF48F0}</a:tableStyleId>
              </a:tblPr>
              <a:tblGrid>
                <a:gridCol w="3384376"/>
                <a:gridCol w="3384376"/>
              </a:tblGrid>
              <a:tr h="491624">
                <a:tc>
                  <a:txBody>
                    <a:bodyPr/>
                    <a:lstStyle/>
                    <a:p>
                      <a:r>
                        <a:rPr lang="en-IN" dirty="0" smtClean="0"/>
                        <a:t>Restaurant Type</a:t>
                      </a:r>
                      <a:endParaRPr lang="en-IN" dirty="0"/>
                    </a:p>
                  </a:txBody>
                  <a:tcPr/>
                </a:tc>
                <a:tc>
                  <a:txBody>
                    <a:bodyPr/>
                    <a:lstStyle/>
                    <a:p>
                      <a:r>
                        <a:rPr lang="en-IN" dirty="0" smtClean="0"/>
                        <a:t>Recommended  Neighbourhood</a:t>
                      </a:r>
                      <a:endParaRPr lang="en-IN" dirty="0"/>
                    </a:p>
                  </a:txBody>
                  <a:tcPr/>
                </a:tc>
              </a:tr>
              <a:tr h="1345069">
                <a:tc>
                  <a:txBody>
                    <a:bodyPr/>
                    <a:lstStyle/>
                    <a:p>
                      <a:pPr marL="285750" indent="-285750" algn="l" defTabSz="914400" rtl="0" eaLnBrk="1" latinLnBrk="0" hangingPunct="1">
                        <a:lnSpc>
                          <a:spcPct val="115000"/>
                        </a:lnSpc>
                        <a:spcAft>
                          <a:spcPts val="0"/>
                        </a:spcAft>
                        <a:buFont typeface="Arial" pitchFamily="34" charset="0"/>
                        <a:buChar char="•"/>
                      </a:pPr>
                      <a:r>
                        <a:rPr lang="en-IN" sz="1400" kern="1200" dirty="0">
                          <a:solidFill>
                            <a:schemeClr val="dk1"/>
                          </a:solidFill>
                          <a:latin typeface="+mn-lt"/>
                          <a:ea typeface="+mn-ea"/>
                          <a:cs typeface="+mn-cs"/>
                        </a:rPr>
                        <a:t>Japanese Restaurant</a:t>
                      </a:r>
                    </a:p>
                  </a:txBody>
                  <a:tcPr marL="68580" marR="68580" marT="0" marB="0"/>
                </a:tc>
                <a:tc>
                  <a:txBody>
                    <a:bodyPr/>
                    <a:lstStyle/>
                    <a:p>
                      <a:pPr marL="285750" lvl="0" indent="-285750" algn="l" defTabSz="914400" rtl="0" eaLnBrk="1" latinLnBrk="0" hangingPunct="1">
                        <a:lnSpc>
                          <a:spcPct val="115000"/>
                        </a:lnSpc>
                        <a:spcAft>
                          <a:spcPts val="0"/>
                        </a:spcAft>
                        <a:buFont typeface="Arial" pitchFamily="34" charset="0"/>
                        <a:buChar char="•"/>
                      </a:pPr>
                      <a:r>
                        <a:rPr lang="en-IN" sz="1400" kern="1200" dirty="0">
                          <a:solidFill>
                            <a:schemeClr val="dk1"/>
                          </a:solidFill>
                          <a:latin typeface="+mn-lt"/>
                          <a:ea typeface="+mn-ea"/>
                          <a:cs typeface="+mn-cs"/>
                        </a:rPr>
                        <a:t>Moore Park, Summerhill East' </a:t>
                      </a:r>
                    </a:p>
                    <a:p>
                      <a:pPr marL="0" indent="0" algn="l" defTabSz="914400" rtl="0" eaLnBrk="1" latinLnBrk="0" hangingPunct="1">
                        <a:lnSpc>
                          <a:spcPct val="115000"/>
                        </a:lnSpc>
                        <a:spcAft>
                          <a:spcPts val="0"/>
                        </a:spcAft>
                        <a:buFont typeface="Arial" pitchFamily="34" charset="0"/>
                        <a:buNone/>
                      </a:pPr>
                      <a:r>
                        <a:rPr lang="en-IN" sz="1400" kern="1200" dirty="0">
                          <a:solidFill>
                            <a:schemeClr val="dk1"/>
                          </a:solidFill>
                          <a:latin typeface="+mn-lt"/>
                          <a:ea typeface="+mn-ea"/>
                          <a:cs typeface="+mn-cs"/>
                        </a:rPr>
                        <a:t> </a:t>
                      </a:r>
                    </a:p>
                  </a:txBody>
                  <a:tcPr marL="68580" marR="68580" marT="0" marB="0"/>
                </a:tc>
              </a:tr>
            </a:tbl>
          </a:graphicData>
        </a:graphic>
      </p:graphicFrame>
      <p:pic>
        <p:nvPicPr>
          <p:cNvPr id="7" name="Picture 6"/>
          <p:cNvPicPr/>
          <p:nvPr/>
        </p:nvPicPr>
        <p:blipFill>
          <a:blip r:embed="rId2"/>
          <a:stretch>
            <a:fillRect/>
          </a:stretch>
        </p:blipFill>
        <p:spPr>
          <a:xfrm>
            <a:off x="388764" y="692696"/>
            <a:ext cx="7783635" cy="3024505"/>
          </a:xfrm>
          <a:prstGeom prst="rect">
            <a:avLst/>
          </a:prstGeom>
        </p:spPr>
      </p:pic>
    </p:spTree>
    <p:extLst>
      <p:ext uri="{BB962C8B-B14F-4D97-AF65-F5344CB8AC3E}">
        <p14:creationId xmlns:p14="http://schemas.microsoft.com/office/powerpoint/2010/main" val="1678095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TotalTime>
  <Words>510</Words>
  <Application>Microsoft Office PowerPoint</Application>
  <PresentationFormat>On-screen Show (4:3)</PresentationFormat>
  <Paragraphs>106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28</cp:revision>
  <dcterms:created xsi:type="dcterms:W3CDTF">2021-03-16T07:29:49Z</dcterms:created>
  <dcterms:modified xsi:type="dcterms:W3CDTF">2021-03-16T10:27:45Z</dcterms:modified>
</cp:coreProperties>
</file>