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77" r:id="rId4"/>
    <p:sldId id="257" r:id="rId5"/>
    <p:sldId id="258" r:id="rId6"/>
    <p:sldId id="259" r:id="rId7"/>
    <p:sldId id="279" r:id="rId8"/>
    <p:sldId id="267" r:id="rId9"/>
    <p:sldId id="278" r:id="rId10"/>
    <p:sldId id="268" r:id="rId11"/>
    <p:sldId id="269" r:id="rId12"/>
    <p:sldId id="260" r:id="rId13"/>
    <p:sldId id="274" r:id="rId14"/>
    <p:sldId id="275" r:id="rId15"/>
    <p:sldId id="276" r:id="rId16"/>
    <p:sldId id="271" r:id="rId17"/>
    <p:sldId id="261" r:id="rId18"/>
    <p:sldId id="272" r:id="rId19"/>
    <p:sldId id="263" r:id="rId20"/>
    <p:sldId id="265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4BF3CB-0BD5-4F16-A325-0C6C0C7AD05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414AC9-100F-49B0-86F5-DD1C04A4C4C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Similarity Search Algorithms on Embeddings in Face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76400"/>
            <a:ext cx="7315200" cy="533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Seminar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4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Feature extraction, the deep learning model trains itself to extract features of a given dimension from millions of images.</a:t>
            </a:r>
          </a:p>
          <a:p>
            <a:r>
              <a:rPr lang="en-US" dirty="0"/>
              <a:t>The output of these models is a vector of a given dimension which encompasses the features of the face. These are called embeddings.</a:t>
            </a:r>
          </a:p>
          <a:p>
            <a:r>
              <a:rPr lang="en-US" dirty="0"/>
              <a:t>The embedding of the person in question is generated, which is then compared against the embeddings of the faces stored in the database.</a:t>
            </a:r>
          </a:p>
          <a:p>
            <a:r>
              <a:rPr lang="en-US" dirty="0"/>
              <a:t>Face Embeddings used in this Seminar:</a:t>
            </a:r>
          </a:p>
          <a:p>
            <a:pPr lvl="1"/>
            <a:r>
              <a:rPr lang="en-US" dirty="0"/>
              <a:t>FaceNet</a:t>
            </a:r>
          </a:p>
          <a:p>
            <a:pPr lvl="1"/>
            <a:r>
              <a:rPr lang="en-US" dirty="0"/>
              <a:t>DR-GAN</a:t>
            </a:r>
          </a:p>
        </p:txBody>
      </p:sp>
    </p:spTree>
    <p:extLst>
      <p:ext uri="{BB962C8B-B14F-4D97-AF65-F5344CB8AC3E}">
        <p14:creationId xmlns:p14="http://schemas.microsoft.com/office/powerpoint/2010/main" val="62748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Neighbour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Nearest neighbor search (NNS) is the optimization problem of finding the point in a given set that is to a given point.</a:t>
            </a:r>
          </a:p>
          <a:p>
            <a:r>
              <a:rPr lang="en-US" dirty="0"/>
              <a:t>Approximate Nearest Neighbour Search (ANN) are the NNS which retrieves a good guess of the nearest neighbour which may or may not be the actual nearest neighbour.</a:t>
            </a:r>
          </a:p>
          <a:p>
            <a:r>
              <a:rPr lang="en-US" dirty="0"/>
              <a:t>ANN does so for improved speed and memory savings.</a:t>
            </a:r>
          </a:p>
          <a:p>
            <a:r>
              <a:rPr lang="en-US" dirty="0"/>
              <a:t>The recognition subtask involves comparing the embedding of the face obtained with that of faces stored in a database.</a:t>
            </a:r>
          </a:p>
          <a:p>
            <a:r>
              <a:rPr lang="en-US" dirty="0"/>
              <a:t>This subtask returns the ID of the person the face resembles the closest to, thereby recognizing the person.</a:t>
            </a:r>
          </a:p>
          <a:p>
            <a:r>
              <a:rPr lang="en-US" dirty="0"/>
              <a:t>The comparison is done by an ANN.</a:t>
            </a:r>
          </a:p>
        </p:txBody>
      </p:sp>
    </p:spTree>
    <p:extLst>
      <p:ext uri="{BB962C8B-B14F-4D97-AF65-F5344CB8AC3E}">
        <p14:creationId xmlns:p14="http://schemas.microsoft.com/office/powerpoint/2010/main" val="130152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153400" cy="4495800"/>
          </a:xfrm>
        </p:spPr>
        <p:txBody>
          <a:bodyPr>
            <a:normAutofit fontScale="92500"/>
          </a:bodyPr>
          <a:lstStyle/>
          <a:p>
            <a:r>
              <a:rPr lang="en-US" dirty="0"/>
              <a:t>Two databases of Face Embeddings have been prepared, one using FaceNet and the other using DR-GAN.</a:t>
            </a:r>
          </a:p>
          <a:p>
            <a:r>
              <a:rPr lang="en-US" dirty="0"/>
              <a:t>The Face Dataset used is VGGFace2[4]. </a:t>
            </a:r>
          </a:p>
          <a:p>
            <a:r>
              <a:rPr lang="en-US" dirty="0"/>
              <a:t>TSNE Analysis has been done on both the databases to analyze how well the embeddings cluster. </a:t>
            </a:r>
          </a:p>
          <a:p>
            <a:r>
              <a:rPr lang="en-US" dirty="0"/>
              <a:t>Python libraries of various NNS have been benchmarked on the basis of queries executed versus Time.</a:t>
            </a:r>
          </a:p>
          <a:p>
            <a:r>
              <a:rPr lang="en-US" dirty="0"/>
              <a:t>This benchmarking has been done on the FaceNet embeddings.</a:t>
            </a:r>
          </a:p>
          <a:p>
            <a:r>
              <a:rPr lang="en-US" dirty="0"/>
              <a:t>Finally the results have been tabulated and represented in a graphical format.</a:t>
            </a:r>
          </a:p>
        </p:txBody>
      </p:sp>
    </p:spTree>
    <p:extLst>
      <p:ext uri="{BB962C8B-B14F-4D97-AF65-F5344CB8AC3E}">
        <p14:creationId xmlns:p14="http://schemas.microsoft.com/office/powerpoint/2010/main" val="354315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FaceNet Embeddings from VGGFace2 Face Dataset</a:t>
            </a:r>
          </a:p>
          <a:p>
            <a:endParaRPr lang="en-US" dirty="0"/>
          </a:p>
        </p:txBody>
      </p:sp>
      <p:pic>
        <p:nvPicPr>
          <p:cNvPr id="8194" name="Picture 2" descr="C:\Users\Shikhar\Desktop\31106_STC_Seminar_Report\media\image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27924"/>
            <a:ext cx="3733800" cy="33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6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Benchmarking of an ANN that does not support batch processing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C:\Users\Shikhar\Desktop\31106_STC_Seminar_Report\media\imag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2362200"/>
            <a:ext cx="4562475" cy="354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2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Benchmarking of an ANN that supports batch processing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 descr="C:\Users\Shikhar\Desktop\31106_STC_Seminar_Report\media\image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547589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3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1590675"/>
          </a:xfrm>
        </p:spPr>
        <p:txBody>
          <a:bodyPr>
            <a:normAutofit/>
          </a:bodyPr>
          <a:lstStyle/>
          <a:p>
            <a:r>
              <a:rPr lang="en-US" dirty="0"/>
              <a:t>TSNE Analysis of FaceNet and DR-GAN Embeddings</a:t>
            </a:r>
          </a:p>
          <a:p>
            <a:r>
              <a:rPr lang="en-US" dirty="0"/>
              <a:t>Significant clustering takes place in FaceNet, which is not the case with DR-GAN. </a:t>
            </a:r>
          </a:p>
          <a:p>
            <a:endParaRPr lang="en-US" dirty="0"/>
          </a:p>
        </p:txBody>
      </p:sp>
      <p:pic>
        <p:nvPicPr>
          <p:cNvPr id="2050" name="Picture 2" descr="C:\Users\Shikhar\Desktop\31106_STC_Seminar_Report\media\image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9" y="3495674"/>
            <a:ext cx="3762431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hikhar\Desktop\31106_STC_Seminar_Report\media\imag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67" y="3495674"/>
            <a:ext cx="3736858" cy="26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61722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TSNE Analysis on FaceNet Embeddings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33925" y="6172200"/>
            <a:ext cx="3733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TSNE Analysis on DR-GAN Embeddings</a:t>
            </a:r>
          </a:p>
        </p:txBody>
      </p:sp>
    </p:spTree>
    <p:extLst>
      <p:ext uri="{BB962C8B-B14F-4D97-AF65-F5344CB8AC3E}">
        <p14:creationId xmlns:p14="http://schemas.microsoft.com/office/powerpoint/2010/main" val="75282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The ANN benchmarking has been tabulated in the following Table</a:t>
            </a:r>
          </a:p>
        </p:txBody>
      </p:sp>
      <p:pic>
        <p:nvPicPr>
          <p:cNvPr id="1026" name="Picture 2" descr="C:\Users\Shikhar\AppData\Local\Temp\Rar$DIa0.651\image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09800"/>
            <a:ext cx="652507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9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1" y="914400"/>
            <a:ext cx="8229600" cy="5821363"/>
          </a:xfrm>
        </p:spPr>
        <p:txBody>
          <a:bodyPr/>
          <a:lstStyle/>
          <a:p>
            <a:r>
              <a:rPr lang="en-US"/>
              <a:t>Graphical Representation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Number of Queries vs Time</a:t>
            </a:r>
          </a:p>
        </p:txBody>
      </p:sp>
      <p:pic>
        <p:nvPicPr>
          <p:cNvPr id="6146" name="Picture 2" descr="C:\Users\Shikhar\Desktop\31106_STC_Seminar_Report\media\imag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326923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57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seminar provides an insight on generation of face embeddings and analysis of performance of various ANN Libraries.</a:t>
            </a:r>
          </a:p>
          <a:p>
            <a:r>
              <a:rPr lang="en-US" dirty="0"/>
              <a:t>The results generated establish that while ANNOY ANN is the fastest ANN for a single query, </a:t>
            </a:r>
            <a:r>
              <a:rPr lang="en-US" dirty="0" err="1"/>
              <a:t>PyNNDescent</a:t>
            </a:r>
            <a:r>
              <a:rPr lang="en-US" dirty="0"/>
              <a:t> delivers the fastest results for multiple queries, given that it can facilitate batch processing as well.</a:t>
            </a:r>
          </a:p>
          <a:p>
            <a:r>
              <a:rPr lang="en-US" dirty="0"/>
              <a:t>Some other fast ANNs are </a:t>
            </a:r>
            <a:r>
              <a:rPr lang="en-US" dirty="0" err="1"/>
              <a:t>HNSWLib</a:t>
            </a:r>
            <a:r>
              <a:rPr lang="en-US" dirty="0"/>
              <a:t>, </a:t>
            </a:r>
            <a:r>
              <a:rPr lang="en-US" dirty="0" err="1"/>
              <a:t>NMSLib</a:t>
            </a:r>
            <a:r>
              <a:rPr lang="en-US" dirty="0"/>
              <a:t>, MRPT and NGT.</a:t>
            </a:r>
          </a:p>
          <a:p>
            <a:r>
              <a:rPr lang="en-US" dirty="0"/>
              <a:t>The results generated will help developers choose a suitable ANN for their Face Recognition Pipeline.</a:t>
            </a:r>
          </a:p>
        </p:txBody>
      </p:sp>
    </p:spTree>
    <p:extLst>
      <p:ext uri="{BB962C8B-B14F-4D97-AF65-F5344CB8AC3E}">
        <p14:creationId xmlns:p14="http://schemas.microsoft.com/office/powerpoint/2010/main" val="417183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0352" y="2599944"/>
            <a:ext cx="7772400" cy="1362456"/>
          </a:xfrm>
        </p:spPr>
        <p:txBody>
          <a:bodyPr/>
          <a:lstStyle/>
          <a:p>
            <a:pPr algn="ctr"/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Apoorv Dixit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0" y="4191000"/>
            <a:ext cx="6096000" cy="1509712"/>
          </a:xfrm>
        </p:spPr>
        <p:txBody>
          <a:bodyPr/>
          <a:lstStyle/>
          <a:p>
            <a:pPr algn="ctr"/>
            <a:r>
              <a:rPr lang="en-US" dirty="0"/>
              <a:t>Roll Number - 31106</a:t>
            </a:r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sz="3200" dirty="0"/>
              <a:t>Prof. P. S. Vidap</a:t>
            </a:r>
          </a:p>
        </p:txBody>
      </p:sp>
    </p:spTree>
    <p:extLst>
      <p:ext uri="{BB962C8B-B14F-4D97-AF65-F5344CB8AC3E}">
        <p14:creationId xmlns:p14="http://schemas.microsoft.com/office/powerpoint/2010/main" val="2818985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Include more Deep Learning Models for Embedding Generators.</a:t>
            </a:r>
          </a:p>
          <a:p>
            <a:r>
              <a:rPr lang="en-US" dirty="0"/>
              <a:t>Include ANN algorithms written in Python2 by converting their code to Python3 and further optimize their performance with the new features of Python3.</a:t>
            </a:r>
          </a:p>
          <a:p>
            <a:r>
              <a:rPr lang="en-US" dirty="0"/>
              <a:t>A larger Embedding Dataset can be generated to capture the performance of ANN more accurately</a:t>
            </a:r>
          </a:p>
        </p:txBody>
      </p:sp>
    </p:spTree>
    <p:extLst>
      <p:ext uri="{BB962C8B-B14F-4D97-AF65-F5344CB8AC3E}">
        <p14:creationId xmlns:p14="http://schemas.microsoft.com/office/powerpoint/2010/main" val="70868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IN" dirty="0"/>
              <a:t>Martin </a:t>
            </a:r>
            <a:r>
              <a:rPr lang="en-IN" dirty="0" err="1"/>
              <a:t>Aumüller</a:t>
            </a:r>
            <a:r>
              <a:rPr lang="en-IN" dirty="0"/>
              <a:t>, Erik </a:t>
            </a:r>
            <a:r>
              <a:rPr lang="en-IN" dirty="0" err="1"/>
              <a:t>Bernhardsson</a:t>
            </a:r>
            <a:r>
              <a:rPr lang="en-IN" dirty="0"/>
              <a:t>, and Alexander Faithfull. “ANN-benchmarks: </a:t>
            </a:r>
            <a:r>
              <a:rPr lang="en-IN" dirty="0" err="1"/>
              <a:t>Abenchmarking</a:t>
            </a:r>
            <a:r>
              <a:rPr lang="en-IN" dirty="0"/>
              <a:t> tool for approximate nearest </a:t>
            </a:r>
            <a:r>
              <a:rPr lang="en-IN" dirty="0" err="1"/>
              <a:t>neighbor</a:t>
            </a:r>
            <a:r>
              <a:rPr lang="en-IN" dirty="0"/>
              <a:t> algorithms”. </a:t>
            </a:r>
            <a:r>
              <a:rPr lang="en-IN" dirty="0" err="1"/>
              <a:t>In:International</a:t>
            </a:r>
            <a:r>
              <a:rPr lang="en-IN" dirty="0"/>
              <a:t> Conference on Similarity Search and Applications. Springer. 2017, pp. 34–49.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Florian </a:t>
            </a:r>
            <a:r>
              <a:rPr lang="en-IN" dirty="0" err="1"/>
              <a:t>Schroff</a:t>
            </a:r>
            <a:r>
              <a:rPr lang="en-IN" dirty="0"/>
              <a:t>, Dmitry </a:t>
            </a:r>
            <a:r>
              <a:rPr lang="en-IN" dirty="0" err="1"/>
              <a:t>Kalenichenko</a:t>
            </a:r>
            <a:r>
              <a:rPr lang="en-IN" dirty="0"/>
              <a:t>, and James Philbin. “</a:t>
            </a:r>
            <a:r>
              <a:rPr lang="en-IN" dirty="0" err="1"/>
              <a:t>Facenet</a:t>
            </a:r>
            <a:r>
              <a:rPr lang="en-IN" dirty="0"/>
              <a:t>: A unified </a:t>
            </a:r>
            <a:r>
              <a:rPr lang="en-IN" dirty="0" err="1"/>
              <a:t>embeddingfor</a:t>
            </a:r>
            <a:r>
              <a:rPr lang="en-IN" dirty="0"/>
              <a:t> face recognition and clustering”. </a:t>
            </a:r>
            <a:r>
              <a:rPr lang="en-IN" dirty="0" err="1"/>
              <a:t>In:Proceedings</a:t>
            </a:r>
            <a:r>
              <a:rPr lang="en-IN" dirty="0"/>
              <a:t> of the IEEE conference on </a:t>
            </a:r>
            <a:r>
              <a:rPr lang="en-IN" dirty="0" err="1"/>
              <a:t>computervision</a:t>
            </a:r>
            <a:r>
              <a:rPr lang="en-IN" dirty="0"/>
              <a:t> and pattern recognition. 2015, pp. 815–823.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Luan Tran, Xi Yin, and </a:t>
            </a:r>
            <a:r>
              <a:rPr lang="en-US" dirty="0" err="1"/>
              <a:t>Xiaoming</a:t>
            </a:r>
            <a:r>
              <a:rPr lang="en-US" dirty="0"/>
              <a:t> Liu. “Disentangled representation learning </a:t>
            </a:r>
            <a:r>
              <a:rPr lang="en-US" dirty="0" err="1"/>
              <a:t>gan</a:t>
            </a:r>
            <a:r>
              <a:rPr lang="en-US" dirty="0"/>
              <a:t> </a:t>
            </a:r>
            <a:r>
              <a:rPr lang="en-US" dirty="0" err="1"/>
              <a:t>forpose</a:t>
            </a:r>
            <a:r>
              <a:rPr lang="en-US" dirty="0"/>
              <a:t>-invariant face recognition”. </a:t>
            </a:r>
            <a:r>
              <a:rPr lang="en-US" dirty="0" err="1"/>
              <a:t>In:Proceedings</a:t>
            </a:r>
            <a:r>
              <a:rPr lang="en-US" dirty="0"/>
              <a:t> of the IEEE conference on </a:t>
            </a:r>
            <a:r>
              <a:rPr lang="en-US" dirty="0" err="1"/>
              <a:t>computervision</a:t>
            </a:r>
            <a:r>
              <a:rPr lang="en-US" dirty="0"/>
              <a:t> and pattern recognition. 2017, pp. 1415–1424.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/>
              <a:t>Qiong</a:t>
            </a:r>
            <a:r>
              <a:rPr lang="en-US" dirty="0"/>
              <a:t> Cao et al. “Vggface2: A dataset for </a:t>
            </a:r>
            <a:r>
              <a:rPr lang="en-US" dirty="0" err="1"/>
              <a:t>recognising</a:t>
            </a:r>
            <a:r>
              <a:rPr lang="en-US" dirty="0"/>
              <a:t> faces across pose and age”. In:2018 13th IEEE International Conference on Automatic </a:t>
            </a:r>
            <a:r>
              <a:rPr lang="en-US" dirty="0" err="1"/>
              <a:t>Face&amp;Gesture</a:t>
            </a:r>
            <a:r>
              <a:rPr lang="en-US" dirty="0"/>
              <a:t> Recognition (FG2018). IEEE. 2018, pp. 67–74.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Laurens van der </a:t>
            </a:r>
            <a:r>
              <a:rPr lang="en-IN" dirty="0" err="1"/>
              <a:t>Maaten</a:t>
            </a:r>
            <a:r>
              <a:rPr lang="en-IN" dirty="0"/>
              <a:t> and Geoffrey Hinton. “Visualizing data using t-SNE”. </a:t>
            </a:r>
            <a:r>
              <a:rPr lang="en-IN" dirty="0" err="1"/>
              <a:t>In:Journalof</a:t>
            </a:r>
            <a:r>
              <a:rPr lang="en-IN" dirty="0"/>
              <a:t> machine learning research9.Nov (2008), pp. 2579–2605.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8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0FCD-C59F-4EE0-90A6-4F7686F2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E258-A8A4-474C-9481-A61EC789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Challenges</a:t>
            </a:r>
          </a:p>
          <a:p>
            <a:r>
              <a:rPr lang="en-IN" dirty="0"/>
              <a:t>Proposed Architecture</a:t>
            </a:r>
          </a:p>
          <a:p>
            <a:r>
              <a:rPr lang="en-IN" dirty="0"/>
              <a:t>Feature Extraction</a:t>
            </a:r>
          </a:p>
          <a:p>
            <a:r>
              <a:rPr lang="en-IN" dirty="0"/>
              <a:t>Nearest Neighbour Search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Source Code Snippets</a:t>
            </a:r>
          </a:p>
          <a:p>
            <a:r>
              <a:rPr lang="en-IN" dirty="0"/>
              <a:t>Result And Analysis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2590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Face Recognition is the task of identifying a person from either a digital image or a frame from a video.</a:t>
            </a:r>
          </a:p>
          <a:p>
            <a:r>
              <a:rPr lang="en-US" dirty="0"/>
              <a:t>It finds its application in a wide variety of fields like robotics, access controls in security systems, commercial identification, etc.</a:t>
            </a:r>
          </a:p>
          <a:p>
            <a:r>
              <a:rPr lang="en-US" dirty="0"/>
              <a:t>Face Recognition Pipelines are primarily broken down into:</a:t>
            </a:r>
          </a:p>
          <a:p>
            <a:pPr lvl="1"/>
            <a:r>
              <a:rPr lang="en-US" dirty="0"/>
              <a:t>Face Detection</a:t>
            </a:r>
          </a:p>
          <a:p>
            <a:pPr lvl="1"/>
            <a:r>
              <a:rPr lang="en-US" dirty="0"/>
              <a:t>Face Alignment</a:t>
            </a:r>
          </a:p>
          <a:p>
            <a:pPr lvl="1"/>
            <a:r>
              <a:rPr lang="en-US" dirty="0"/>
              <a:t>Feature Extraction</a:t>
            </a:r>
          </a:p>
          <a:p>
            <a:pPr lvl="1"/>
            <a:r>
              <a:rPr lang="en-US" dirty="0"/>
              <a:t>Face Recognition</a:t>
            </a:r>
          </a:p>
        </p:txBody>
      </p:sp>
      <p:pic>
        <p:nvPicPr>
          <p:cNvPr id="5122" name="Picture 2" descr="C:\Users\Shikhar\Desktop\31106_STC_Seminar_Report\media\image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46" y="4724400"/>
            <a:ext cx="7593943" cy="16529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9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Face Recognition is a task that can be performed trivially by humans, but can prove to be a daunting challenge for machines.</a:t>
            </a:r>
          </a:p>
          <a:p>
            <a:r>
              <a:rPr lang="en-US" dirty="0"/>
              <a:t>Accuracy is not that big of a problem in Face Recognition Systems anymore.</a:t>
            </a:r>
          </a:p>
          <a:p>
            <a:r>
              <a:rPr lang="en-US" dirty="0"/>
              <a:t>However, making these Deep Learning Models more suited for real time tasks is still a mammoth task.</a:t>
            </a:r>
          </a:p>
          <a:p>
            <a:r>
              <a:rPr lang="en-US" dirty="0"/>
              <a:t>The memory footprint of these models is way too heavy to be used for real time systems.</a:t>
            </a:r>
          </a:p>
          <a:p>
            <a:r>
              <a:rPr lang="en-US" dirty="0"/>
              <a:t>Moreover deep learning pipelines are composed of multiple deep learning models.</a:t>
            </a:r>
          </a:p>
          <a:p>
            <a:r>
              <a:rPr lang="en-US" dirty="0"/>
              <a:t>This issue can be tackled in two ways:</a:t>
            </a:r>
          </a:p>
          <a:p>
            <a:pPr lvl="1"/>
            <a:r>
              <a:rPr lang="en-US" dirty="0"/>
              <a:t>Design a more light weight deep learning model for feature extraction.</a:t>
            </a:r>
          </a:p>
          <a:p>
            <a:pPr lvl="1"/>
            <a:r>
              <a:rPr lang="en-US" dirty="0"/>
              <a:t>Select a fast ANN for the final recognition subtask.</a:t>
            </a:r>
          </a:p>
        </p:txBody>
      </p:sp>
    </p:spTree>
    <p:extLst>
      <p:ext uri="{BB962C8B-B14F-4D97-AF65-F5344CB8AC3E}">
        <p14:creationId xmlns:p14="http://schemas.microsoft.com/office/powerpoint/2010/main" val="134255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ANN-Benchmarks: A Benchmarking Tool for Approximate Nearest Neighbor Algorithms [1]</a:t>
            </a:r>
          </a:p>
          <a:p>
            <a:pPr lvl="1"/>
            <a:r>
              <a:rPr lang="en-US" dirty="0"/>
              <a:t>a tool for evaluating the performance of different nearest neighbor algorithms on different standard data sets.</a:t>
            </a:r>
          </a:p>
          <a:p>
            <a:r>
              <a:rPr lang="en-US" dirty="0"/>
              <a:t>FaceNet: A Unified Embedding for Face Recognition and Clustering [2]</a:t>
            </a:r>
          </a:p>
          <a:p>
            <a:pPr lvl="1"/>
            <a:r>
              <a:rPr lang="en-US" dirty="0"/>
              <a:t>FaceNet proposes a deep learning model that aims to optimize the process of feature extraction itself.</a:t>
            </a:r>
          </a:p>
          <a:p>
            <a:r>
              <a:rPr lang="en-US" dirty="0"/>
              <a:t>Disentangled representation learning GAN for pose invariant face recognition [3]</a:t>
            </a:r>
          </a:p>
          <a:p>
            <a:pPr lvl="1"/>
            <a:r>
              <a:rPr lang="en-US" dirty="0"/>
              <a:t>The encoder decoder structure of this General Adversarial Network learns a generative pose invariant embedding of face images</a:t>
            </a:r>
          </a:p>
          <a:p>
            <a:pPr lvl="1"/>
            <a:r>
              <a:rPr lang="en-US" dirty="0"/>
              <a:t>It does so by leveraging face frontalization generation and taking multiple images as input.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0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117F-EBB0-426A-9C57-13034C7A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Vggface2: A dataset for </a:t>
            </a:r>
            <a:r>
              <a:rPr lang="en-US" dirty="0" err="1"/>
              <a:t>recognising</a:t>
            </a:r>
            <a:r>
              <a:rPr lang="en-US" dirty="0"/>
              <a:t> faces across pose and age [4]</a:t>
            </a:r>
          </a:p>
          <a:p>
            <a:pPr lvl="1"/>
            <a:r>
              <a:rPr lang="en-US" dirty="0"/>
              <a:t>VGGFace2 is a face dataset contains 3.31 million images of 9131 subjects, with an average of 362.6 images for each subject.</a:t>
            </a:r>
          </a:p>
          <a:p>
            <a:pPr lvl="1"/>
            <a:r>
              <a:rPr lang="en-US" dirty="0"/>
              <a:t>Images have large variations in pose, age, illumination, ethnicity and even image noise.</a:t>
            </a:r>
          </a:p>
          <a:p>
            <a:pPr lvl="1"/>
            <a:r>
              <a:rPr lang="en-US" dirty="0"/>
              <a:t>DR-GAN [3] was trained on this dataset.</a:t>
            </a:r>
          </a:p>
          <a:p>
            <a:r>
              <a:rPr lang="en-US" dirty="0"/>
              <a:t>Visualizing data using t-SNE [5]</a:t>
            </a:r>
          </a:p>
          <a:p>
            <a:pPr lvl="1"/>
            <a:r>
              <a:rPr lang="en-US" dirty="0"/>
              <a:t>t-SNE is a technique that visualizes high-dimensional data by giving each data-point a location in a 2D or 3D map. </a:t>
            </a:r>
          </a:p>
          <a:p>
            <a:pPr lvl="1"/>
            <a:r>
              <a:rPr lang="en-US" dirty="0"/>
              <a:t>The technique is a variation of Stochastic Neighbor Embedding but is much easier to optimize.</a:t>
            </a:r>
          </a:p>
          <a:p>
            <a:pPr lvl="1"/>
            <a:r>
              <a:rPr lang="en-US" dirty="0"/>
              <a:t>It produces significantly better visualization for high dimensional data.</a:t>
            </a:r>
          </a:p>
          <a:p>
            <a:pPr lvl="1"/>
            <a:r>
              <a:rPr lang="en-US" dirty="0"/>
              <a:t>In this seminar we demonstrate clustering capabilities of the face embeddings used with t-SNE technique [5] .</a:t>
            </a:r>
          </a:p>
        </p:txBody>
      </p:sp>
    </p:spTree>
    <p:extLst>
      <p:ext uri="{BB962C8B-B14F-4D97-AF65-F5344CB8AC3E}">
        <p14:creationId xmlns:p14="http://schemas.microsoft.com/office/powerpoint/2010/main" val="387871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Proprietary Feature Extracting Models</a:t>
            </a:r>
          </a:p>
          <a:p>
            <a:r>
              <a:rPr lang="en-US" dirty="0"/>
              <a:t>Older ANNs are implemented in Python 2</a:t>
            </a:r>
          </a:p>
          <a:p>
            <a:r>
              <a:rPr lang="en-US" dirty="0"/>
              <a:t>Need better GPUs for generating a larger embedding dataset</a:t>
            </a:r>
          </a:p>
        </p:txBody>
      </p:sp>
    </p:spTree>
    <p:extLst>
      <p:ext uri="{BB962C8B-B14F-4D97-AF65-F5344CB8AC3E}">
        <p14:creationId xmlns:p14="http://schemas.microsoft.com/office/powerpoint/2010/main" val="80501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9BE5-3835-41E5-9C09-360653FC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D534C-27F3-42C3-A51A-FE05C444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94132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this seminar we are going to focus on two aspects of Face Recognition – Embeddings and ANNs.</a:t>
            </a:r>
          </a:p>
          <a:p>
            <a:r>
              <a:rPr lang="en-IN" dirty="0"/>
              <a:t>I have generated embeddings of face images from a face dataset.</a:t>
            </a:r>
          </a:p>
          <a:p>
            <a:r>
              <a:rPr lang="en-IN" dirty="0"/>
              <a:t>Then I have benchmarked some NNS libraries present in Python Language on the embeddings generated.</a:t>
            </a:r>
          </a:p>
          <a:p>
            <a:r>
              <a:rPr lang="en-IN" dirty="0"/>
              <a:t>The benchmarked results have further been tabulated and graphical representation of the same is generated.</a:t>
            </a:r>
          </a:p>
        </p:txBody>
      </p:sp>
      <p:pic>
        <p:nvPicPr>
          <p:cNvPr id="6" name="Picture 2" descr="C:\Users\Shikhar\Desktop\31106_STC_Seminar_Report\media\image1.png">
            <a:extLst>
              <a:ext uri="{FF2B5EF4-FFF2-40B4-BE49-F238E27FC236}">
                <a16:creationId xmlns:a16="http://schemas.microsoft.com/office/drawing/2014/main" id="{7D668309-4C60-4799-AA73-0D035A4D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8229600" cy="17308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2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1256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Flow</vt:lpstr>
      <vt:lpstr>Similarity Search Algorithms on Embeddings in Face Recognition</vt:lpstr>
      <vt:lpstr>By Apoorv Dixit</vt:lpstr>
      <vt:lpstr>Contents</vt:lpstr>
      <vt:lpstr>Introduction</vt:lpstr>
      <vt:lpstr>Motivation</vt:lpstr>
      <vt:lpstr>Literature Survey</vt:lpstr>
      <vt:lpstr>PowerPoint Presentation</vt:lpstr>
      <vt:lpstr>Challenges</vt:lpstr>
      <vt:lpstr>Proposed Architecture</vt:lpstr>
      <vt:lpstr>Feature Extraction</vt:lpstr>
      <vt:lpstr>Nearest Neighbour Search</vt:lpstr>
      <vt:lpstr>Implementation</vt:lpstr>
      <vt:lpstr>Source Code Snippets</vt:lpstr>
      <vt:lpstr>PowerPoint Presentation</vt:lpstr>
      <vt:lpstr>PowerPoint Presentation</vt:lpstr>
      <vt:lpstr>Result And Analysis</vt:lpstr>
      <vt:lpstr>PowerPoint Presentation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Similarity Search Algorithms on Embeddings in Face Recognition</dc:title>
  <dc:creator>Shikhar</dc:creator>
  <cp:lastModifiedBy>Apoorv Dixit</cp:lastModifiedBy>
  <cp:revision>40</cp:revision>
  <dcterms:created xsi:type="dcterms:W3CDTF">2020-04-12T09:08:32Z</dcterms:created>
  <dcterms:modified xsi:type="dcterms:W3CDTF">2020-04-21T02:18:11Z</dcterms:modified>
</cp:coreProperties>
</file>