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304" r:id="rId3"/>
    <p:sldId id="301" r:id="rId4"/>
    <p:sldId id="303" r:id="rId5"/>
    <p:sldId id="302" r:id="rId6"/>
    <p:sldId id="305" r:id="rId7"/>
    <p:sldId id="306" r:id="rId8"/>
    <p:sldId id="290" r:id="rId9"/>
    <p:sldId id="309" r:id="rId10"/>
    <p:sldId id="307" r:id="rId11"/>
    <p:sldId id="287" r:id="rId12"/>
    <p:sldId id="308" r:id="rId13"/>
    <p:sldId id="310" r:id="rId14"/>
    <p:sldId id="31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88772" autoAdjust="0"/>
  </p:normalViewPr>
  <p:slideViewPr>
    <p:cSldViewPr>
      <p:cViewPr>
        <p:scale>
          <a:sx n="80" d="100"/>
          <a:sy n="80" d="100"/>
        </p:scale>
        <p:origin x="1701" y="5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9" d="100"/>
          <a:sy n="69" d="100"/>
        </p:scale>
        <p:origin x="3264" y="2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B99902-BFBC-44DE-8529-E8A653DDAC6A}" type="datetimeFigureOut">
              <a:rPr lang="en-US" smtClean="0"/>
              <a:t>6/9/2016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A74271-66EA-4F43-95CF-F48787B83D7A}" type="slidenum">
              <a:rPr lang="en-US" smtClean="0"/>
              <a:t>‹#›</a:t>
            </a:fld>
            <a:endParaRPr lang="en-US"/>
          </a:p>
        </p:txBody>
      </p:sp>
    </p:spTree>
    <p:extLst>
      <p:ext uri="{BB962C8B-B14F-4D97-AF65-F5344CB8AC3E}">
        <p14:creationId xmlns:p14="http://schemas.microsoft.com/office/powerpoint/2010/main" val="3716188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project, we apply a deep reinforcement</a:t>
            </a:r>
            <a:r>
              <a:rPr lang="en-US" baseline="0" dirty="0" smtClean="0"/>
              <a:t> learning model (recently developed by DeepMind) to learn optimal control patters from visual inputs to play Atari games. The brain shown here is basically a function </a:t>
            </a:r>
            <a:r>
              <a:rPr lang="en-US" baseline="0" dirty="0" err="1" smtClean="0"/>
              <a:t>approximator</a:t>
            </a:r>
            <a:r>
              <a:rPr lang="en-US" baseline="0" dirty="0" smtClean="0"/>
              <a:t>, in this case a neural network. It takes pixels from Atari games as input, and it outputs an optimal action that can be sent to Atari. </a:t>
            </a:r>
            <a:r>
              <a:rPr lang="en-US" baseline="0" dirty="0" err="1" smtClean="0"/>
              <a:t>Depedning</a:t>
            </a:r>
            <a:r>
              <a:rPr lang="en-US" baseline="0" dirty="0" smtClean="0"/>
              <a:t> on the action, the game returns a reward i.e. change in score and its state changes. Our goal is to develop an agent that maximizes the rewards or game score. </a:t>
            </a:r>
            <a:endParaRPr lang="en-US" dirty="0"/>
          </a:p>
        </p:txBody>
      </p:sp>
      <p:sp>
        <p:nvSpPr>
          <p:cNvPr id="4" name="Slide Number Placeholder 3"/>
          <p:cNvSpPr>
            <a:spLocks noGrp="1"/>
          </p:cNvSpPr>
          <p:nvPr>
            <p:ph type="sldNum" sz="quarter" idx="10"/>
          </p:nvPr>
        </p:nvSpPr>
        <p:spPr/>
        <p:txBody>
          <a:bodyPr/>
          <a:lstStyle/>
          <a:p>
            <a:fld id="{28A74271-66EA-4F43-95CF-F48787B83D7A}" type="slidenum">
              <a:rPr lang="en-US" smtClean="0"/>
              <a:t>2</a:t>
            </a:fld>
            <a:endParaRPr lang="en-US"/>
          </a:p>
        </p:txBody>
      </p:sp>
    </p:spTree>
    <p:extLst>
      <p:ext uri="{BB962C8B-B14F-4D97-AF65-F5344CB8AC3E}">
        <p14:creationId xmlns:p14="http://schemas.microsoft.com/office/powerpoint/2010/main" val="587442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I dive into the details</a:t>
            </a:r>
            <a:r>
              <a:rPr lang="en-US" baseline="0" dirty="0" smtClean="0"/>
              <a:t> of our model, let me talk a bit about reinforcement learning. In reinforcement learning, we have an AI agent that can perform actions on environment which causes a change in state and the environment returns a reward. The aim of this agent is to maximize the sum of rewards that it will keep on getting from the environment.</a:t>
            </a:r>
          </a:p>
          <a:p>
            <a:r>
              <a:rPr lang="en-US" baseline="0" dirty="0" smtClean="0"/>
              <a:t>The set of states and actions along with transition rules are called Markov decision processes or MDPs. We can represent an episode of a game as : s0, a0, r0 and so on.</a:t>
            </a:r>
            <a:endParaRPr lang="en-US" dirty="0"/>
          </a:p>
        </p:txBody>
      </p:sp>
      <p:sp>
        <p:nvSpPr>
          <p:cNvPr id="4" name="Slide Number Placeholder 3"/>
          <p:cNvSpPr>
            <a:spLocks noGrp="1"/>
          </p:cNvSpPr>
          <p:nvPr>
            <p:ph type="sldNum" sz="quarter" idx="10"/>
          </p:nvPr>
        </p:nvSpPr>
        <p:spPr/>
        <p:txBody>
          <a:bodyPr/>
          <a:lstStyle/>
          <a:p>
            <a:fld id="{28A74271-66EA-4F43-95CF-F48787B83D7A}" type="slidenum">
              <a:rPr lang="en-US" smtClean="0"/>
              <a:t>3</a:t>
            </a:fld>
            <a:endParaRPr lang="en-US"/>
          </a:p>
        </p:txBody>
      </p:sp>
    </p:spTree>
    <p:extLst>
      <p:ext uri="{BB962C8B-B14F-4D97-AF65-F5344CB8AC3E}">
        <p14:creationId xmlns:p14="http://schemas.microsoft.com/office/powerpoint/2010/main" val="2996395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model a reinforcement learning</a:t>
            </a:r>
            <a:r>
              <a:rPr lang="en-US" baseline="0" dirty="0" smtClean="0"/>
              <a:t> algorithm, we define a Q function that represents the max discounted future reward the agent gets if it performs action a in state s. This function can also be represented in this form, which is also known as Bellman eqn. </a:t>
            </a:r>
          </a:p>
          <a:p>
            <a:r>
              <a:rPr lang="en-US" baseline="0" dirty="0" smtClean="0"/>
              <a:t>SO, why do we want to use neural nets here? If we think in terms of Atari games, with each pixel the state of game changes. So, it will be very challenging to explore and store all possible values of state-action pairs in a table. Instead, we can approximate the q function using a neural network.</a:t>
            </a:r>
            <a:endParaRPr lang="en-US" dirty="0"/>
          </a:p>
        </p:txBody>
      </p:sp>
      <p:sp>
        <p:nvSpPr>
          <p:cNvPr id="4" name="Slide Number Placeholder 3"/>
          <p:cNvSpPr>
            <a:spLocks noGrp="1"/>
          </p:cNvSpPr>
          <p:nvPr>
            <p:ph type="sldNum" sz="quarter" idx="10"/>
          </p:nvPr>
        </p:nvSpPr>
        <p:spPr/>
        <p:txBody>
          <a:bodyPr/>
          <a:lstStyle/>
          <a:p>
            <a:fld id="{28A74271-66EA-4F43-95CF-F48787B83D7A}" type="slidenum">
              <a:rPr lang="en-US" smtClean="0"/>
              <a:t>4</a:t>
            </a:fld>
            <a:endParaRPr lang="en-US"/>
          </a:p>
        </p:txBody>
      </p:sp>
    </p:spTree>
    <p:extLst>
      <p:ext uri="{BB962C8B-B14F-4D97-AF65-F5344CB8AC3E}">
        <p14:creationId xmlns:p14="http://schemas.microsoft.com/office/powerpoint/2010/main" val="2394787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very simple</a:t>
            </a:r>
            <a:r>
              <a:rPr lang="en-US" baseline="0" dirty="0" smtClean="0"/>
              <a:t> model which we developed to play pong. We take last 2 frames from the Atari </a:t>
            </a:r>
            <a:r>
              <a:rPr lang="en-US" baseline="0" dirty="0" err="1" smtClean="0"/>
              <a:t>simlulator</a:t>
            </a:r>
            <a:r>
              <a:rPr lang="en-US" baseline="0" dirty="0" smtClean="0"/>
              <a:t> and subtract them to capture the motion of ball. And we feed this to a feed-forward neural network. So, this network has 200 hidden units with </a:t>
            </a:r>
            <a:r>
              <a:rPr lang="en-US" baseline="0" dirty="0" err="1" smtClean="0"/>
              <a:t>relu</a:t>
            </a:r>
            <a:r>
              <a:rPr lang="en-US" baseline="0" dirty="0" smtClean="0"/>
              <a:t> activations and has 2 linear outputs, which give the Q values of 2 possible actions – up and down. So, in each iteration, we take the action with max Q value and send it to Atari to continue the loop. I will discuss the loss function in later slides.</a:t>
            </a:r>
            <a:endParaRPr lang="en-US" dirty="0"/>
          </a:p>
        </p:txBody>
      </p:sp>
      <p:sp>
        <p:nvSpPr>
          <p:cNvPr id="4" name="Slide Number Placeholder 3"/>
          <p:cNvSpPr>
            <a:spLocks noGrp="1"/>
          </p:cNvSpPr>
          <p:nvPr>
            <p:ph type="sldNum" sz="quarter" idx="10"/>
          </p:nvPr>
        </p:nvSpPr>
        <p:spPr/>
        <p:txBody>
          <a:bodyPr/>
          <a:lstStyle/>
          <a:p>
            <a:fld id="{28A74271-66EA-4F43-95CF-F48787B83D7A}" type="slidenum">
              <a:rPr lang="en-US" smtClean="0"/>
              <a:t>5</a:t>
            </a:fld>
            <a:endParaRPr lang="en-US"/>
          </a:p>
        </p:txBody>
      </p:sp>
    </p:spTree>
    <p:extLst>
      <p:ext uri="{BB962C8B-B14F-4D97-AF65-F5344CB8AC3E}">
        <p14:creationId xmlns:p14="http://schemas.microsoft.com/office/powerpoint/2010/main" val="2062208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Besides</a:t>
            </a:r>
            <a:r>
              <a:rPr lang="en-US" baseline="0" dirty="0" smtClean="0"/>
              <a:t> creating our own model without using any convolutional layers, we replicated the results of </a:t>
            </a:r>
            <a:r>
              <a:rPr lang="en-US" baseline="0" dirty="0" err="1" smtClean="0"/>
              <a:t>deepmind</a:t>
            </a:r>
            <a:r>
              <a:rPr lang="en-US" baseline="0" dirty="0" smtClean="0"/>
              <a:t> using their </a:t>
            </a:r>
            <a:r>
              <a:rPr lang="en-US" baseline="0" dirty="0" err="1" smtClean="0"/>
              <a:t>dqn</a:t>
            </a:r>
            <a:r>
              <a:rPr lang="en-US" baseline="0" dirty="0" smtClean="0"/>
              <a:t> network. The input to this network is a volume of last 4 frames. There are 3 convolutional layers followed by 2 fully connected layers. The last layer has 18 units corresponding to each action possible in Atari. This network was designed in a way so that it can be used to train on any Atari game.</a:t>
            </a:r>
            <a:endParaRPr lang="en-US" dirty="0"/>
          </a:p>
        </p:txBody>
      </p:sp>
      <p:sp>
        <p:nvSpPr>
          <p:cNvPr id="4" name="Slide Number Placeholder 3"/>
          <p:cNvSpPr>
            <a:spLocks noGrp="1"/>
          </p:cNvSpPr>
          <p:nvPr>
            <p:ph type="sldNum" sz="quarter" idx="10"/>
          </p:nvPr>
        </p:nvSpPr>
        <p:spPr/>
        <p:txBody>
          <a:bodyPr/>
          <a:lstStyle/>
          <a:p>
            <a:fld id="{28A74271-66EA-4F43-95CF-F48787B83D7A}" type="slidenum">
              <a:rPr lang="en-US" smtClean="0"/>
              <a:t>6</a:t>
            </a:fld>
            <a:endParaRPr lang="en-US"/>
          </a:p>
        </p:txBody>
      </p:sp>
    </p:spTree>
    <p:extLst>
      <p:ext uri="{BB962C8B-B14F-4D97-AF65-F5344CB8AC3E}">
        <p14:creationId xmlns:p14="http://schemas.microsoft.com/office/powerpoint/2010/main" val="2945959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discussed the model architecture, how do</a:t>
            </a:r>
            <a:r>
              <a:rPr lang="en-US" baseline="0" dirty="0" smtClean="0"/>
              <a:t> we actually do the training? We cannot use successive samples to train as they are highly correlated. Instead, we </a:t>
            </a:r>
            <a:r>
              <a:rPr lang="en-US" baseline="0" dirty="0" err="1" smtClean="0"/>
              <a:t>frst</a:t>
            </a:r>
            <a:r>
              <a:rPr lang="en-US" baseline="0" dirty="0" smtClean="0"/>
              <a:t> build a replay memory of these quadruples (</a:t>
            </a:r>
            <a:r>
              <a:rPr lang="en-US" baseline="0" dirty="0" err="1" smtClean="0"/>
              <a:t>st</a:t>
            </a:r>
            <a:r>
              <a:rPr lang="en-US" baseline="0" dirty="0" smtClean="0"/>
              <a:t>, at, rt+1, st+1). We then randomly sample mini-batches from this replay memory and </a:t>
            </a:r>
            <a:r>
              <a:rPr lang="en-US" baseline="0" dirty="0" err="1" smtClean="0"/>
              <a:t>backprop</a:t>
            </a:r>
            <a:r>
              <a:rPr lang="en-US" baseline="0" dirty="0" smtClean="0"/>
              <a:t> into the network using SGD. </a:t>
            </a:r>
          </a:p>
          <a:p>
            <a:r>
              <a:rPr lang="en-US" baseline="0" dirty="0" smtClean="0"/>
              <a:t>The loss function minimizes the MSE between Q value outputted by the network and the expected q value derived using bellman eqn.</a:t>
            </a:r>
            <a:endParaRPr lang="en-US" dirty="0"/>
          </a:p>
        </p:txBody>
      </p:sp>
      <p:sp>
        <p:nvSpPr>
          <p:cNvPr id="4" name="Slide Number Placeholder 3"/>
          <p:cNvSpPr>
            <a:spLocks noGrp="1"/>
          </p:cNvSpPr>
          <p:nvPr>
            <p:ph type="sldNum" sz="quarter" idx="10"/>
          </p:nvPr>
        </p:nvSpPr>
        <p:spPr/>
        <p:txBody>
          <a:bodyPr/>
          <a:lstStyle/>
          <a:p>
            <a:fld id="{28A74271-66EA-4F43-95CF-F48787B83D7A}" type="slidenum">
              <a:rPr lang="en-US" smtClean="0"/>
              <a:t>7</a:t>
            </a:fld>
            <a:endParaRPr lang="en-US"/>
          </a:p>
        </p:txBody>
      </p:sp>
    </p:spTree>
    <p:extLst>
      <p:ext uri="{BB962C8B-B14F-4D97-AF65-F5344CB8AC3E}">
        <p14:creationId xmlns:p14="http://schemas.microsoft.com/office/powerpoint/2010/main" val="1776480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this graph shows the training curve of boxing. Average rewards here are</a:t>
            </a:r>
            <a:r>
              <a:rPr lang="en-US" baseline="0" dirty="0" smtClean="0"/>
              <a:t> the final scores that the agent gets </a:t>
            </a:r>
            <a:r>
              <a:rPr lang="en-US" baseline="0" dirty="0" err="1" smtClean="0"/>
              <a:t>wehn</a:t>
            </a:r>
            <a:r>
              <a:rPr lang="en-US" baseline="0" dirty="0" smtClean="0"/>
              <a:t> the game ends. So, by looking at these 3 videos, you can get an idea of the strategies learnt by the AI agents. As it gains more experience, it learns how to pin its opponent against the ring and keeps on jabbing him to get very high rewards.</a:t>
            </a:r>
            <a:endParaRPr lang="en-US" dirty="0"/>
          </a:p>
        </p:txBody>
      </p:sp>
      <p:sp>
        <p:nvSpPr>
          <p:cNvPr id="4" name="Slide Number Placeholder 3"/>
          <p:cNvSpPr>
            <a:spLocks noGrp="1"/>
          </p:cNvSpPr>
          <p:nvPr>
            <p:ph type="sldNum" sz="quarter" idx="10"/>
          </p:nvPr>
        </p:nvSpPr>
        <p:spPr/>
        <p:txBody>
          <a:bodyPr/>
          <a:lstStyle/>
          <a:p>
            <a:fld id="{28A74271-66EA-4F43-95CF-F48787B83D7A}" type="slidenum">
              <a:rPr lang="en-US" smtClean="0"/>
              <a:t>8</a:t>
            </a:fld>
            <a:endParaRPr lang="en-US"/>
          </a:p>
        </p:txBody>
      </p:sp>
    </p:spTree>
    <p:extLst>
      <p:ext uri="{BB962C8B-B14F-4D97-AF65-F5344CB8AC3E}">
        <p14:creationId xmlns:p14="http://schemas.microsoft.com/office/powerpoint/2010/main" val="3294340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show the demos of all the games that we trained the deep q learning model on. PongV1 is our</a:t>
            </a:r>
            <a:r>
              <a:rPr lang="en-US" baseline="0" dirty="0" smtClean="0"/>
              <a:t> simple model without any convolutional layers that learns to play almost as well as the computer but it is not as good as the deep learning model. </a:t>
            </a:r>
            <a:r>
              <a:rPr lang="en-US" baseline="0" dirty="0" err="1" smtClean="0"/>
              <a:t>KungFu</a:t>
            </a:r>
            <a:r>
              <a:rPr lang="en-US" baseline="0" dirty="0" smtClean="0"/>
              <a:t> is a game that requires more exploration and it looks like the network didn’t get to learn it that well.</a:t>
            </a:r>
            <a:endParaRPr lang="en-US" dirty="0"/>
          </a:p>
        </p:txBody>
      </p:sp>
      <p:sp>
        <p:nvSpPr>
          <p:cNvPr id="4" name="Slide Number Placeholder 3"/>
          <p:cNvSpPr>
            <a:spLocks noGrp="1"/>
          </p:cNvSpPr>
          <p:nvPr>
            <p:ph type="sldNum" sz="quarter" idx="10"/>
          </p:nvPr>
        </p:nvSpPr>
        <p:spPr/>
        <p:txBody>
          <a:bodyPr/>
          <a:lstStyle/>
          <a:p>
            <a:fld id="{28A74271-66EA-4F43-95CF-F48787B83D7A}" type="slidenum">
              <a:rPr lang="en-US" smtClean="0"/>
              <a:t>9</a:t>
            </a:fld>
            <a:endParaRPr lang="en-US"/>
          </a:p>
        </p:txBody>
      </p:sp>
    </p:spTree>
    <p:extLst>
      <p:ext uri="{BB962C8B-B14F-4D97-AF65-F5344CB8AC3E}">
        <p14:creationId xmlns:p14="http://schemas.microsoft.com/office/powerpoint/2010/main" val="3375622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So,finally</a:t>
            </a:r>
            <a:r>
              <a:rPr lang="en-US" dirty="0" smtClean="0"/>
              <a:t> in this slide, we compare our agent’s performance with human performance. The</a:t>
            </a:r>
            <a:r>
              <a:rPr lang="en-US" baseline="0" dirty="0" smtClean="0"/>
              <a:t> average scores of random play and human were taken from DeepMind’s nature paper. So, in boxing and pong, the trained agent can play much better than humans, however for kung </a:t>
            </a:r>
            <a:r>
              <a:rPr lang="en-US" baseline="0" dirty="0" err="1" smtClean="0"/>
              <a:t>fu</a:t>
            </a:r>
            <a:r>
              <a:rPr lang="en-US" baseline="0" dirty="0" smtClean="0"/>
              <a:t> its performance is not that good. That’s mainly because we couldn’t train it for enough time. </a:t>
            </a:r>
            <a:endParaRPr lang="en-US" dirty="0"/>
          </a:p>
        </p:txBody>
      </p:sp>
      <p:sp>
        <p:nvSpPr>
          <p:cNvPr id="4" name="Slide Number Placeholder 3"/>
          <p:cNvSpPr>
            <a:spLocks noGrp="1"/>
          </p:cNvSpPr>
          <p:nvPr>
            <p:ph type="sldNum" sz="quarter" idx="10"/>
          </p:nvPr>
        </p:nvSpPr>
        <p:spPr/>
        <p:txBody>
          <a:bodyPr/>
          <a:lstStyle/>
          <a:p>
            <a:fld id="{28A74271-66EA-4F43-95CF-F48787B83D7A}" type="slidenum">
              <a:rPr lang="en-US" smtClean="0"/>
              <a:t>10</a:t>
            </a:fld>
            <a:endParaRPr lang="en-US"/>
          </a:p>
        </p:txBody>
      </p:sp>
    </p:spTree>
    <p:extLst>
      <p:ext uri="{BB962C8B-B14F-4D97-AF65-F5344CB8AC3E}">
        <p14:creationId xmlns:p14="http://schemas.microsoft.com/office/powerpoint/2010/main" val="4389198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transitionTitle_bkgdKO02.jpg"/>
          <p:cNvPicPr>
            <a:picLocks noChangeAspect="1"/>
          </p:cNvPicPr>
          <p:nvPr userDrawn="1"/>
        </p:nvPicPr>
        <p:blipFill>
          <a:blip r:embed="rId2">
            <a:extLst>
              <a:ext uri="{28A0092B-C50C-407E-A947-70E740481C1C}">
                <a14:useLocalDpi xmlns:a14="http://schemas.microsoft.com/office/drawing/2010/main" val="0"/>
              </a:ext>
            </a:extLst>
          </a:blip>
          <a:srcRect t="49907"/>
          <a:stretch>
            <a:fillRect/>
          </a:stretch>
        </p:blipFill>
        <p:spPr bwMode="auto">
          <a:xfrm>
            <a:off x="0" y="3200400"/>
            <a:ext cx="9144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83CF1D-25C8-4F8A-A439-556F88ED635C}" type="datetimeFigureOut">
              <a:rPr lang="en-US" smtClean="0"/>
              <a:t>6/9/2016</a:t>
            </a:fld>
            <a:endParaRPr lang="en-US"/>
          </a:p>
        </p:txBody>
      </p:sp>
      <p:sp>
        <p:nvSpPr>
          <p:cNvPr id="5" name="Footer Placeholder 4"/>
          <p:cNvSpPr>
            <a:spLocks noGrp="1"/>
          </p:cNvSpPr>
          <p:nvPr>
            <p:ph type="ftr" sz="quarter" idx="11"/>
          </p:nvPr>
        </p:nvSpPr>
        <p:spPr>
          <a:xfrm>
            <a:off x="3124200" y="6416675"/>
            <a:ext cx="2895600" cy="365125"/>
          </a:xfrm>
        </p:spPr>
        <p:txBody>
          <a:bodyPr/>
          <a:lstStyle/>
          <a:p>
            <a:endParaRPr lang="en-US"/>
          </a:p>
        </p:txBody>
      </p:sp>
      <p:sp>
        <p:nvSpPr>
          <p:cNvPr id="6" name="Slide Number Placeholder 5"/>
          <p:cNvSpPr>
            <a:spLocks noGrp="1"/>
          </p:cNvSpPr>
          <p:nvPr>
            <p:ph type="sldNum" sz="quarter" idx="12"/>
          </p:nvPr>
        </p:nvSpPr>
        <p:spPr/>
        <p:txBody>
          <a:bodyPr/>
          <a:lstStyle/>
          <a:p>
            <a:fld id="{E291EAEB-8262-42AF-A17D-E353ED2BB222}" type="slidenum">
              <a:rPr lang="en-US" smtClean="0"/>
              <a:t>‹#›</a:t>
            </a:fld>
            <a:endParaRPr lang="en-US"/>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83CF1D-25C8-4F8A-A439-556F88ED635C}" type="datetimeFigureOut">
              <a:rPr lang="en-US" smtClean="0"/>
              <a:t>6/9/2016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1EAEB-8262-42AF-A17D-E353ED2BB222}" type="slidenum">
              <a:rPr lang="en-US" smtClean="0"/>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83CF1D-25C8-4F8A-A439-556F88ED635C}" type="datetimeFigureOut">
              <a:rPr lang="en-US" smtClean="0"/>
              <a:t>6/9/2016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1EAEB-8262-42AF-A17D-E353ED2BB222}" type="slidenum">
              <a:rPr lang="en-US" smtClean="0"/>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83CF1D-25C8-4F8A-A439-556F88ED635C}" type="datetimeFigureOut">
              <a:rPr lang="en-US" smtClean="0"/>
              <a:t>6/9/2016</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1EAEB-8262-42AF-A17D-E353ED2BB222}" type="slidenum">
              <a:rPr lang="en-US" smtClean="0"/>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83CF1D-25C8-4F8A-A439-556F88ED635C}" type="datetimeFigureOut">
              <a:rPr lang="en-US" smtClean="0"/>
              <a:t>6/9/2016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1EAEB-8262-42AF-A17D-E353ED2BB222}" type="slidenum">
              <a:rPr lang="en-US" smtClean="0"/>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83CF1D-25C8-4F8A-A439-556F88ED635C}" type="datetimeFigureOut">
              <a:rPr lang="en-US" smtClean="0"/>
              <a:t>6/9/2016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91EAEB-8262-42AF-A17D-E353ED2BB222}" type="slidenum">
              <a:rPr lang="en-US" smtClean="0"/>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83CF1D-25C8-4F8A-A439-556F88ED635C}" type="datetimeFigureOut">
              <a:rPr lang="en-US" smtClean="0"/>
              <a:t>6/9/2016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91EAEB-8262-42AF-A17D-E353ED2BB222}" type="slidenum">
              <a:rPr lang="en-US" smtClean="0"/>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83CF1D-25C8-4F8A-A439-556F88ED635C}" type="datetimeFigureOut">
              <a:rPr lang="en-US" smtClean="0"/>
              <a:t>6/9/2016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91EAEB-8262-42AF-A17D-E353ED2BB222}" type="slidenum">
              <a:rPr lang="en-US" smtClean="0"/>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83CF1D-25C8-4F8A-A439-556F88ED635C}" type="datetimeFigureOut">
              <a:rPr lang="en-US" smtClean="0"/>
              <a:t>6/9/2016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91EAEB-8262-42AF-A17D-E353ED2BB222}" type="slidenum">
              <a:rPr lang="en-US" smtClean="0"/>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83CF1D-25C8-4F8A-A439-556F88ED635C}" type="datetimeFigureOut">
              <a:rPr lang="en-US" smtClean="0"/>
              <a:t>6/9/2016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91EAEB-8262-42AF-A17D-E353ED2BB222}" type="slidenum">
              <a:rPr lang="en-US" smtClean="0"/>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83CF1D-25C8-4F8A-A439-556F88ED635C}" type="datetimeFigureOut">
              <a:rPr lang="en-US" smtClean="0"/>
              <a:t>6/9/2016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91EAEB-8262-42AF-A17D-E353ED2BB222}" type="slidenum">
              <a:rPr lang="en-US" smtClean="0"/>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17" descr="transitionTitle_bkgd_02_light.jpg"/>
          <p:cNvPicPr>
            <a:picLocks noChangeAspect="1"/>
          </p:cNvPicPr>
          <p:nvPr userDrawn="1"/>
        </p:nvPicPr>
        <p:blipFill>
          <a:blip r:embed="rId13">
            <a:extLst>
              <a:ext uri="{28A0092B-C50C-407E-A947-70E740481C1C}">
                <a14:useLocalDpi xmlns:a14="http://schemas.microsoft.com/office/drawing/2010/main" val="0"/>
              </a:ext>
            </a:extLst>
          </a:blip>
          <a:srcRect t="75533"/>
          <a:stretch>
            <a:fillRect/>
          </a:stretch>
        </p:blipFill>
        <p:spPr bwMode="auto">
          <a:xfrm>
            <a:off x="0" y="5181600"/>
            <a:ext cx="9144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3CF1D-25C8-4F8A-A439-556F88ED635C}" type="datetimeFigureOut">
              <a:rPr lang="en-US" smtClean="0"/>
              <a:t>6/9/2016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91EAEB-8262-42AF-A17D-E353ED2BB22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7.xml"/><Relationship Id="rId13" Type="http://schemas.openxmlformats.org/officeDocument/2006/relationships/image" Target="../media/image19.png"/><Relationship Id="rId3" Type="http://schemas.microsoft.com/office/2007/relationships/media" Target="../media/media2.mp4"/><Relationship Id="rId7" Type="http://schemas.openxmlformats.org/officeDocument/2006/relationships/slideLayout" Target="../slideLayouts/slideLayout2.xml"/><Relationship Id="rId12" Type="http://schemas.openxmlformats.org/officeDocument/2006/relationships/image" Target="../media/image18.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video" Target="../media/media3.mp4"/><Relationship Id="rId11" Type="http://schemas.openxmlformats.org/officeDocument/2006/relationships/image" Target="../media/image17.png"/><Relationship Id="rId5" Type="http://schemas.microsoft.com/office/2007/relationships/media" Target="../media/media3.mp4"/><Relationship Id="rId10" Type="http://schemas.openxmlformats.org/officeDocument/2006/relationships/image" Target="../media/image16.png"/><Relationship Id="rId4" Type="http://schemas.openxmlformats.org/officeDocument/2006/relationships/video" Target="../media/media2.mp4"/><Relationship Id="rId9" Type="http://schemas.openxmlformats.org/officeDocument/2006/relationships/image" Target="../media/image15.png"/><Relationship Id="rId14"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video" Target="../media/media6.mp4"/><Relationship Id="rId13" Type="http://schemas.openxmlformats.org/officeDocument/2006/relationships/image" Target="../media/image22.png"/><Relationship Id="rId3" Type="http://schemas.microsoft.com/office/2007/relationships/media" Target="../media/media3.mp4"/><Relationship Id="rId7" Type="http://schemas.microsoft.com/office/2007/relationships/media" Target="../media/media6.mp4"/><Relationship Id="rId12" Type="http://schemas.openxmlformats.org/officeDocument/2006/relationships/image" Target="../media/image18.png"/><Relationship Id="rId2" Type="http://schemas.openxmlformats.org/officeDocument/2006/relationships/video" Target="../media/media4.mp4"/><Relationship Id="rId1" Type="http://schemas.microsoft.com/office/2007/relationships/media" Target="../media/media4.mp4"/><Relationship Id="rId6" Type="http://schemas.openxmlformats.org/officeDocument/2006/relationships/video" Target="../media/media5.mp4"/><Relationship Id="rId11" Type="http://schemas.openxmlformats.org/officeDocument/2006/relationships/image" Target="../media/image21.png"/><Relationship Id="rId5" Type="http://schemas.microsoft.com/office/2007/relationships/media" Target="../media/media5.mp4"/><Relationship Id="rId10" Type="http://schemas.openxmlformats.org/officeDocument/2006/relationships/notesSlide" Target="../notesSlides/notesSlide8.xml"/><Relationship Id="rId4" Type="http://schemas.openxmlformats.org/officeDocument/2006/relationships/video" Target="../media/media3.mp4"/><Relationship Id="rId9" Type="http://schemas.openxmlformats.org/officeDocument/2006/relationships/slideLayout" Target="../slideLayouts/slideLayout2.xml"/><Relationship Id="rId1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63575"/>
            <a:ext cx="7772400" cy="1470025"/>
          </a:xfrm>
        </p:spPr>
        <p:style>
          <a:lnRef idx="1">
            <a:schemeClr val="accent1"/>
          </a:lnRef>
          <a:fillRef idx="3">
            <a:schemeClr val="accent1"/>
          </a:fillRef>
          <a:effectRef idx="2">
            <a:schemeClr val="accent1"/>
          </a:effectRef>
          <a:fontRef idx="minor">
            <a:schemeClr val="lt1"/>
          </a:fontRef>
        </p:style>
        <p:txBody>
          <a:bodyPr>
            <a:normAutofit/>
          </a:bodyPr>
          <a:lstStyle/>
          <a:p>
            <a:r>
              <a:rPr lang="en-US" sz="2400" dirty="0">
                <a:solidFill>
                  <a:schemeClr val="bg1"/>
                </a:solidFill>
                <a:latin typeface="Cambria" pitchFamily="18" charset="0"/>
                <a:cs typeface="Times New Roman" pitchFamily="18" charset="0"/>
              </a:rPr>
              <a:t>Gaming from Pixels: Building Control Networks using Deep Reinforcement Learning</a:t>
            </a:r>
            <a:endParaRPr lang="en-US" sz="2400" dirty="0">
              <a:solidFill>
                <a:schemeClr val="bg1"/>
              </a:solidFill>
              <a:latin typeface="Cambria" pitchFamily="18" charset="0"/>
              <a:cs typeface="Times New Roman" pitchFamily="18" charset="0"/>
            </a:endParaRPr>
          </a:p>
        </p:txBody>
      </p:sp>
      <p:sp>
        <p:nvSpPr>
          <p:cNvPr id="4" name="Subtitle 2"/>
          <p:cNvSpPr txBox="1">
            <a:spLocks/>
          </p:cNvSpPr>
          <p:nvPr/>
        </p:nvSpPr>
        <p:spPr>
          <a:xfrm>
            <a:off x="1447800" y="4572000"/>
            <a:ext cx="6400800" cy="1752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smtClean="0">
              <a:ln>
                <a:noFill/>
              </a:ln>
              <a:solidFill>
                <a:schemeClr val="tx1">
                  <a:lumMod val="95000"/>
                  <a:lumOff val="5000"/>
                </a:schemeClr>
              </a:solidFill>
              <a:effectLst/>
              <a:uLnTx/>
              <a:uFillTx/>
              <a:latin typeface="Times New Roman" pitchFamily="18" charset="0"/>
              <a:ea typeface="+mn-ea"/>
              <a:cs typeface="Times New Roman" pitchFamily="18" charset="0"/>
            </a:endParaRPr>
          </a:p>
        </p:txBody>
      </p:sp>
      <p:sp>
        <p:nvSpPr>
          <p:cNvPr id="7" name="Subtitle 5"/>
          <p:cNvSpPr txBox="1">
            <a:spLocks/>
          </p:cNvSpPr>
          <p:nvPr/>
        </p:nvSpPr>
        <p:spPr>
          <a:xfrm>
            <a:off x="1143000" y="2590800"/>
            <a:ext cx="7010400" cy="4953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pt-BR" sz="2800" dirty="0" smtClean="0">
                <a:solidFill>
                  <a:schemeClr val="accent1">
                    <a:lumMod val="75000"/>
                  </a:schemeClr>
                </a:solidFill>
                <a:latin typeface="Cambria" pitchFamily="18" charset="0"/>
              </a:rPr>
              <a:t>Presentation</a:t>
            </a:r>
            <a:endParaRPr lang="en-US" sz="2800" dirty="0">
              <a:solidFill>
                <a:schemeClr val="accent1">
                  <a:lumMod val="75000"/>
                </a:schemeClr>
              </a:solidFill>
              <a:latin typeface="Cambria" pitchFamily="18" charset="0"/>
            </a:endParaRPr>
          </a:p>
        </p:txBody>
      </p:sp>
      <p:sp>
        <p:nvSpPr>
          <p:cNvPr id="5" name="Subtitle 5"/>
          <p:cNvSpPr txBox="1">
            <a:spLocks/>
          </p:cNvSpPr>
          <p:nvPr/>
        </p:nvSpPr>
        <p:spPr>
          <a:xfrm>
            <a:off x="3124200" y="3352800"/>
            <a:ext cx="3048000" cy="10287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pt-BR" sz="2000" b="1" dirty="0" smtClean="0">
                <a:solidFill>
                  <a:schemeClr val="accent1">
                    <a:lumMod val="50000"/>
                  </a:schemeClr>
                </a:solidFill>
                <a:latin typeface="Cambria" pitchFamily="18" charset="0"/>
              </a:rPr>
              <a:t>Team 5</a:t>
            </a:r>
          </a:p>
          <a:p>
            <a:r>
              <a:rPr lang="pt-BR" sz="2000" dirty="0" smtClean="0">
                <a:solidFill>
                  <a:schemeClr val="accent1">
                    <a:lumMod val="50000"/>
                  </a:schemeClr>
                </a:solidFill>
                <a:latin typeface="Cambria" pitchFamily="18" charset="0"/>
              </a:rPr>
              <a:t>Apoorve Dave</a:t>
            </a:r>
          </a:p>
          <a:p>
            <a:r>
              <a:rPr lang="pt-BR" sz="2000" dirty="0" smtClean="0">
                <a:solidFill>
                  <a:schemeClr val="accent1">
                    <a:lumMod val="50000"/>
                  </a:schemeClr>
                </a:solidFill>
                <a:latin typeface="Cambria" pitchFamily="18" charset="0"/>
              </a:rPr>
              <a:t>Nivedita Prasad</a:t>
            </a:r>
            <a:endParaRPr lang="pt-BR" sz="2000" dirty="0" smtClean="0">
              <a:solidFill>
                <a:schemeClr val="accent1">
                  <a:lumMod val="50000"/>
                </a:schemeClr>
              </a:solidFill>
              <a:latin typeface="Cambria" pitchFamily="18" charset="0"/>
            </a:endParaRPr>
          </a:p>
          <a:p>
            <a:r>
              <a:rPr lang="pt-BR" sz="2000" dirty="0" smtClean="0">
                <a:solidFill>
                  <a:schemeClr val="accent1">
                    <a:lumMod val="50000"/>
                  </a:schemeClr>
                </a:solidFill>
                <a:latin typeface="Cambria" pitchFamily="18" charset="0"/>
              </a:rPr>
              <a:t>Saurabh Gupta</a:t>
            </a:r>
            <a:endParaRPr lang="pt-BR" sz="2000" dirty="0" smtClean="0">
              <a:solidFill>
                <a:schemeClr val="accent1">
                  <a:lumMod val="50000"/>
                </a:schemeClr>
              </a:solidFill>
              <a:latin typeface="Cambria"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rgbClr val="0070C0"/>
          </a:solidFill>
        </p:spPr>
        <p:style>
          <a:lnRef idx="1">
            <a:schemeClr val="accent1"/>
          </a:lnRef>
          <a:fillRef idx="3">
            <a:schemeClr val="accent1"/>
          </a:fillRef>
          <a:effectRef idx="2">
            <a:schemeClr val="accent1"/>
          </a:effectRef>
          <a:fontRef idx="minor">
            <a:schemeClr val="lt1"/>
          </a:fontRef>
        </p:style>
        <p:txBody>
          <a:bodyPr>
            <a:normAutofit/>
          </a:bodyPr>
          <a:lstStyle/>
          <a:p>
            <a:pPr algn="l"/>
            <a:r>
              <a:rPr lang="en-US" sz="3200" dirty="0" smtClean="0">
                <a:solidFill>
                  <a:schemeClr val="bg1"/>
                </a:solidFill>
                <a:latin typeface="Cambria" pitchFamily="18" charset="0"/>
                <a:cs typeface="Times New Roman" pitchFamily="18" charset="0"/>
              </a:rPr>
              <a:t>  Our Atari Agent vs Human</a:t>
            </a:r>
            <a:endParaRPr lang="en-US" sz="3200" dirty="0">
              <a:solidFill>
                <a:schemeClr val="bg1"/>
              </a:solidFill>
              <a:latin typeface="Cambria"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962326642"/>
              </p:ext>
            </p:extLst>
          </p:nvPr>
        </p:nvGraphicFramePr>
        <p:xfrm>
          <a:off x="533400" y="1617929"/>
          <a:ext cx="8046085" cy="1752600"/>
        </p:xfrm>
        <a:graphic>
          <a:graphicData uri="http://schemas.openxmlformats.org/drawingml/2006/table">
            <a:tbl>
              <a:tblPr firstRow="1" bandRow="1">
                <a:tableStyleId>{5C22544A-7EE6-4342-B048-85BDC9FD1C3A}</a:tableStyleId>
              </a:tblPr>
              <a:tblGrid>
                <a:gridCol w="1706245">
                  <a:extLst>
                    <a:ext uri="{9D8B030D-6E8A-4147-A177-3AD203B41FA5}">
                      <a16:colId xmlns:a16="http://schemas.microsoft.com/office/drawing/2014/main" val="3230468176"/>
                    </a:ext>
                  </a:extLst>
                </a:gridCol>
                <a:gridCol w="1584960">
                  <a:extLst>
                    <a:ext uri="{9D8B030D-6E8A-4147-A177-3AD203B41FA5}">
                      <a16:colId xmlns:a16="http://schemas.microsoft.com/office/drawing/2014/main" val="1411798531"/>
                    </a:ext>
                  </a:extLst>
                </a:gridCol>
                <a:gridCol w="1584960">
                  <a:extLst>
                    <a:ext uri="{9D8B030D-6E8A-4147-A177-3AD203B41FA5}">
                      <a16:colId xmlns:a16="http://schemas.microsoft.com/office/drawing/2014/main" val="3771198254"/>
                    </a:ext>
                  </a:extLst>
                </a:gridCol>
                <a:gridCol w="1584960">
                  <a:extLst>
                    <a:ext uri="{9D8B030D-6E8A-4147-A177-3AD203B41FA5}">
                      <a16:colId xmlns:a16="http://schemas.microsoft.com/office/drawing/2014/main" val="1327249659"/>
                    </a:ext>
                  </a:extLst>
                </a:gridCol>
                <a:gridCol w="1584960">
                  <a:extLst>
                    <a:ext uri="{9D8B030D-6E8A-4147-A177-3AD203B41FA5}">
                      <a16:colId xmlns:a16="http://schemas.microsoft.com/office/drawing/2014/main" val="2632523332"/>
                    </a:ext>
                  </a:extLst>
                </a:gridCol>
              </a:tblGrid>
              <a:tr h="370840">
                <a:tc>
                  <a:txBody>
                    <a:bodyPr/>
                    <a:lstStyle/>
                    <a:p>
                      <a:pPr algn="ctr"/>
                      <a:r>
                        <a:rPr lang="en-US" dirty="0" smtClean="0"/>
                        <a:t>Game</a:t>
                      </a:r>
                      <a:endParaRPr lang="en-US" dirty="0"/>
                    </a:p>
                  </a:txBody>
                  <a:tcPr/>
                </a:tc>
                <a:tc>
                  <a:txBody>
                    <a:bodyPr/>
                    <a:lstStyle/>
                    <a:p>
                      <a:pPr algn="ctr"/>
                      <a:r>
                        <a:rPr lang="en-US" dirty="0" smtClean="0"/>
                        <a:t>Random Play*</a:t>
                      </a:r>
                      <a:endParaRPr lang="en-US" dirty="0"/>
                    </a:p>
                  </a:txBody>
                  <a:tcPr/>
                </a:tc>
                <a:tc>
                  <a:txBody>
                    <a:bodyPr/>
                    <a:lstStyle/>
                    <a:p>
                      <a:pPr algn="ctr"/>
                      <a:r>
                        <a:rPr lang="en-US" dirty="0" smtClean="0"/>
                        <a:t>Human*</a:t>
                      </a:r>
                      <a:endParaRPr lang="en-US" dirty="0"/>
                    </a:p>
                  </a:txBody>
                  <a:tcPr/>
                </a:tc>
                <a:tc>
                  <a:txBody>
                    <a:bodyPr/>
                    <a:lstStyle/>
                    <a:p>
                      <a:pPr algn="ctr"/>
                      <a:r>
                        <a:rPr lang="en-US" dirty="0" smtClean="0"/>
                        <a:t>DQN</a:t>
                      </a:r>
                      <a:endParaRPr lang="en-US" dirty="0"/>
                    </a:p>
                  </a:txBody>
                  <a:tcPr/>
                </a:tc>
                <a:tc>
                  <a:txBody>
                    <a:bodyPr/>
                    <a:lstStyle/>
                    <a:p>
                      <a:pPr algn="ctr"/>
                      <a:r>
                        <a:rPr lang="en-US" dirty="0" smtClean="0"/>
                        <a:t>Multi-layer Perceptron</a:t>
                      </a:r>
                      <a:endParaRPr lang="en-US" dirty="0"/>
                    </a:p>
                  </a:txBody>
                  <a:tcPr/>
                </a:tc>
                <a:extLst>
                  <a:ext uri="{0D108BD9-81ED-4DB2-BD59-A6C34878D82A}">
                    <a16:rowId xmlns:a16="http://schemas.microsoft.com/office/drawing/2014/main" val="3737285931"/>
                  </a:ext>
                </a:extLst>
              </a:tr>
              <a:tr h="370840">
                <a:tc>
                  <a:txBody>
                    <a:bodyPr/>
                    <a:lstStyle/>
                    <a:p>
                      <a:pPr algn="ctr"/>
                      <a:r>
                        <a:rPr lang="en-US" dirty="0" smtClean="0"/>
                        <a:t>Boxing</a:t>
                      </a:r>
                      <a:endParaRPr lang="en-US" dirty="0"/>
                    </a:p>
                  </a:txBody>
                  <a:tcPr/>
                </a:tc>
                <a:tc>
                  <a:txBody>
                    <a:bodyPr/>
                    <a:lstStyle/>
                    <a:p>
                      <a:pPr algn="ctr"/>
                      <a:r>
                        <a:rPr lang="en-US" dirty="0" smtClean="0"/>
                        <a:t>0.1</a:t>
                      </a:r>
                      <a:endParaRPr lang="en-US" dirty="0"/>
                    </a:p>
                  </a:txBody>
                  <a:tcPr/>
                </a:tc>
                <a:tc>
                  <a:txBody>
                    <a:bodyPr/>
                    <a:lstStyle/>
                    <a:p>
                      <a:pPr algn="ctr"/>
                      <a:r>
                        <a:rPr lang="en-US" dirty="0" smtClean="0"/>
                        <a:t>4.3</a:t>
                      </a:r>
                      <a:endParaRPr lang="en-US" dirty="0"/>
                    </a:p>
                  </a:txBody>
                  <a:tcPr/>
                </a:tc>
                <a:tc>
                  <a:txBody>
                    <a:bodyPr/>
                    <a:lstStyle/>
                    <a:p>
                      <a:pPr algn="ctr"/>
                      <a:r>
                        <a:rPr lang="en-US" dirty="0" smtClean="0"/>
                        <a:t>41.2</a:t>
                      </a:r>
                      <a:r>
                        <a:rPr lang="en-US" baseline="0" dirty="0" smtClean="0"/>
                        <a:t> ± 11.4</a:t>
                      </a:r>
                      <a:endParaRPr lang="en-US" dirty="0"/>
                    </a:p>
                  </a:txBody>
                  <a:tcPr/>
                </a:tc>
                <a:tc>
                  <a:txBody>
                    <a:bodyPr/>
                    <a:lstStyle/>
                    <a:p>
                      <a:pPr algn="ctr"/>
                      <a:endParaRPr lang="en-US"/>
                    </a:p>
                  </a:txBody>
                  <a:tcPr/>
                </a:tc>
                <a:extLst>
                  <a:ext uri="{0D108BD9-81ED-4DB2-BD59-A6C34878D82A}">
                    <a16:rowId xmlns:a16="http://schemas.microsoft.com/office/drawing/2014/main" val="407059910"/>
                  </a:ext>
                </a:extLst>
              </a:tr>
              <a:tr h="370840">
                <a:tc>
                  <a:txBody>
                    <a:bodyPr/>
                    <a:lstStyle/>
                    <a:p>
                      <a:pPr algn="ctr"/>
                      <a:r>
                        <a:rPr lang="en-US" dirty="0" smtClean="0"/>
                        <a:t>Pong</a:t>
                      </a:r>
                      <a:endParaRPr lang="en-US" dirty="0"/>
                    </a:p>
                  </a:txBody>
                  <a:tcPr/>
                </a:tc>
                <a:tc>
                  <a:txBody>
                    <a:bodyPr/>
                    <a:lstStyle/>
                    <a:p>
                      <a:pPr algn="ctr"/>
                      <a:r>
                        <a:rPr lang="en-US" dirty="0" smtClean="0"/>
                        <a:t>-20.7</a:t>
                      </a:r>
                      <a:endParaRPr lang="en-US" dirty="0"/>
                    </a:p>
                  </a:txBody>
                  <a:tcPr/>
                </a:tc>
                <a:tc>
                  <a:txBody>
                    <a:bodyPr/>
                    <a:lstStyle/>
                    <a:p>
                      <a:pPr algn="ctr"/>
                      <a:r>
                        <a:rPr lang="en-US" dirty="0" smtClean="0"/>
                        <a:t>9.3</a:t>
                      </a:r>
                      <a:endParaRPr lang="en-US" dirty="0"/>
                    </a:p>
                  </a:txBody>
                  <a:tcPr/>
                </a:tc>
                <a:tc>
                  <a:txBody>
                    <a:bodyPr/>
                    <a:lstStyle/>
                    <a:p>
                      <a:pPr algn="ctr"/>
                      <a:r>
                        <a:rPr lang="en-US" dirty="0" smtClean="0"/>
                        <a:t>11.8 </a:t>
                      </a:r>
                      <a:r>
                        <a:rPr lang="en-US" baseline="0" dirty="0" smtClean="0"/>
                        <a:t>± 2.1</a:t>
                      </a:r>
                      <a:endParaRPr lang="en-US" dirty="0"/>
                    </a:p>
                  </a:txBody>
                  <a:tcPr/>
                </a:tc>
                <a:tc>
                  <a:txBody>
                    <a:bodyPr/>
                    <a:lstStyle/>
                    <a:p>
                      <a:pPr algn="ctr"/>
                      <a:r>
                        <a:rPr lang="en-US" dirty="0" smtClean="0"/>
                        <a:t>3.8 </a:t>
                      </a:r>
                      <a:r>
                        <a:rPr lang="en-US" baseline="0" dirty="0" smtClean="0"/>
                        <a:t>± 1.4</a:t>
                      </a:r>
                      <a:endParaRPr lang="en-US" dirty="0"/>
                    </a:p>
                  </a:txBody>
                  <a:tcPr/>
                </a:tc>
                <a:extLst>
                  <a:ext uri="{0D108BD9-81ED-4DB2-BD59-A6C34878D82A}">
                    <a16:rowId xmlns:a16="http://schemas.microsoft.com/office/drawing/2014/main" val="109135338"/>
                  </a:ext>
                </a:extLst>
              </a:tr>
              <a:tr h="370840">
                <a:tc>
                  <a:txBody>
                    <a:bodyPr/>
                    <a:lstStyle/>
                    <a:p>
                      <a:pPr algn="ctr"/>
                      <a:r>
                        <a:rPr lang="en-US" dirty="0" smtClean="0"/>
                        <a:t>Kung-Fu Master</a:t>
                      </a:r>
                      <a:endParaRPr lang="en-US" dirty="0"/>
                    </a:p>
                  </a:txBody>
                  <a:tcPr/>
                </a:tc>
                <a:tc>
                  <a:txBody>
                    <a:bodyPr/>
                    <a:lstStyle/>
                    <a:p>
                      <a:pPr algn="ctr"/>
                      <a:r>
                        <a:rPr lang="en-US" dirty="0" smtClean="0"/>
                        <a:t>258.5</a:t>
                      </a:r>
                      <a:endParaRPr lang="en-US" dirty="0"/>
                    </a:p>
                  </a:txBody>
                  <a:tcPr/>
                </a:tc>
                <a:tc>
                  <a:txBody>
                    <a:bodyPr/>
                    <a:lstStyle/>
                    <a:p>
                      <a:pPr algn="ctr"/>
                      <a:r>
                        <a:rPr lang="en-US" dirty="0" smtClean="0"/>
                        <a:t>22736</a:t>
                      </a:r>
                      <a:endParaRPr lang="en-US" dirty="0"/>
                    </a:p>
                  </a:txBody>
                  <a:tcPr/>
                </a:tc>
                <a:tc>
                  <a:txBody>
                    <a:bodyPr/>
                    <a:lstStyle/>
                    <a:p>
                      <a:pPr algn="ctr"/>
                      <a:r>
                        <a:rPr lang="en-US" dirty="0" smtClean="0"/>
                        <a:t>14129 </a:t>
                      </a:r>
                      <a:r>
                        <a:rPr lang="en-US" baseline="0" dirty="0" smtClean="0"/>
                        <a:t>± 3234</a:t>
                      </a:r>
                      <a:endParaRPr lang="en-US" dirty="0"/>
                    </a:p>
                  </a:txBody>
                  <a:tcPr/>
                </a:tc>
                <a:tc>
                  <a:txBody>
                    <a:bodyPr/>
                    <a:lstStyle/>
                    <a:p>
                      <a:pPr algn="ctr"/>
                      <a:endParaRPr lang="en-US" dirty="0"/>
                    </a:p>
                  </a:txBody>
                  <a:tcPr/>
                </a:tc>
                <a:extLst>
                  <a:ext uri="{0D108BD9-81ED-4DB2-BD59-A6C34878D82A}">
                    <a16:rowId xmlns:a16="http://schemas.microsoft.com/office/drawing/2014/main" val="2378889875"/>
                  </a:ext>
                </a:extLst>
              </a:tr>
            </a:tbl>
          </a:graphicData>
        </a:graphic>
      </p:graphicFrame>
      <p:sp>
        <p:nvSpPr>
          <p:cNvPr id="4" name="Rectangle 3"/>
          <p:cNvSpPr/>
          <p:nvPr/>
        </p:nvSpPr>
        <p:spPr>
          <a:xfrm>
            <a:off x="533400" y="3649929"/>
            <a:ext cx="8229600" cy="464871"/>
          </a:xfrm>
          <a:prstGeom prst="rect">
            <a:avLst/>
          </a:prstGeom>
        </p:spPr>
        <p:txBody>
          <a:bodyPr wrap="square">
            <a:spAutoFit/>
          </a:bodyPr>
          <a:lstStyle/>
          <a:p>
            <a:pPr>
              <a:lnSpc>
                <a:spcPct val="150000"/>
              </a:lnSpc>
            </a:pPr>
            <a:r>
              <a:rPr lang="en-US" dirty="0" smtClean="0">
                <a:latin typeface="Calibri" panose="020F0502020204030204" pitchFamily="34" charset="0"/>
                <a:cs typeface="Times New Roman" pitchFamily="18" charset="0"/>
              </a:rPr>
              <a:t>* </a:t>
            </a:r>
            <a:r>
              <a:rPr lang="fr-FR" dirty="0">
                <a:latin typeface="Calibri" panose="020F0502020204030204" pitchFamily="34" charset="0"/>
                <a:cs typeface="Times New Roman" pitchFamily="18" charset="0"/>
              </a:rPr>
              <a:t>V </a:t>
            </a:r>
            <a:r>
              <a:rPr lang="fr-FR" dirty="0" err="1">
                <a:latin typeface="Calibri" panose="020F0502020204030204" pitchFamily="34" charset="0"/>
                <a:cs typeface="Times New Roman" pitchFamily="18" charset="0"/>
              </a:rPr>
              <a:t>Mnih</a:t>
            </a:r>
            <a:r>
              <a:rPr lang="fr-FR" dirty="0">
                <a:latin typeface="Calibri" panose="020F0502020204030204" pitchFamily="34" charset="0"/>
                <a:cs typeface="Times New Roman" pitchFamily="18" charset="0"/>
              </a:rPr>
              <a:t> et al. Nature 518, 529-533 (2015) doi:10.1038/nature14236</a:t>
            </a:r>
            <a:endParaRPr lang="en-US" dirty="0">
              <a:latin typeface="Calibri" panose="020F0502020204030204" pitchFamily="34" charset="0"/>
              <a:cs typeface="Times New Roman" pitchFamily="18" charset="0"/>
            </a:endParaRPr>
          </a:p>
        </p:txBody>
      </p:sp>
      <p:sp>
        <p:nvSpPr>
          <p:cNvPr id="12" name="Rectangle 11"/>
          <p:cNvSpPr/>
          <p:nvPr/>
        </p:nvSpPr>
        <p:spPr>
          <a:xfrm>
            <a:off x="457200" y="990600"/>
            <a:ext cx="2853923" cy="400110"/>
          </a:xfrm>
          <a:prstGeom prst="rect">
            <a:avLst/>
          </a:prstGeom>
        </p:spPr>
        <p:txBody>
          <a:bodyPr wrap="none">
            <a:spAutoFit/>
          </a:bodyPr>
          <a:lstStyle/>
          <a:p>
            <a:pPr algn="ctr"/>
            <a:r>
              <a:rPr lang="en-US" sz="2000" b="1" dirty="0" smtClean="0">
                <a:latin typeface="Calibri" panose="020F0502020204030204" pitchFamily="34" charset="0"/>
                <a:cs typeface="Times New Roman" pitchFamily="18" charset="0"/>
              </a:rPr>
              <a:t>Average gameplay scores</a:t>
            </a:r>
            <a:endParaRPr lang="en-US" sz="2000" b="1" dirty="0">
              <a:latin typeface="Calibri" panose="020F0502020204030204" pitchFamily="34" charset="0"/>
              <a:cs typeface="Times New Roman" pitchFamily="18" charset="0"/>
            </a:endParaRPr>
          </a:p>
        </p:txBody>
      </p:sp>
    </p:spTree>
    <p:extLst>
      <p:ext uri="{BB962C8B-B14F-4D97-AF65-F5344CB8AC3E}">
        <p14:creationId xmlns:p14="http://schemas.microsoft.com/office/powerpoint/2010/main" val="121922224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style>
          <a:lnRef idx="1">
            <a:schemeClr val="accent1"/>
          </a:lnRef>
          <a:fillRef idx="3">
            <a:schemeClr val="accent1"/>
          </a:fillRef>
          <a:effectRef idx="2">
            <a:schemeClr val="accent1"/>
          </a:effectRef>
          <a:fontRef idx="minor">
            <a:schemeClr val="lt1"/>
          </a:fontRef>
        </p:style>
        <p:txBody>
          <a:bodyPr>
            <a:normAutofit/>
          </a:bodyPr>
          <a:lstStyle/>
          <a:p>
            <a:pPr algn="l"/>
            <a:r>
              <a:rPr lang="en-US" sz="3200" dirty="0" smtClean="0">
                <a:solidFill>
                  <a:schemeClr val="bg1"/>
                </a:solidFill>
                <a:latin typeface="Cambria" pitchFamily="18" charset="0"/>
                <a:cs typeface="Times New Roman" pitchFamily="18" charset="0"/>
              </a:rPr>
              <a:t> </a:t>
            </a:r>
            <a:endParaRPr lang="en-US" sz="3200" dirty="0">
              <a:solidFill>
                <a:schemeClr val="bg1"/>
              </a:solidFill>
              <a:latin typeface="Cambria" pitchFamily="18" charset="0"/>
              <a:cs typeface="Times New Roman" pitchFamily="18" charset="0"/>
            </a:endParaRPr>
          </a:p>
        </p:txBody>
      </p:sp>
      <p:sp>
        <p:nvSpPr>
          <p:cNvPr id="11" name="TextBox 10"/>
          <p:cNvSpPr txBox="1"/>
          <p:nvPr/>
        </p:nvSpPr>
        <p:spPr>
          <a:xfrm>
            <a:off x="1219200" y="2895600"/>
            <a:ext cx="6629400" cy="1754326"/>
          </a:xfrm>
          <a:prstGeom prst="rect">
            <a:avLst/>
          </a:prstGeom>
          <a:noFill/>
        </p:spPr>
        <p:txBody>
          <a:bodyPr wrap="square" rtlCol="0">
            <a:spAutoFit/>
          </a:bodyPr>
          <a:lstStyle/>
          <a:p>
            <a:pPr algn="ctr"/>
            <a:r>
              <a:rPr lang="en-US" sz="3600" dirty="0" smtClean="0">
                <a:solidFill>
                  <a:schemeClr val="accent1">
                    <a:lumMod val="75000"/>
                  </a:schemeClr>
                </a:solidFill>
                <a:latin typeface="Cambria" pitchFamily="18" charset="0"/>
                <a:cs typeface="Times New Roman" pitchFamily="18" charset="0"/>
              </a:rPr>
              <a:t>Thank </a:t>
            </a:r>
            <a:r>
              <a:rPr lang="en-US" sz="3600" dirty="0" smtClean="0">
                <a:solidFill>
                  <a:schemeClr val="accent1">
                    <a:lumMod val="75000"/>
                  </a:schemeClr>
                </a:solidFill>
                <a:latin typeface="Cambria" pitchFamily="18" charset="0"/>
                <a:cs typeface="Times New Roman" pitchFamily="18" charset="0"/>
              </a:rPr>
              <a:t>You!</a:t>
            </a:r>
          </a:p>
          <a:p>
            <a:pPr algn="ctr"/>
            <a:endParaRPr lang="en-US" sz="3600" dirty="0" smtClean="0">
              <a:solidFill>
                <a:schemeClr val="accent1">
                  <a:lumMod val="75000"/>
                </a:schemeClr>
              </a:solidFill>
              <a:latin typeface="Cambria" pitchFamily="18" charset="0"/>
              <a:cs typeface="Times New Roman" pitchFamily="18" charset="0"/>
            </a:endParaRPr>
          </a:p>
          <a:p>
            <a:pPr algn="ctr"/>
            <a:r>
              <a:rPr lang="en-US" sz="3600" b="1" dirty="0" smtClean="0">
                <a:solidFill>
                  <a:schemeClr val="accent1">
                    <a:lumMod val="75000"/>
                  </a:schemeClr>
                </a:solidFill>
                <a:latin typeface="Cambria" pitchFamily="18" charset="0"/>
                <a:cs typeface="Times New Roman" pitchFamily="18" charset="0"/>
              </a:rPr>
              <a:t>Questions?</a:t>
            </a:r>
            <a:endParaRPr lang="en-US" sz="3600" b="1" dirty="0" smtClean="0">
              <a:solidFill>
                <a:schemeClr val="accent1">
                  <a:lumMod val="75000"/>
                </a:schemeClr>
              </a:solidFill>
              <a:latin typeface="Cambria" pitchFamily="18" charset="0"/>
              <a:cs typeface="Times New Roman" pitchFamily="18" charset="0"/>
            </a:endParaRPr>
          </a:p>
        </p:txBody>
      </p:sp>
    </p:spTree>
    <p:extLst>
      <p:ext uri="{BB962C8B-B14F-4D97-AF65-F5344CB8AC3E}">
        <p14:creationId xmlns:p14="http://schemas.microsoft.com/office/powerpoint/2010/main" val="179751230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rgbClr val="0070C0"/>
          </a:solidFill>
        </p:spPr>
        <p:style>
          <a:lnRef idx="1">
            <a:schemeClr val="accent1"/>
          </a:lnRef>
          <a:fillRef idx="3">
            <a:schemeClr val="accent1"/>
          </a:fillRef>
          <a:effectRef idx="2">
            <a:schemeClr val="accent1"/>
          </a:effectRef>
          <a:fontRef idx="minor">
            <a:schemeClr val="lt1"/>
          </a:fontRef>
        </p:style>
        <p:txBody>
          <a:bodyPr>
            <a:normAutofit/>
          </a:bodyPr>
          <a:lstStyle/>
          <a:p>
            <a:pPr algn="l"/>
            <a:r>
              <a:rPr lang="en-US" sz="3200" dirty="0" smtClean="0">
                <a:solidFill>
                  <a:schemeClr val="bg1"/>
                </a:solidFill>
                <a:latin typeface="Cambria" pitchFamily="18" charset="0"/>
                <a:cs typeface="Times New Roman" pitchFamily="18" charset="0"/>
              </a:rPr>
              <a:t>  Appendix | DQN architecture</a:t>
            </a:r>
            <a:endParaRPr lang="en-US" sz="3200" dirty="0">
              <a:solidFill>
                <a:schemeClr val="bg1"/>
              </a:solidFill>
              <a:latin typeface="Cambria" pitchFamily="18" charset="0"/>
              <a:cs typeface="Times New Roman" pitchFamily="18" charset="0"/>
            </a:endParaRPr>
          </a:p>
        </p:txBody>
      </p:sp>
      <p:pic>
        <p:nvPicPr>
          <p:cNvPr id="5" name="Picture 4"/>
          <p:cNvPicPr>
            <a:picLocks noChangeAspect="1"/>
          </p:cNvPicPr>
          <p:nvPr/>
        </p:nvPicPr>
        <p:blipFill rotWithShape="1">
          <a:blip r:embed="rId2"/>
          <a:srcRect t="4074"/>
          <a:stretch/>
        </p:blipFill>
        <p:spPr>
          <a:xfrm>
            <a:off x="252412" y="1447800"/>
            <a:ext cx="8639175" cy="1794391"/>
          </a:xfrm>
          <a:prstGeom prst="rect">
            <a:avLst/>
          </a:prstGeom>
        </p:spPr>
      </p:pic>
    </p:spTree>
    <p:extLst>
      <p:ext uri="{BB962C8B-B14F-4D97-AF65-F5344CB8AC3E}">
        <p14:creationId xmlns:p14="http://schemas.microsoft.com/office/powerpoint/2010/main" val="21718626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rgbClr val="0070C0"/>
          </a:solidFill>
        </p:spPr>
        <p:style>
          <a:lnRef idx="1">
            <a:schemeClr val="accent1"/>
          </a:lnRef>
          <a:fillRef idx="3">
            <a:schemeClr val="accent1"/>
          </a:fillRef>
          <a:effectRef idx="2">
            <a:schemeClr val="accent1"/>
          </a:effectRef>
          <a:fontRef idx="minor">
            <a:schemeClr val="lt1"/>
          </a:fontRef>
        </p:style>
        <p:txBody>
          <a:bodyPr>
            <a:normAutofit/>
          </a:bodyPr>
          <a:lstStyle/>
          <a:p>
            <a:pPr algn="l"/>
            <a:r>
              <a:rPr lang="en-US" sz="3200" dirty="0" smtClean="0">
                <a:solidFill>
                  <a:schemeClr val="bg1"/>
                </a:solidFill>
                <a:latin typeface="Cambria" pitchFamily="18" charset="0"/>
                <a:cs typeface="Times New Roman" pitchFamily="18" charset="0"/>
              </a:rPr>
              <a:t>  Model training curves | Pong and </a:t>
            </a:r>
            <a:r>
              <a:rPr lang="en-US" sz="3200" dirty="0" err="1" smtClean="0">
                <a:solidFill>
                  <a:schemeClr val="bg1"/>
                </a:solidFill>
                <a:latin typeface="Cambria" pitchFamily="18" charset="0"/>
                <a:cs typeface="Times New Roman" pitchFamily="18" charset="0"/>
              </a:rPr>
              <a:t>KungFu</a:t>
            </a:r>
            <a:endParaRPr lang="en-US" sz="3200" dirty="0">
              <a:solidFill>
                <a:schemeClr val="bg1"/>
              </a:solidFill>
              <a:latin typeface="Cambria" pitchFamily="18" charset="0"/>
              <a:cs typeface="Times New Roman" pitchFamily="18" charset="0"/>
            </a:endParaRPr>
          </a:p>
        </p:txBody>
      </p:sp>
      <p:pic>
        <p:nvPicPr>
          <p:cNvPr id="5" name="Picture 4"/>
          <p:cNvPicPr>
            <a:picLocks noChangeAspect="1"/>
          </p:cNvPicPr>
          <p:nvPr/>
        </p:nvPicPr>
        <p:blipFill>
          <a:blip r:embed="rId2"/>
          <a:stretch>
            <a:fillRect/>
          </a:stretch>
        </p:blipFill>
        <p:spPr>
          <a:xfrm>
            <a:off x="228601" y="1219200"/>
            <a:ext cx="4146698" cy="3886200"/>
          </a:xfrm>
          <a:prstGeom prst="rect">
            <a:avLst/>
          </a:prstGeom>
        </p:spPr>
      </p:pic>
      <p:pic>
        <p:nvPicPr>
          <p:cNvPr id="6" name="Picture 5"/>
          <p:cNvPicPr>
            <a:picLocks noChangeAspect="1"/>
          </p:cNvPicPr>
          <p:nvPr/>
        </p:nvPicPr>
        <p:blipFill>
          <a:blip r:embed="rId3"/>
          <a:stretch>
            <a:fillRect/>
          </a:stretch>
        </p:blipFill>
        <p:spPr>
          <a:xfrm>
            <a:off x="4648200" y="1219200"/>
            <a:ext cx="4135384" cy="3886200"/>
          </a:xfrm>
          <a:prstGeom prst="rect">
            <a:avLst/>
          </a:prstGeom>
        </p:spPr>
      </p:pic>
    </p:spTree>
    <p:extLst>
      <p:ext uri="{BB962C8B-B14F-4D97-AF65-F5344CB8AC3E}">
        <p14:creationId xmlns:p14="http://schemas.microsoft.com/office/powerpoint/2010/main" val="385409294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rgbClr val="0070C0"/>
          </a:solidFill>
        </p:spPr>
        <p:style>
          <a:lnRef idx="1">
            <a:schemeClr val="accent1"/>
          </a:lnRef>
          <a:fillRef idx="3">
            <a:schemeClr val="accent1"/>
          </a:fillRef>
          <a:effectRef idx="2">
            <a:schemeClr val="accent1"/>
          </a:effectRef>
          <a:fontRef idx="minor">
            <a:schemeClr val="lt1"/>
          </a:fontRef>
        </p:style>
        <p:txBody>
          <a:bodyPr>
            <a:normAutofit/>
          </a:bodyPr>
          <a:lstStyle/>
          <a:p>
            <a:pPr algn="l"/>
            <a:r>
              <a:rPr lang="en-US" sz="3200" dirty="0" smtClean="0">
                <a:solidFill>
                  <a:schemeClr val="bg1"/>
                </a:solidFill>
                <a:latin typeface="Cambria" pitchFamily="18" charset="0"/>
                <a:cs typeface="Times New Roman" pitchFamily="18" charset="0"/>
              </a:rPr>
              <a:t>Extra</a:t>
            </a:r>
            <a:endParaRPr lang="en-US" sz="3200" dirty="0">
              <a:solidFill>
                <a:schemeClr val="bg1"/>
              </a:solidFill>
              <a:latin typeface="Cambria" pitchFamily="18" charset="0"/>
              <a:cs typeface="Times New Roman" pitchFamily="18" charset="0"/>
            </a:endParaRPr>
          </a:p>
        </p:txBody>
      </p:sp>
      <p:sp>
        <p:nvSpPr>
          <p:cNvPr id="7" name="Rectangle 6"/>
          <p:cNvSpPr/>
          <p:nvPr/>
        </p:nvSpPr>
        <p:spPr>
          <a:xfrm>
            <a:off x="152400" y="990600"/>
            <a:ext cx="8193741" cy="2126864"/>
          </a:xfrm>
          <a:prstGeom prst="rect">
            <a:avLst/>
          </a:prstGeom>
        </p:spPr>
        <p:txBody>
          <a:bodyPr wrap="square">
            <a:spAutoFit/>
          </a:bodyPr>
          <a:lstStyle/>
          <a:p>
            <a:pPr>
              <a:lnSpc>
                <a:spcPct val="150000"/>
              </a:lnSpc>
            </a:pPr>
            <a:r>
              <a:rPr lang="en-US" b="1" dirty="0" smtClean="0">
                <a:latin typeface="Calibri" panose="020F0502020204030204" pitchFamily="34" charset="0"/>
                <a:cs typeface="Times New Roman" pitchFamily="18" charset="0"/>
              </a:rPr>
              <a:t>Rewards Clipping</a:t>
            </a:r>
            <a:endParaRPr lang="en-US" b="1" dirty="0">
              <a:latin typeface="Calibri" panose="020F0502020204030204" pitchFamily="34" charset="0"/>
              <a:cs typeface="Times New Roman" pitchFamily="18" charset="0"/>
            </a:endParaRPr>
          </a:p>
          <a:p>
            <a:pPr marL="285750" indent="-285750">
              <a:lnSpc>
                <a:spcPct val="150000"/>
              </a:lnSpc>
              <a:buFont typeface="Arial" panose="020B0604020202020204" pitchFamily="34" charset="0"/>
              <a:buChar char="•"/>
            </a:pPr>
            <a:r>
              <a:rPr lang="en-US" dirty="0">
                <a:latin typeface="Calibri" panose="020F0502020204030204" pitchFamily="34" charset="0"/>
                <a:cs typeface="Times New Roman" pitchFamily="18" charset="0"/>
              </a:rPr>
              <a:t>DQN clips the rewards to [−1, +1]</a:t>
            </a:r>
          </a:p>
          <a:p>
            <a:pPr marL="285750" indent="-285750">
              <a:lnSpc>
                <a:spcPct val="150000"/>
              </a:lnSpc>
              <a:buFont typeface="Arial" panose="020B0604020202020204" pitchFamily="34" charset="0"/>
              <a:buChar char="•"/>
            </a:pPr>
            <a:r>
              <a:rPr lang="en-US" dirty="0">
                <a:latin typeface="Calibri" panose="020F0502020204030204" pitchFamily="34" charset="0"/>
                <a:cs typeface="Times New Roman" pitchFamily="18" charset="0"/>
              </a:rPr>
              <a:t>This prevents Q-values from becoming too large</a:t>
            </a:r>
          </a:p>
          <a:p>
            <a:pPr marL="285750" indent="-285750">
              <a:lnSpc>
                <a:spcPct val="150000"/>
              </a:lnSpc>
              <a:buFont typeface="Arial" panose="020B0604020202020204" pitchFamily="34" charset="0"/>
              <a:buChar char="•"/>
            </a:pPr>
            <a:r>
              <a:rPr lang="en-US" dirty="0">
                <a:latin typeface="Calibri" panose="020F0502020204030204" pitchFamily="34" charset="0"/>
                <a:cs typeface="Times New Roman" pitchFamily="18" charset="0"/>
              </a:rPr>
              <a:t>Ensures gradients are well-conditioned</a:t>
            </a:r>
          </a:p>
          <a:p>
            <a:pPr marL="285750" indent="-285750">
              <a:lnSpc>
                <a:spcPct val="150000"/>
              </a:lnSpc>
              <a:buFont typeface="Arial" panose="020B0604020202020204" pitchFamily="34" charset="0"/>
              <a:buChar char="•"/>
            </a:pPr>
            <a:r>
              <a:rPr lang="en-US" dirty="0">
                <a:latin typeface="Calibri" panose="020F0502020204030204" pitchFamily="34" charset="0"/>
                <a:cs typeface="Times New Roman" pitchFamily="18" charset="0"/>
              </a:rPr>
              <a:t>Problem: Can’t tell difference between small and large rewards</a:t>
            </a:r>
            <a:endParaRPr lang="en-US" dirty="0">
              <a:latin typeface="Calibri" panose="020F0502020204030204" pitchFamily="34" charset="0"/>
              <a:cs typeface="Times New Roman" pitchFamily="18" charset="0"/>
            </a:endParaRPr>
          </a:p>
        </p:txBody>
      </p:sp>
    </p:spTree>
    <p:extLst>
      <p:ext uri="{BB962C8B-B14F-4D97-AF65-F5344CB8AC3E}">
        <p14:creationId xmlns:p14="http://schemas.microsoft.com/office/powerpoint/2010/main" val="85989547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rgbClr val="0070C0"/>
          </a:solidFill>
        </p:spPr>
        <p:style>
          <a:lnRef idx="1">
            <a:schemeClr val="accent1"/>
          </a:lnRef>
          <a:fillRef idx="3">
            <a:schemeClr val="accent1"/>
          </a:fillRef>
          <a:effectRef idx="2">
            <a:schemeClr val="accent1"/>
          </a:effectRef>
          <a:fontRef idx="minor">
            <a:schemeClr val="lt1"/>
          </a:fontRef>
        </p:style>
        <p:txBody>
          <a:bodyPr>
            <a:normAutofit/>
          </a:bodyPr>
          <a:lstStyle/>
          <a:p>
            <a:pPr algn="l"/>
            <a:r>
              <a:rPr lang="en-US" sz="3200" dirty="0" smtClean="0">
                <a:solidFill>
                  <a:schemeClr val="bg1"/>
                </a:solidFill>
                <a:latin typeface="Cambria" pitchFamily="18" charset="0"/>
                <a:cs typeface="Times New Roman" pitchFamily="18" charset="0"/>
              </a:rPr>
              <a:t>  Atari gaming from Pixels!</a:t>
            </a:r>
            <a:endParaRPr lang="en-US" sz="3200" dirty="0">
              <a:solidFill>
                <a:schemeClr val="bg1"/>
              </a:solidFill>
              <a:latin typeface="Cambria" pitchFamily="18" charset="0"/>
              <a:cs typeface="Times New Roman" pitchFamily="18" charset="0"/>
            </a:endParaRPr>
          </a:p>
        </p:txBody>
      </p:sp>
      <p:pic>
        <p:nvPicPr>
          <p:cNvPr id="5" name="Picture 4"/>
          <p:cNvPicPr>
            <a:picLocks noChangeAspect="1"/>
          </p:cNvPicPr>
          <p:nvPr/>
        </p:nvPicPr>
        <p:blipFill>
          <a:blip r:embed="rId3"/>
          <a:stretch>
            <a:fillRect/>
          </a:stretch>
        </p:blipFill>
        <p:spPr>
          <a:xfrm>
            <a:off x="609600" y="990600"/>
            <a:ext cx="7620000" cy="5584031"/>
          </a:xfrm>
          <a:prstGeom prst="rect">
            <a:avLst/>
          </a:prstGeom>
        </p:spPr>
      </p:pic>
    </p:spTree>
    <p:extLst>
      <p:ext uri="{BB962C8B-B14F-4D97-AF65-F5344CB8AC3E}">
        <p14:creationId xmlns:p14="http://schemas.microsoft.com/office/powerpoint/2010/main" val="39939031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rgbClr val="0070C0"/>
          </a:solidFill>
        </p:spPr>
        <p:style>
          <a:lnRef idx="1">
            <a:schemeClr val="accent1"/>
          </a:lnRef>
          <a:fillRef idx="3">
            <a:schemeClr val="accent1"/>
          </a:fillRef>
          <a:effectRef idx="2">
            <a:schemeClr val="accent1"/>
          </a:effectRef>
          <a:fontRef idx="minor">
            <a:schemeClr val="lt1"/>
          </a:fontRef>
        </p:style>
        <p:txBody>
          <a:bodyPr>
            <a:normAutofit/>
          </a:bodyPr>
          <a:lstStyle/>
          <a:p>
            <a:pPr algn="l"/>
            <a:r>
              <a:rPr lang="en-US" sz="3200" dirty="0" smtClean="0">
                <a:solidFill>
                  <a:schemeClr val="bg1"/>
                </a:solidFill>
                <a:latin typeface="Cambria" pitchFamily="18" charset="0"/>
                <a:cs typeface="Times New Roman" pitchFamily="18" charset="0"/>
              </a:rPr>
              <a:t>  Reinforcement Learning</a:t>
            </a:r>
            <a:endParaRPr lang="en-US" sz="3200" dirty="0">
              <a:solidFill>
                <a:schemeClr val="bg1"/>
              </a:solidFill>
              <a:latin typeface="Cambria" pitchFamily="18" charset="0"/>
              <a:cs typeface="Times New Roman" pitchFamily="18" charset="0"/>
            </a:endParaRPr>
          </a:p>
        </p:txBody>
      </p:sp>
      <p:pic>
        <p:nvPicPr>
          <p:cNvPr id="2062" name="Picture 20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914400"/>
            <a:ext cx="4156166" cy="2319338"/>
          </a:xfrm>
          <a:prstGeom prst="rect">
            <a:avLst/>
          </a:prstGeom>
        </p:spPr>
      </p:pic>
      <p:pic>
        <p:nvPicPr>
          <p:cNvPr id="2063" name="Picture 12" descr="https://upload.wikimedia.org/wikipedia/commons/2/21/Markov_Decision_Process_examp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3870" y="3279588"/>
            <a:ext cx="3502025" cy="2801621"/>
          </a:xfrm>
          <a:prstGeom prst="rect">
            <a:avLst/>
          </a:prstGeom>
          <a:noFill/>
          <a:extLst>
            <a:ext uri="{909E8E84-426E-40DD-AFC4-6F175D3DCCD1}">
              <a14:hiddenFill xmlns:a14="http://schemas.microsoft.com/office/drawing/2010/main">
                <a:solidFill>
                  <a:srgbClr val="FFFFFF"/>
                </a:solidFill>
              </a14:hiddenFill>
            </a:ext>
          </a:extLst>
        </p:spPr>
      </p:pic>
      <p:sp>
        <p:nvSpPr>
          <p:cNvPr id="145" name="Content Placeholder 2"/>
          <p:cNvSpPr>
            <a:spLocks noGrp="1"/>
          </p:cNvSpPr>
          <p:nvPr>
            <p:ph idx="1"/>
          </p:nvPr>
        </p:nvSpPr>
        <p:spPr>
          <a:xfrm>
            <a:off x="152400" y="1143000"/>
            <a:ext cx="4800600" cy="1752600"/>
          </a:xfrm>
        </p:spPr>
        <p:txBody>
          <a:bodyPr>
            <a:normAutofit/>
          </a:bodyPr>
          <a:lstStyle/>
          <a:p>
            <a:r>
              <a:rPr lang="en-US" sz="1800" dirty="0">
                <a:latin typeface="Calibri" panose="020F0502020204030204" pitchFamily="34" charset="0"/>
                <a:cs typeface="Times New Roman" pitchFamily="18" charset="0"/>
              </a:rPr>
              <a:t>Learning to act through trial and </a:t>
            </a:r>
            <a:r>
              <a:rPr lang="en-US" sz="1800" dirty="0" smtClean="0">
                <a:latin typeface="Calibri" panose="020F0502020204030204" pitchFamily="34" charset="0"/>
                <a:cs typeface="Times New Roman" pitchFamily="18" charset="0"/>
              </a:rPr>
              <a:t>error</a:t>
            </a:r>
          </a:p>
          <a:p>
            <a:r>
              <a:rPr lang="en-US" sz="1800" dirty="0">
                <a:latin typeface="Calibri" panose="020F0502020204030204" pitchFamily="34" charset="0"/>
                <a:cs typeface="Times New Roman" pitchFamily="18" charset="0"/>
              </a:rPr>
              <a:t>An agent interacts with </a:t>
            </a:r>
            <a:r>
              <a:rPr lang="en-US" sz="1800" dirty="0" smtClean="0">
                <a:latin typeface="Calibri" panose="020F0502020204030204" pitchFamily="34" charset="0"/>
                <a:cs typeface="Times New Roman" pitchFamily="18" charset="0"/>
              </a:rPr>
              <a:t>an environment </a:t>
            </a:r>
            <a:r>
              <a:rPr lang="en-US" sz="1800" dirty="0">
                <a:latin typeface="Calibri" panose="020F0502020204030204" pitchFamily="34" charset="0"/>
                <a:cs typeface="Times New Roman" pitchFamily="18" charset="0"/>
              </a:rPr>
              <a:t>and learns </a:t>
            </a:r>
            <a:r>
              <a:rPr lang="en-US" sz="1800" dirty="0" smtClean="0">
                <a:latin typeface="Calibri" panose="020F0502020204030204" pitchFamily="34" charset="0"/>
                <a:cs typeface="Times New Roman" pitchFamily="18" charset="0"/>
              </a:rPr>
              <a:t>by maximizing </a:t>
            </a:r>
            <a:r>
              <a:rPr lang="en-US" sz="1800" dirty="0">
                <a:latin typeface="Calibri" panose="020F0502020204030204" pitchFamily="34" charset="0"/>
                <a:cs typeface="Times New Roman" pitchFamily="18" charset="0"/>
              </a:rPr>
              <a:t>a scalar reward signal</a:t>
            </a:r>
            <a:r>
              <a:rPr lang="en-US" sz="1800" dirty="0" smtClean="0">
                <a:latin typeface="Calibri" panose="020F0502020204030204" pitchFamily="34" charset="0"/>
                <a:cs typeface="Times New Roman" pitchFamily="18" charset="0"/>
              </a:rPr>
              <a:t>.</a:t>
            </a:r>
          </a:p>
          <a:p>
            <a:r>
              <a:rPr lang="en-US" sz="1800" dirty="0">
                <a:latin typeface="Calibri" panose="020F0502020204030204" pitchFamily="34" charset="0"/>
                <a:cs typeface="Times New Roman" pitchFamily="18" charset="0"/>
              </a:rPr>
              <a:t>No models, labels, demonstrations, or any other human-provided supervision signal.</a:t>
            </a:r>
          </a:p>
          <a:p>
            <a:endParaRPr lang="en-US" sz="1800" dirty="0">
              <a:latin typeface="Calibri" panose="020F0502020204030204" pitchFamily="34" charset="0"/>
              <a:cs typeface="Times New Roman" pitchFamily="18" charset="0"/>
            </a:endParaRPr>
          </a:p>
          <a:p>
            <a:endParaRPr lang="en-US" sz="1800" dirty="0" smtClean="0">
              <a:latin typeface="Calibri" panose="020F0502020204030204" pitchFamily="34" charset="0"/>
              <a:cs typeface="Times New Roman" pitchFamily="18" charset="0"/>
            </a:endParaRPr>
          </a:p>
          <a:p>
            <a:endParaRPr lang="en-US" sz="1800" dirty="0">
              <a:latin typeface="Calibri" panose="020F0502020204030204" pitchFamily="34" charset="0"/>
              <a:cs typeface="Times New Roman" pitchFamily="18" charset="0"/>
            </a:endParaRPr>
          </a:p>
          <a:p>
            <a:pPr marL="0" indent="0">
              <a:buNone/>
            </a:pPr>
            <a:endParaRPr lang="en-US" sz="1800" dirty="0" smtClean="0">
              <a:latin typeface="Calibri" panose="020F0502020204030204" pitchFamily="34" charset="0"/>
              <a:cs typeface="Times New Roman" pitchFamily="18" charset="0"/>
            </a:endParaRPr>
          </a:p>
        </p:txBody>
      </p:sp>
      <p:sp>
        <p:nvSpPr>
          <p:cNvPr id="146" name="Content Placeholder 2"/>
          <p:cNvSpPr txBox="1">
            <a:spLocks/>
          </p:cNvSpPr>
          <p:nvPr/>
        </p:nvSpPr>
        <p:spPr>
          <a:xfrm>
            <a:off x="228600" y="3279588"/>
            <a:ext cx="4800600" cy="34260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dirty="0" smtClean="0">
                <a:latin typeface="Calibri" panose="020F0502020204030204" pitchFamily="34" charset="0"/>
                <a:cs typeface="Times New Roman" pitchFamily="18" charset="0"/>
              </a:rPr>
              <a:t>Markov Decision Process</a:t>
            </a:r>
          </a:p>
          <a:p>
            <a:r>
              <a:rPr lang="en-US" sz="1800" dirty="0" smtClean="0">
                <a:latin typeface="Calibri" panose="020F0502020204030204" pitchFamily="34" charset="0"/>
                <a:cs typeface="Times New Roman" pitchFamily="18" charset="0"/>
              </a:rPr>
              <a:t>The </a:t>
            </a:r>
            <a:r>
              <a:rPr lang="en-US" sz="1800" dirty="0">
                <a:latin typeface="Calibri" panose="020F0502020204030204" pitchFamily="34" charset="0"/>
                <a:cs typeface="Times New Roman" pitchFamily="18" charset="0"/>
              </a:rPr>
              <a:t>set of states and actions, together with rules for transitioning from one state to another, make up a Markov decision process</a:t>
            </a:r>
            <a:r>
              <a:rPr lang="en-US" sz="1800" dirty="0" smtClean="0">
                <a:latin typeface="Calibri" panose="020F0502020204030204" pitchFamily="34" charset="0"/>
                <a:cs typeface="Times New Roman" pitchFamily="18" charset="0"/>
              </a:rPr>
              <a:t>.</a:t>
            </a:r>
          </a:p>
          <a:p>
            <a:r>
              <a:rPr lang="en-US" sz="1800" dirty="0">
                <a:latin typeface="Calibri" panose="020F0502020204030204" pitchFamily="34" charset="0"/>
                <a:cs typeface="Times New Roman" pitchFamily="18" charset="0"/>
              </a:rPr>
              <a:t>One episode of this process (e.g. one game) forms a finite sequence of states, actions and rewards</a:t>
            </a:r>
            <a:r>
              <a:rPr lang="en-US" sz="1800" dirty="0" smtClean="0">
                <a:latin typeface="Calibri" panose="020F0502020204030204" pitchFamily="34" charset="0"/>
                <a:cs typeface="Times New Roman" pitchFamily="18" charset="0"/>
              </a:rPr>
              <a:t>:</a:t>
            </a:r>
          </a:p>
          <a:p>
            <a:pPr marL="0" indent="0">
              <a:buNone/>
            </a:pPr>
            <a:r>
              <a:rPr lang="en-US" sz="1800" dirty="0">
                <a:latin typeface="Calibri" panose="020F0502020204030204" pitchFamily="34" charset="0"/>
                <a:cs typeface="Times New Roman" pitchFamily="18" charset="0"/>
              </a:rPr>
              <a:t>	</a:t>
            </a:r>
            <a:r>
              <a:rPr lang="en-US" sz="1800" dirty="0" smtClean="0">
                <a:latin typeface="Calibri" panose="020F0502020204030204" pitchFamily="34" charset="0"/>
                <a:cs typeface="Times New Roman" pitchFamily="18" charset="0"/>
              </a:rPr>
              <a:t>s</a:t>
            </a:r>
            <a:r>
              <a:rPr lang="en-US" sz="1800" baseline="-25000" dirty="0" smtClean="0">
                <a:latin typeface="Calibri" panose="020F0502020204030204" pitchFamily="34" charset="0"/>
                <a:cs typeface="Times New Roman" pitchFamily="18" charset="0"/>
              </a:rPr>
              <a:t>0</a:t>
            </a:r>
            <a:r>
              <a:rPr lang="en-US" sz="1800" dirty="0" smtClean="0">
                <a:latin typeface="Calibri" panose="020F0502020204030204" pitchFamily="34" charset="0"/>
                <a:cs typeface="Times New Roman" pitchFamily="18" charset="0"/>
              </a:rPr>
              <a:t>, a</a:t>
            </a:r>
            <a:r>
              <a:rPr lang="en-US" sz="1800" baseline="-25000" dirty="0" smtClean="0">
                <a:latin typeface="Calibri" panose="020F0502020204030204" pitchFamily="34" charset="0"/>
                <a:cs typeface="Times New Roman" pitchFamily="18" charset="0"/>
              </a:rPr>
              <a:t>0</a:t>
            </a:r>
            <a:r>
              <a:rPr lang="en-US" sz="1800" dirty="0" smtClean="0">
                <a:latin typeface="Calibri" panose="020F0502020204030204" pitchFamily="34" charset="0"/>
                <a:cs typeface="Times New Roman" pitchFamily="18" charset="0"/>
              </a:rPr>
              <a:t>, r</a:t>
            </a:r>
            <a:r>
              <a:rPr lang="en-US" sz="1800" baseline="-25000" dirty="0" smtClean="0">
                <a:latin typeface="Calibri" panose="020F0502020204030204" pitchFamily="34" charset="0"/>
                <a:cs typeface="Times New Roman" pitchFamily="18" charset="0"/>
              </a:rPr>
              <a:t>0</a:t>
            </a:r>
            <a:r>
              <a:rPr lang="en-US" sz="1800" dirty="0" smtClean="0">
                <a:latin typeface="Calibri" panose="020F0502020204030204" pitchFamily="34" charset="0"/>
                <a:cs typeface="Times New Roman" pitchFamily="18" charset="0"/>
              </a:rPr>
              <a:t>, s</a:t>
            </a:r>
            <a:r>
              <a:rPr lang="en-US" sz="1800" baseline="-25000" dirty="0" smtClean="0">
                <a:latin typeface="Calibri" panose="020F0502020204030204" pitchFamily="34" charset="0"/>
                <a:cs typeface="Times New Roman" pitchFamily="18" charset="0"/>
              </a:rPr>
              <a:t>1</a:t>
            </a:r>
            <a:r>
              <a:rPr lang="en-US" sz="1800" dirty="0" smtClean="0">
                <a:latin typeface="Calibri" panose="020F0502020204030204" pitchFamily="34" charset="0"/>
                <a:cs typeface="Times New Roman" pitchFamily="18" charset="0"/>
              </a:rPr>
              <a:t>, a</a:t>
            </a:r>
            <a:r>
              <a:rPr lang="en-US" sz="1800" baseline="-25000" dirty="0" smtClean="0">
                <a:latin typeface="Calibri" panose="020F0502020204030204" pitchFamily="34" charset="0"/>
                <a:cs typeface="Times New Roman" pitchFamily="18" charset="0"/>
              </a:rPr>
              <a:t>1</a:t>
            </a:r>
            <a:r>
              <a:rPr lang="en-US" sz="1800" dirty="0" smtClean="0">
                <a:latin typeface="Calibri" panose="020F0502020204030204" pitchFamily="34" charset="0"/>
                <a:cs typeface="Times New Roman" pitchFamily="18" charset="0"/>
              </a:rPr>
              <a:t>, r</a:t>
            </a:r>
            <a:r>
              <a:rPr lang="en-US" sz="1800" baseline="-25000" dirty="0" smtClean="0">
                <a:latin typeface="Calibri" panose="020F0502020204030204" pitchFamily="34" charset="0"/>
                <a:cs typeface="Times New Roman" pitchFamily="18" charset="0"/>
              </a:rPr>
              <a:t>1</a:t>
            </a:r>
            <a:r>
              <a:rPr lang="en-US" sz="1800" dirty="0" smtClean="0">
                <a:latin typeface="Calibri" panose="020F0502020204030204" pitchFamily="34" charset="0"/>
                <a:cs typeface="Times New Roman" pitchFamily="18" charset="0"/>
              </a:rPr>
              <a:t>, s</a:t>
            </a:r>
            <a:r>
              <a:rPr lang="en-US" sz="1800" baseline="-25000" dirty="0" smtClean="0">
                <a:latin typeface="Calibri" panose="020F0502020204030204" pitchFamily="34" charset="0"/>
                <a:cs typeface="Times New Roman" pitchFamily="18" charset="0"/>
              </a:rPr>
              <a:t>2</a:t>
            </a:r>
            <a:r>
              <a:rPr lang="en-US" sz="1800" dirty="0" smtClean="0">
                <a:latin typeface="Calibri" panose="020F0502020204030204" pitchFamily="34" charset="0"/>
                <a:cs typeface="Times New Roman" pitchFamily="18" charset="0"/>
              </a:rPr>
              <a:t>, …… </a:t>
            </a:r>
            <a:r>
              <a:rPr lang="en-US" sz="1800" dirty="0" err="1" smtClean="0">
                <a:latin typeface="Calibri" panose="020F0502020204030204" pitchFamily="34" charset="0"/>
                <a:cs typeface="Times New Roman" pitchFamily="18" charset="0"/>
              </a:rPr>
              <a:t>s</a:t>
            </a:r>
            <a:r>
              <a:rPr lang="en-US" sz="1800" baseline="-25000" dirty="0" err="1" smtClean="0">
                <a:latin typeface="Calibri" panose="020F0502020204030204" pitchFamily="34" charset="0"/>
                <a:cs typeface="Times New Roman" pitchFamily="18" charset="0"/>
              </a:rPr>
              <a:t>n</a:t>
            </a:r>
            <a:endParaRPr lang="en-US" sz="1800" baseline="-25000" dirty="0">
              <a:latin typeface="Calibri" panose="020F0502020204030204" pitchFamily="34" charset="0"/>
              <a:cs typeface="Times New Roman" pitchFamily="18" charset="0"/>
            </a:endParaRPr>
          </a:p>
          <a:p>
            <a:endParaRPr lang="en-US" sz="1800" dirty="0" smtClean="0">
              <a:latin typeface="Calibri" panose="020F0502020204030204" pitchFamily="34" charset="0"/>
              <a:cs typeface="Times New Roman" pitchFamily="18" charset="0"/>
            </a:endParaRPr>
          </a:p>
          <a:p>
            <a:endParaRPr lang="en-US" sz="1800" dirty="0" smtClean="0">
              <a:latin typeface="Calibri" panose="020F0502020204030204" pitchFamily="34" charset="0"/>
              <a:cs typeface="Times New Roman" pitchFamily="18" charset="0"/>
            </a:endParaRPr>
          </a:p>
          <a:p>
            <a:endParaRPr lang="en-US" sz="1800" dirty="0" smtClean="0">
              <a:latin typeface="Calibri" panose="020F0502020204030204" pitchFamily="34" charset="0"/>
              <a:cs typeface="Times New Roman" pitchFamily="18" charset="0"/>
            </a:endParaRPr>
          </a:p>
          <a:p>
            <a:pPr marL="0" indent="0">
              <a:buFont typeface="Arial" pitchFamily="34" charset="0"/>
              <a:buNone/>
            </a:pPr>
            <a:endParaRPr lang="en-US" sz="1800" dirty="0" smtClean="0">
              <a:latin typeface="Calibri" panose="020F0502020204030204" pitchFamily="34" charset="0"/>
              <a:cs typeface="Times New Roman" pitchFamily="18" charset="0"/>
            </a:endParaRPr>
          </a:p>
        </p:txBody>
      </p:sp>
    </p:spTree>
    <p:extLst>
      <p:ext uri="{BB962C8B-B14F-4D97-AF65-F5344CB8AC3E}">
        <p14:creationId xmlns:p14="http://schemas.microsoft.com/office/powerpoint/2010/main" val="3291737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rgbClr val="0070C0"/>
          </a:solidFill>
        </p:spPr>
        <p:style>
          <a:lnRef idx="1">
            <a:schemeClr val="accent1"/>
          </a:lnRef>
          <a:fillRef idx="3">
            <a:schemeClr val="accent1"/>
          </a:fillRef>
          <a:effectRef idx="2">
            <a:schemeClr val="accent1"/>
          </a:effectRef>
          <a:fontRef idx="minor">
            <a:schemeClr val="lt1"/>
          </a:fontRef>
        </p:style>
        <p:txBody>
          <a:bodyPr>
            <a:normAutofit/>
          </a:bodyPr>
          <a:lstStyle/>
          <a:p>
            <a:pPr algn="l"/>
            <a:r>
              <a:rPr lang="en-US" sz="3200" dirty="0" smtClean="0">
                <a:solidFill>
                  <a:schemeClr val="bg1"/>
                </a:solidFill>
                <a:latin typeface="Cambria" pitchFamily="18" charset="0"/>
                <a:cs typeface="Times New Roman" pitchFamily="18" charset="0"/>
              </a:rPr>
              <a:t>  Q-learning</a:t>
            </a:r>
            <a:endParaRPr lang="en-US" sz="3200" dirty="0">
              <a:solidFill>
                <a:schemeClr val="bg1"/>
              </a:solidFill>
              <a:latin typeface="Cambria" pitchFamily="18" charset="0"/>
              <a:cs typeface="Times New Roman" pitchFamily="18" charset="0"/>
            </a:endParaRPr>
          </a:p>
        </p:txBody>
      </p:sp>
      <p:sp>
        <p:nvSpPr>
          <p:cNvPr id="145" name="Content Placeholder 2"/>
          <p:cNvSpPr>
            <a:spLocks noGrp="1"/>
          </p:cNvSpPr>
          <p:nvPr>
            <p:ph idx="1"/>
          </p:nvPr>
        </p:nvSpPr>
        <p:spPr>
          <a:xfrm>
            <a:off x="152400" y="1143000"/>
            <a:ext cx="8610600" cy="990600"/>
          </a:xfrm>
        </p:spPr>
        <p:txBody>
          <a:bodyPr>
            <a:normAutofit/>
          </a:bodyPr>
          <a:lstStyle/>
          <a:p>
            <a:r>
              <a:rPr lang="en-US" sz="1800" dirty="0" smtClean="0">
                <a:latin typeface="Calibri" panose="020F0502020204030204" pitchFamily="34" charset="0"/>
                <a:cs typeface="Times New Roman" pitchFamily="18" charset="0"/>
              </a:rPr>
              <a:t>To solve a reinforcement learning problem, we define </a:t>
            </a:r>
            <a:r>
              <a:rPr lang="en-US" sz="1800" dirty="0">
                <a:latin typeface="Calibri" panose="020F0502020204030204" pitchFamily="34" charset="0"/>
                <a:cs typeface="Times New Roman" pitchFamily="18" charset="0"/>
              </a:rPr>
              <a:t>a function Q(s, a) representing the maximum </a:t>
            </a:r>
            <a:r>
              <a:rPr lang="en-US" sz="1800" b="1" dirty="0">
                <a:latin typeface="Calibri" panose="020F0502020204030204" pitchFamily="34" charset="0"/>
                <a:cs typeface="Times New Roman" pitchFamily="18" charset="0"/>
              </a:rPr>
              <a:t>discounted</a:t>
            </a:r>
            <a:r>
              <a:rPr lang="en-US" sz="1800" dirty="0">
                <a:latin typeface="Calibri" panose="020F0502020204030204" pitchFamily="34" charset="0"/>
                <a:cs typeface="Times New Roman" pitchFamily="18" charset="0"/>
              </a:rPr>
              <a:t> future reward when we perform action a in state s, and continue optimally from that point on.</a:t>
            </a:r>
            <a:endParaRPr lang="en-US" sz="1800" dirty="0">
              <a:latin typeface="Calibri" panose="020F0502020204030204" pitchFamily="34" charset="0"/>
              <a:cs typeface="Times New Roman" pitchFamily="18" charset="0"/>
            </a:endParaRPr>
          </a:p>
          <a:p>
            <a:endParaRPr lang="en-US" sz="1800" dirty="0" smtClean="0">
              <a:latin typeface="Calibri" panose="020F0502020204030204" pitchFamily="34" charset="0"/>
              <a:cs typeface="Times New Roman" pitchFamily="18" charset="0"/>
            </a:endParaRPr>
          </a:p>
          <a:p>
            <a:endParaRPr lang="en-US" sz="1800" dirty="0">
              <a:latin typeface="Calibri" panose="020F0502020204030204" pitchFamily="34" charset="0"/>
              <a:cs typeface="Times New Roman" pitchFamily="18" charset="0"/>
            </a:endParaRPr>
          </a:p>
          <a:p>
            <a:pPr marL="0" indent="0">
              <a:buNone/>
            </a:pPr>
            <a:endParaRPr lang="en-US" sz="1800" dirty="0" smtClean="0">
              <a:latin typeface="Calibri" panose="020F0502020204030204" pitchFamily="34" charset="0"/>
              <a:cs typeface="Times New Roman" pitchFamily="18" charset="0"/>
            </a:endParaRPr>
          </a:p>
        </p:txBody>
      </p:sp>
      <p:pic>
        <p:nvPicPr>
          <p:cNvPr id="4100" name="Picture 4" descr="https://latex.codecogs.com/gif.latex?%5Cdpi%7B150%7D%20%5CLARGE%20Q%5E%7B*%7D%28s%2Ca%29%3D%5Cmathbb%7BE%7D%5BR_%7Bt%7D%7Cs_%7Bt%7D%3Ds%2Ca_%7Bt%7D%3Da%5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286000"/>
            <a:ext cx="3810000" cy="30853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latex.codecogs.com/gif.latex?%5Cdpi%7B150%7D%20%5CLARGE%20Q%5E%7B*%7D%28s%2Ca%29%3D%5Cmathbb%7BE%7D%5Br&amp;plus;%5Cgamma*max_%7Ba%27%7DQ%5E%7B*%7D%28s%27%2Ca%27%29%7Cs%2Ca%5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1" y="3657600"/>
            <a:ext cx="5181600" cy="326572"/>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p:cNvSpPr txBox="1">
            <a:spLocks/>
          </p:cNvSpPr>
          <p:nvPr/>
        </p:nvSpPr>
        <p:spPr>
          <a:xfrm>
            <a:off x="304800" y="2755896"/>
            <a:ext cx="8610600" cy="99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smtClean="0">
                <a:latin typeface="Calibri" panose="020F0502020204030204" pitchFamily="34" charset="0"/>
                <a:cs typeface="Times New Roman" pitchFamily="18" charset="0"/>
              </a:rPr>
              <a:t>If </a:t>
            </a:r>
            <a:r>
              <a:rPr lang="en-US" sz="1800" dirty="0">
                <a:latin typeface="Calibri" panose="020F0502020204030204" pitchFamily="34" charset="0"/>
                <a:cs typeface="Times New Roman" pitchFamily="18" charset="0"/>
              </a:rPr>
              <a:t>the optimal Q function is known for state </a:t>
            </a:r>
            <a:r>
              <a:rPr lang="en-US" sz="1800" i="1" dirty="0" smtClean="0">
                <a:latin typeface="Calibri" panose="020F0502020204030204" pitchFamily="34" charset="0"/>
                <a:cs typeface="Times New Roman" pitchFamily="18" charset="0"/>
              </a:rPr>
              <a:t>s’</a:t>
            </a:r>
            <a:r>
              <a:rPr lang="en-US" sz="1800" dirty="0" smtClean="0">
                <a:latin typeface="Calibri" panose="020F0502020204030204" pitchFamily="34" charset="0"/>
                <a:cs typeface="Times New Roman" pitchFamily="18" charset="0"/>
              </a:rPr>
              <a:t>, then we can write </a:t>
            </a:r>
            <a:r>
              <a:rPr lang="en-US" sz="1800" dirty="0">
                <a:latin typeface="Calibri" panose="020F0502020204030204" pitchFamily="34" charset="0"/>
                <a:cs typeface="Times New Roman" pitchFamily="18" charset="0"/>
              </a:rPr>
              <a:t>the optimal Q function at preceding state </a:t>
            </a:r>
            <a:r>
              <a:rPr lang="en-US" sz="1800" i="1" dirty="0" smtClean="0">
                <a:latin typeface="Calibri" panose="020F0502020204030204" pitchFamily="34" charset="0"/>
                <a:cs typeface="Times New Roman" pitchFamily="18" charset="0"/>
              </a:rPr>
              <a:t>s</a:t>
            </a:r>
            <a:r>
              <a:rPr lang="en-US" sz="1800" dirty="0" smtClean="0">
                <a:latin typeface="Calibri" panose="020F0502020204030204" pitchFamily="34" charset="0"/>
                <a:cs typeface="Times New Roman" pitchFamily="18" charset="0"/>
              </a:rPr>
              <a:t> as:</a:t>
            </a:r>
          </a:p>
          <a:p>
            <a:endParaRPr lang="en-US" sz="1800" dirty="0" smtClean="0">
              <a:latin typeface="Calibri" panose="020F0502020204030204" pitchFamily="34" charset="0"/>
              <a:cs typeface="Times New Roman" pitchFamily="18" charset="0"/>
            </a:endParaRPr>
          </a:p>
          <a:p>
            <a:pPr marL="0" indent="0">
              <a:buFont typeface="Arial" pitchFamily="34" charset="0"/>
              <a:buNone/>
            </a:pPr>
            <a:endParaRPr lang="en-US" sz="1800" dirty="0" smtClean="0">
              <a:latin typeface="Calibri" panose="020F0502020204030204" pitchFamily="34" charset="0"/>
              <a:cs typeface="Times New Roman" pitchFamily="18" charset="0"/>
            </a:endParaRPr>
          </a:p>
        </p:txBody>
      </p:sp>
      <p:sp>
        <p:nvSpPr>
          <p:cNvPr id="4" name="Rectangle 3"/>
          <p:cNvSpPr/>
          <p:nvPr/>
        </p:nvSpPr>
        <p:spPr>
          <a:xfrm>
            <a:off x="457201" y="4463534"/>
            <a:ext cx="7696199" cy="2031325"/>
          </a:xfrm>
          <a:prstGeom prst="rect">
            <a:avLst/>
          </a:prstGeom>
        </p:spPr>
        <p:txBody>
          <a:bodyPr wrap="square">
            <a:spAutoFit/>
          </a:bodyPr>
          <a:lstStyle/>
          <a:p>
            <a:r>
              <a:rPr lang="en-US" b="1" dirty="0" smtClean="0">
                <a:latin typeface="Calibri" panose="020F0502020204030204" pitchFamily="34" charset="0"/>
                <a:cs typeface="Times New Roman" pitchFamily="18" charset="0"/>
              </a:rPr>
              <a:t>Why Deep-Q learning?</a:t>
            </a:r>
          </a:p>
          <a:p>
            <a:endParaRPr lang="en-US" b="1" dirty="0">
              <a:latin typeface="Calibri" panose="020F0502020204030204" pitchFamily="34" charset="0"/>
              <a:cs typeface="Times New Roman" pitchFamily="18" charset="0"/>
            </a:endParaRPr>
          </a:p>
          <a:p>
            <a:r>
              <a:rPr lang="en-US" dirty="0">
                <a:latin typeface="Calibri" panose="020F0502020204030204" pitchFamily="34" charset="0"/>
                <a:cs typeface="Times New Roman" pitchFamily="18" charset="0"/>
              </a:rPr>
              <a:t>It is very challenging to </a:t>
            </a:r>
            <a:r>
              <a:rPr lang="en-US" dirty="0" smtClean="0">
                <a:latin typeface="Calibri" panose="020F0502020204030204" pitchFamily="34" charset="0"/>
                <a:cs typeface="Times New Roman" pitchFamily="18" charset="0"/>
              </a:rPr>
              <a:t>store </a:t>
            </a:r>
            <a:r>
              <a:rPr lang="en-US" dirty="0">
                <a:latin typeface="Calibri" panose="020F0502020204030204" pitchFamily="34" charset="0"/>
                <a:cs typeface="Times New Roman" pitchFamily="18" charset="0"/>
              </a:rPr>
              <a:t>the Q-value for every possible state-action pair and iteratively update this table as the agent explores its environment</a:t>
            </a:r>
            <a:r>
              <a:rPr lang="en-US" dirty="0" smtClean="0">
                <a:latin typeface="Calibri" panose="020F0502020204030204" pitchFamily="34" charset="0"/>
                <a:cs typeface="Times New Roman" pitchFamily="18" charset="0"/>
              </a:rPr>
              <a:t>.</a:t>
            </a:r>
          </a:p>
          <a:p>
            <a:endParaRPr lang="en-US" dirty="0">
              <a:latin typeface="Calibri" panose="020F0502020204030204" pitchFamily="34" charset="0"/>
              <a:cs typeface="Times New Roman" pitchFamily="18" charset="0"/>
            </a:endParaRPr>
          </a:p>
          <a:p>
            <a:r>
              <a:rPr lang="en-US" dirty="0" smtClean="0">
                <a:latin typeface="Calibri" panose="020F0502020204030204" pitchFamily="34" charset="0"/>
                <a:cs typeface="Times New Roman" pitchFamily="18" charset="0"/>
              </a:rPr>
              <a:t>Let </a:t>
            </a:r>
            <a:r>
              <a:rPr lang="en-US" b="1" dirty="0" smtClean="0">
                <a:latin typeface="Calibri" panose="020F0502020204030204" pitchFamily="34" charset="0"/>
                <a:cs typeface="Times New Roman" pitchFamily="18" charset="0"/>
              </a:rPr>
              <a:t>Deep Neural nets </a:t>
            </a:r>
            <a:r>
              <a:rPr lang="en-US" dirty="0" smtClean="0">
                <a:latin typeface="Calibri" panose="020F0502020204030204" pitchFamily="34" charset="0"/>
                <a:cs typeface="Times New Roman" pitchFamily="18" charset="0"/>
              </a:rPr>
              <a:t>approximate the Q function to learn to act from high-dimensional sensory inputs!</a:t>
            </a:r>
            <a:endParaRPr lang="en-US" dirty="0">
              <a:latin typeface="Calibri" panose="020F0502020204030204" pitchFamily="34" charset="0"/>
              <a:cs typeface="Times New Roman" pitchFamily="18" charset="0"/>
            </a:endParaRPr>
          </a:p>
        </p:txBody>
      </p:sp>
    </p:spTree>
    <p:extLst>
      <p:ext uri="{BB962C8B-B14F-4D97-AF65-F5344CB8AC3E}">
        <p14:creationId xmlns:p14="http://schemas.microsoft.com/office/powerpoint/2010/main" val="842088272"/>
      </p:ext>
    </p:extLst>
  </p:cSld>
  <p:clrMapOvr>
    <a:masterClrMapping/>
  </p:clrMapOvr>
  <p:transition>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rgbClr val="0070C0"/>
          </a:solidFill>
        </p:spPr>
        <p:style>
          <a:lnRef idx="1">
            <a:schemeClr val="accent1"/>
          </a:lnRef>
          <a:fillRef idx="3">
            <a:schemeClr val="accent1"/>
          </a:fillRef>
          <a:effectRef idx="2">
            <a:schemeClr val="accent1"/>
          </a:effectRef>
          <a:fontRef idx="minor">
            <a:schemeClr val="lt1"/>
          </a:fontRef>
        </p:style>
        <p:txBody>
          <a:bodyPr>
            <a:normAutofit/>
          </a:bodyPr>
          <a:lstStyle/>
          <a:p>
            <a:pPr algn="l"/>
            <a:r>
              <a:rPr lang="en-US" sz="3200" dirty="0" smtClean="0">
                <a:solidFill>
                  <a:schemeClr val="bg1"/>
                </a:solidFill>
                <a:latin typeface="Cambria" pitchFamily="18" charset="0"/>
                <a:cs typeface="Times New Roman" pitchFamily="18" charset="0"/>
              </a:rPr>
              <a:t>  First attempt: Pong-V1</a:t>
            </a:r>
            <a:endParaRPr lang="en-US" sz="3200" dirty="0">
              <a:solidFill>
                <a:schemeClr val="bg1"/>
              </a:solidFill>
              <a:latin typeface="Cambria" pitchFamily="18" charset="0"/>
              <a:cs typeface="Times New Roman" pitchFamily="18" charset="0"/>
            </a:endParaRPr>
          </a:p>
        </p:txBody>
      </p:sp>
      <p:sp>
        <p:nvSpPr>
          <p:cNvPr id="10" name="Rectangle 9"/>
          <p:cNvSpPr/>
          <p:nvPr/>
        </p:nvSpPr>
        <p:spPr>
          <a:xfrm>
            <a:off x="307693" y="1286226"/>
            <a:ext cx="1594411" cy="369332"/>
          </a:xfrm>
          <a:prstGeom prst="rect">
            <a:avLst/>
          </a:prstGeom>
        </p:spPr>
        <p:txBody>
          <a:bodyPr wrap="none">
            <a:spAutoFit/>
          </a:bodyPr>
          <a:lstStyle/>
          <a:p>
            <a:r>
              <a:rPr lang="en-IN" dirty="0" smtClean="0">
                <a:cs typeface="Times New Roman" pitchFamily="18" charset="0"/>
              </a:rPr>
              <a:t>Previous frame</a:t>
            </a:r>
            <a:endParaRPr lang="en-US" dirty="0"/>
          </a:p>
        </p:txBody>
      </p:sp>
      <p:sp>
        <p:nvSpPr>
          <p:cNvPr id="11" name="Rectangle 10"/>
          <p:cNvSpPr/>
          <p:nvPr/>
        </p:nvSpPr>
        <p:spPr>
          <a:xfrm>
            <a:off x="381000" y="6118152"/>
            <a:ext cx="1495409" cy="369332"/>
          </a:xfrm>
          <a:prstGeom prst="rect">
            <a:avLst/>
          </a:prstGeom>
        </p:spPr>
        <p:txBody>
          <a:bodyPr wrap="none">
            <a:spAutoFit/>
          </a:bodyPr>
          <a:lstStyle/>
          <a:p>
            <a:r>
              <a:rPr lang="en-IN" dirty="0" smtClean="0">
                <a:cs typeface="Times New Roman" pitchFamily="18" charset="0"/>
              </a:rPr>
              <a:t>Current frame</a:t>
            </a:r>
            <a:endParaRPr lang="en-US" dirty="0"/>
          </a:p>
        </p:txBody>
      </p:sp>
      <p:sp>
        <p:nvSpPr>
          <p:cNvPr id="12" name="Right Arrow 11"/>
          <p:cNvSpPr/>
          <p:nvPr/>
        </p:nvSpPr>
        <p:spPr>
          <a:xfrm>
            <a:off x="527611" y="3427255"/>
            <a:ext cx="1301332" cy="4572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Difference</a:t>
            </a:r>
          </a:p>
        </p:txBody>
      </p:sp>
      <p:sp>
        <p:nvSpPr>
          <p:cNvPr id="13" name="Oval 12"/>
          <p:cNvSpPr/>
          <p:nvPr/>
        </p:nvSpPr>
        <p:spPr>
          <a:xfrm>
            <a:off x="5105400" y="1622352"/>
            <a:ext cx="381000" cy="3810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 name="Oval 13"/>
          <p:cNvSpPr/>
          <p:nvPr/>
        </p:nvSpPr>
        <p:spPr>
          <a:xfrm>
            <a:off x="5105400" y="2170299"/>
            <a:ext cx="381000" cy="3810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5" name="Oval 14"/>
          <p:cNvSpPr/>
          <p:nvPr/>
        </p:nvSpPr>
        <p:spPr>
          <a:xfrm>
            <a:off x="5105400" y="2714783"/>
            <a:ext cx="381000" cy="3810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6" name="Oval 15"/>
          <p:cNvSpPr/>
          <p:nvPr/>
        </p:nvSpPr>
        <p:spPr>
          <a:xfrm>
            <a:off x="5109556" y="4035121"/>
            <a:ext cx="381000" cy="3810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7" name="Oval 16"/>
          <p:cNvSpPr/>
          <p:nvPr/>
        </p:nvSpPr>
        <p:spPr>
          <a:xfrm>
            <a:off x="5109556" y="4583068"/>
            <a:ext cx="381000" cy="3810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8" name="Oval 17"/>
          <p:cNvSpPr/>
          <p:nvPr/>
        </p:nvSpPr>
        <p:spPr>
          <a:xfrm>
            <a:off x="5109556" y="5127552"/>
            <a:ext cx="381000" cy="3810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9" name="Rectangle 18"/>
          <p:cNvSpPr/>
          <p:nvPr/>
        </p:nvSpPr>
        <p:spPr>
          <a:xfrm>
            <a:off x="5196680" y="3070152"/>
            <a:ext cx="213520" cy="938719"/>
          </a:xfrm>
          <a:prstGeom prst="rect">
            <a:avLst/>
          </a:prstGeom>
        </p:spPr>
        <p:txBody>
          <a:bodyPr wrap="none">
            <a:spAutoFit/>
          </a:bodyPr>
          <a:lstStyle/>
          <a:p>
            <a:r>
              <a:rPr lang="en-IN" sz="1100" dirty="0" smtClean="0">
                <a:latin typeface="Cambria" pitchFamily="18" charset="0"/>
                <a:cs typeface="Times New Roman" pitchFamily="18" charset="0"/>
              </a:rPr>
              <a:t>.</a:t>
            </a:r>
          </a:p>
          <a:p>
            <a:r>
              <a:rPr lang="en-IN" sz="1100" dirty="0" smtClean="0">
                <a:latin typeface="Cambria" pitchFamily="18" charset="0"/>
                <a:cs typeface="Times New Roman" pitchFamily="18" charset="0"/>
              </a:rPr>
              <a:t>.</a:t>
            </a:r>
          </a:p>
          <a:p>
            <a:r>
              <a:rPr lang="en-IN" sz="1100" dirty="0" smtClean="0">
                <a:latin typeface="Cambria" pitchFamily="18" charset="0"/>
                <a:cs typeface="Times New Roman" pitchFamily="18" charset="0"/>
              </a:rPr>
              <a:t>.</a:t>
            </a:r>
          </a:p>
          <a:p>
            <a:r>
              <a:rPr lang="en-IN" sz="1100" dirty="0" smtClean="0">
                <a:latin typeface="Cambria" pitchFamily="18" charset="0"/>
                <a:cs typeface="Times New Roman" pitchFamily="18" charset="0"/>
              </a:rPr>
              <a:t>.</a:t>
            </a:r>
          </a:p>
          <a:p>
            <a:r>
              <a:rPr lang="en-IN" sz="1100" dirty="0">
                <a:latin typeface="Cambria" pitchFamily="18" charset="0"/>
                <a:cs typeface="Times New Roman" pitchFamily="18" charset="0"/>
              </a:rPr>
              <a:t>.</a:t>
            </a:r>
            <a:endParaRPr lang="en-US" sz="1100" dirty="0"/>
          </a:p>
        </p:txBody>
      </p:sp>
      <p:sp>
        <p:nvSpPr>
          <p:cNvPr id="20" name="Oval 19"/>
          <p:cNvSpPr/>
          <p:nvPr/>
        </p:nvSpPr>
        <p:spPr>
          <a:xfrm>
            <a:off x="6248400" y="3175866"/>
            <a:ext cx="381000" cy="3810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1" name="Oval 20"/>
          <p:cNvSpPr/>
          <p:nvPr/>
        </p:nvSpPr>
        <p:spPr>
          <a:xfrm>
            <a:off x="6248400" y="3673900"/>
            <a:ext cx="381000" cy="3810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23" name="Straight Arrow Connector 22"/>
          <p:cNvCxnSpPr>
            <a:endCxn id="13" idx="2"/>
          </p:cNvCxnSpPr>
          <p:nvPr/>
        </p:nvCxnSpPr>
        <p:spPr>
          <a:xfrm flipV="1">
            <a:off x="3697941" y="1812852"/>
            <a:ext cx="1407459" cy="1257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4" idx="2"/>
          </p:cNvCxnSpPr>
          <p:nvPr/>
        </p:nvCxnSpPr>
        <p:spPr>
          <a:xfrm flipV="1">
            <a:off x="3697941" y="2360799"/>
            <a:ext cx="1407459" cy="709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6" idx="2"/>
          </p:cNvCxnSpPr>
          <p:nvPr/>
        </p:nvCxnSpPr>
        <p:spPr>
          <a:xfrm>
            <a:off x="3695863" y="3056057"/>
            <a:ext cx="1413693" cy="1169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17" idx="2"/>
          </p:cNvCxnSpPr>
          <p:nvPr/>
        </p:nvCxnSpPr>
        <p:spPr>
          <a:xfrm>
            <a:off x="3695863" y="3056057"/>
            <a:ext cx="1413693" cy="1717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8" idx="2"/>
          </p:cNvCxnSpPr>
          <p:nvPr/>
        </p:nvCxnSpPr>
        <p:spPr>
          <a:xfrm>
            <a:off x="3694824" y="3056057"/>
            <a:ext cx="1414732" cy="2261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13" idx="2"/>
          </p:cNvCxnSpPr>
          <p:nvPr/>
        </p:nvCxnSpPr>
        <p:spPr>
          <a:xfrm flipV="1">
            <a:off x="3684428" y="1812852"/>
            <a:ext cx="1420972" cy="2339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5" idx="2"/>
          </p:cNvCxnSpPr>
          <p:nvPr/>
        </p:nvCxnSpPr>
        <p:spPr>
          <a:xfrm flipV="1">
            <a:off x="3684428" y="2905283"/>
            <a:ext cx="1420972" cy="1246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16" idx="2"/>
          </p:cNvCxnSpPr>
          <p:nvPr/>
        </p:nvCxnSpPr>
        <p:spPr>
          <a:xfrm>
            <a:off x="3682350" y="4138083"/>
            <a:ext cx="1427206" cy="87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17" idx="2"/>
          </p:cNvCxnSpPr>
          <p:nvPr/>
        </p:nvCxnSpPr>
        <p:spPr>
          <a:xfrm>
            <a:off x="3682350" y="4138083"/>
            <a:ext cx="1427206" cy="635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18" idx="2"/>
          </p:cNvCxnSpPr>
          <p:nvPr/>
        </p:nvCxnSpPr>
        <p:spPr>
          <a:xfrm>
            <a:off x="3680272" y="4120351"/>
            <a:ext cx="1429284" cy="1197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3" idx="6"/>
            <a:endCxn id="20" idx="2"/>
          </p:cNvCxnSpPr>
          <p:nvPr/>
        </p:nvCxnSpPr>
        <p:spPr>
          <a:xfrm>
            <a:off x="5486400" y="1812852"/>
            <a:ext cx="762000" cy="1553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3" idx="6"/>
            <a:endCxn id="21" idx="2"/>
          </p:cNvCxnSpPr>
          <p:nvPr/>
        </p:nvCxnSpPr>
        <p:spPr>
          <a:xfrm>
            <a:off x="5486400" y="1812852"/>
            <a:ext cx="762000" cy="2051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4" idx="6"/>
            <a:endCxn id="20" idx="2"/>
          </p:cNvCxnSpPr>
          <p:nvPr/>
        </p:nvCxnSpPr>
        <p:spPr>
          <a:xfrm>
            <a:off x="5486400" y="2360799"/>
            <a:ext cx="762000" cy="1005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15" idx="6"/>
            <a:endCxn id="20" idx="2"/>
          </p:cNvCxnSpPr>
          <p:nvPr/>
        </p:nvCxnSpPr>
        <p:spPr>
          <a:xfrm>
            <a:off x="5486400" y="2905283"/>
            <a:ext cx="762000" cy="461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6" idx="6"/>
            <a:endCxn id="20" idx="2"/>
          </p:cNvCxnSpPr>
          <p:nvPr/>
        </p:nvCxnSpPr>
        <p:spPr>
          <a:xfrm flipV="1">
            <a:off x="5490556" y="3366366"/>
            <a:ext cx="757844" cy="859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17" idx="6"/>
            <a:endCxn id="21" idx="2"/>
          </p:cNvCxnSpPr>
          <p:nvPr/>
        </p:nvCxnSpPr>
        <p:spPr>
          <a:xfrm flipV="1">
            <a:off x="5490556" y="3864400"/>
            <a:ext cx="757844" cy="909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18" idx="6"/>
            <a:endCxn id="21" idx="2"/>
          </p:cNvCxnSpPr>
          <p:nvPr/>
        </p:nvCxnSpPr>
        <p:spPr>
          <a:xfrm flipV="1">
            <a:off x="5490556" y="3864400"/>
            <a:ext cx="757844" cy="1453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18" idx="6"/>
            <a:endCxn id="20" idx="2"/>
          </p:cNvCxnSpPr>
          <p:nvPr/>
        </p:nvCxnSpPr>
        <p:spPr>
          <a:xfrm flipV="1">
            <a:off x="5490556" y="3366366"/>
            <a:ext cx="757844" cy="1951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17" idx="6"/>
            <a:endCxn id="20" idx="2"/>
          </p:cNvCxnSpPr>
          <p:nvPr/>
        </p:nvCxnSpPr>
        <p:spPr>
          <a:xfrm flipV="1">
            <a:off x="5490556" y="3366366"/>
            <a:ext cx="757844" cy="1407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16" idx="6"/>
            <a:endCxn id="21" idx="2"/>
          </p:cNvCxnSpPr>
          <p:nvPr/>
        </p:nvCxnSpPr>
        <p:spPr>
          <a:xfrm flipV="1">
            <a:off x="5490556" y="3864400"/>
            <a:ext cx="757844" cy="361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14" idx="6"/>
            <a:endCxn id="21" idx="2"/>
          </p:cNvCxnSpPr>
          <p:nvPr/>
        </p:nvCxnSpPr>
        <p:spPr>
          <a:xfrm>
            <a:off x="5486400" y="2360799"/>
            <a:ext cx="762000" cy="1503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5" idx="6"/>
            <a:endCxn id="21" idx="2"/>
          </p:cNvCxnSpPr>
          <p:nvPr/>
        </p:nvCxnSpPr>
        <p:spPr>
          <a:xfrm>
            <a:off x="5486400" y="2905283"/>
            <a:ext cx="762000" cy="959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4" name="Picture 6" descr="http://www.avsforum.com/photopost/data/2294255/f/fd/fd1b6671_atari-usb.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5244" y="3124072"/>
            <a:ext cx="582772" cy="45110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6" descr="http://www.avsforum.com/photopost/data/2294255/f/fd/fd1b6671_atari-usb.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625244" y="3705774"/>
            <a:ext cx="582772" cy="451109"/>
          </a:xfrm>
          <a:prstGeom prst="rect">
            <a:avLst/>
          </a:prstGeom>
          <a:noFill/>
          <a:extLst>
            <a:ext uri="{909E8E84-426E-40DD-AFC4-6F175D3DCCD1}">
              <a14:hiddenFill xmlns:a14="http://schemas.microsoft.com/office/drawing/2010/main">
                <a:solidFill>
                  <a:srgbClr val="FFFFFF"/>
                </a:solidFill>
              </a14:hiddenFill>
            </a:ext>
          </a:extLst>
        </p:spPr>
      </p:pic>
      <p:sp>
        <p:nvSpPr>
          <p:cNvPr id="104" name="Rectangle 103"/>
          <p:cNvSpPr/>
          <p:nvPr/>
        </p:nvSpPr>
        <p:spPr>
          <a:xfrm>
            <a:off x="7234214" y="3222552"/>
            <a:ext cx="461986" cy="369332"/>
          </a:xfrm>
          <a:prstGeom prst="rect">
            <a:avLst/>
          </a:prstGeom>
        </p:spPr>
        <p:txBody>
          <a:bodyPr wrap="none">
            <a:spAutoFit/>
          </a:bodyPr>
          <a:lstStyle/>
          <a:p>
            <a:r>
              <a:rPr lang="en-IN" dirty="0" smtClean="0">
                <a:cs typeface="Times New Roman" pitchFamily="18" charset="0"/>
              </a:rPr>
              <a:t>Up</a:t>
            </a:r>
            <a:endParaRPr lang="en-US" dirty="0"/>
          </a:p>
        </p:txBody>
      </p:sp>
      <p:sp>
        <p:nvSpPr>
          <p:cNvPr id="106" name="Rectangle 105"/>
          <p:cNvSpPr/>
          <p:nvPr/>
        </p:nvSpPr>
        <p:spPr>
          <a:xfrm>
            <a:off x="7104169" y="3751019"/>
            <a:ext cx="735201" cy="369332"/>
          </a:xfrm>
          <a:prstGeom prst="rect">
            <a:avLst/>
          </a:prstGeom>
        </p:spPr>
        <p:txBody>
          <a:bodyPr wrap="none">
            <a:spAutoFit/>
          </a:bodyPr>
          <a:lstStyle/>
          <a:p>
            <a:r>
              <a:rPr lang="en-IN" dirty="0" smtClean="0">
                <a:cs typeface="Times New Roman" pitchFamily="18" charset="0"/>
              </a:rPr>
              <a:t>Down</a:t>
            </a:r>
            <a:endParaRPr lang="en-US" dirty="0"/>
          </a:p>
        </p:txBody>
      </p:sp>
      <p:pic>
        <p:nvPicPr>
          <p:cNvPr id="2058" name="Picture 10" descr="http://www.gamasutra.com/db_area/images/feature/3551/atari_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14530" y="1265777"/>
            <a:ext cx="1510511" cy="1096423"/>
          </a:xfrm>
          <a:prstGeom prst="rect">
            <a:avLst/>
          </a:prstGeom>
          <a:noFill/>
          <a:extLst>
            <a:ext uri="{909E8E84-426E-40DD-AFC4-6F175D3DCCD1}">
              <a14:hiddenFill xmlns:a14="http://schemas.microsoft.com/office/drawing/2010/main">
                <a:solidFill>
                  <a:srgbClr val="FFFFFF"/>
                </a:solidFill>
              </a14:hiddenFill>
            </a:ext>
          </a:extLst>
        </p:spPr>
      </p:pic>
      <p:cxnSp>
        <p:nvCxnSpPr>
          <p:cNvPr id="107" name="Curved Connector 106"/>
          <p:cNvCxnSpPr>
            <a:stCxn id="104" idx="3"/>
            <a:endCxn id="2058" idx="2"/>
          </p:cNvCxnSpPr>
          <p:nvPr/>
        </p:nvCxnSpPr>
        <p:spPr>
          <a:xfrm flipV="1">
            <a:off x="7696200" y="2362200"/>
            <a:ext cx="73586" cy="104501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2058" idx="3"/>
            <a:endCxn id="41" idx="2"/>
          </p:cNvCxnSpPr>
          <p:nvPr/>
        </p:nvCxnSpPr>
        <p:spPr>
          <a:xfrm flipH="1">
            <a:off x="1104900" y="1813989"/>
            <a:ext cx="7420141" cy="3917312"/>
          </a:xfrm>
          <a:prstGeom prst="bentConnector4">
            <a:avLst>
              <a:gd name="adj1" fmla="val -3081"/>
              <a:gd name="adj2" fmla="val 105836"/>
            </a:avLst>
          </a:prstGeom>
          <a:ln>
            <a:tailEnd type="triangle"/>
          </a:ln>
        </p:spPr>
        <p:style>
          <a:lnRef idx="2">
            <a:schemeClr val="accent1"/>
          </a:lnRef>
          <a:fillRef idx="0">
            <a:schemeClr val="accent1"/>
          </a:fillRef>
          <a:effectRef idx="1">
            <a:schemeClr val="accent1"/>
          </a:effectRef>
          <a:fontRef idx="minor">
            <a:schemeClr val="tx1"/>
          </a:fontRef>
        </p:style>
      </p:cxnSp>
      <p:pic>
        <p:nvPicPr>
          <p:cNvPr id="39" name="Picture 38"/>
          <p:cNvPicPr>
            <a:picLocks noChangeAspect="1"/>
          </p:cNvPicPr>
          <p:nvPr/>
        </p:nvPicPr>
        <p:blipFill rotWithShape="1">
          <a:blip r:embed="rId5">
            <a:extLst>
              <a:ext uri="{28A0092B-C50C-407E-A947-70E740481C1C}">
                <a14:useLocalDpi xmlns:a14="http://schemas.microsoft.com/office/drawing/2010/main" val="0"/>
              </a:ext>
            </a:extLst>
          </a:blip>
          <a:srcRect l="17638" t="3841" r="6354" b="15494"/>
          <a:stretch/>
        </p:blipFill>
        <p:spPr>
          <a:xfrm>
            <a:off x="470368" y="1734298"/>
            <a:ext cx="1219200" cy="16002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obliqueTopLeft"/>
            <a:lightRig rig="threePt" dir="t"/>
          </a:scene3d>
          <a:sp3d contourW="6350" prstMaterial="matte">
            <a:bevelT w="101600" h="101600"/>
            <a:contourClr>
              <a:srgbClr val="969696"/>
            </a:contourClr>
          </a:sp3d>
        </p:spPr>
      </p:pic>
      <p:pic>
        <p:nvPicPr>
          <p:cNvPr id="41" name="Picture 40"/>
          <p:cNvPicPr>
            <a:picLocks noChangeAspect="1"/>
          </p:cNvPicPr>
          <p:nvPr/>
        </p:nvPicPr>
        <p:blipFill rotWithShape="1">
          <a:blip r:embed="rId6">
            <a:extLst>
              <a:ext uri="{28A0092B-C50C-407E-A947-70E740481C1C}">
                <a14:useLocalDpi xmlns:a14="http://schemas.microsoft.com/office/drawing/2010/main" val="0"/>
              </a:ext>
            </a:extLst>
          </a:blip>
          <a:srcRect l="17422" t="4755" r="4859" b="13920"/>
          <a:stretch/>
        </p:blipFill>
        <p:spPr>
          <a:xfrm>
            <a:off x="457199" y="4054900"/>
            <a:ext cx="1295401" cy="167640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obliqueTopLeft"/>
            <a:lightRig rig="threePt" dir="t"/>
          </a:scene3d>
          <a:sp3d contourW="6350" prstMaterial="matte">
            <a:bevelT w="101600" h="101600"/>
            <a:contourClr>
              <a:srgbClr val="969696"/>
            </a:contourClr>
          </a:sp3d>
        </p:spPr>
      </p:pic>
      <p:pic>
        <p:nvPicPr>
          <p:cNvPr id="42" name="Picture 41"/>
          <p:cNvPicPr>
            <a:picLocks noChangeAspect="1"/>
          </p:cNvPicPr>
          <p:nvPr/>
        </p:nvPicPr>
        <p:blipFill rotWithShape="1">
          <a:blip r:embed="rId7">
            <a:extLst>
              <a:ext uri="{28A0092B-C50C-407E-A947-70E740481C1C}">
                <a14:useLocalDpi xmlns:a14="http://schemas.microsoft.com/office/drawing/2010/main" val="0"/>
              </a:ext>
            </a:extLst>
          </a:blip>
          <a:srcRect l="12206" t="6078" r="5905" b="12353"/>
          <a:stretch/>
        </p:blipFill>
        <p:spPr>
          <a:xfrm>
            <a:off x="1981200" y="2677484"/>
            <a:ext cx="1731486" cy="173148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cxnSp>
        <p:nvCxnSpPr>
          <p:cNvPr id="46" name="Curved Connector 45"/>
          <p:cNvCxnSpPr/>
          <p:nvPr/>
        </p:nvCxnSpPr>
        <p:spPr>
          <a:xfrm rot="10800000" flipH="1">
            <a:off x="367830" y="2534399"/>
            <a:ext cx="13169" cy="2358703"/>
          </a:xfrm>
          <a:prstGeom prst="curvedConnector3">
            <a:avLst>
              <a:gd name="adj1" fmla="val -1735895"/>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7086600" y="914400"/>
            <a:ext cx="1726563" cy="369332"/>
          </a:xfrm>
          <a:prstGeom prst="rect">
            <a:avLst/>
          </a:prstGeom>
        </p:spPr>
        <p:txBody>
          <a:bodyPr wrap="none">
            <a:spAutoFit/>
          </a:bodyPr>
          <a:lstStyle/>
          <a:p>
            <a:r>
              <a:rPr lang="en-IN" dirty="0" smtClean="0">
                <a:cs typeface="Times New Roman" pitchFamily="18" charset="0"/>
              </a:rPr>
              <a:t>Atari (Simulator)</a:t>
            </a:r>
            <a:endParaRPr lang="en-US" dirty="0"/>
          </a:p>
        </p:txBody>
      </p:sp>
    </p:spTree>
    <p:extLst>
      <p:ext uri="{BB962C8B-B14F-4D97-AF65-F5344CB8AC3E}">
        <p14:creationId xmlns:p14="http://schemas.microsoft.com/office/powerpoint/2010/main" val="38266520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rgbClr val="0070C0"/>
          </a:solidFill>
        </p:spPr>
        <p:style>
          <a:lnRef idx="1">
            <a:schemeClr val="accent1"/>
          </a:lnRef>
          <a:fillRef idx="3">
            <a:schemeClr val="accent1"/>
          </a:fillRef>
          <a:effectRef idx="2">
            <a:schemeClr val="accent1"/>
          </a:effectRef>
          <a:fontRef idx="minor">
            <a:schemeClr val="lt1"/>
          </a:fontRef>
        </p:style>
        <p:txBody>
          <a:bodyPr>
            <a:normAutofit/>
          </a:bodyPr>
          <a:lstStyle/>
          <a:p>
            <a:pPr algn="l"/>
            <a:r>
              <a:rPr lang="en-US" sz="3200" dirty="0" smtClean="0">
                <a:solidFill>
                  <a:schemeClr val="bg1"/>
                </a:solidFill>
                <a:latin typeface="Cambria" pitchFamily="18" charset="0"/>
                <a:cs typeface="Times New Roman" pitchFamily="18" charset="0"/>
              </a:rPr>
              <a:t>  DQN Architecture(DeepMind)</a:t>
            </a:r>
            <a:endParaRPr lang="en-US" sz="3200" dirty="0">
              <a:solidFill>
                <a:schemeClr val="bg1"/>
              </a:solidFill>
              <a:latin typeface="Cambria" pitchFamily="18" charset="0"/>
              <a:cs typeface="Times New Roman" pitchFamily="18" charset="0"/>
            </a:endParaRPr>
          </a:p>
        </p:txBody>
      </p:sp>
      <p:sp>
        <p:nvSpPr>
          <p:cNvPr id="56" name="Rectangle 55"/>
          <p:cNvSpPr/>
          <p:nvPr/>
        </p:nvSpPr>
        <p:spPr>
          <a:xfrm>
            <a:off x="457200" y="1024488"/>
            <a:ext cx="7696199" cy="1569660"/>
          </a:xfrm>
          <a:prstGeom prst="rect">
            <a:avLst/>
          </a:prstGeom>
        </p:spPr>
        <p:txBody>
          <a:bodyPr wrap="square">
            <a:spAutoFit/>
          </a:bodyPr>
          <a:lstStyle/>
          <a:p>
            <a:pPr marL="285750" indent="-285750">
              <a:buFont typeface="Arial" panose="020B0604020202020204" pitchFamily="34" charset="0"/>
              <a:buChar char="•"/>
            </a:pPr>
            <a:r>
              <a:rPr lang="en-US" sz="2400" dirty="0" smtClean="0">
                <a:latin typeface="Calibri" panose="020F0502020204030204" pitchFamily="34" charset="0"/>
                <a:cs typeface="Times New Roman" pitchFamily="18" charset="0"/>
              </a:rPr>
              <a:t>End-to-end learning of values </a:t>
            </a:r>
            <a:r>
              <a:rPr lang="en-US" sz="2400" i="1" dirty="0" smtClean="0">
                <a:latin typeface="Calibri" panose="020F0502020204030204" pitchFamily="34" charset="0"/>
                <a:cs typeface="Times New Roman" pitchFamily="18" charset="0"/>
              </a:rPr>
              <a:t>Q(</a:t>
            </a:r>
            <a:r>
              <a:rPr lang="en-US" sz="2400" i="1" dirty="0" err="1" smtClean="0">
                <a:latin typeface="Calibri" panose="020F0502020204030204" pitchFamily="34" charset="0"/>
                <a:cs typeface="Times New Roman" pitchFamily="18" charset="0"/>
              </a:rPr>
              <a:t>s,a</a:t>
            </a:r>
            <a:r>
              <a:rPr lang="en-US" sz="2400" i="1" dirty="0" smtClean="0">
                <a:latin typeface="Calibri" panose="020F0502020204030204" pitchFamily="34" charset="0"/>
                <a:cs typeface="Times New Roman" pitchFamily="18" charset="0"/>
              </a:rPr>
              <a:t>)</a:t>
            </a:r>
            <a:r>
              <a:rPr lang="en-US" sz="2400" dirty="0" smtClean="0">
                <a:latin typeface="Calibri" panose="020F0502020204030204" pitchFamily="34" charset="0"/>
                <a:cs typeface="Times New Roman" pitchFamily="18" charset="0"/>
              </a:rPr>
              <a:t> from pixels </a:t>
            </a:r>
            <a:r>
              <a:rPr lang="en-US" sz="2400" i="1" dirty="0" smtClean="0">
                <a:latin typeface="Calibri" panose="020F0502020204030204" pitchFamily="34" charset="0"/>
                <a:cs typeface="Times New Roman" pitchFamily="18" charset="0"/>
              </a:rPr>
              <a:t>s</a:t>
            </a:r>
          </a:p>
          <a:p>
            <a:pPr marL="285750" indent="-285750">
              <a:buFont typeface="Arial" panose="020B0604020202020204" pitchFamily="34" charset="0"/>
              <a:buChar char="•"/>
            </a:pPr>
            <a:r>
              <a:rPr lang="en-US" sz="2400" dirty="0" smtClean="0">
                <a:latin typeface="Calibri" panose="020F0502020204030204" pitchFamily="34" charset="0"/>
                <a:cs typeface="Times New Roman" pitchFamily="18" charset="0"/>
              </a:rPr>
              <a:t>Input </a:t>
            </a:r>
            <a:r>
              <a:rPr lang="en-US" sz="2400" dirty="0">
                <a:latin typeface="Calibri" panose="020F0502020204030204" pitchFamily="34" charset="0"/>
                <a:cs typeface="Times New Roman" pitchFamily="18" charset="0"/>
              </a:rPr>
              <a:t>state </a:t>
            </a:r>
            <a:r>
              <a:rPr lang="en-US" sz="2400" i="1" dirty="0">
                <a:latin typeface="Calibri" panose="020F0502020204030204" pitchFamily="34" charset="0"/>
                <a:cs typeface="Times New Roman" pitchFamily="18" charset="0"/>
              </a:rPr>
              <a:t>s</a:t>
            </a:r>
            <a:r>
              <a:rPr lang="en-US" sz="2400" dirty="0">
                <a:latin typeface="Calibri" panose="020F0502020204030204" pitchFamily="34" charset="0"/>
                <a:cs typeface="Times New Roman" pitchFamily="18" charset="0"/>
              </a:rPr>
              <a:t> is stack of raw pixels from last 4 frames</a:t>
            </a:r>
          </a:p>
          <a:p>
            <a:pPr marL="285750" indent="-285750">
              <a:buFont typeface="Arial" panose="020B0604020202020204" pitchFamily="34" charset="0"/>
              <a:buChar char="•"/>
            </a:pPr>
            <a:r>
              <a:rPr lang="en-US" sz="2400" dirty="0">
                <a:latin typeface="Calibri" panose="020F0502020204030204" pitchFamily="34" charset="0"/>
                <a:cs typeface="Times New Roman" pitchFamily="18" charset="0"/>
              </a:rPr>
              <a:t>Output is </a:t>
            </a:r>
            <a:r>
              <a:rPr lang="en-US" sz="2400" i="1" dirty="0">
                <a:latin typeface="Calibri" panose="020F0502020204030204" pitchFamily="34" charset="0"/>
                <a:cs typeface="Times New Roman" pitchFamily="18" charset="0"/>
              </a:rPr>
              <a:t>Q(s, a)</a:t>
            </a:r>
            <a:r>
              <a:rPr lang="en-US" sz="2400" dirty="0">
                <a:latin typeface="Calibri" panose="020F0502020204030204" pitchFamily="34" charset="0"/>
                <a:cs typeface="Times New Roman" pitchFamily="18" charset="0"/>
              </a:rPr>
              <a:t> for 18 joystick/button positions</a:t>
            </a:r>
          </a:p>
          <a:p>
            <a:pPr marL="285750" indent="-285750">
              <a:buFont typeface="Arial" panose="020B0604020202020204" pitchFamily="34" charset="0"/>
              <a:buChar char="•"/>
            </a:pPr>
            <a:r>
              <a:rPr lang="en-US" sz="2400" dirty="0">
                <a:latin typeface="Calibri" panose="020F0502020204030204" pitchFamily="34" charset="0"/>
                <a:cs typeface="Times New Roman" pitchFamily="18" charset="0"/>
              </a:rPr>
              <a:t>Reward is change in score for that step</a:t>
            </a:r>
          </a:p>
        </p:txBody>
      </p:sp>
      <p:pic>
        <p:nvPicPr>
          <p:cNvPr id="60" name="Picture 6" descr="E:\Anne\2-16 NTU WEB ppt\eps\c\nature14236-f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687362"/>
            <a:ext cx="6629401" cy="378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Rectangle 54"/>
          <p:cNvSpPr/>
          <p:nvPr/>
        </p:nvSpPr>
        <p:spPr>
          <a:xfrm>
            <a:off x="1143000" y="6477000"/>
            <a:ext cx="7696199" cy="307777"/>
          </a:xfrm>
          <a:prstGeom prst="rect">
            <a:avLst/>
          </a:prstGeom>
        </p:spPr>
        <p:txBody>
          <a:bodyPr wrap="square">
            <a:spAutoFit/>
          </a:bodyPr>
          <a:lstStyle/>
          <a:p>
            <a:r>
              <a:rPr lang="en-US" sz="1400" b="1" dirty="0">
                <a:latin typeface="Calibri" panose="020F0502020204030204" pitchFamily="34" charset="0"/>
                <a:cs typeface="Times New Roman" pitchFamily="18" charset="0"/>
              </a:rPr>
              <a:t>Network architecture and </a:t>
            </a:r>
            <a:r>
              <a:rPr lang="en-US" sz="1400" b="1" dirty="0" smtClean="0">
                <a:latin typeface="Calibri" panose="020F0502020204030204" pitchFamily="34" charset="0"/>
                <a:cs typeface="Times New Roman" pitchFamily="18" charset="0"/>
              </a:rPr>
              <a:t>hyper-parameters </a:t>
            </a:r>
            <a:r>
              <a:rPr lang="en-US" sz="1400" b="1" dirty="0">
                <a:latin typeface="Calibri" panose="020F0502020204030204" pitchFamily="34" charset="0"/>
                <a:cs typeface="Times New Roman" pitchFamily="18" charset="0"/>
              </a:rPr>
              <a:t>fixed across all games [</a:t>
            </a:r>
            <a:r>
              <a:rPr lang="en-US" sz="1400" b="1" dirty="0" err="1">
                <a:latin typeface="Calibri" panose="020F0502020204030204" pitchFamily="34" charset="0"/>
                <a:cs typeface="Times New Roman" pitchFamily="18" charset="0"/>
              </a:rPr>
              <a:t>Mnih</a:t>
            </a:r>
            <a:r>
              <a:rPr lang="en-US" sz="1400" b="1" dirty="0">
                <a:latin typeface="Calibri" panose="020F0502020204030204" pitchFamily="34" charset="0"/>
                <a:cs typeface="Times New Roman" pitchFamily="18" charset="0"/>
              </a:rPr>
              <a:t> et al.]</a:t>
            </a:r>
          </a:p>
        </p:txBody>
      </p:sp>
    </p:spTree>
    <p:extLst>
      <p:ext uri="{BB962C8B-B14F-4D97-AF65-F5344CB8AC3E}">
        <p14:creationId xmlns:p14="http://schemas.microsoft.com/office/powerpoint/2010/main" val="234485821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rgbClr val="0070C0"/>
          </a:solidFill>
        </p:spPr>
        <p:style>
          <a:lnRef idx="1">
            <a:schemeClr val="accent1"/>
          </a:lnRef>
          <a:fillRef idx="3">
            <a:schemeClr val="accent1"/>
          </a:fillRef>
          <a:effectRef idx="2">
            <a:schemeClr val="accent1"/>
          </a:effectRef>
          <a:fontRef idx="minor">
            <a:schemeClr val="lt1"/>
          </a:fontRef>
        </p:style>
        <p:txBody>
          <a:bodyPr>
            <a:noAutofit/>
          </a:bodyPr>
          <a:lstStyle/>
          <a:p>
            <a:pPr algn="l"/>
            <a:r>
              <a:rPr lang="en-US" sz="2400" dirty="0" smtClean="0">
                <a:solidFill>
                  <a:schemeClr val="bg1"/>
                </a:solidFill>
                <a:latin typeface="Cambria" pitchFamily="18" charset="0"/>
                <a:cs typeface="Times New Roman" pitchFamily="18" charset="0"/>
              </a:rPr>
              <a:t>  Is just plugging in </a:t>
            </a:r>
            <a:r>
              <a:rPr lang="en-US" sz="2400" dirty="0" err="1" smtClean="0">
                <a:solidFill>
                  <a:schemeClr val="bg1"/>
                </a:solidFill>
                <a:latin typeface="Cambria" pitchFamily="18" charset="0"/>
                <a:cs typeface="Times New Roman" pitchFamily="18" charset="0"/>
              </a:rPr>
              <a:t>ConvNets</a:t>
            </a:r>
            <a:r>
              <a:rPr lang="en-US" sz="2400" dirty="0" smtClean="0">
                <a:solidFill>
                  <a:schemeClr val="bg1"/>
                </a:solidFill>
                <a:latin typeface="Cambria" pitchFamily="18" charset="0"/>
                <a:cs typeface="Times New Roman" pitchFamily="18" charset="0"/>
              </a:rPr>
              <a:t> enough? (Tricks of Trade)</a:t>
            </a:r>
            <a:endParaRPr lang="en-US" sz="2400" dirty="0">
              <a:solidFill>
                <a:schemeClr val="bg1"/>
              </a:solidFill>
              <a:latin typeface="Cambria" pitchFamily="18" charset="0"/>
              <a:cs typeface="Times New Roman" pitchFamily="18" charset="0"/>
            </a:endParaRPr>
          </a:p>
        </p:txBody>
      </p:sp>
      <p:sp>
        <p:nvSpPr>
          <p:cNvPr id="6" name="Content Placeholder 2"/>
          <p:cNvSpPr txBox="1">
            <a:spLocks/>
          </p:cNvSpPr>
          <p:nvPr/>
        </p:nvSpPr>
        <p:spPr>
          <a:xfrm>
            <a:off x="228600" y="990600"/>
            <a:ext cx="8763000" cy="34260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dirty="0" smtClean="0">
                <a:latin typeface="Calibri" panose="020F0502020204030204" pitchFamily="34" charset="0"/>
                <a:cs typeface="Times New Roman" pitchFamily="18" charset="0"/>
              </a:rPr>
              <a:t>DQN with Experience Replay</a:t>
            </a:r>
          </a:p>
          <a:p>
            <a:r>
              <a:rPr lang="en-US" sz="1800" dirty="0">
                <a:latin typeface="Calibri" panose="020F0502020204030204" pitchFamily="34" charset="0"/>
                <a:cs typeface="Times New Roman" pitchFamily="18" charset="0"/>
              </a:rPr>
              <a:t>Successive samples are correlated. To remove correlations, build data-set from agent’s own experience</a:t>
            </a:r>
          </a:p>
          <a:p>
            <a:r>
              <a:rPr lang="en-US" sz="1800" dirty="0">
                <a:latin typeface="Calibri" panose="020F0502020204030204" pitchFamily="34" charset="0"/>
                <a:cs typeface="Times New Roman" pitchFamily="18" charset="0"/>
              </a:rPr>
              <a:t>Take action at according to </a:t>
            </a:r>
            <a:r>
              <a:rPr lang="en-US" sz="1800" b="1" dirty="0">
                <a:latin typeface="Calibri" panose="020F0502020204030204" pitchFamily="34" charset="0"/>
                <a:cs typeface="Times New Roman" pitchFamily="18" charset="0"/>
              </a:rPr>
              <a:t>Epsilon-greedy policy</a:t>
            </a:r>
          </a:p>
          <a:p>
            <a:r>
              <a:rPr lang="en-US" sz="1800" dirty="0">
                <a:latin typeface="Calibri" panose="020F0502020204030204" pitchFamily="34" charset="0"/>
                <a:cs typeface="Times New Roman" pitchFamily="18" charset="0"/>
              </a:rPr>
              <a:t>Store transition (</a:t>
            </a:r>
            <a:r>
              <a:rPr lang="en-US" sz="1800" dirty="0" err="1">
                <a:latin typeface="Calibri" panose="020F0502020204030204" pitchFamily="34" charset="0"/>
                <a:cs typeface="Times New Roman" pitchFamily="18" charset="0"/>
              </a:rPr>
              <a:t>s</a:t>
            </a:r>
            <a:r>
              <a:rPr lang="en-US" sz="1800" baseline="-25000" dirty="0" err="1">
                <a:latin typeface="Calibri" panose="020F0502020204030204" pitchFamily="34" charset="0"/>
                <a:cs typeface="Times New Roman" pitchFamily="18" charset="0"/>
              </a:rPr>
              <a:t>t</a:t>
            </a:r>
            <a:r>
              <a:rPr lang="en-US" sz="1800" dirty="0">
                <a:latin typeface="Calibri" panose="020F0502020204030204" pitchFamily="34" charset="0"/>
                <a:cs typeface="Times New Roman" pitchFamily="18" charset="0"/>
              </a:rPr>
              <a:t>, a</a:t>
            </a:r>
            <a:r>
              <a:rPr lang="en-US" sz="1800" baseline="-25000" dirty="0">
                <a:latin typeface="Calibri" panose="020F0502020204030204" pitchFamily="34" charset="0"/>
                <a:cs typeface="Times New Roman" pitchFamily="18" charset="0"/>
              </a:rPr>
              <a:t>t</a:t>
            </a:r>
            <a:r>
              <a:rPr lang="en-US" sz="1800" dirty="0">
                <a:latin typeface="Calibri" panose="020F0502020204030204" pitchFamily="34" charset="0"/>
                <a:cs typeface="Times New Roman" pitchFamily="18" charset="0"/>
              </a:rPr>
              <a:t>,r</a:t>
            </a:r>
            <a:r>
              <a:rPr lang="en-US" sz="1800" baseline="-25000" dirty="0">
                <a:latin typeface="Calibri" panose="020F0502020204030204" pitchFamily="34" charset="0"/>
                <a:cs typeface="Times New Roman" pitchFamily="18" charset="0"/>
              </a:rPr>
              <a:t>t+1</a:t>
            </a:r>
            <a:r>
              <a:rPr lang="en-US" sz="1800" dirty="0">
                <a:latin typeface="Calibri" panose="020F0502020204030204" pitchFamily="34" charset="0"/>
                <a:cs typeface="Times New Roman" pitchFamily="18" charset="0"/>
              </a:rPr>
              <a:t>,s</a:t>
            </a:r>
            <a:r>
              <a:rPr lang="en-US" sz="1800" baseline="-25000" dirty="0">
                <a:latin typeface="Calibri" panose="020F0502020204030204" pitchFamily="34" charset="0"/>
                <a:cs typeface="Times New Roman" pitchFamily="18" charset="0"/>
              </a:rPr>
              <a:t>t+1</a:t>
            </a:r>
            <a:r>
              <a:rPr lang="en-US" sz="1800" dirty="0">
                <a:latin typeface="Calibri" panose="020F0502020204030204" pitchFamily="34" charset="0"/>
                <a:cs typeface="Times New Roman" pitchFamily="18" charset="0"/>
              </a:rPr>
              <a:t>) in </a:t>
            </a:r>
            <a:r>
              <a:rPr lang="en-US" sz="1800" b="1" dirty="0">
                <a:latin typeface="Calibri" panose="020F0502020204030204" pitchFamily="34" charset="0"/>
                <a:cs typeface="Times New Roman" pitchFamily="18" charset="0"/>
              </a:rPr>
              <a:t>replay memory D</a:t>
            </a:r>
          </a:p>
          <a:p>
            <a:r>
              <a:rPr lang="en-US" sz="1800" dirty="0">
                <a:latin typeface="Calibri" panose="020F0502020204030204" pitchFamily="34" charset="0"/>
                <a:cs typeface="Times New Roman" pitchFamily="18" charset="0"/>
              </a:rPr>
              <a:t>Sample random mini-batch of transitions (s, a</a:t>
            </a:r>
            <a:r>
              <a:rPr lang="en-US" sz="1800" dirty="0" smtClean="0">
                <a:latin typeface="Calibri" panose="020F0502020204030204" pitchFamily="34" charset="0"/>
                <a:cs typeface="Times New Roman" pitchFamily="18" charset="0"/>
              </a:rPr>
              <a:t>, r, s’) </a:t>
            </a:r>
            <a:r>
              <a:rPr lang="en-US" sz="1800" dirty="0">
                <a:latin typeface="Calibri" panose="020F0502020204030204" pitchFamily="34" charset="0"/>
                <a:cs typeface="Times New Roman" pitchFamily="18" charset="0"/>
              </a:rPr>
              <a:t>from D</a:t>
            </a:r>
          </a:p>
          <a:p>
            <a:r>
              <a:rPr lang="en-US" sz="1800" dirty="0" smtClean="0">
                <a:latin typeface="Calibri" panose="020F0502020204030204" pitchFamily="34" charset="0"/>
                <a:cs typeface="Times New Roman" pitchFamily="18" charset="0"/>
              </a:rPr>
              <a:t>Optimize </a:t>
            </a:r>
            <a:r>
              <a:rPr lang="en-US" sz="1800" dirty="0">
                <a:latin typeface="Calibri" panose="020F0502020204030204" pitchFamily="34" charset="0"/>
                <a:cs typeface="Times New Roman" pitchFamily="18" charset="0"/>
              </a:rPr>
              <a:t>MSE between Q-network and Q-learning </a:t>
            </a:r>
            <a:r>
              <a:rPr lang="en-US" sz="1800" dirty="0" smtClean="0">
                <a:latin typeface="Calibri" panose="020F0502020204030204" pitchFamily="34" charset="0"/>
                <a:cs typeface="Times New Roman" pitchFamily="18" charset="0"/>
              </a:rPr>
              <a:t>targets. </a:t>
            </a:r>
            <a:r>
              <a:rPr lang="en-US" sz="1800" b="1" dirty="0" smtClean="0">
                <a:latin typeface="Calibri" panose="020F0502020204030204" pitchFamily="34" charset="0"/>
                <a:cs typeface="Times New Roman" pitchFamily="18" charset="0"/>
              </a:rPr>
              <a:t>Loss function:</a:t>
            </a:r>
          </a:p>
          <a:p>
            <a:endParaRPr lang="en-US" sz="1800" dirty="0" smtClean="0">
              <a:latin typeface="Calibri" panose="020F0502020204030204" pitchFamily="34" charset="0"/>
              <a:cs typeface="Times New Roman" pitchFamily="18" charset="0"/>
            </a:endParaRPr>
          </a:p>
          <a:p>
            <a:endParaRPr lang="en-US" sz="1800" dirty="0" smtClean="0">
              <a:latin typeface="Calibri" panose="020F0502020204030204" pitchFamily="34" charset="0"/>
              <a:cs typeface="Times New Roman" pitchFamily="18" charset="0"/>
            </a:endParaRPr>
          </a:p>
          <a:p>
            <a:pPr marL="0" indent="0">
              <a:buFont typeface="Arial" pitchFamily="34" charset="0"/>
              <a:buNone/>
            </a:pPr>
            <a:endParaRPr lang="en-US" sz="1800" dirty="0" smtClean="0">
              <a:latin typeface="Calibri" panose="020F0502020204030204" pitchFamily="34" charset="0"/>
              <a:cs typeface="Times New Roman" pitchFamily="18" charset="0"/>
            </a:endParaRPr>
          </a:p>
        </p:txBody>
      </p:sp>
      <p:pic>
        <p:nvPicPr>
          <p:cNvPr id="5122" name="Picture 2" descr="https://latex.codecogs.com/gif.latex?%5Cdpi%7B300%7D%20L%3D%5Cfrac%7B1%7D%7B2%7D%5Br&amp;plus;max_%7Ba%27%7DQ%28s%27%2Ca%27%29-Q%28s%2Ca%29%5D%5E%7B2%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429000"/>
            <a:ext cx="4800600" cy="633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81117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rgbClr val="0070C0"/>
          </a:solidFill>
        </p:spPr>
        <p:style>
          <a:lnRef idx="1">
            <a:schemeClr val="accent1"/>
          </a:lnRef>
          <a:fillRef idx="3">
            <a:schemeClr val="accent1"/>
          </a:fillRef>
          <a:effectRef idx="2">
            <a:schemeClr val="accent1"/>
          </a:effectRef>
          <a:fontRef idx="minor">
            <a:schemeClr val="lt1"/>
          </a:fontRef>
        </p:style>
        <p:txBody>
          <a:bodyPr>
            <a:normAutofit/>
          </a:bodyPr>
          <a:lstStyle/>
          <a:p>
            <a:pPr algn="l"/>
            <a:r>
              <a:rPr lang="en-US" sz="3200" dirty="0" smtClean="0">
                <a:solidFill>
                  <a:schemeClr val="bg1"/>
                </a:solidFill>
                <a:latin typeface="Cambria" pitchFamily="18" charset="0"/>
                <a:cs typeface="Times New Roman" pitchFamily="18" charset="0"/>
              </a:rPr>
              <a:t>  Model training curves | Boxing</a:t>
            </a:r>
            <a:endParaRPr lang="en-US" sz="3200" dirty="0">
              <a:solidFill>
                <a:schemeClr val="bg1"/>
              </a:solidFill>
              <a:latin typeface="Cambria" pitchFamily="18" charset="0"/>
              <a:cs typeface="Times New Roman" pitchFamily="18" charset="0"/>
            </a:endParaRPr>
          </a:p>
        </p:txBody>
      </p:sp>
      <p:pic>
        <p:nvPicPr>
          <p:cNvPr id="23" name="Picture 22"/>
          <p:cNvPicPr>
            <a:picLocks noChangeAspect="1"/>
          </p:cNvPicPr>
          <p:nvPr/>
        </p:nvPicPr>
        <p:blipFill>
          <a:blip r:embed="rId9"/>
          <a:stretch>
            <a:fillRect/>
          </a:stretch>
        </p:blipFill>
        <p:spPr>
          <a:xfrm>
            <a:off x="2438400" y="914400"/>
            <a:ext cx="4081507" cy="3034731"/>
          </a:xfrm>
          <a:prstGeom prst="rect">
            <a:avLst/>
          </a:prstGeom>
        </p:spPr>
      </p:pic>
      <p:pic>
        <p:nvPicPr>
          <p:cNvPr id="24" name="b1">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10"/>
          <a:stretch>
            <a:fillRect/>
          </a:stretch>
        </p:blipFill>
        <p:spPr>
          <a:xfrm>
            <a:off x="609600" y="4176712"/>
            <a:ext cx="1752600" cy="2300288"/>
          </a:xfrm>
          <a:prstGeom prst="rect">
            <a:avLst/>
          </a:prstGeom>
        </p:spPr>
      </p:pic>
      <p:pic>
        <p:nvPicPr>
          <p:cNvPr id="25" name="b15">
            <a:hlinkClick r:id="" action="ppaction://media"/>
          </p:cNvPr>
          <p:cNvPicPr>
            <a:picLocks noChangeAspect="1"/>
          </p:cNvPicPr>
          <p:nvPr>
            <a:videoFile r:link="rId4"/>
            <p:extLst>
              <p:ext uri="{DAA4B4D4-6D71-4841-9C94-3DE7FCFB9230}">
                <p14:media xmlns:p14="http://schemas.microsoft.com/office/powerpoint/2010/main" r:embed="rId3"/>
              </p:ext>
            </p:extLst>
          </p:nvPr>
        </p:nvPicPr>
        <p:blipFill>
          <a:blip r:embed="rId11"/>
          <a:stretch>
            <a:fillRect/>
          </a:stretch>
        </p:blipFill>
        <p:spPr>
          <a:xfrm>
            <a:off x="3581400" y="4125437"/>
            <a:ext cx="1791667" cy="2351563"/>
          </a:xfrm>
          <a:prstGeom prst="rect">
            <a:avLst/>
          </a:prstGeom>
        </p:spPr>
      </p:pic>
      <p:pic>
        <p:nvPicPr>
          <p:cNvPr id="26" name="good">
            <a:hlinkClick r:id="" action="ppaction://media"/>
          </p:cNvPr>
          <p:cNvPicPr>
            <a:picLocks noChangeAspect="1"/>
          </p:cNvPicPr>
          <p:nvPr>
            <a:videoFile r:link="rId6"/>
            <p:extLst>
              <p:ext uri="{DAA4B4D4-6D71-4841-9C94-3DE7FCFB9230}">
                <p14:media xmlns:p14="http://schemas.microsoft.com/office/powerpoint/2010/main" r:embed="rId5"/>
              </p:ext>
            </p:extLst>
          </p:nvPr>
        </p:nvPicPr>
        <p:blipFill>
          <a:blip r:embed="rId12"/>
          <a:stretch>
            <a:fillRect/>
          </a:stretch>
        </p:blipFill>
        <p:spPr>
          <a:xfrm>
            <a:off x="6702401" y="4125437"/>
            <a:ext cx="1791666" cy="2351563"/>
          </a:xfrm>
          <a:prstGeom prst="rect">
            <a:avLst/>
          </a:prstGeom>
        </p:spPr>
      </p:pic>
      <p:cxnSp>
        <p:nvCxnSpPr>
          <p:cNvPr id="28" name="Straight Arrow Connector 27"/>
          <p:cNvCxnSpPr/>
          <p:nvPr/>
        </p:nvCxnSpPr>
        <p:spPr>
          <a:xfrm flipH="1">
            <a:off x="1600200" y="3124200"/>
            <a:ext cx="1371600" cy="990600"/>
          </a:xfrm>
          <a:prstGeom prst="straightConnector1">
            <a:avLst/>
          </a:prstGeom>
          <a:ln>
            <a:tailEnd type="triangle"/>
          </a:ln>
          <a:effectLst>
            <a:outerShdw blurRad="50800" dist="38100" dir="5400000" algn="t" rotWithShape="0">
              <a:prstClr val="black">
                <a:alpha val="40000"/>
              </a:prstClr>
            </a:outerShdw>
          </a:effectLst>
        </p:spPr>
        <p:style>
          <a:lnRef idx="2">
            <a:schemeClr val="accent2"/>
          </a:lnRef>
          <a:fillRef idx="0">
            <a:schemeClr val="accent2"/>
          </a:fillRef>
          <a:effectRef idx="1">
            <a:schemeClr val="accent2"/>
          </a:effectRef>
          <a:fontRef idx="minor">
            <a:schemeClr val="tx1"/>
          </a:fontRef>
        </p:style>
      </p:cxnSp>
      <p:cxnSp>
        <p:nvCxnSpPr>
          <p:cNvPr id="29" name="Straight Arrow Connector 28"/>
          <p:cNvCxnSpPr>
            <a:endCxn id="25" idx="0"/>
          </p:cNvCxnSpPr>
          <p:nvPr/>
        </p:nvCxnSpPr>
        <p:spPr>
          <a:xfrm>
            <a:off x="3657600" y="2438400"/>
            <a:ext cx="819634" cy="1687037"/>
          </a:xfrm>
          <a:prstGeom prst="straightConnector1">
            <a:avLst/>
          </a:prstGeom>
          <a:ln>
            <a:tailEnd type="triangle"/>
          </a:ln>
          <a:effectLst>
            <a:outerShdw blurRad="50800" dist="38100" dir="5400000" algn="t" rotWithShape="0">
              <a:prstClr val="black">
                <a:alpha val="40000"/>
              </a:prstClr>
            </a:outerShdw>
          </a:effectLst>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a:endCxn id="26" idx="0"/>
          </p:cNvCxnSpPr>
          <p:nvPr/>
        </p:nvCxnSpPr>
        <p:spPr>
          <a:xfrm>
            <a:off x="5428294" y="1752600"/>
            <a:ext cx="2169940" cy="2372837"/>
          </a:xfrm>
          <a:prstGeom prst="straightConnector1">
            <a:avLst/>
          </a:prstGeom>
          <a:ln>
            <a:tailEnd type="triangle"/>
          </a:ln>
          <a:effectLst>
            <a:outerShdw blurRad="50800" dist="38100" dir="5400000" algn="t" rotWithShape="0">
              <a:prstClr val="black">
                <a:alpha val="40000"/>
              </a:prstClr>
            </a:outerShdw>
          </a:effectLst>
        </p:spPr>
        <p:style>
          <a:lnRef idx="2">
            <a:schemeClr val="accent2"/>
          </a:lnRef>
          <a:fillRef idx="0">
            <a:schemeClr val="accent2"/>
          </a:fillRef>
          <a:effectRef idx="1">
            <a:schemeClr val="accent2"/>
          </a:effectRef>
          <a:fontRef idx="minor">
            <a:schemeClr val="tx1"/>
          </a:fontRef>
        </p:style>
      </p:cxnSp>
      <p:sp>
        <p:nvSpPr>
          <p:cNvPr id="35" name="TextBox 34"/>
          <p:cNvSpPr txBox="1"/>
          <p:nvPr/>
        </p:nvSpPr>
        <p:spPr>
          <a:xfrm>
            <a:off x="7620000" y="2033036"/>
            <a:ext cx="914096" cy="307777"/>
          </a:xfrm>
          <a:prstGeom prst="rect">
            <a:avLst/>
          </a:prstGeom>
          <a:noFill/>
        </p:spPr>
        <p:txBody>
          <a:bodyPr vert="horz" wrap="none" rtlCol="0">
            <a:spAutoFit/>
          </a:bodyPr>
          <a:lstStyle/>
          <a:p>
            <a:r>
              <a:rPr lang="en-US" sz="1400" dirty="0" smtClean="0"/>
              <a:t>Our agent</a:t>
            </a:r>
            <a:endParaRPr lang="en-US" sz="1400" dirty="0"/>
          </a:p>
        </p:txBody>
      </p:sp>
      <p:sp>
        <p:nvSpPr>
          <p:cNvPr id="41" name="Rectangle 40"/>
          <p:cNvSpPr/>
          <p:nvPr/>
        </p:nvSpPr>
        <p:spPr>
          <a:xfrm>
            <a:off x="533400" y="6396335"/>
            <a:ext cx="1845249" cy="461665"/>
          </a:xfrm>
          <a:prstGeom prst="rect">
            <a:avLst/>
          </a:prstGeom>
        </p:spPr>
        <p:txBody>
          <a:bodyPr wrap="none">
            <a:spAutoFit/>
          </a:bodyPr>
          <a:lstStyle/>
          <a:p>
            <a:pPr>
              <a:lnSpc>
                <a:spcPct val="150000"/>
              </a:lnSpc>
            </a:pPr>
            <a:r>
              <a:rPr lang="en-US" sz="1600" b="1" dirty="0" smtClean="0">
                <a:latin typeface="Calibri" panose="020F0502020204030204" pitchFamily="34" charset="0"/>
                <a:cs typeface="Times New Roman" pitchFamily="18" charset="0"/>
              </a:rPr>
              <a:t>Final score: 25 | 46 </a:t>
            </a:r>
            <a:endParaRPr lang="en-US" sz="1600" b="1" dirty="0">
              <a:latin typeface="Calibri" panose="020F0502020204030204" pitchFamily="34" charset="0"/>
              <a:cs typeface="Times New Roman" pitchFamily="18" charset="0"/>
            </a:endParaRPr>
          </a:p>
        </p:txBody>
      </p:sp>
      <p:sp>
        <p:nvSpPr>
          <p:cNvPr id="42" name="Rectangle 41"/>
          <p:cNvSpPr/>
          <p:nvPr/>
        </p:nvSpPr>
        <p:spPr>
          <a:xfrm>
            <a:off x="3505200" y="6396334"/>
            <a:ext cx="1845249" cy="461665"/>
          </a:xfrm>
          <a:prstGeom prst="rect">
            <a:avLst/>
          </a:prstGeom>
        </p:spPr>
        <p:txBody>
          <a:bodyPr wrap="none">
            <a:spAutoFit/>
          </a:bodyPr>
          <a:lstStyle/>
          <a:p>
            <a:pPr>
              <a:lnSpc>
                <a:spcPct val="150000"/>
              </a:lnSpc>
            </a:pPr>
            <a:r>
              <a:rPr lang="en-US" sz="1600" b="1" dirty="0" smtClean="0">
                <a:latin typeface="Calibri" panose="020F0502020204030204" pitchFamily="34" charset="0"/>
                <a:cs typeface="Times New Roman" pitchFamily="18" charset="0"/>
              </a:rPr>
              <a:t>Final score: 67 | 66 </a:t>
            </a:r>
            <a:endParaRPr lang="en-US" sz="1600" b="1" dirty="0">
              <a:latin typeface="Calibri" panose="020F0502020204030204" pitchFamily="34" charset="0"/>
              <a:cs typeface="Times New Roman" pitchFamily="18" charset="0"/>
            </a:endParaRPr>
          </a:p>
        </p:txBody>
      </p:sp>
      <p:sp>
        <p:nvSpPr>
          <p:cNvPr id="43" name="Rectangle 42"/>
          <p:cNvSpPr/>
          <p:nvPr/>
        </p:nvSpPr>
        <p:spPr>
          <a:xfrm>
            <a:off x="6631443" y="6396335"/>
            <a:ext cx="1798762" cy="461665"/>
          </a:xfrm>
          <a:prstGeom prst="rect">
            <a:avLst/>
          </a:prstGeom>
        </p:spPr>
        <p:txBody>
          <a:bodyPr wrap="none">
            <a:spAutoFit/>
          </a:bodyPr>
          <a:lstStyle/>
          <a:p>
            <a:pPr>
              <a:lnSpc>
                <a:spcPct val="150000"/>
              </a:lnSpc>
            </a:pPr>
            <a:r>
              <a:rPr lang="en-US" sz="1600" b="1" dirty="0" smtClean="0">
                <a:latin typeface="Calibri" panose="020F0502020204030204" pitchFamily="34" charset="0"/>
                <a:cs typeface="Times New Roman" pitchFamily="18" charset="0"/>
              </a:rPr>
              <a:t>Final score: 99 | 16</a:t>
            </a:r>
            <a:endParaRPr lang="en-US" sz="1600" b="1" dirty="0">
              <a:latin typeface="Calibri" panose="020F0502020204030204" pitchFamily="34" charset="0"/>
              <a:cs typeface="Times New Roman" pitchFamily="18" charset="0"/>
            </a:endParaRPr>
          </a:p>
        </p:txBody>
      </p:sp>
      <p:pic>
        <p:nvPicPr>
          <p:cNvPr id="44" name="Picture 43"/>
          <p:cNvPicPr>
            <a:picLocks noChangeAspect="1"/>
          </p:cNvPicPr>
          <p:nvPr/>
        </p:nvPicPr>
        <p:blipFill>
          <a:blip r:embed="rId13"/>
          <a:stretch>
            <a:fillRect/>
          </a:stretch>
        </p:blipFill>
        <p:spPr>
          <a:xfrm>
            <a:off x="7332498" y="1886886"/>
            <a:ext cx="219075" cy="600075"/>
          </a:xfrm>
          <a:prstGeom prst="rect">
            <a:avLst/>
          </a:prstGeom>
        </p:spPr>
      </p:pic>
      <p:pic>
        <p:nvPicPr>
          <p:cNvPr id="45" name="Picture 44"/>
          <p:cNvPicPr>
            <a:picLocks noChangeAspect="1"/>
          </p:cNvPicPr>
          <p:nvPr/>
        </p:nvPicPr>
        <p:blipFill>
          <a:blip r:embed="rId14"/>
          <a:stretch>
            <a:fillRect/>
          </a:stretch>
        </p:blipFill>
        <p:spPr>
          <a:xfrm flipH="1">
            <a:off x="7332498" y="2667000"/>
            <a:ext cx="209550" cy="609600"/>
          </a:xfrm>
          <a:prstGeom prst="rect">
            <a:avLst/>
          </a:prstGeom>
        </p:spPr>
      </p:pic>
      <p:sp>
        <p:nvSpPr>
          <p:cNvPr id="46" name="TextBox 45"/>
          <p:cNvSpPr txBox="1"/>
          <p:nvPr/>
        </p:nvSpPr>
        <p:spPr>
          <a:xfrm>
            <a:off x="7620000" y="2832489"/>
            <a:ext cx="918521" cy="307777"/>
          </a:xfrm>
          <a:prstGeom prst="rect">
            <a:avLst/>
          </a:prstGeom>
          <a:noFill/>
        </p:spPr>
        <p:txBody>
          <a:bodyPr vert="horz" wrap="none" rtlCol="0">
            <a:spAutoFit/>
          </a:bodyPr>
          <a:lstStyle/>
          <a:p>
            <a:r>
              <a:rPr lang="en-US" sz="1400" dirty="0" smtClean="0"/>
              <a:t>Computer</a:t>
            </a:r>
            <a:endParaRPr lang="en-US" sz="1400" dirty="0"/>
          </a:p>
        </p:txBody>
      </p:sp>
    </p:spTree>
    <p:extLst>
      <p:ext uri="{BB962C8B-B14F-4D97-AF65-F5344CB8AC3E}">
        <p14:creationId xmlns:p14="http://schemas.microsoft.com/office/powerpoint/2010/main" val="655592382"/>
      </p:ext>
    </p:extLst>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4"/>
                                        </p:tgtEl>
                                      </p:cBhvr>
                                    </p:cmd>
                                  </p:childTnLst>
                                </p:cTn>
                              </p:par>
                            </p:childTnLst>
                          </p:cTn>
                        </p:par>
                      </p:childTnLst>
                    </p:cTn>
                  </p:par>
                </p:childTnLst>
              </p:cTn>
              <p:nextCondLst>
                <p:cond evt="onClick" delay="0">
                  <p:tgtEl>
                    <p:spTgt spid="24"/>
                  </p:tgtEl>
                </p:cond>
              </p:nextCondLst>
            </p:seq>
            <p:video>
              <p:cMediaNode vol="80000">
                <p:cTn id="7" fill="hold" display="0">
                  <p:stCondLst>
                    <p:cond delay="indefinite"/>
                  </p:stCondLst>
                </p:cTn>
                <p:tgtEl>
                  <p:spTgt spid="24"/>
                </p:tgtEl>
              </p:cMediaNode>
            </p:video>
            <p:seq concurrent="1" nextAc="seek">
              <p:cTn id="8" restart="whenNotActive" fill="hold" evtFilter="cancelBubble" nodeType="interactiveSeq">
                <p:stCondLst>
                  <p:cond evt="onClick" delay="0">
                    <p:tgtEl>
                      <p:spTgt spid="2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5"/>
                                        </p:tgtEl>
                                      </p:cBhvr>
                                    </p:cmd>
                                  </p:childTnLst>
                                </p:cTn>
                              </p:par>
                            </p:childTnLst>
                          </p:cTn>
                        </p:par>
                      </p:childTnLst>
                    </p:cTn>
                  </p:par>
                </p:childTnLst>
              </p:cTn>
              <p:nextCondLst>
                <p:cond evt="onClick" delay="0">
                  <p:tgtEl>
                    <p:spTgt spid="25"/>
                  </p:tgtEl>
                </p:cond>
              </p:nextCondLst>
            </p:seq>
            <p:video>
              <p:cMediaNode vol="80000">
                <p:cTn id="13" fill="hold" display="0">
                  <p:stCondLst>
                    <p:cond delay="indefinite"/>
                  </p:stCondLst>
                </p:cTn>
                <p:tgtEl>
                  <p:spTgt spid="25"/>
                </p:tgtEl>
              </p:cMediaNode>
            </p:video>
            <p:seq concurrent="1" nextAc="seek">
              <p:cTn id="14" restart="whenNotActive" fill="hold" evtFilter="cancelBubble" nodeType="interactiveSeq">
                <p:stCondLst>
                  <p:cond evt="onClick" delay="0">
                    <p:tgtEl>
                      <p:spTgt spid="26"/>
                    </p:tgtEl>
                  </p:cond>
                </p:stCondLst>
                <p:endSync evt="end" delay="0">
                  <p:rtn val="all"/>
                </p:endSync>
                <p:childTnLst>
                  <p:par>
                    <p:cTn id="15" fill="hold">
                      <p:stCondLst>
                        <p:cond delay="0"/>
                      </p:stCondLst>
                      <p:childTnLst>
                        <p:par>
                          <p:cTn id="16" fill="hold">
                            <p:stCondLst>
                              <p:cond delay="0"/>
                            </p:stCondLst>
                            <p:childTnLst>
                              <p:par>
                                <p:cTn id="17" presetID="2" presetClass="mediacall" presetSubtype="0" fill="hold" nodeType="clickEffect">
                                  <p:stCondLst>
                                    <p:cond delay="0"/>
                                  </p:stCondLst>
                                  <p:childTnLst>
                                    <p:cmd type="call" cmd="togglePause">
                                      <p:cBhvr>
                                        <p:cTn id="18" dur="1" fill="hold"/>
                                        <p:tgtEl>
                                          <p:spTgt spid="26"/>
                                        </p:tgtEl>
                                      </p:cBhvr>
                                    </p:cmd>
                                  </p:childTnLst>
                                </p:cTn>
                              </p:par>
                            </p:childTnLst>
                          </p:cTn>
                        </p:par>
                      </p:childTnLst>
                    </p:cTn>
                  </p:par>
                </p:childTnLst>
              </p:cTn>
              <p:nextCondLst>
                <p:cond evt="onClick" delay="0">
                  <p:tgtEl>
                    <p:spTgt spid="26"/>
                  </p:tgtEl>
                </p:cond>
              </p:nextCondLst>
            </p:seq>
            <p:video>
              <p:cMediaNode vol="80000">
                <p:cTn id="19" fill="hold" display="0">
                  <p:stCondLst>
                    <p:cond delay="indefinite"/>
                  </p:stCondLst>
                </p:cTn>
                <p:tgtEl>
                  <p:spTgt spid="26"/>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rgbClr val="0070C0"/>
          </a:solidFill>
        </p:spPr>
        <p:style>
          <a:lnRef idx="1">
            <a:schemeClr val="accent1"/>
          </a:lnRef>
          <a:fillRef idx="3">
            <a:schemeClr val="accent1"/>
          </a:fillRef>
          <a:effectRef idx="2">
            <a:schemeClr val="accent1"/>
          </a:effectRef>
          <a:fontRef idx="minor">
            <a:schemeClr val="lt1"/>
          </a:fontRef>
        </p:style>
        <p:txBody>
          <a:bodyPr>
            <a:normAutofit/>
          </a:bodyPr>
          <a:lstStyle/>
          <a:p>
            <a:pPr algn="l"/>
            <a:r>
              <a:rPr lang="en-US" sz="3200" dirty="0" smtClean="0">
                <a:solidFill>
                  <a:schemeClr val="bg1"/>
                </a:solidFill>
                <a:latin typeface="Cambria" pitchFamily="18" charset="0"/>
                <a:cs typeface="Times New Roman" pitchFamily="18" charset="0"/>
              </a:rPr>
              <a:t>  Pong-V1/V2, Boxing, Kung-Fu demo</a:t>
            </a:r>
            <a:endParaRPr lang="en-US" sz="3200" dirty="0">
              <a:solidFill>
                <a:schemeClr val="bg1"/>
              </a:solidFill>
              <a:latin typeface="Cambria" pitchFamily="18" charset="0"/>
              <a:cs typeface="Times New Roman" pitchFamily="18" charset="0"/>
            </a:endParaRPr>
          </a:p>
        </p:txBody>
      </p:sp>
      <p:pic>
        <p:nvPicPr>
          <p:cNvPr id="5" name="openaigym.video.0.18670.video00006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11"/>
          <a:stretch>
            <a:fillRect/>
          </a:stretch>
        </p:blipFill>
        <p:spPr>
          <a:xfrm>
            <a:off x="5867400" y="933824"/>
            <a:ext cx="1901086" cy="2495176"/>
          </a:xfrm>
          <a:prstGeom prst="rect">
            <a:avLst/>
          </a:prstGeom>
        </p:spPr>
      </p:pic>
      <p:pic>
        <p:nvPicPr>
          <p:cNvPr id="6" name="good">
            <a:hlinkClick r:id="" action="ppaction://media"/>
          </p:cNvPr>
          <p:cNvPicPr>
            <a:picLocks noChangeAspect="1"/>
          </p:cNvPicPr>
          <p:nvPr>
            <a:videoFile r:link="rId4"/>
            <p:extLst>
              <p:ext uri="{DAA4B4D4-6D71-4841-9C94-3DE7FCFB9230}">
                <p14:media xmlns:p14="http://schemas.microsoft.com/office/powerpoint/2010/main" r:embed="rId3"/>
              </p:ext>
            </p:extLst>
          </p:nvPr>
        </p:nvPicPr>
        <p:blipFill>
          <a:blip r:embed="rId12"/>
          <a:stretch>
            <a:fillRect/>
          </a:stretch>
        </p:blipFill>
        <p:spPr>
          <a:xfrm>
            <a:off x="1066799" y="3810000"/>
            <a:ext cx="1976735" cy="2594466"/>
          </a:xfrm>
          <a:prstGeom prst="rect">
            <a:avLst/>
          </a:prstGeom>
        </p:spPr>
      </p:pic>
      <p:sp>
        <p:nvSpPr>
          <p:cNvPr id="7" name="Rectangle 6"/>
          <p:cNvSpPr/>
          <p:nvPr/>
        </p:nvSpPr>
        <p:spPr>
          <a:xfrm>
            <a:off x="5867400" y="3352800"/>
            <a:ext cx="1907766" cy="423449"/>
          </a:xfrm>
          <a:prstGeom prst="rect">
            <a:avLst/>
          </a:prstGeom>
        </p:spPr>
        <p:txBody>
          <a:bodyPr wrap="none">
            <a:spAutoFit/>
          </a:bodyPr>
          <a:lstStyle/>
          <a:p>
            <a:pPr>
              <a:lnSpc>
                <a:spcPct val="150000"/>
              </a:lnSpc>
            </a:pPr>
            <a:r>
              <a:rPr lang="en-US" sz="1600" b="1" dirty="0" smtClean="0">
                <a:latin typeface="Calibri" panose="020F0502020204030204" pitchFamily="34" charset="0"/>
                <a:cs typeface="Times New Roman" pitchFamily="18" charset="0"/>
              </a:rPr>
              <a:t>Pong-V2 (with DQN)</a:t>
            </a:r>
            <a:endParaRPr lang="en-US" sz="1600" b="1" dirty="0">
              <a:latin typeface="Calibri" panose="020F0502020204030204" pitchFamily="34" charset="0"/>
              <a:cs typeface="Times New Roman" pitchFamily="18" charset="0"/>
            </a:endParaRPr>
          </a:p>
        </p:txBody>
      </p:sp>
      <p:sp>
        <p:nvSpPr>
          <p:cNvPr id="9" name="Rectangle 8"/>
          <p:cNvSpPr/>
          <p:nvPr/>
        </p:nvSpPr>
        <p:spPr>
          <a:xfrm>
            <a:off x="637517" y="3310351"/>
            <a:ext cx="2943883" cy="423449"/>
          </a:xfrm>
          <a:prstGeom prst="rect">
            <a:avLst/>
          </a:prstGeom>
        </p:spPr>
        <p:txBody>
          <a:bodyPr wrap="none">
            <a:spAutoFit/>
          </a:bodyPr>
          <a:lstStyle/>
          <a:p>
            <a:pPr>
              <a:lnSpc>
                <a:spcPct val="150000"/>
              </a:lnSpc>
            </a:pPr>
            <a:r>
              <a:rPr lang="en-US" sz="1600" b="1" dirty="0" smtClean="0">
                <a:latin typeface="Calibri" panose="020F0502020204030204" pitchFamily="34" charset="0"/>
                <a:cs typeface="Times New Roman" pitchFamily="18" charset="0"/>
              </a:rPr>
              <a:t>Pong-V1 (Multilayer perceptron)</a:t>
            </a:r>
            <a:endParaRPr lang="en-US" sz="1600" b="1" dirty="0">
              <a:latin typeface="Calibri" panose="020F0502020204030204" pitchFamily="34" charset="0"/>
              <a:cs typeface="Times New Roman" pitchFamily="18" charset="0"/>
            </a:endParaRPr>
          </a:p>
        </p:txBody>
      </p:sp>
      <p:sp>
        <p:nvSpPr>
          <p:cNvPr id="10" name="Rectangle 9"/>
          <p:cNvSpPr/>
          <p:nvPr/>
        </p:nvSpPr>
        <p:spPr>
          <a:xfrm>
            <a:off x="1202661" y="6301349"/>
            <a:ext cx="1769139" cy="461665"/>
          </a:xfrm>
          <a:prstGeom prst="rect">
            <a:avLst/>
          </a:prstGeom>
        </p:spPr>
        <p:txBody>
          <a:bodyPr wrap="none">
            <a:spAutoFit/>
          </a:bodyPr>
          <a:lstStyle/>
          <a:p>
            <a:pPr>
              <a:lnSpc>
                <a:spcPct val="150000"/>
              </a:lnSpc>
            </a:pPr>
            <a:r>
              <a:rPr lang="en-US" sz="1600" b="1" dirty="0" smtClean="0">
                <a:latin typeface="Calibri" panose="020F0502020204030204" pitchFamily="34" charset="0"/>
                <a:cs typeface="Times New Roman" pitchFamily="18" charset="0"/>
              </a:rPr>
              <a:t>Boxing (with DQN)</a:t>
            </a:r>
            <a:endParaRPr lang="en-US" sz="1600" b="1" dirty="0">
              <a:latin typeface="Calibri" panose="020F0502020204030204" pitchFamily="34" charset="0"/>
              <a:cs typeface="Times New Roman" pitchFamily="18" charset="0"/>
            </a:endParaRPr>
          </a:p>
        </p:txBody>
      </p:sp>
      <p:sp>
        <p:nvSpPr>
          <p:cNvPr id="11" name="Rectangle 10"/>
          <p:cNvSpPr/>
          <p:nvPr/>
        </p:nvSpPr>
        <p:spPr>
          <a:xfrm>
            <a:off x="5936713" y="6310314"/>
            <a:ext cx="1828770" cy="461665"/>
          </a:xfrm>
          <a:prstGeom prst="rect">
            <a:avLst/>
          </a:prstGeom>
        </p:spPr>
        <p:txBody>
          <a:bodyPr wrap="none">
            <a:spAutoFit/>
          </a:bodyPr>
          <a:lstStyle/>
          <a:p>
            <a:pPr>
              <a:lnSpc>
                <a:spcPct val="150000"/>
              </a:lnSpc>
            </a:pPr>
            <a:r>
              <a:rPr lang="en-US" sz="1600" b="1" dirty="0" err="1" smtClean="0">
                <a:latin typeface="Calibri" panose="020F0502020204030204" pitchFamily="34" charset="0"/>
                <a:cs typeface="Times New Roman" pitchFamily="18" charset="0"/>
              </a:rPr>
              <a:t>KungFu</a:t>
            </a:r>
            <a:r>
              <a:rPr lang="en-US" sz="1600" b="1" dirty="0" smtClean="0">
                <a:latin typeface="Calibri" panose="020F0502020204030204" pitchFamily="34" charset="0"/>
                <a:cs typeface="Times New Roman" pitchFamily="18" charset="0"/>
              </a:rPr>
              <a:t> (with DQN)</a:t>
            </a:r>
            <a:endParaRPr lang="en-US" sz="1600" b="1" dirty="0">
              <a:latin typeface="Calibri" panose="020F0502020204030204" pitchFamily="34" charset="0"/>
              <a:cs typeface="Times New Roman" pitchFamily="18" charset="0"/>
            </a:endParaRPr>
          </a:p>
        </p:txBody>
      </p:sp>
      <p:pic>
        <p:nvPicPr>
          <p:cNvPr id="12" name="kungfu">
            <a:hlinkClick r:id="" action="ppaction://media"/>
          </p:cNvPr>
          <p:cNvPicPr>
            <a:picLocks noChangeAspect="1"/>
          </p:cNvPicPr>
          <p:nvPr>
            <a:videoFile r:link="rId6"/>
            <p:extLst>
              <p:ext uri="{DAA4B4D4-6D71-4841-9C94-3DE7FCFB9230}">
                <p14:media xmlns:p14="http://schemas.microsoft.com/office/powerpoint/2010/main" r:embed="rId5"/>
              </p:ext>
            </p:extLst>
          </p:nvPr>
        </p:nvPicPr>
        <p:blipFill>
          <a:blip r:embed="rId13"/>
          <a:stretch>
            <a:fillRect/>
          </a:stretch>
        </p:blipFill>
        <p:spPr>
          <a:xfrm>
            <a:off x="5867400" y="3886200"/>
            <a:ext cx="1907766" cy="2503943"/>
          </a:xfrm>
          <a:prstGeom prst="rect">
            <a:avLst/>
          </a:prstGeom>
        </p:spPr>
      </p:pic>
      <p:pic>
        <p:nvPicPr>
          <p:cNvPr id="13" name="pongv1">
            <a:hlinkClick r:id="" action="ppaction://media"/>
          </p:cNvPr>
          <p:cNvPicPr>
            <a:picLocks noChangeAspect="1"/>
          </p:cNvPicPr>
          <p:nvPr>
            <a:videoFile r:link="rId8"/>
            <p:extLst>
              <p:ext uri="{DAA4B4D4-6D71-4841-9C94-3DE7FCFB9230}">
                <p14:media xmlns:p14="http://schemas.microsoft.com/office/powerpoint/2010/main" r:embed="rId7"/>
              </p:ext>
            </p:extLst>
          </p:nvPr>
        </p:nvPicPr>
        <p:blipFill>
          <a:blip r:embed="rId14"/>
          <a:stretch>
            <a:fillRect/>
          </a:stretch>
        </p:blipFill>
        <p:spPr>
          <a:xfrm>
            <a:off x="1066800" y="933824"/>
            <a:ext cx="1981200" cy="2413000"/>
          </a:xfrm>
          <a:prstGeom prst="rect">
            <a:avLst/>
          </a:prstGeom>
        </p:spPr>
      </p:pic>
      <p:sp>
        <p:nvSpPr>
          <p:cNvPr id="14" name="TextBox 13"/>
          <p:cNvSpPr txBox="1"/>
          <p:nvPr/>
        </p:nvSpPr>
        <p:spPr>
          <a:xfrm>
            <a:off x="533400" y="1676400"/>
            <a:ext cx="461665" cy="1035605"/>
          </a:xfrm>
          <a:prstGeom prst="rect">
            <a:avLst/>
          </a:prstGeom>
          <a:noFill/>
        </p:spPr>
        <p:txBody>
          <a:bodyPr vert="vert270" wrap="none" rtlCol="0">
            <a:spAutoFit/>
          </a:bodyPr>
          <a:lstStyle/>
          <a:p>
            <a:r>
              <a:rPr lang="en-US" dirty="0" smtClean="0"/>
              <a:t>Computer</a:t>
            </a:r>
            <a:endParaRPr lang="en-US" dirty="0"/>
          </a:p>
        </p:txBody>
      </p:sp>
      <p:sp>
        <p:nvSpPr>
          <p:cNvPr id="15" name="TextBox 14"/>
          <p:cNvSpPr txBox="1"/>
          <p:nvPr/>
        </p:nvSpPr>
        <p:spPr>
          <a:xfrm>
            <a:off x="3043535" y="1676400"/>
            <a:ext cx="461665" cy="1029256"/>
          </a:xfrm>
          <a:prstGeom prst="rect">
            <a:avLst/>
          </a:prstGeom>
          <a:noFill/>
        </p:spPr>
        <p:txBody>
          <a:bodyPr vert="vert" wrap="none" rtlCol="0">
            <a:spAutoFit/>
          </a:bodyPr>
          <a:lstStyle/>
          <a:p>
            <a:r>
              <a:rPr lang="en-US" dirty="0" smtClean="0"/>
              <a:t>Our agent</a:t>
            </a:r>
            <a:endParaRPr lang="en-US" dirty="0"/>
          </a:p>
        </p:txBody>
      </p:sp>
      <p:sp>
        <p:nvSpPr>
          <p:cNvPr id="16" name="TextBox 15"/>
          <p:cNvSpPr txBox="1"/>
          <p:nvPr/>
        </p:nvSpPr>
        <p:spPr>
          <a:xfrm>
            <a:off x="5329535" y="1676400"/>
            <a:ext cx="461665" cy="1035605"/>
          </a:xfrm>
          <a:prstGeom prst="rect">
            <a:avLst/>
          </a:prstGeom>
          <a:noFill/>
        </p:spPr>
        <p:txBody>
          <a:bodyPr vert="vert270" wrap="none" rtlCol="0">
            <a:spAutoFit/>
          </a:bodyPr>
          <a:lstStyle/>
          <a:p>
            <a:r>
              <a:rPr lang="en-US" dirty="0" smtClean="0"/>
              <a:t>Computer</a:t>
            </a:r>
            <a:endParaRPr lang="en-US" dirty="0"/>
          </a:p>
        </p:txBody>
      </p:sp>
      <p:sp>
        <p:nvSpPr>
          <p:cNvPr id="17" name="TextBox 16"/>
          <p:cNvSpPr txBox="1"/>
          <p:nvPr/>
        </p:nvSpPr>
        <p:spPr>
          <a:xfrm>
            <a:off x="7767935" y="1713944"/>
            <a:ext cx="461665" cy="1029256"/>
          </a:xfrm>
          <a:prstGeom prst="rect">
            <a:avLst/>
          </a:prstGeom>
          <a:noFill/>
        </p:spPr>
        <p:txBody>
          <a:bodyPr vert="vert" wrap="none" rtlCol="0">
            <a:spAutoFit/>
          </a:bodyPr>
          <a:lstStyle/>
          <a:p>
            <a:r>
              <a:rPr lang="en-US" dirty="0" smtClean="0"/>
              <a:t>Our agent</a:t>
            </a:r>
            <a:endParaRPr lang="en-US" dirty="0"/>
          </a:p>
        </p:txBody>
      </p:sp>
      <p:sp>
        <p:nvSpPr>
          <p:cNvPr id="18" name="TextBox 17"/>
          <p:cNvSpPr txBox="1"/>
          <p:nvPr/>
        </p:nvSpPr>
        <p:spPr>
          <a:xfrm>
            <a:off x="533400" y="4648200"/>
            <a:ext cx="461665" cy="1029256"/>
          </a:xfrm>
          <a:prstGeom prst="rect">
            <a:avLst/>
          </a:prstGeom>
          <a:noFill/>
        </p:spPr>
        <p:txBody>
          <a:bodyPr vert="vert270" wrap="none" rtlCol="0">
            <a:spAutoFit/>
          </a:bodyPr>
          <a:lstStyle/>
          <a:p>
            <a:r>
              <a:rPr lang="en-US" dirty="0" smtClean="0"/>
              <a:t>Our agent</a:t>
            </a:r>
            <a:endParaRPr lang="en-US" dirty="0"/>
          </a:p>
        </p:txBody>
      </p:sp>
      <p:sp>
        <p:nvSpPr>
          <p:cNvPr id="19" name="TextBox 18"/>
          <p:cNvSpPr txBox="1"/>
          <p:nvPr/>
        </p:nvSpPr>
        <p:spPr>
          <a:xfrm>
            <a:off x="3043535" y="4603195"/>
            <a:ext cx="461665" cy="1035605"/>
          </a:xfrm>
          <a:prstGeom prst="rect">
            <a:avLst/>
          </a:prstGeom>
          <a:noFill/>
        </p:spPr>
        <p:txBody>
          <a:bodyPr vert="vert" wrap="none" rtlCol="0">
            <a:spAutoFit/>
          </a:bodyPr>
          <a:lstStyle/>
          <a:p>
            <a:r>
              <a:rPr lang="en-US" dirty="0" smtClean="0"/>
              <a:t>Computer</a:t>
            </a:r>
            <a:endParaRPr lang="en-US" dirty="0"/>
          </a:p>
        </p:txBody>
      </p:sp>
    </p:spTree>
    <p:extLst>
      <p:ext uri="{BB962C8B-B14F-4D97-AF65-F5344CB8AC3E}">
        <p14:creationId xmlns:p14="http://schemas.microsoft.com/office/powerpoint/2010/main" val="4278243408"/>
      </p:ext>
    </p:extLst>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video>
              <p:cMediaNode vol="80000">
                <p:cTn id="13" fill="hold" display="0">
                  <p:stCondLst>
                    <p:cond delay="indefinite"/>
                  </p:stCondLst>
                </p:cTn>
                <p:tgtEl>
                  <p:spTgt spid="6"/>
                </p:tgtEl>
              </p:cMediaNode>
            </p:video>
            <p:seq concurrent="1" nextAc="seek">
              <p:cTn id="14" restart="whenNotActive" fill="hold" evtFilter="cancelBubble" nodeType="interactiveSeq">
                <p:stCondLst>
                  <p:cond evt="onClick" delay="0">
                    <p:tgtEl>
                      <p:spTgt spid="12"/>
                    </p:tgtEl>
                  </p:cond>
                </p:stCondLst>
                <p:endSync evt="end" delay="0">
                  <p:rtn val="all"/>
                </p:endSync>
                <p:childTnLst>
                  <p:par>
                    <p:cTn id="15" fill="hold">
                      <p:stCondLst>
                        <p:cond delay="0"/>
                      </p:stCondLst>
                      <p:childTnLst>
                        <p:par>
                          <p:cTn id="16" fill="hold">
                            <p:stCondLst>
                              <p:cond delay="0"/>
                            </p:stCondLst>
                            <p:childTnLst>
                              <p:par>
                                <p:cTn id="17" presetID="2" presetClass="mediacall" presetSubtype="0" fill="hold" nodeType="clickEffect">
                                  <p:stCondLst>
                                    <p:cond delay="0"/>
                                  </p:stCondLst>
                                  <p:childTnLst>
                                    <p:cmd type="call" cmd="togglePause">
                                      <p:cBhvr>
                                        <p:cTn id="18" dur="1" fill="hold"/>
                                        <p:tgtEl>
                                          <p:spTgt spid="12"/>
                                        </p:tgtEl>
                                      </p:cBhvr>
                                    </p:cmd>
                                  </p:childTnLst>
                                </p:cTn>
                              </p:par>
                            </p:childTnLst>
                          </p:cTn>
                        </p:par>
                      </p:childTnLst>
                    </p:cTn>
                  </p:par>
                </p:childTnLst>
              </p:cTn>
              <p:nextCondLst>
                <p:cond evt="onClick" delay="0">
                  <p:tgtEl>
                    <p:spTgt spid="12"/>
                  </p:tgtEl>
                </p:cond>
              </p:nextCondLst>
            </p:seq>
            <p:video>
              <p:cMediaNode vol="80000">
                <p:cTn id="19" fill="hold" display="0">
                  <p:stCondLst>
                    <p:cond delay="indefinite"/>
                  </p:stCondLst>
                </p:cTn>
                <p:tgtEl>
                  <p:spTgt spid="12"/>
                </p:tgtEl>
              </p:cMediaNode>
            </p:video>
            <p:seq concurrent="1" nextAc="seek">
              <p:cTn id="20" restart="whenNotActive" fill="hold" evtFilter="cancelBubble" nodeType="interactiveSeq">
                <p:stCondLst>
                  <p:cond evt="onClick" delay="0">
                    <p:tgtEl>
                      <p:spTgt spid="13"/>
                    </p:tgtEl>
                  </p:cond>
                </p:stCondLst>
                <p:endSync evt="end" delay="0">
                  <p:rtn val="all"/>
                </p:endSync>
                <p:childTnLst>
                  <p:par>
                    <p:cTn id="21" fill="hold">
                      <p:stCondLst>
                        <p:cond delay="0"/>
                      </p:stCondLst>
                      <p:childTnLst>
                        <p:par>
                          <p:cTn id="22" fill="hold">
                            <p:stCondLst>
                              <p:cond delay="0"/>
                            </p:stCondLst>
                            <p:childTnLst>
                              <p:par>
                                <p:cTn id="23" presetID="2" presetClass="mediacall" presetSubtype="0" fill="hold" nodeType="clickEffect">
                                  <p:stCondLst>
                                    <p:cond delay="0"/>
                                  </p:stCondLst>
                                  <p:childTnLst>
                                    <p:cmd type="call" cmd="togglePause">
                                      <p:cBhvr>
                                        <p:cTn id="24" dur="1" fill="hold"/>
                                        <p:tgtEl>
                                          <p:spTgt spid="13"/>
                                        </p:tgtEl>
                                      </p:cBhvr>
                                    </p:cmd>
                                  </p:childTnLst>
                                </p:cTn>
                              </p:par>
                            </p:childTnLst>
                          </p:cTn>
                        </p:par>
                      </p:childTnLst>
                    </p:cTn>
                  </p:par>
                </p:childTnLst>
              </p:cTn>
              <p:nextCondLst>
                <p:cond evt="onClick" delay="0">
                  <p:tgtEl>
                    <p:spTgt spid="13"/>
                  </p:tgtEl>
                </p:cond>
              </p:nextCondLst>
            </p:seq>
            <p:video>
              <p:cMediaNode vol="80000">
                <p:cTn id="25" fill="hold" display="0">
                  <p:stCondLst>
                    <p:cond delay="indefinite"/>
                  </p:stCondLst>
                </p:cTn>
                <p:tgtEl>
                  <p:spTgt spid="13"/>
                </p:tgtEl>
              </p:cMediaNode>
            </p:vide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10002</TotalTime>
  <Words>1381</Words>
  <Application>Microsoft Office PowerPoint</Application>
  <PresentationFormat>On-screen Show (4:3)</PresentationFormat>
  <Paragraphs>125</Paragraphs>
  <Slides>14</Slides>
  <Notes>9</Notes>
  <HiddenSlides>0</HiddenSlides>
  <MMClips>7</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Cambria</vt:lpstr>
      <vt:lpstr>Times New Roman</vt:lpstr>
      <vt:lpstr>Office Theme</vt:lpstr>
      <vt:lpstr>Gaming from Pixels: Building Control Networks using Deep Reinforcement Learning</vt:lpstr>
      <vt:lpstr>  Atari gaming from Pixels!</vt:lpstr>
      <vt:lpstr>  Reinforcement Learning</vt:lpstr>
      <vt:lpstr>  Q-learning</vt:lpstr>
      <vt:lpstr>  First attempt: Pong-V1</vt:lpstr>
      <vt:lpstr>  DQN Architecture(DeepMind)</vt:lpstr>
      <vt:lpstr>  Is just plugging in ConvNets enough? (Tricks of Trade)</vt:lpstr>
      <vt:lpstr>  Model training curves | Boxing</vt:lpstr>
      <vt:lpstr>  Pong-V1/V2, Boxing, Kung-Fu demo</vt:lpstr>
      <vt:lpstr>  Our Atari Agent vs Human</vt:lpstr>
      <vt:lpstr> </vt:lpstr>
      <vt:lpstr>  Appendix | DQN architecture</vt:lpstr>
      <vt:lpstr>  Model training curves | Pong and KungFu</vt:lpstr>
      <vt:lpstr>Extra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FM 306 Size Reduction and Sieving</dc:title>
  <dc:creator>Smriti</dc:creator>
  <cp:lastModifiedBy>sag043@eng.ucsd.edu</cp:lastModifiedBy>
  <cp:revision>255</cp:revision>
  <dcterms:created xsi:type="dcterms:W3CDTF">2011-09-18T16:21:11Z</dcterms:created>
  <dcterms:modified xsi:type="dcterms:W3CDTF">2016-06-10T05:57:27Z</dcterms:modified>
</cp:coreProperties>
</file>