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30"/>
  </p:notesMasterIdLst>
  <p:sldIdLst>
    <p:sldId id="256" r:id="rId2"/>
    <p:sldId id="257" r:id="rId3"/>
    <p:sldId id="258" r:id="rId4"/>
    <p:sldId id="259" r:id="rId5"/>
    <p:sldId id="266" r:id="rId6"/>
    <p:sldId id="267" r:id="rId7"/>
    <p:sldId id="268" r:id="rId8"/>
    <p:sldId id="269" r:id="rId9"/>
    <p:sldId id="274" r:id="rId10"/>
    <p:sldId id="275" r:id="rId11"/>
    <p:sldId id="276" r:id="rId12"/>
    <p:sldId id="277" r:id="rId13"/>
    <p:sldId id="278" r:id="rId14"/>
    <p:sldId id="279" r:id="rId15"/>
    <p:sldId id="280" r:id="rId16"/>
    <p:sldId id="284" r:id="rId17"/>
    <p:sldId id="281" r:id="rId18"/>
    <p:sldId id="282" r:id="rId19"/>
    <p:sldId id="283" r:id="rId20"/>
    <p:sldId id="260" r:id="rId21"/>
    <p:sldId id="261" r:id="rId22"/>
    <p:sldId id="262" r:id="rId23"/>
    <p:sldId id="263" r:id="rId24"/>
    <p:sldId id="264" r:id="rId25"/>
    <p:sldId id="265" r:id="rId26"/>
    <p:sldId id="286" r:id="rId27"/>
    <p:sldId id="287"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ADB95-9DB9-410E-96A7-D8DA2A8EC789}" type="datetimeFigureOut">
              <a:rPr lang="en-IN" smtClean="0"/>
              <a:t>19-11-2018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10E9D-8A3E-4498-ADD3-0B06A022C2D9}" type="slidenum">
              <a:rPr lang="en-IN" smtClean="0"/>
              <a:t>‹#›</a:t>
            </a:fld>
            <a:endParaRPr lang="en-IN"/>
          </a:p>
        </p:txBody>
      </p:sp>
    </p:spTree>
    <p:extLst>
      <p:ext uri="{BB962C8B-B14F-4D97-AF65-F5344CB8AC3E}">
        <p14:creationId xmlns:p14="http://schemas.microsoft.com/office/powerpoint/2010/main" val="1580968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280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328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661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978843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534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372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0265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5952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52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11/19/2018</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597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277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072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47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9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22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866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945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11/19/2018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10854871"/>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YouTube dataset</a:t>
            </a:r>
          </a:p>
        </p:txBody>
      </p:sp>
      <p:sp>
        <p:nvSpPr>
          <p:cNvPr id="4" name="AutoShape 2" descr="Image result for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youtu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youtub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14400"/>
            <a:ext cx="28479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8" name="Subtitle 2">
            <a:extLst>
              <a:ext uri="{FF2B5EF4-FFF2-40B4-BE49-F238E27FC236}">
                <a16:creationId xmlns:a16="http://schemas.microsoft.com/office/drawing/2014/main" id="{04510C7A-EEA7-478C-856A-4558EB6F41A4}"/>
              </a:ext>
            </a:extLst>
          </p:cNvPr>
          <p:cNvSpPr>
            <a:spLocks noGrp="1"/>
          </p:cNvSpPr>
          <p:nvPr/>
        </p:nvSpPr>
        <p:spPr>
          <a:xfrm>
            <a:off x="1981200" y="3810000"/>
            <a:ext cx="6620968" cy="861420"/>
          </a:xfrm>
          <a:prstGeom prst="rect">
            <a:avLst/>
          </a:prstGeom>
        </p:spPr>
        <p:txBody>
          <a:bodyPr vert="horz" lIns="91440" tIns="45720" rIns="91440" bIns="45720" rtlCol="0" anchor="t">
            <a:noAutofit/>
          </a:bodyPr>
          <a:lstStyle>
            <a:lvl1pPr marL="0" indent="0" algn="l" defTabSz="457207"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dirty="0">
                <a:solidFill>
                  <a:schemeClr val="tx1"/>
                </a:solidFill>
              </a:rPr>
              <a:t>Team  </a:t>
            </a:r>
            <a:r>
              <a:rPr lang="en-IN" dirty="0" err="1">
                <a:solidFill>
                  <a:schemeClr val="tx1"/>
                </a:solidFill>
              </a:rPr>
              <a:t>lex</a:t>
            </a:r>
            <a:endParaRPr lang="en-IN" dirty="0">
              <a:solidFill>
                <a:schemeClr val="tx1"/>
              </a:solidFill>
            </a:endParaRPr>
          </a:p>
          <a:p>
            <a:r>
              <a:rPr lang="en-IN" dirty="0">
                <a:solidFill>
                  <a:schemeClr val="tx1"/>
                </a:solidFill>
              </a:rPr>
              <a:t>APOORVE GUPTA</a:t>
            </a:r>
          </a:p>
          <a:p>
            <a:r>
              <a:rPr lang="en-IN" dirty="0">
                <a:solidFill>
                  <a:schemeClr val="tx1"/>
                </a:solidFill>
              </a:rPr>
              <a:t>	ARAVIND PERICHIAPPAN</a:t>
            </a:r>
          </a:p>
          <a:p>
            <a:r>
              <a:rPr lang="en-IN" dirty="0">
                <a:solidFill>
                  <a:schemeClr val="tx1"/>
                </a:solidFill>
              </a:rPr>
              <a:t>			PRATYUSH MISHRA</a:t>
            </a:r>
          </a:p>
        </p:txBody>
      </p:sp>
    </p:spTree>
    <p:extLst>
      <p:ext uri="{BB962C8B-B14F-4D97-AF65-F5344CB8AC3E}">
        <p14:creationId xmlns:p14="http://schemas.microsoft.com/office/powerpoint/2010/main" val="42560741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7543800" cy="584775"/>
          </a:xfrm>
          <a:prstGeom prst="rect">
            <a:avLst/>
          </a:prstGeom>
          <a:noFill/>
        </p:spPr>
        <p:txBody>
          <a:bodyPr wrap="square" rtlCol="0">
            <a:spAutoFit/>
          </a:bodyPr>
          <a:lstStyle/>
          <a:p>
            <a:pPr algn="ctr"/>
            <a:r>
              <a:rPr lang="en-IN" sz="3200" dirty="0"/>
              <a:t>Analysis</a:t>
            </a:r>
          </a:p>
        </p:txBody>
      </p:sp>
      <p:sp>
        <p:nvSpPr>
          <p:cNvPr id="4" name="TextBox 3"/>
          <p:cNvSpPr txBox="1"/>
          <p:nvPr/>
        </p:nvSpPr>
        <p:spPr>
          <a:xfrm>
            <a:off x="373856" y="1447799"/>
            <a:ext cx="8458200" cy="646331"/>
          </a:xfrm>
          <a:prstGeom prst="rect">
            <a:avLst/>
          </a:prstGeom>
          <a:noFill/>
        </p:spPr>
        <p:txBody>
          <a:bodyPr wrap="square" rtlCol="0">
            <a:spAutoFit/>
          </a:bodyPr>
          <a:lstStyle/>
          <a:p>
            <a:r>
              <a:rPr lang="en-IN" dirty="0"/>
              <a:t>The following visualization identifies the total views per day between 11/2017 and 01/2018.</a:t>
            </a:r>
          </a:p>
        </p:txBody>
      </p:sp>
      <p:pic>
        <p:nvPicPr>
          <p:cNvPr id="4098" name="Picture 2" descr="C:\Users\PARMESH GUPTA\Desktop\Saved Pictures\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395913" cy="3681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590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ARMESH GUPTA\Desktop\Saved Pictures\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606246" cy="29469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2423" y="995065"/>
            <a:ext cx="7086600" cy="923330"/>
          </a:xfrm>
          <a:prstGeom prst="rect">
            <a:avLst/>
          </a:prstGeom>
          <a:noFill/>
        </p:spPr>
        <p:txBody>
          <a:bodyPr wrap="square" rtlCol="0">
            <a:spAutoFit/>
          </a:bodyPr>
          <a:lstStyle/>
          <a:p>
            <a:r>
              <a:rPr lang="en-IN" dirty="0"/>
              <a:t>During the period of October 2017 until January 2018, we had a total of 15982124093 views. In the following distribution, we can see the total views per day:</a:t>
            </a:r>
          </a:p>
        </p:txBody>
      </p:sp>
    </p:spTree>
    <p:extLst>
      <p:ext uri="{BB962C8B-B14F-4D97-AF65-F5344CB8AC3E}">
        <p14:creationId xmlns:p14="http://schemas.microsoft.com/office/powerpoint/2010/main" val="41878539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533400"/>
            <a:ext cx="7467600" cy="1077218"/>
          </a:xfrm>
          <a:prstGeom prst="rect">
            <a:avLst/>
          </a:prstGeom>
          <a:noFill/>
        </p:spPr>
        <p:txBody>
          <a:bodyPr wrap="square" rtlCol="0">
            <a:spAutoFit/>
          </a:bodyPr>
          <a:lstStyle/>
          <a:p>
            <a:pPr algn="ctr"/>
            <a:r>
              <a:rPr lang="en-IN" sz="3200" dirty="0"/>
              <a:t>Top 10 from Channels, Videos, and Categories</a:t>
            </a:r>
          </a:p>
        </p:txBody>
      </p:sp>
      <p:sp>
        <p:nvSpPr>
          <p:cNvPr id="4" name="TextBox 3"/>
          <p:cNvSpPr txBox="1"/>
          <p:nvPr/>
        </p:nvSpPr>
        <p:spPr>
          <a:xfrm>
            <a:off x="610673" y="1991933"/>
            <a:ext cx="7620000" cy="4524315"/>
          </a:xfrm>
          <a:prstGeom prst="rect">
            <a:avLst/>
          </a:prstGeom>
          <a:noFill/>
        </p:spPr>
        <p:txBody>
          <a:bodyPr wrap="square" rtlCol="0">
            <a:spAutoFit/>
          </a:bodyPr>
          <a:lstStyle/>
          <a:p>
            <a:endParaRPr lang="en-IN" dirty="0"/>
          </a:p>
          <a:p>
            <a:r>
              <a:rPr lang="en-IN" dirty="0"/>
              <a:t>We now identify the top 10 viewed trending channels, videos, and categories from November 2017-January 2018. </a:t>
            </a:r>
          </a:p>
          <a:p>
            <a:endParaRPr lang="en-IN" dirty="0"/>
          </a:p>
          <a:p>
            <a:r>
              <a:rPr lang="en-IN" dirty="0"/>
              <a:t>From identifying these ranks for each feature, we identify the countries that  took the most interest for such feature. (E.g. For YouTube Highlights in several countries, we see that some country China viewed it more than any other country)</a:t>
            </a:r>
          </a:p>
          <a:p>
            <a:endParaRPr lang="en-IN" dirty="0"/>
          </a:p>
          <a:p>
            <a:r>
              <a:rPr lang="en-IN" dirty="0"/>
              <a:t>We'll proceed through these rankings by YouTube</a:t>
            </a:r>
          </a:p>
          <a:p>
            <a:endParaRPr lang="en-IN" dirty="0"/>
          </a:p>
          <a:p>
            <a:r>
              <a:rPr lang="en-IN" dirty="0"/>
              <a:t>1. Users (Channel Titles)</a:t>
            </a:r>
          </a:p>
          <a:p>
            <a:endParaRPr lang="en-IN" dirty="0"/>
          </a:p>
          <a:p>
            <a:r>
              <a:rPr lang="en-IN" dirty="0"/>
              <a:t>2. Videos (Titles)</a:t>
            </a:r>
          </a:p>
          <a:p>
            <a:endParaRPr lang="en-IN" dirty="0"/>
          </a:p>
          <a:p>
            <a:r>
              <a:rPr lang="en-IN" dirty="0"/>
              <a:t>3. Categories</a:t>
            </a:r>
          </a:p>
        </p:txBody>
      </p:sp>
    </p:spTree>
    <p:extLst>
      <p:ext uri="{BB962C8B-B14F-4D97-AF65-F5344CB8AC3E}">
        <p14:creationId xmlns:p14="http://schemas.microsoft.com/office/powerpoint/2010/main" val="40711814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33400"/>
            <a:ext cx="62484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descr="C:\Users\PARMESH GUPTA\Desktop\Saved Pictures\Capture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00200"/>
            <a:ext cx="3657600" cy="45285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2057400"/>
            <a:ext cx="2819400" cy="2585323"/>
          </a:xfrm>
          <a:prstGeom prst="rect">
            <a:avLst/>
          </a:prstGeom>
          <a:noFill/>
        </p:spPr>
        <p:txBody>
          <a:bodyPr wrap="square" rtlCol="0">
            <a:spAutoFit/>
          </a:bodyPr>
          <a:lstStyle/>
          <a:p>
            <a:r>
              <a:rPr lang="en-IN" dirty="0"/>
              <a:t>We'll proceed through these rankings by</a:t>
            </a:r>
          </a:p>
          <a:p>
            <a:endParaRPr lang="en-IN" dirty="0"/>
          </a:p>
          <a:p>
            <a:r>
              <a:rPr lang="en-IN" dirty="0"/>
              <a:t>1. Users (Channel Titles)</a:t>
            </a:r>
          </a:p>
          <a:p>
            <a:endParaRPr lang="en-IN" dirty="0"/>
          </a:p>
          <a:p>
            <a:r>
              <a:rPr lang="en-IN" dirty="0"/>
              <a:t>2. Videos (Titles)</a:t>
            </a:r>
          </a:p>
          <a:p>
            <a:endParaRPr lang="en-IN" dirty="0"/>
          </a:p>
          <a:p>
            <a:r>
              <a:rPr lang="en-IN" dirty="0"/>
              <a:t>3. Categories</a:t>
            </a:r>
          </a:p>
          <a:p>
            <a:endParaRPr lang="en-IN" dirty="0"/>
          </a:p>
        </p:txBody>
      </p:sp>
    </p:spTree>
    <p:extLst>
      <p:ext uri="{BB962C8B-B14F-4D97-AF65-F5344CB8AC3E}">
        <p14:creationId xmlns:p14="http://schemas.microsoft.com/office/powerpoint/2010/main" val="42903961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81000"/>
            <a:ext cx="5486400" cy="584775"/>
          </a:xfrm>
          <a:prstGeom prst="rect">
            <a:avLst/>
          </a:prstGeom>
          <a:noFill/>
        </p:spPr>
        <p:txBody>
          <a:bodyPr wrap="square" rtlCol="0">
            <a:spAutoFit/>
          </a:bodyPr>
          <a:lstStyle/>
          <a:p>
            <a:pPr algn="ctr"/>
            <a:r>
              <a:rPr lang="en-IN" sz="3200" dirty="0"/>
              <a:t>Top 10 </a:t>
            </a:r>
            <a:r>
              <a:rPr lang="en-IN" sz="3200" dirty="0" err="1"/>
              <a:t>Youtube</a:t>
            </a:r>
            <a:r>
              <a:rPr lang="en-IN" sz="3200" dirty="0"/>
              <a:t> Videos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676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C:\Users\PARMESH GUPTA\Desktop\Saved Pictures\Capture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95600"/>
            <a:ext cx="6019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394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533400"/>
            <a:ext cx="5562600" cy="584775"/>
          </a:xfrm>
          <a:prstGeom prst="rect">
            <a:avLst/>
          </a:prstGeom>
          <a:noFill/>
        </p:spPr>
        <p:txBody>
          <a:bodyPr wrap="square" rtlCol="0">
            <a:spAutoFit/>
          </a:bodyPr>
          <a:lstStyle/>
          <a:p>
            <a:pPr algn="ctr"/>
            <a:r>
              <a:rPr lang="en-IN" sz="3200" dirty="0"/>
              <a:t>Top 5 Categories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802526"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C:\Users\PARMESH GUPTA\Desktop\Saved Pictures\Capture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5955" y="3276600"/>
            <a:ext cx="3505200" cy="27551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3124200"/>
            <a:ext cx="4572000" cy="2308324"/>
          </a:xfrm>
          <a:prstGeom prst="rect">
            <a:avLst/>
          </a:prstGeom>
        </p:spPr>
        <p:txBody>
          <a:bodyPr>
            <a:spAutoFit/>
          </a:bodyPr>
          <a:lstStyle/>
          <a:p>
            <a:r>
              <a:rPr lang="en-IN" dirty="0"/>
              <a:t>For this time period, Music was the top category. Moreover, </a:t>
            </a:r>
            <a:r>
              <a:rPr lang="en-IN" b="1" dirty="0"/>
              <a:t>Ed Sheeran</a:t>
            </a:r>
            <a:r>
              <a:rPr lang="en-IN" dirty="0"/>
              <a:t> rocked the trending topics within both his channel and videos, especially in Great Britain.</a:t>
            </a:r>
          </a:p>
          <a:p>
            <a:r>
              <a:rPr lang="en-IN" dirty="0"/>
              <a:t>We can identify this because in the latter part of our analysis, we identified what Channels, Videos, and Categories were popular in likes, dislikes, and their ratio.</a:t>
            </a:r>
          </a:p>
        </p:txBody>
      </p:sp>
    </p:spTree>
    <p:extLst>
      <p:ext uri="{BB962C8B-B14F-4D97-AF65-F5344CB8AC3E}">
        <p14:creationId xmlns:p14="http://schemas.microsoft.com/office/powerpoint/2010/main" val="4343329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217" y="117693"/>
            <a:ext cx="7848600" cy="6463308"/>
          </a:xfrm>
          <a:prstGeom prst="rect">
            <a:avLst/>
          </a:prstGeom>
        </p:spPr>
        <p:txBody>
          <a:bodyPr wrap="square">
            <a:spAutoFit/>
          </a:bodyPr>
          <a:lstStyle/>
          <a:p>
            <a:r>
              <a:rPr lang="en-IN" b="1" dirty="0"/>
              <a:t>Channels and their Likes:</a:t>
            </a:r>
            <a:endParaRPr lang="en-IN" dirty="0"/>
          </a:p>
          <a:p>
            <a:r>
              <a:rPr lang="en-IN" dirty="0"/>
              <a:t>And the highest percentage of likes for a </a:t>
            </a:r>
            <a:r>
              <a:rPr lang="en-IN" dirty="0" err="1"/>
              <a:t>Youtube</a:t>
            </a:r>
            <a:r>
              <a:rPr lang="en-IN" dirty="0"/>
              <a:t> channel goes to </a:t>
            </a:r>
            <a:r>
              <a:rPr lang="en-IN" b="1" dirty="0"/>
              <a:t>Ed Sheeran</a:t>
            </a:r>
            <a:r>
              <a:rPr lang="en-IN" dirty="0"/>
              <a:t>, for 0.981236 likes</a:t>
            </a:r>
          </a:p>
          <a:p>
            <a:r>
              <a:rPr lang="en-IN" dirty="0"/>
              <a:t>And the highest percentage of dislikes for a </a:t>
            </a:r>
            <a:r>
              <a:rPr lang="en-IN" dirty="0" err="1"/>
              <a:t>Youtube</a:t>
            </a:r>
            <a:r>
              <a:rPr lang="en-IN" dirty="0"/>
              <a:t> channel goes to </a:t>
            </a:r>
            <a:r>
              <a:rPr lang="en-IN" b="1" dirty="0"/>
              <a:t>YouTube Spotlight</a:t>
            </a:r>
            <a:r>
              <a:rPr lang="en-IN" dirty="0"/>
              <a:t>, for 0.346077 dislikes</a:t>
            </a:r>
          </a:p>
          <a:p>
            <a:r>
              <a:rPr lang="en-IN" dirty="0"/>
              <a:t>And the highest ratio of likes for a </a:t>
            </a:r>
            <a:r>
              <a:rPr lang="en-IN" dirty="0" err="1"/>
              <a:t>Youtube</a:t>
            </a:r>
            <a:r>
              <a:rPr lang="en-IN" dirty="0"/>
              <a:t> channel goes to </a:t>
            </a:r>
            <a:r>
              <a:rPr lang="en-IN" b="1" dirty="0"/>
              <a:t>Ed Sheeran</a:t>
            </a:r>
            <a:r>
              <a:rPr lang="en-IN" dirty="0"/>
              <a:t>, for a ratio of 52.293700 likes to 1 dislikes</a:t>
            </a:r>
          </a:p>
          <a:p>
            <a:endParaRPr lang="en-IN" dirty="0"/>
          </a:p>
          <a:p>
            <a:r>
              <a:rPr lang="en-IN" b="1" dirty="0"/>
              <a:t>Videos and their Likes:</a:t>
            </a:r>
            <a:endParaRPr lang="en-IN" dirty="0"/>
          </a:p>
          <a:p>
            <a:r>
              <a:rPr lang="en-IN" dirty="0"/>
              <a:t>And the highest percentage of likes for a </a:t>
            </a:r>
            <a:r>
              <a:rPr lang="en-IN" dirty="0" err="1"/>
              <a:t>Youtube</a:t>
            </a:r>
            <a:r>
              <a:rPr lang="en-IN" dirty="0"/>
              <a:t> Video goes to </a:t>
            </a:r>
            <a:r>
              <a:rPr lang="en-IN" b="1" dirty="0"/>
              <a:t>Ed Sheeran - Perfect (Official Music Video)</a:t>
            </a:r>
            <a:r>
              <a:rPr lang="en-IN" dirty="0"/>
              <a:t>, for 0.981236 dislikes</a:t>
            </a:r>
          </a:p>
          <a:p>
            <a:r>
              <a:rPr lang="en-IN" dirty="0"/>
              <a:t>And the highest percentage of dislikes for a </a:t>
            </a:r>
            <a:r>
              <a:rPr lang="en-IN" dirty="0" err="1"/>
              <a:t>Youtube</a:t>
            </a:r>
            <a:r>
              <a:rPr lang="en-IN" dirty="0"/>
              <a:t> Video goes to </a:t>
            </a:r>
            <a:r>
              <a:rPr lang="en-IN" b="1" dirty="0"/>
              <a:t>YouTube Rewind: The Shape of 2017 | #</a:t>
            </a:r>
            <a:r>
              <a:rPr lang="en-IN" b="1" dirty="0" err="1"/>
              <a:t>YouTubeRewind</a:t>
            </a:r>
            <a:r>
              <a:rPr lang="en-IN" dirty="0"/>
              <a:t>, for 0.346077 dislikes</a:t>
            </a:r>
          </a:p>
          <a:p>
            <a:r>
              <a:rPr lang="en-IN" dirty="0"/>
              <a:t>And the highest ratio of likes for a </a:t>
            </a:r>
            <a:r>
              <a:rPr lang="en-IN" dirty="0" err="1"/>
              <a:t>Youtube</a:t>
            </a:r>
            <a:r>
              <a:rPr lang="en-IN" dirty="0"/>
              <a:t> Video goes to Ed Sheeran - Perfect (Official Music Video), for a ratio of 52.293700 likes to 1 dislikes</a:t>
            </a:r>
          </a:p>
          <a:p>
            <a:endParaRPr lang="en-IN" dirty="0"/>
          </a:p>
          <a:p>
            <a:r>
              <a:rPr lang="en-IN" b="1" dirty="0"/>
              <a:t>Categories and their Likes:</a:t>
            </a:r>
            <a:endParaRPr lang="en-IN" dirty="0"/>
          </a:p>
          <a:p>
            <a:r>
              <a:rPr lang="en-IN" dirty="0"/>
              <a:t>And the highest percentage of likes for a </a:t>
            </a:r>
            <a:r>
              <a:rPr lang="en-IN" dirty="0" err="1"/>
              <a:t>Youtube</a:t>
            </a:r>
            <a:r>
              <a:rPr lang="en-IN" dirty="0"/>
              <a:t> Video goes to </a:t>
            </a:r>
            <a:r>
              <a:rPr lang="en-IN" b="1" dirty="0"/>
              <a:t>Comedy</a:t>
            </a:r>
            <a:r>
              <a:rPr lang="en-IN" dirty="0"/>
              <a:t>, for </a:t>
            </a:r>
            <a:r>
              <a:rPr lang="en-IN" b="1" dirty="0"/>
              <a:t>0.970048 likes</a:t>
            </a:r>
            <a:endParaRPr lang="en-IN" dirty="0"/>
          </a:p>
          <a:p>
            <a:r>
              <a:rPr lang="en-IN" dirty="0"/>
              <a:t>And the highest percentage of dislikes for a </a:t>
            </a:r>
            <a:r>
              <a:rPr lang="en-IN" dirty="0" err="1"/>
              <a:t>Youtube</a:t>
            </a:r>
            <a:r>
              <a:rPr lang="en-IN" dirty="0"/>
              <a:t> Video is </a:t>
            </a:r>
            <a:r>
              <a:rPr lang="en-IN" b="1" dirty="0"/>
              <a:t>Entertainment</a:t>
            </a:r>
            <a:r>
              <a:rPr lang="en-IN" dirty="0"/>
              <a:t>, for 0.346077 dislikes</a:t>
            </a:r>
          </a:p>
          <a:p>
            <a:r>
              <a:rPr lang="en-IN" dirty="0"/>
              <a:t>And the highest ratio of likes for a </a:t>
            </a:r>
            <a:r>
              <a:rPr lang="en-IN" dirty="0" err="1"/>
              <a:t>Youtube</a:t>
            </a:r>
            <a:r>
              <a:rPr lang="en-IN" dirty="0"/>
              <a:t> Category is </a:t>
            </a:r>
            <a:r>
              <a:rPr lang="en-IN" b="1" dirty="0"/>
              <a:t>Comedy</a:t>
            </a:r>
            <a:r>
              <a:rPr lang="en-IN" dirty="0"/>
              <a:t>, for a ratio of 32.387098 likes to 1 dislikes</a:t>
            </a:r>
          </a:p>
        </p:txBody>
      </p:sp>
    </p:spTree>
    <p:extLst>
      <p:ext uri="{BB962C8B-B14F-4D97-AF65-F5344CB8AC3E}">
        <p14:creationId xmlns:p14="http://schemas.microsoft.com/office/powerpoint/2010/main" val="29700742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4572000" cy="646331"/>
          </a:xfrm>
          <a:prstGeom prst="rect">
            <a:avLst/>
          </a:prstGeom>
        </p:spPr>
        <p:txBody>
          <a:bodyPr>
            <a:spAutoFit/>
          </a:bodyPr>
          <a:lstStyle/>
          <a:p>
            <a:r>
              <a:rPr lang="en-IN" dirty="0"/>
              <a:t>Countries that Dominate the Top 10 Users (Channel Titles)</a:t>
            </a:r>
          </a:p>
        </p:txBody>
      </p:sp>
      <p:pic>
        <p:nvPicPr>
          <p:cNvPr id="9218" name="Picture 2" descr="C:\Users\PARMESH GUPTA\Desktop\Saved Pictures\Captur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420" y="1767624"/>
            <a:ext cx="6994380" cy="448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334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544" y="3810000"/>
            <a:ext cx="7772400" cy="1754326"/>
          </a:xfrm>
          <a:prstGeom prst="rect">
            <a:avLst/>
          </a:prstGeom>
        </p:spPr>
        <p:txBody>
          <a:bodyPr wrap="square">
            <a:spAutoFit/>
          </a:bodyPr>
          <a:lstStyle/>
          <a:p>
            <a:r>
              <a:rPr lang="en-IN" dirty="0"/>
              <a:t>We now evaluate the percentage of total likes and total dislikes, and the ratio of these two. </a:t>
            </a:r>
          </a:p>
          <a:p>
            <a:endParaRPr lang="en-IN" dirty="0"/>
          </a:p>
          <a:p>
            <a:endParaRPr lang="en-IN" dirty="0"/>
          </a:p>
          <a:p>
            <a:r>
              <a:rPr lang="en-IN" dirty="0"/>
              <a:t>Moreover, what can we conclude is the most liked and disliked for our top channels, videos, and categories? </a:t>
            </a:r>
          </a:p>
        </p:txBody>
      </p:sp>
      <p:sp>
        <p:nvSpPr>
          <p:cNvPr id="3" name="Rectangle 2"/>
          <p:cNvSpPr/>
          <p:nvPr/>
        </p:nvSpPr>
        <p:spPr>
          <a:xfrm>
            <a:off x="2514600" y="2133600"/>
            <a:ext cx="3959674" cy="1015663"/>
          </a:xfrm>
          <a:prstGeom prst="rect">
            <a:avLst/>
          </a:prstGeom>
        </p:spPr>
        <p:txBody>
          <a:bodyPr wrap="none">
            <a:spAutoFit/>
          </a:bodyPr>
          <a:lstStyle/>
          <a:p>
            <a:r>
              <a:rPr lang="en-IN" sz="6000" dirty="0"/>
              <a:t> You Like It? </a:t>
            </a:r>
          </a:p>
        </p:txBody>
      </p:sp>
    </p:spTree>
    <p:extLst>
      <p:ext uri="{BB962C8B-B14F-4D97-AF65-F5344CB8AC3E}">
        <p14:creationId xmlns:p14="http://schemas.microsoft.com/office/powerpoint/2010/main" val="5341073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7696200" cy="369332"/>
          </a:xfrm>
          <a:prstGeom prst="rect">
            <a:avLst/>
          </a:prstGeom>
        </p:spPr>
        <p:txBody>
          <a:bodyPr wrap="square">
            <a:spAutoFit/>
          </a:bodyPr>
          <a:lstStyle/>
          <a:p>
            <a:r>
              <a:rPr lang="en-IN" dirty="0"/>
              <a:t>Most Liked, Disliked, and Ratio of Likes for Top </a:t>
            </a:r>
            <a:r>
              <a:rPr lang="en-IN" dirty="0" err="1"/>
              <a:t>Youtube</a:t>
            </a:r>
            <a:r>
              <a:rPr lang="en-IN" dirty="0"/>
              <a:t> Channels</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36" y="1447800"/>
            <a:ext cx="83058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7480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0" y="457200"/>
            <a:ext cx="7086600" cy="584775"/>
          </a:xfrm>
          <a:prstGeom prst="rect">
            <a:avLst/>
          </a:prstGeom>
          <a:noFill/>
        </p:spPr>
        <p:txBody>
          <a:bodyPr wrap="square" rtlCol="0">
            <a:spAutoFit/>
          </a:bodyPr>
          <a:lstStyle/>
          <a:p>
            <a:pPr algn="ctr"/>
            <a:r>
              <a:rPr lang="en-IN" sz="3200" dirty="0"/>
              <a:t>ABOUT</a:t>
            </a:r>
          </a:p>
        </p:txBody>
      </p:sp>
      <p:sp>
        <p:nvSpPr>
          <p:cNvPr id="8" name="TextBox 7"/>
          <p:cNvSpPr txBox="1"/>
          <p:nvPr/>
        </p:nvSpPr>
        <p:spPr>
          <a:xfrm>
            <a:off x="609600" y="1676400"/>
            <a:ext cx="8077200" cy="3970318"/>
          </a:xfrm>
          <a:prstGeom prst="rect">
            <a:avLst/>
          </a:prstGeom>
          <a:noFill/>
        </p:spPr>
        <p:txBody>
          <a:bodyPr wrap="square" rtlCol="0">
            <a:spAutoFit/>
          </a:bodyPr>
          <a:lstStyle/>
          <a:p>
            <a:r>
              <a:rPr lang="en-IN" dirty="0"/>
              <a:t>Introduction</a:t>
            </a:r>
          </a:p>
          <a:p>
            <a:endParaRPr lang="en-IN" dirty="0"/>
          </a:p>
          <a:p>
            <a:r>
              <a:rPr lang="en-IN" dirty="0"/>
              <a:t>Welcome! We explore some of the interesting simple numbers of trending YouTube videos from mid-November 2017 until January 2018. In total, we have an estimated 50,000 records to evaluate--So, let's get started! </a:t>
            </a:r>
          </a:p>
          <a:p>
            <a:endParaRPr lang="en-IN" dirty="0"/>
          </a:p>
          <a:p>
            <a:r>
              <a:rPr lang="en-IN" dirty="0"/>
              <a:t>Importing Modules and Data</a:t>
            </a:r>
          </a:p>
          <a:p>
            <a:endParaRPr lang="en-IN" dirty="0"/>
          </a:p>
          <a:p>
            <a:r>
              <a:rPr lang="en-IN" dirty="0"/>
              <a:t>We initially import our information and tools for this analysis. There a couple of comments to this initial process:</a:t>
            </a:r>
          </a:p>
          <a:p>
            <a:endParaRPr lang="en-IN" dirty="0"/>
          </a:p>
          <a:p>
            <a:r>
              <a:rPr lang="en-IN" dirty="0"/>
              <a:t>1. Data was provided by Kaggle User Mitchell J. in several files, but we went through the data-cleaning process.</a:t>
            </a:r>
          </a:p>
          <a:p>
            <a:r>
              <a:rPr lang="en-IN" dirty="0"/>
              <a:t>2. We have also created a Descriptive Statistic function using python for this dataset.</a:t>
            </a:r>
          </a:p>
        </p:txBody>
      </p:sp>
    </p:spTree>
    <p:extLst>
      <p:ext uri="{BB962C8B-B14F-4D97-AF65-F5344CB8AC3E}">
        <p14:creationId xmlns:p14="http://schemas.microsoft.com/office/powerpoint/2010/main" val="35081946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227" y="1938270"/>
            <a:ext cx="6107269" cy="1107996"/>
          </a:xfrm>
          <a:prstGeom prst="rect">
            <a:avLst/>
          </a:prstGeom>
          <a:noFill/>
        </p:spPr>
        <p:txBody>
          <a:bodyPr wrap="square" rtlCol="0">
            <a:spAutoFit/>
          </a:bodyPr>
          <a:lstStyle/>
          <a:p>
            <a:pPr algn="ctr"/>
            <a:r>
              <a:rPr lang="en-IN" sz="6600" dirty="0"/>
              <a:t>INSPECTION</a:t>
            </a:r>
          </a:p>
        </p:txBody>
      </p:sp>
      <p:sp>
        <p:nvSpPr>
          <p:cNvPr id="3" name="TextBox 2"/>
          <p:cNvSpPr txBox="1"/>
          <p:nvPr/>
        </p:nvSpPr>
        <p:spPr>
          <a:xfrm>
            <a:off x="331631" y="3707725"/>
            <a:ext cx="8534400" cy="1754326"/>
          </a:xfrm>
          <a:prstGeom prst="rect">
            <a:avLst/>
          </a:prstGeom>
          <a:noFill/>
        </p:spPr>
        <p:txBody>
          <a:bodyPr wrap="square" rtlCol="0">
            <a:spAutoFit/>
          </a:bodyPr>
          <a:lstStyle/>
          <a:p>
            <a:r>
              <a:rPr lang="en-IN" dirty="0"/>
              <a:t>We first evaluate the type of features we have for our datasets. Moreover, we identify a few characteristics of the information!</a:t>
            </a:r>
          </a:p>
          <a:p>
            <a:r>
              <a:rPr lang="en-IN" dirty="0"/>
              <a:t>Characteristics</a:t>
            </a:r>
          </a:p>
          <a:p>
            <a:r>
              <a:rPr lang="en-IN" dirty="0"/>
              <a:t>(['</a:t>
            </a:r>
            <a:r>
              <a:rPr lang="en-IN" dirty="0" err="1"/>
              <a:t>video_id</a:t>
            </a:r>
            <a:r>
              <a:rPr lang="en-IN" dirty="0"/>
              <a:t>', '</a:t>
            </a:r>
            <a:r>
              <a:rPr lang="en-IN" dirty="0" err="1"/>
              <a:t>trending_date</a:t>
            </a:r>
            <a:r>
              <a:rPr lang="en-IN" dirty="0"/>
              <a:t>', 'title', '</a:t>
            </a:r>
            <a:r>
              <a:rPr lang="en-IN" dirty="0" err="1"/>
              <a:t>channel_title</a:t>
            </a:r>
            <a:r>
              <a:rPr lang="en-IN" dirty="0"/>
              <a:t>', '</a:t>
            </a:r>
            <a:r>
              <a:rPr lang="en-IN" dirty="0" err="1"/>
              <a:t>category_id</a:t>
            </a:r>
            <a:r>
              <a:rPr lang="en-IN" dirty="0"/>
              <a:t>', '</a:t>
            </a:r>
            <a:r>
              <a:rPr lang="en-IN" dirty="0" err="1"/>
              <a:t>publish_time</a:t>
            </a:r>
            <a:r>
              <a:rPr lang="en-IN" dirty="0"/>
              <a:t>', 'tags', 'views', 'likes', 'dislikes', '</a:t>
            </a:r>
            <a:r>
              <a:rPr lang="en-IN" dirty="0" err="1"/>
              <a:t>comment_count</a:t>
            </a:r>
            <a:r>
              <a:rPr lang="en-IN" dirty="0"/>
              <a:t>', '</a:t>
            </a:r>
            <a:r>
              <a:rPr lang="en-IN" dirty="0" err="1"/>
              <a:t>thumbnail_link</a:t>
            </a:r>
            <a:r>
              <a:rPr lang="en-IN" dirty="0"/>
              <a:t>', '</a:t>
            </a:r>
            <a:r>
              <a:rPr lang="en-IN" dirty="0" err="1"/>
              <a:t>comments_disabled</a:t>
            </a:r>
            <a:r>
              <a:rPr lang="en-IN" dirty="0"/>
              <a:t>', '</a:t>
            </a:r>
            <a:r>
              <a:rPr lang="en-IN" dirty="0" err="1"/>
              <a:t>ratings_disabled</a:t>
            </a:r>
            <a:r>
              <a:rPr lang="en-IN" dirty="0"/>
              <a:t>', '</a:t>
            </a:r>
            <a:r>
              <a:rPr lang="en-IN" dirty="0" err="1"/>
              <a:t>video_error_or_removed</a:t>
            </a:r>
            <a:r>
              <a:rPr lang="en-IN" dirty="0"/>
              <a:t>', 'description'], </a:t>
            </a:r>
            <a:r>
              <a:rPr lang="en-IN" dirty="0" err="1"/>
              <a:t>dtype</a:t>
            </a:r>
            <a:r>
              <a:rPr lang="en-IN" dirty="0"/>
              <a:t>='object')</a:t>
            </a:r>
          </a:p>
        </p:txBody>
      </p:sp>
    </p:spTree>
    <p:extLst>
      <p:ext uri="{BB962C8B-B14F-4D97-AF65-F5344CB8AC3E}">
        <p14:creationId xmlns:p14="http://schemas.microsoft.com/office/powerpoint/2010/main" val="3442750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5562600" cy="584775"/>
          </a:xfrm>
          <a:prstGeom prst="rect">
            <a:avLst/>
          </a:prstGeom>
          <a:noFill/>
        </p:spPr>
        <p:txBody>
          <a:bodyPr wrap="square" rtlCol="0">
            <a:spAutoFit/>
          </a:bodyPr>
          <a:lstStyle/>
          <a:p>
            <a:pPr algn="ctr"/>
            <a:r>
              <a:rPr lang="en-IN" sz="3200" dirty="0"/>
              <a:t>Count of Rows and Features</a:t>
            </a:r>
          </a:p>
        </p:txBody>
      </p:sp>
      <p:sp>
        <p:nvSpPr>
          <p:cNvPr id="5" name="TextBox 4"/>
          <p:cNvSpPr txBox="1"/>
          <p:nvPr/>
        </p:nvSpPr>
        <p:spPr>
          <a:xfrm>
            <a:off x="495300" y="1569446"/>
            <a:ext cx="8153400" cy="2031325"/>
          </a:xfrm>
          <a:prstGeom prst="rect">
            <a:avLst/>
          </a:prstGeom>
          <a:noFill/>
        </p:spPr>
        <p:txBody>
          <a:bodyPr wrap="square" rtlCol="0">
            <a:spAutoFit/>
          </a:bodyPr>
          <a:lstStyle/>
          <a:p>
            <a:r>
              <a:rPr lang="en-IN" dirty="0"/>
              <a:t>We observe discrepancies between the amount of rows for each </a:t>
            </a:r>
            <a:r>
              <a:rPr lang="en-IN" dirty="0" err="1"/>
              <a:t>dataframe</a:t>
            </a:r>
            <a:r>
              <a:rPr lang="en-IN" dirty="0"/>
              <a:t>. Since these datasets are much alike from each other, we would like to concatenate the information into one dataset, with their Country of origin being another feature, for future analysis.</a:t>
            </a:r>
          </a:p>
          <a:p>
            <a:endParaRPr lang="en-IN" dirty="0"/>
          </a:p>
          <a:p>
            <a:r>
              <a:rPr lang="en-IN" dirty="0"/>
              <a:t>The </a:t>
            </a:r>
            <a:r>
              <a:rPr lang="en-IN" dirty="0" err="1"/>
              <a:t>filesize</a:t>
            </a:r>
            <a:r>
              <a:rPr lang="en-IN" dirty="0"/>
              <a:t> should be an estimated total of the sum of all dataset's rows. This total would be SUM{ 10592 + 10600 + 10593 + 10594 + 10597 }= 52976 rows.</a:t>
            </a:r>
          </a:p>
        </p:txBody>
      </p:sp>
      <p:sp>
        <p:nvSpPr>
          <p:cNvPr id="6" name="TextBox 5"/>
          <p:cNvSpPr txBox="1"/>
          <p:nvPr/>
        </p:nvSpPr>
        <p:spPr>
          <a:xfrm>
            <a:off x="495300" y="3886200"/>
            <a:ext cx="8153400" cy="1477328"/>
          </a:xfrm>
          <a:prstGeom prst="rect">
            <a:avLst/>
          </a:prstGeom>
          <a:noFill/>
        </p:spPr>
        <p:txBody>
          <a:bodyPr wrap="square" rtlCol="0">
            <a:spAutoFit/>
          </a:bodyPr>
          <a:lstStyle/>
          <a:p>
            <a:r>
              <a:rPr lang="en-IN" dirty="0"/>
              <a:t>Total of rows and features for Canada:, (10592, 16) </a:t>
            </a:r>
          </a:p>
          <a:p>
            <a:r>
              <a:rPr lang="en-IN" dirty="0"/>
              <a:t>Total of rows and features for USA:, (10600, 16) </a:t>
            </a:r>
          </a:p>
          <a:p>
            <a:r>
              <a:rPr lang="en-IN" dirty="0"/>
              <a:t>Total of rows and features for Great Britain:, (10593, 16) </a:t>
            </a:r>
          </a:p>
          <a:p>
            <a:r>
              <a:rPr lang="en-IN" dirty="0"/>
              <a:t>Total of rows and features for France:, (10594, 16) </a:t>
            </a:r>
          </a:p>
          <a:p>
            <a:r>
              <a:rPr lang="en-IN" dirty="0"/>
              <a:t>Total of rows and features for Germany:, (10597, 16)</a:t>
            </a:r>
          </a:p>
        </p:txBody>
      </p:sp>
    </p:spTree>
    <p:extLst>
      <p:ext uri="{BB962C8B-B14F-4D97-AF65-F5344CB8AC3E}">
        <p14:creationId xmlns:p14="http://schemas.microsoft.com/office/powerpoint/2010/main" val="9573738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457200"/>
            <a:ext cx="6248400" cy="1077218"/>
          </a:xfrm>
          <a:prstGeom prst="rect">
            <a:avLst/>
          </a:prstGeom>
          <a:noFill/>
        </p:spPr>
        <p:txBody>
          <a:bodyPr wrap="square" rtlCol="0">
            <a:spAutoFit/>
          </a:bodyPr>
          <a:lstStyle/>
          <a:p>
            <a:pPr algn="ctr"/>
            <a:r>
              <a:rPr lang="en-IN" sz="3200" dirty="0"/>
              <a:t>Descriptive Statistics and Thoughts</a:t>
            </a:r>
          </a:p>
        </p:txBody>
      </p:sp>
      <p:sp>
        <p:nvSpPr>
          <p:cNvPr id="3" name="TextBox 2"/>
          <p:cNvSpPr txBox="1"/>
          <p:nvPr/>
        </p:nvSpPr>
        <p:spPr>
          <a:xfrm>
            <a:off x="2057400" y="1981200"/>
            <a:ext cx="4724400" cy="1754326"/>
          </a:xfrm>
          <a:prstGeom prst="rect">
            <a:avLst/>
          </a:prstGeom>
          <a:noFill/>
        </p:spPr>
        <p:txBody>
          <a:bodyPr wrap="square" rtlCol="0">
            <a:spAutoFit/>
          </a:bodyPr>
          <a:lstStyle/>
          <a:p>
            <a:r>
              <a:rPr lang="en-IN" dirty="0"/>
              <a:t> Visualizing Mean and Median for Quantitative Datatypes</a:t>
            </a:r>
          </a:p>
          <a:p>
            <a:endParaRPr lang="en-IN" dirty="0"/>
          </a:p>
          <a:p>
            <a:r>
              <a:rPr lang="en-IN" dirty="0"/>
              <a:t>From the dataframe_stats function we have created, particularly for this analysis, we get the following:</a:t>
            </a:r>
          </a:p>
        </p:txBody>
      </p:sp>
    </p:spTree>
    <p:extLst>
      <p:ext uri="{BB962C8B-B14F-4D97-AF65-F5344CB8AC3E}">
        <p14:creationId xmlns:p14="http://schemas.microsoft.com/office/powerpoint/2010/main" val="36542850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6705600" cy="584775"/>
          </a:xfrm>
          <a:prstGeom prst="rect">
            <a:avLst/>
          </a:prstGeom>
          <a:noFill/>
        </p:spPr>
        <p:txBody>
          <a:bodyPr wrap="square" rtlCol="0">
            <a:spAutoFit/>
          </a:bodyPr>
          <a:lstStyle/>
          <a:p>
            <a:pPr algn="ctr"/>
            <a:r>
              <a:rPr lang="en-IN" sz="3200" dirty="0"/>
              <a:t>YouTube Views</a:t>
            </a:r>
          </a:p>
        </p:txBody>
      </p:sp>
      <p:pic>
        <p:nvPicPr>
          <p:cNvPr id="1026" name="Picture 2" descr="D:\Saved Pictures\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66" y="1041975"/>
            <a:ext cx="38100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aved Pictures\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617" y="1143000"/>
            <a:ext cx="3421063"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5" descr="blob:https://web.whatsapp.com/3fefd15c-a15c-4e17-ada7-263244a50a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7" descr="blob:https://web.whatsapp.com/3fefd15c-a15c-4e17-ada7-263244a50a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 y="4191000"/>
            <a:ext cx="87598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3668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53008"/>
            <a:ext cx="6096000" cy="584775"/>
          </a:xfrm>
          <a:prstGeom prst="rect">
            <a:avLst/>
          </a:prstGeom>
          <a:noFill/>
        </p:spPr>
        <p:txBody>
          <a:bodyPr wrap="square" rtlCol="0">
            <a:spAutoFit/>
          </a:bodyPr>
          <a:lstStyle/>
          <a:p>
            <a:pPr algn="ctr"/>
            <a:r>
              <a:rPr lang="en-IN" sz="3200" dirty="0"/>
              <a:t>Dislikes</a:t>
            </a:r>
          </a:p>
        </p:txBody>
      </p:sp>
      <p:pic>
        <p:nvPicPr>
          <p:cNvPr id="2051" name="Picture 3" descr="D:\Saved Pictures\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27150"/>
            <a:ext cx="3581400" cy="2430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Saved Pictures\Cap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3551237" cy="238601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76" y="4156523"/>
            <a:ext cx="8336924"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5759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304800"/>
            <a:ext cx="5943600" cy="584775"/>
          </a:xfrm>
          <a:prstGeom prst="rect">
            <a:avLst/>
          </a:prstGeom>
          <a:noFill/>
        </p:spPr>
        <p:txBody>
          <a:bodyPr wrap="square" rtlCol="0">
            <a:spAutoFit/>
          </a:bodyPr>
          <a:lstStyle/>
          <a:p>
            <a:pPr algn="ctr"/>
            <a:r>
              <a:rPr lang="en-IN" sz="3200" dirty="0"/>
              <a:t>Comments Count</a:t>
            </a:r>
          </a:p>
        </p:txBody>
      </p:sp>
      <p:sp>
        <p:nvSpPr>
          <p:cNvPr id="4" name="TextBox 3"/>
          <p:cNvSpPr txBox="1"/>
          <p:nvPr/>
        </p:nvSpPr>
        <p:spPr>
          <a:xfrm>
            <a:off x="457200" y="1066800"/>
            <a:ext cx="4800600" cy="3416320"/>
          </a:xfrm>
          <a:prstGeom prst="rect">
            <a:avLst/>
          </a:prstGeom>
          <a:noFill/>
        </p:spPr>
        <p:txBody>
          <a:bodyPr wrap="square" rtlCol="0">
            <a:spAutoFit/>
          </a:bodyPr>
          <a:lstStyle/>
          <a:p>
            <a:r>
              <a:rPr lang="en-IN" dirty="0"/>
              <a:t>From our observations, we observe that both the mean and standard deviation of Great Britain (GB) are larger than that of any other country. </a:t>
            </a:r>
          </a:p>
          <a:p>
            <a:endParaRPr lang="en-IN" dirty="0"/>
          </a:p>
          <a:p>
            <a:r>
              <a:rPr lang="en-IN" dirty="0"/>
              <a:t>If we look into some of the videos in our upcoming analysis, separate document, we could identify why this situation occurs.</a:t>
            </a:r>
          </a:p>
          <a:p>
            <a:endParaRPr lang="en-IN" dirty="0"/>
          </a:p>
          <a:p>
            <a:r>
              <a:rPr lang="en-IN" dirty="0"/>
              <a:t>Even if the total data sizes for each dataset are relatively the same, GB had had more Dislikes, Comments, Likes, and other cases. </a:t>
            </a:r>
          </a:p>
        </p:txBody>
      </p:sp>
      <p:pic>
        <p:nvPicPr>
          <p:cNvPr id="3074" name="Picture 2" descr="D:\Saved Pictures\Cap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67" y="1091485"/>
            <a:ext cx="35972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Saved Pictures\Captur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17" y="1091485"/>
            <a:ext cx="3559175" cy="2400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D:\Saved Pictures\Captur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921" y="4191000"/>
            <a:ext cx="35972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845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6A3-9475-46EA-9116-78921067FA78}"/>
              </a:ext>
            </a:extLst>
          </p:cNvPr>
          <p:cNvSpPr>
            <a:spLocks noGrp="1"/>
          </p:cNvSpPr>
          <p:nvPr>
            <p:ph type="title"/>
          </p:nvPr>
        </p:nvSpPr>
        <p:spPr/>
        <p:txBody>
          <a:bodyPr/>
          <a:lstStyle/>
          <a:p>
            <a:r>
              <a:rPr lang="en-IN" dirty="0"/>
              <a:t>      </a:t>
            </a:r>
            <a:endParaRPr lang="en-IN" sz="4400" dirty="0">
              <a:latin typeface="Arial Black" panose="020B0A04020102020204" pitchFamily="34" charset="0"/>
            </a:endParaRPr>
          </a:p>
        </p:txBody>
      </p:sp>
      <p:pic>
        <p:nvPicPr>
          <p:cNvPr id="12" name="Content Placeholder 11">
            <a:extLst>
              <a:ext uri="{FF2B5EF4-FFF2-40B4-BE49-F238E27FC236}">
                <a16:creationId xmlns:a16="http://schemas.microsoft.com/office/drawing/2014/main" id="{B93F6178-9C02-4CFA-8944-E73FC6A2AA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6740" y="3073400"/>
            <a:ext cx="3357033" cy="2717800"/>
          </a:xfrm>
        </p:spPr>
      </p:pic>
      <p:pic>
        <p:nvPicPr>
          <p:cNvPr id="14" name="Content Placeholder 13">
            <a:extLst>
              <a:ext uri="{FF2B5EF4-FFF2-40B4-BE49-F238E27FC236}">
                <a16:creationId xmlns:a16="http://schemas.microsoft.com/office/drawing/2014/main" id="{35978A21-B0D8-4EE4-88F7-84F2EF84B98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14904" y="3670234"/>
            <a:ext cx="3284505" cy="1524132"/>
          </a:xfrm>
        </p:spPr>
      </p:pic>
      <p:sp>
        <p:nvSpPr>
          <p:cNvPr id="15" name="TextBox 14">
            <a:extLst>
              <a:ext uri="{FF2B5EF4-FFF2-40B4-BE49-F238E27FC236}">
                <a16:creationId xmlns:a16="http://schemas.microsoft.com/office/drawing/2014/main" id="{CCFC4D70-8423-45AA-A0E6-9F85284B4BA8}"/>
              </a:ext>
            </a:extLst>
          </p:cNvPr>
          <p:cNvSpPr txBox="1"/>
          <p:nvPr/>
        </p:nvSpPr>
        <p:spPr>
          <a:xfrm>
            <a:off x="762000" y="485548"/>
            <a:ext cx="7523558" cy="1538883"/>
          </a:xfrm>
          <a:prstGeom prst="rect">
            <a:avLst/>
          </a:prstGeom>
          <a:noFill/>
        </p:spPr>
        <p:txBody>
          <a:bodyPr wrap="square" rtlCol="0">
            <a:spAutoFit/>
          </a:bodyPr>
          <a:lstStyle/>
          <a:p>
            <a:endParaRPr lang="en-IN" dirty="0"/>
          </a:p>
          <a:p>
            <a:r>
              <a:rPr lang="en-IN" sz="4000" dirty="0"/>
              <a:t>             Hypothesis Testing</a:t>
            </a:r>
          </a:p>
          <a:p>
            <a:endParaRPr lang="en-IN" dirty="0"/>
          </a:p>
          <a:p>
            <a:endParaRPr lang="en-IN" dirty="0"/>
          </a:p>
        </p:txBody>
      </p:sp>
      <p:sp>
        <p:nvSpPr>
          <p:cNvPr id="17" name="TextBox 16">
            <a:extLst>
              <a:ext uri="{FF2B5EF4-FFF2-40B4-BE49-F238E27FC236}">
                <a16:creationId xmlns:a16="http://schemas.microsoft.com/office/drawing/2014/main" id="{15A11580-2974-4B0C-921B-0510634B4714}"/>
              </a:ext>
            </a:extLst>
          </p:cNvPr>
          <p:cNvSpPr txBox="1"/>
          <p:nvPr/>
        </p:nvSpPr>
        <p:spPr>
          <a:xfrm>
            <a:off x="3233032" y="1973689"/>
            <a:ext cx="3472567" cy="830997"/>
          </a:xfrm>
          <a:prstGeom prst="rect">
            <a:avLst/>
          </a:prstGeom>
          <a:noFill/>
        </p:spPr>
        <p:txBody>
          <a:bodyPr wrap="square" rtlCol="0">
            <a:spAutoFit/>
          </a:bodyPr>
          <a:lstStyle/>
          <a:p>
            <a:r>
              <a:rPr lang="en-IN" sz="2400" dirty="0"/>
              <a:t>Two-Sided Hypothesis</a:t>
            </a:r>
          </a:p>
          <a:p>
            <a:r>
              <a:rPr lang="en-IN" sz="2400" dirty="0"/>
              <a:t>            Testing   </a:t>
            </a:r>
          </a:p>
        </p:txBody>
      </p:sp>
    </p:spTree>
    <p:extLst>
      <p:ext uri="{BB962C8B-B14F-4D97-AF65-F5344CB8AC3E}">
        <p14:creationId xmlns:p14="http://schemas.microsoft.com/office/powerpoint/2010/main" val="275365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2158080-14DD-48A0-BE9C-B53B7A12551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5663" y="3101686"/>
            <a:ext cx="3659187" cy="2661227"/>
          </a:xfrm>
        </p:spPr>
      </p:pic>
      <p:pic>
        <p:nvPicPr>
          <p:cNvPr id="11" name="Content Placeholder 10">
            <a:extLst>
              <a:ext uri="{FF2B5EF4-FFF2-40B4-BE49-F238E27FC236}">
                <a16:creationId xmlns:a16="http://schemas.microsoft.com/office/drawing/2014/main" id="{ECC932A7-8FE3-4807-9DB8-6E9E5247791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3473" y="3746440"/>
            <a:ext cx="3307367" cy="1371719"/>
          </a:xfrm>
        </p:spPr>
      </p:pic>
      <p:sp>
        <p:nvSpPr>
          <p:cNvPr id="7" name="TextBox 6">
            <a:extLst>
              <a:ext uri="{FF2B5EF4-FFF2-40B4-BE49-F238E27FC236}">
                <a16:creationId xmlns:a16="http://schemas.microsoft.com/office/drawing/2014/main" id="{BCBF20EB-8387-4A92-832C-0AE1EA1C6540}"/>
              </a:ext>
            </a:extLst>
          </p:cNvPr>
          <p:cNvSpPr txBox="1"/>
          <p:nvPr/>
        </p:nvSpPr>
        <p:spPr>
          <a:xfrm>
            <a:off x="3048000" y="914400"/>
            <a:ext cx="3790949" cy="830997"/>
          </a:xfrm>
          <a:prstGeom prst="rect">
            <a:avLst/>
          </a:prstGeom>
          <a:noFill/>
        </p:spPr>
        <p:txBody>
          <a:bodyPr wrap="square" rtlCol="0">
            <a:spAutoFit/>
          </a:bodyPr>
          <a:lstStyle/>
          <a:p>
            <a:r>
              <a:rPr lang="en-IN" sz="2400" dirty="0"/>
              <a:t>One-Sided Hypothesis</a:t>
            </a:r>
          </a:p>
          <a:p>
            <a:r>
              <a:rPr lang="en-IN" sz="2400" dirty="0"/>
              <a:t>             Testing            </a:t>
            </a:r>
          </a:p>
        </p:txBody>
      </p:sp>
    </p:spTree>
    <p:extLst>
      <p:ext uri="{BB962C8B-B14F-4D97-AF65-F5344CB8AC3E}">
        <p14:creationId xmlns:p14="http://schemas.microsoft.com/office/powerpoint/2010/main" val="4251222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0"/>
            <a:ext cx="7162800"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27415926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81000"/>
            <a:ext cx="6248400" cy="646331"/>
          </a:xfrm>
          <a:prstGeom prst="rect">
            <a:avLst/>
          </a:prstGeom>
          <a:noFill/>
        </p:spPr>
        <p:txBody>
          <a:bodyPr wrap="square" rtlCol="0">
            <a:spAutoFit/>
          </a:bodyPr>
          <a:lstStyle/>
          <a:p>
            <a:pPr algn="ctr"/>
            <a:r>
              <a:rPr lang="en-IN" sz="3600" dirty="0"/>
              <a:t>INTRODUCTION</a:t>
            </a:r>
            <a:endParaRPr lang="en-IN" dirty="0"/>
          </a:p>
        </p:txBody>
      </p:sp>
      <p:sp>
        <p:nvSpPr>
          <p:cNvPr id="6" name="TextBox 5"/>
          <p:cNvSpPr txBox="1"/>
          <p:nvPr/>
        </p:nvSpPr>
        <p:spPr>
          <a:xfrm>
            <a:off x="685800" y="1295400"/>
            <a:ext cx="7620000" cy="4708981"/>
          </a:xfrm>
          <a:prstGeom prst="rect">
            <a:avLst/>
          </a:prstGeom>
          <a:noFill/>
        </p:spPr>
        <p:txBody>
          <a:bodyPr wrap="square" rtlCol="0">
            <a:spAutoFit/>
          </a:bodyPr>
          <a:lstStyle/>
          <a:p>
            <a:r>
              <a:rPr lang="en-IN" sz="2000" dirty="0"/>
              <a:t>We observe trending YouTube videos from November 2017 to December 2018 for selected countries. The countries available for the scope of this analysis were</a:t>
            </a:r>
          </a:p>
          <a:p>
            <a:endParaRPr lang="en-IN" sz="2000" dirty="0"/>
          </a:p>
          <a:p>
            <a:r>
              <a:rPr lang="en-IN" sz="2000" dirty="0"/>
              <a:t>1. Canada (CA)</a:t>
            </a:r>
          </a:p>
          <a:p>
            <a:r>
              <a:rPr lang="en-IN" sz="2000" dirty="0"/>
              <a:t>2. Great Britain (GB)</a:t>
            </a:r>
          </a:p>
          <a:p>
            <a:r>
              <a:rPr lang="en-IN" sz="2000" dirty="0"/>
              <a:t>3. Germany (DE)</a:t>
            </a:r>
          </a:p>
          <a:p>
            <a:r>
              <a:rPr lang="en-IN" sz="2000" dirty="0"/>
              <a:t>4. France (FR)</a:t>
            </a:r>
          </a:p>
          <a:p>
            <a:r>
              <a:rPr lang="en-IN" sz="2000" dirty="0"/>
              <a:t>5. United States (USA)</a:t>
            </a:r>
          </a:p>
          <a:p>
            <a:endParaRPr lang="en-IN" sz="2000" dirty="0"/>
          </a:p>
          <a:p>
            <a:r>
              <a:rPr lang="en-IN" sz="2000" dirty="0"/>
              <a:t>During this time period, there area total of 15982124093 views.</a:t>
            </a:r>
          </a:p>
          <a:p>
            <a:endParaRPr lang="en-IN" sz="2000" dirty="0"/>
          </a:p>
          <a:p>
            <a:endParaRPr lang="en-IN" sz="2000" dirty="0"/>
          </a:p>
          <a:p>
            <a:r>
              <a:rPr lang="en-IN" sz="2000" dirty="0"/>
              <a:t>In this observation, we can identify an increase in </a:t>
            </a:r>
            <a:r>
              <a:rPr lang="en-IN" sz="2000" dirty="0" err="1"/>
              <a:t>Youtube</a:t>
            </a:r>
            <a:r>
              <a:rPr lang="en-IN" sz="2000" dirty="0"/>
              <a:t> views from the beginning of December to mid December.</a:t>
            </a:r>
          </a:p>
        </p:txBody>
      </p:sp>
    </p:spTree>
    <p:extLst>
      <p:ext uri="{BB962C8B-B14F-4D97-AF65-F5344CB8AC3E}">
        <p14:creationId xmlns:p14="http://schemas.microsoft.com/office/powerpoint/2010/main" val="29308610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189" y="574649"/>
            <a:ext cx="7315200" cy="584775"/>
          </a:xfrm>
          <a:prstGeom prst="rect">
            <a:avLst/>
          </a:prstGeom>
          <a:noFill/>
        </p:spPr>
        <p:txBody>
          <a:bodyPr wrap="square" rtlCol="0">
            <a:spAutoFit/>
          </a:bodyPr>
          <a:lstStyle/>
          <a:p>
            <a:pPr algn="ctr"/>
            <a:r>
              <a:rPr lang="en-IN" sz="3200" dirty="0"/>
              <a:t>DATA CLEANING</a:t>
            </a:r>
          </a:p>
        </p:txBody>
      </p:sp>
      <p:sp>
        <p:nvSpPr>
          <p:cNvPr id="4" name="TextBox 3"/>
          <p:cNvSpPr txBox="1"/>
          <p:nvPr/>
        </p:nvSpPr>
        <p:spPr>
          <a:xfrm>
            <a:off x="304800" y="1447800"/>
            <a:ext cx="8610600" cy="4893647"/>
          </a:xfrm>
          <a:prstGeom prst="rect">
            <a:avLst/>
          </a:prstGeom>
          <a:noFill/>
        </p:spPr>
        <p:txBody>
          <a:bodyPr wrap="square" rtlCol="0">
            <a:spAutoFit/>
          </a:bodyPr>
          <a:lstStyle/>
          <a:p>
            <a:r>
              <a:rPr lang="en-IN" sz="2400" b="1" dirty="0"/>
              <a:t>Imports</a:t>
            </a:r>
          </a:p>
          <a:p>
            <a:r>
              <a:rPr lang="en-IN" b="1" dirty="0">
                <a:latin typeface="Consolas" panose="020B0609020204030204" pitchFamily="49" charset="0"/>
              </a:rPr>
              <a:t>import pandas as </a:t>
            </a:r>
            <a:r>
              <a:rPr lang="en-IN" b="1" dirty="0" err="1">
                <a:latin typeface="Consolas" panose="020B0609020204030204" pitchFamily="49" charset="0"/>
              </a:rPr>
              <a:t>pd</a:t>
            </a:r>
            <a:endParaRPr lang="en-IN" b="1" dirty="0">
              <a:latin typeface="Consolas" panose="020B0609020204030204" pitchFamily="49" charset="0"/>
            </a:endParaRPr>
          </a:p>
          <a:p>
            <a:r>
              <a:rPr lang="en-IN" b="1" dirty="0">
                <a:latin typeface="Consolas" panose="020B0609020204030204" pitchFamily="49" charset="0"/>
              </a:rPr>
              <a:t>import pprint</a:t>
            </a:r>
          </a:p>
          <a:p>
            <a:r>
              <a:rPr lang="en-IN" b="1" dirty="0">
                <a:latin typeface="Consolas" panose="020B0609020204030204" pitchFamily="49" charset="0"/>
              </a:rPr>
              <a:t>import string</a:t>
            </a:r>
          </a:p>
          <a:p>
            <a:r>
              <a:rPr lang="en-IN" b="1" dirty="0">
                <a:latin typeface="Consolas" panose="020B0609020204030204" pitchFamily="49" charset="0"/>
              </a:rPr>
              <a:t>import matplotlib.pyplot as </a:t>
            </a:r>
            <a:r>
              <a:rPr lang="en-IN" b="1" dirty="0" err="1">
                <a:latin typeface="Consolas" panose="020B0609020204030204" pitchFamily="49" charset="0"/>
              </a:rPr>
              <a:t>plt</a:t>
            </a:r>
            <a:endParaRPr lang="en-IN" b="1" dirty="0">
              <a:latin typeface="Consolas" panose="020B0609020204030204" pitchFamily="49" charset="0"/>
            </a:endParaRPr>
          </a:p>
          <a:p>
            <a:r>
              <a:rPr lang="en-IN" b="1" dirty="0">
                <a:latin typeface="Consolas" panose="020B0609020204030204" pitchFamily="49" charset="0"/>
              </a:rPr>
              <a:t>from datetime import datetime as </a:t>
            </a:r>
            <a:r>
              <a:rPr lang="en-IN" b="1" dirty="0" err="1">
                <a:latin typeface="Consolas" panose="020B0609020204030204" pitchFamily="49" charset="0"/>
              </a:rPr>
              <a:t>dt</a:t>
            </a:r>
            <a:endParaRPr lang="en-IN" b="1" dirty="0">
              <a:latin typeface="Consolas" panose="020B0609020204030204" pitchFamily="49" charset="0"/>
            </a:endParaRPr>
          </a:p>
          <a:p>
            <a:r>
              <a:rPr lang="en-IN" b="1" dirty="0">
                <a:latin typeface="Consolas" panose="020B0609020204030204" pitchFamily="49" charset="0"/>
              </a:rPr>
              <a:t>import visual_descriptiveStats as </a:t>
            </a:r>
            <a:r>
              <a:rPr lang="en-IN" b="1" dirty="0" err="1">
                <a:latin typeface="Consolas" panose="020B0609020204030204" pitchFamily="49" charset="0"/>
              </a:rPr>
              <a:t>viz_personal</a:t>
            </a:r>
            <a:endParaRPr lang="en-IN" b="1" dirty="0">
              <a:latin typeface="Consolas" panose="020B0609020204030204" pitchFamily="49" charset="0"/>
            </a:endParaRPr>
          </a:p>
          <a:p>
            <a:endParaRPr lang="en-IN" b="1" dirty="0">
              <a:latin typeface="Consolas" panose="020B0609020204030204" pitchFamily="49" charset="0"/>
            </a:endParaRPr>
          </a:p>
          <a:p>
            <a:r>
              <a:rPr lang="en-IN" dirty="0"/>
              <a:t>We locally import the YouTube datasets using Pandas. Thereafter, we utilize Pprint at some point to easily visualize and identify output.</a:t>
            </a:r>
          </a:p>
          <a:p>
            <a:r>
              <a:rPr lang="en-IN" dirty="0"/>
              <a:t>The regions of the YouTube video information are the following:</a:t>
            </a:r>
          </a:p>
          <a:p>
            <a:r>
              <a:rPr lang="en-IN" dirty="0"/>
              <a:t>1) Canada</a:t>
            </a:r>
          </a:p>
          <a:p>
            <a:r>
              <a:rPr lang="en-IN" dirty="0"/>
              <a:t>2)United States of America</a:t>
            </a:r>
          </a:p>
          <a:p>
            <a:r>
              <a:rPr lang="en-IN" dirty="0"/>
              <a:t>3)Great Britain</a:t>
            </a:r>
          </a:p>
          <a:p>
            <a:r>
              <a:rPr lang="en-IN" dirty="0"/>
              <a:t>4)France</a:t>
            </a:r>
          </a:p>
          <a:p>
            <a:r>
              <a:rPr lang="en-IN" dirty="0"/>
              <a:t>5)Germany</a:t>
            </a:r>
          </a:p>
          <a:p>
            <a:endParaRPr lang="en-IN" dirty="0"/>
          </a:p>
        </p:txBody>
      </p:sp>
    </p:spTree>
    <p:extLst>
      <p:ext uri="{BB962C8B-B14F-4D97-AF65-F5344CB8AC3E}">
        <p14:creationId xmlns:p14="http://schemas.microsoft.com/office/powerpoint/2010/main" val="35059990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172200" cy="584775"/>
          </a:xfrm>
          <a:prstGeom prst="rect">
            <a:avLst/>
          </a:prstGeom>
          <a:noFill/>
        </p:spPr>
        <p:txBody>
          <a:bodyPr wrap="square" rtlCol="0">
            <a:spAutoFit/>
          </a:bodyPr>
          <a:lstStyle/>
          <a:p>
            <a:pPr algn="ctr"/>
            <a:r>
              <a:rPr lang="en-IN" sz="3200" dirty="0"/>
              <a:t> Formatting Trend Date Feature</a:t>
            </a:r>
          </a:p>
        </p:txBody>
      </p:sp>
      <p:sp>
        <p:nvSpPr>
          <p:cNvPr id="3" name="TextBox 2"/>
          <p:cNvSpPr txBox="1"/>
          <p:nvPr/>
        </p:nvSpPr>
        <p:spPr>
          <a:xfrm>
            <a:off x="457200" y="1447800"/>
            <a:ext cx="3429000" cy="2031325"/>
          </a:xfrm>
          <a:prstGeom prst="rect">
            <a:avLst/>
          </a:prstGeom>
          <a:noFill/>
        </p:spPr>
        <p:txBody>
          <a:bodyPr wrap="square" rtlCol="0">
            <a:spAutoFit/>
          </a:bodyPr>
          <a:lstStyle/>
          <a:p>
            <a:r>
              <a:rPr lang="en-IN" dirty="0"/>
              <a:t>Firstly, we format the "</a:t>
            </a:r>
            <a:r>
              <a:rPr lang="en-IN" dirty="0" err="1"/>
              <a:t>trending_date</a:t>
            </a:r>
            <a:r>
              <a:rPr lang="en-IN" dirty="0"/>
              <a:t>" feature from having dots as its delimiters, to "slash" delimiters. </a:t>
            </a:r>
          </a:p>
          <a:p>
            <a:endParaRPr lang="en-IN" dirty="0"/>
          </a:p>
          <a:p>
            <a:r>
              <a:rPr lang="en-IN" dirty="0"/>
              <a:t>For example, 1.1.17 will now be 1/1/17.</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4195763"/>
            <a:ext cx="6505575" cy="1533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88937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6781800" cy="584775"/>
          </a:xfrm>
          <a:prstGeom prst="rect">
            <a:avLst/>
          </a:prstGeom>
          <a:noFill/>
        </p:spPr>
        <p:txBody>
          <a:bodyPr wrap="square" rtlCol="0">
            <a:spAutoFit/>
          </a:bodyPr>
          <a:lstStyle/>
          <a:p>
            <a:pPr algn="ctr"/>
            <a:r>
              <a:rPr lang="en-IN" sz="3200" dirty="0"/>
              <a:t>Identifying NULL Values </a:t>
            </a:r>
          </a:p>
        </p:txBody>
      </p:sp>
      <p:sp>
        <p:nvSpPr>
          <p:cNvPr id="3" name="TextBox 2"/>
          <p:cNvSpPr txBox="1"/>
          <p:nvPr/>
        </p:nvSpPr>
        <p:spPr>
          <a:xfrm>
            <a:off x="381000" y="1219200"/>
            <a:ext cx="4572000" cy="4801314"/>
          </a:xfrm>
          <a:prstGeom prst="rect">
            <a:avLst/>
          </a:prstGeom>
          <a:noFill/>
        </p:spPr>
        <p:txBody>
          <a:bodyPr wrap="square" rtlCol="0">
            <a:spAutoFit/>
          </a:bodyPr>
          <a:lstStyle/>
          <a:p>
            <a:r>
              <a:rPr lang="en-IN" dirty="0"/>
              <a:t>We identify that the Description feature for every dataset contains a lack of information, or just non-entered information. In regards to Semantic Analysis, having no description is vital. </a:t>
            </a:r>
          </a:p>
          <a:p>
            <a:endParaRPr lang="en-IN" dirty="0"/>
          </a:p>
          <a:p>
            <a:r>
              <a:rPr lang="en-IN" dirty="0"/>
              <a:t>However, there are two things to think about for the concern of this information</a:t>
            </a:r>
          </a:p>
          <a:p>
            <a:endParaRPr lang="en-IN" dirty="0"/>
          </a:p>
          <a:p>
            <a:r>
              <a:rPr lang="en-IN" dirty="0"/>
              <a:t>1. The total amount of non-entered values isn't significant enough to cause a concern for validating them or more. </a:t>
            </a:r>
          </a:p>
          <a:p>
            <a:r>
              <a:rPr lang="en-IN" dirty="0"/>
              <a:t>2. If we look at the following Channel Users and Titles of the videos for every country, we observe that these videos are from non-influencers such as fan-made creations, commentators, or others.</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44002"/>
            <a:ext cx="3124200" cy="5532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4887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4524"/>
            <a:ext cx="6781800" cy="1200329"/>
          </a:xfrm>
          <a:prstGeom prst="rect">
            <a:avLst/>
          </a:prstGeom>
          <a:noFill/>
        </p:spPr>
        <p:txBody>
          <a:bodyPr wrap="square" rtlCol="0">
            <a:spAutoFit/>
          </a:bodyPr>
          <a:lstStyle/>
          <a:p>
            <a:r>
              <a:rPr lang="en-IN" dirty="0"/>
              <a:t>Therefore, we delete the </a:t>
            </a:r>
            <a:r>
              <a:rPr lang="en-IN" dirty="0" err="1"/>
              <a:t>the</a:t>
            </a:r>
            <a:r>
              <a:rPr lang="en-IN" dirty="0"/>
              <a:t> rows that contain a lack of information in the description feature. </a:t>
            </a:r>
          </a:p>
          <a:p>
            <a:endParaRPr lang="en-IN" dirty="0"/>
          </a:p>
          <a:p>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943100"/>
            <a:ext cx="73723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5629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6934200" cy="584775"/>
          </a:xfrm>
          <a:prstGeom prst="rect">
            <a:avLst/>
          </a:prstGeom>
          <a:noFill/>
        </p:spPr>
        <p:txBody>
          <a:bodyPr wrap="square" rtlCol="0">
            <a:spAutoFit/>
          </a:bodyPr>
          <a:lstStyle/>
          <a:p>
            <a:pPr algn="ctr"/>
            <a:r>
              <a:rPr lang="en-IN" sz="3200" dirty="0"/>
              <a:t>Drop Information</a:t>
            </a:r>
          </a:p>
        </p:txBody>
      </p:sp>
      <p:sp>
        <p:nvSpPr>
          <p:cNvPr id="3" name="TextBox 2"/>
          <p:cNvSpPr txBox="1"/>
          <p:nvPr/>
        </p:nvSpPr>
        <p:spPr>
          <a:xfrm>
            <a:off x="457200" y="1371600"/>
            <a:ext cx="4191000" cy="1200329"/>
          </a:xfrm>
          <a:prstGeom prst="rect">
            <a:avLst/>
          </a:prstGeom>
          <a:noFill/>
        </p:spPr>
        <p:txBody>
          <a:bodyPr wrap="square" rtlCol="0">
            <a:spAutoFit/>
          </a:bodyPr>
          <a:lstStyle/>
          <a:p>
            <a:r>
              <a:rPr lang="en-IN" dirty="0"/>
              <a:t>Here, we drop any null values that exist in each dataset. As seen from before, the following are the number of missing "Description value.</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4162425"/>
            <a:ext cx="8077201"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743200"/>
            <a:ext cx="52292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420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239000" cy="1077218"/>
          </a:xfrm>
          <a:prstGeom prst="rect">
            <a:avLst/>
          </a:prstGeom>
          <a:noFill/>
        </p:spPr>
        <p:txBody>
          <a:bodyPr wrap="square" rtlCol="0">
            <a:spAutoFit/>
          </a:bodyPr>
          <a:lstStyle/>
          <a:p>
            <a:pPr algn="ctr"/>
            <a:r>
              <a:rPr lang="en-IN" sz="3200" b="1" dirty="0"/>
              <a:t>Preliminary Thoughts</a:t>
            </a:r>
          </a:p>
          <a:p>
            <a:pPr algn="ctr"/>
            <a:endParaRPr lang="en-IN" sz="3200" dirty="0"/>
          </a:p>
        </p:txBody>
      </p:sp>
      <p:sp>
        <p:nvSpPr>
          <p:cNvPr id="3" name="TextBox 2"/>
          <p:cNvSpPr txBox="1"/>
          <p:nvPr/>
        </p:nvSpPr>
        <p:spPr>
          <a:xfrm>
            <a:off x="495300" y="1295400"/>
            <a:ext cx="7924800" cy="4801314"/>
          </a:xfrm>
          <a:prstGeom prst="rect">
            <a:avLst/>
          </a:prstGeom>
          <a:noFill/>
        </p:spPr>
        <p:txBody>
          <a:bodyPr wrap="square" rtlCol="0">
            <a:spAutoFit/>
          </a:bodyPr>
          <a:lstStyle/>
          <a:p>
            <a:r>
              <a:rPr lang="en-IN" dirty="0"/>
              <a:t>Question 1) From the list of trending videos that occurred from November 2017-January 2018,</a:t>
            </a:r>
          </a:p>
          <a:p>
            <a:r>
              <a:rPr lang="en-IN" dirty="0"/>
              <a:t>what are the top 10 trending: </a:t>
            </a:r>
          </a:p>
          <a:p>
            <a:r>
              <a:rPr lang="en-IN" dirty="0"/>
              <a:t>	1. YouTube videos</a:t>
            </a:r>
          </a:p>
          <a:p>
            <a:r>
              <a:rPr lang="en-IN" dirty="0"/>
              <a:t>	2. Categories</a:t>
            </a:r>
          </a:p>
          <a:p>
            <a:r>
              <a:rPr lang="en-IN" dirty="0"/>
              <a:t>	3. YouTube Channels</a:t>
            </a:r>
          </a:p>
          <a:p>
            <a:r>
              <a:rPr lang="en-IN" dirty="0"/>
              <a:t>based on user view counts.</a:t>
            </a:r>
          </a:p>
          <a:p>
            <a:endParaRPr lang="en-IN" dirty="0"/>
          </a:p>
          <a:p>
            <a:r>
              <a:rPr lang="en-IN" dirty="0"/>
              <a:t>Question 2)</a:t>
            </a:r>
          </a:p>
          <a:p>
            <a:r>
              <a:rPr lang="en-IN" dirty="0"/>
              <a:t>From the top videos, categories, and YouTube channels, what countries dominate those spaces?</a:t>
            </a:r>
          </a:p>
          <a:p>
            <a:endParaRPr lang="en-IN" dirty="0"/>
          </a:p>
          <a:p>
            <a:r>
              <a:rPr lang="en-IN" dirty="0"/>
              <a:t>Question 3)</a:t>
            </a:r>
          </a:p>
          <a:p>
            <a:r>
              <a:rPr lang="en-IN" dirty="0"/>
              <a:t>Lastly, for these topics, what were the most disliked, liked, and ratio of likes?</a:t>
            </a:r>
          </a:p>
          <a:p>
            <a:endParaRPr lang="en-IN" dirty="0"/>
          </a:p>
          <a:p>
            <a:r>
              <a:rPr lang="en-IN" dirty="0"/>
              <a:t>From this analysis, we can distinguish what types of topics trending during the winter, and some of their characteristics.</a:t>
            </a:r>
          </a:p>
        </p:txBody>
      </p:sp>
    </p:spTree>
    <p:extLst>
      <p:ext uri="{BB962C8B-B14F-4D97-AF65-F5344CB8AC3E}">
        <p14:creationId xmlns:p14="http://schemas.microsoft.com/office/powerpoint/2010/main" val="10204987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723</TotalTime>
  <Words>1150</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Consolas</vt:lpstr>
      <vt:lpstr>Trebuchet MS</vt:lpstr>
      <vt:lpstr>Tw Cen MT</vt:lpstr>
      <vt:lpstr>Wingdings 3</vt:lpstr>
      <vt:lpstr>Circuit</vt:lpstr>
      <vt:lpstr>YouTube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dc:title>
  <dc:creator>Apoorve Gupta</dc:creator>
  <cp:lastModifiedBy>pratyush mishra</cp:lastModifiedBy>
  <cp:revision>27</cp:revision>
  <dcterms:created xsi:type="dcterms:W3CDTF">2006-08-16T00:00:00Z</dcterms:created>
  <dcterms:modified xsi:type="dcterms:W3CDTF">2018-11-19T16:56:06Z</dcterms:modified>
</cp:coreProperties>
</file>