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Sheet2!$B$1</c:f>
              <c:strCache>
                <c:ptCount val="1"/>
                <c:pt idx="0">
                  <c:v>Split of Data</c:v>
                </c:pt>
              </c:strCache>
            </c:strRef>
          </c:tx>
          <c:invertIfNegative val="0"/>
          <c:cat>
            <c:strRef>
              <c:f>Sheet2!$B$2:$B$3</c:f>
              <c:strCache>
                <c:ptCount val="2"/>
                <c:pt idx="0">
                  <c:v>Train Data</c:v>
                </c:pt>
                <c:pt idx="1">
                  <c:v>Test Data</c:v>
                </c:pt>
              </c:strCache>
            </c:strRef>
          </c:cat>
          <c:val>
            <c:numRef>
              <c:f>Sheet2!$C$2:$C$3</c:f>
              <c:numCache>
                <c:formatCode>General</c:formatCode>
                <c:ptCount val="2"/>
                <c:pt idx="0">
                  <c:v>47880</c:v>
                </c:pt>
                <c:pt idx="1">
                  <c:v>9112</c:v>
                </c:pt>
              </c:numCache>
            </c:numRef>
          </c:val>
        </c:ser>
        <c:dLbls>
          <c:showLegendKey val="0"/>
          <c:showVal val="0"/>
          <c:showCatName val="0"/>
          <c:showSerName val="0"/>
          <c:showPercent val="0"/>
          <c:showBubbleSize val="0"/>
        </c:dLbls>
        <c:gapWidth val="150"/>
        <c:axId val="140791808"/>
        <c:axId val="150839680"/>
      </c:barChart>
      <c:catAx>
        <c:axId val="140791808"/>
        <c:scaling>
          <c:orientation val="minMax"/>
        </c:scaling>
        <c:delete val="0"/>
        <c:axPos val="b"/>
        <c:majorTickMark val="out"/>
        <c:minorTickMark val="none"/>
        <c:tickLblPos val="nextTo"/>
        <c:crossAx val="150839680"/>
        <c:crosses val="autoZero"/>
        <c:auto val="1"/>
        <c:lblAlgn val="ctr"/>
        <c:lblOffset val="100"/>
        <c:noMultiLvlLbl val="0"/>
      </c:catAx>
      <c:valAx>
        <c:axId val="150839680"/>
        <c:scaling>
          <c:orientation val="minMax"/>
        </c:scaling>
        <c:delete val="0"/>
        <c:axPos val="l"/>
        <c:majorGridlines/>
        <c:numFmt formatCode="General" sourceLinked="1"/>
        <c:majorTickMark val="out"/>
        <c:minorTickMark val="none"/>
        <c:tickLblPos val="nextTo"/>
        <c:crossAx val="140791808"/>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CEA68874-35F1-4404-B33F-9E2393C24837}" type="datetimeFigureOut">
              <a:rPr lang="en-IN" smtClean="0"/>
              <a:t>03-09-2022</a:t>
            </a:fld>
            <a:endParaRPr lang="en-IN"/>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7C727E03-EAEF-428D-A0DB-27016C69426C}" type="slidenum">
              <a:rPr lang="en-IN" smtClean="0"/>
              <a:t>‹#›</a:t>
            </a:fld>
            <a:endParaRPr lang="en-IN"/>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IN"/>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A68874-35F1-4404-B33F-9E2393C24837}"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27E03-EAEF-428D-A0DB-27016C69426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68874-35F1-4404-B33F-9E2393C24837}"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7C727E03-EAEF-428D-A0DB-27016C69426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68874-35F1-4404-B33F-9E2393C24837}"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27E03-EAEF-428D-A0DB-27016C69426C}"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CEA68874-35F1-4404-B33F-9E2393C24837}" type="datetimeFigureOut">
              <a:rPr lang="en-IN" smtClean="0"/>
              <a:t>03-09-2022</a:t>
            </a:fld>
            <a:endParaRPr lang="en-IN"/>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7C727E03-EAEF-428D-A0DB-27016C69426C}" type="slidenum">
              <a:rPr lang="en-IN" smtClean="0"/>
              <a:t>‹#›</a:t>
            </a:fld>
            <a:endParaRPr lang="en-IN"/>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IN"/>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A68874-35F1-4404-B33F-9E2393C24837}"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27E03-EAEF-428D-A0DB-27016C69426C}"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68874-35F1-4404-B33F-9E2393C24837}" type="datetimeFigureOut">
              <a:rPr lang="en-IN" smtClean="0"/>
              <a:t>03-09-2022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727E03-EAEF-428D-A0DB-27016C69426C}"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68874-35F1-4404-B33F-9E2393C24837}" type="datetimeFigureOut">
              <a:rPr lang="en-IN" smtClean="0"/>
              <a:t>03-09-2022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727E03-EAEF-428D-A0DB-27016C69426C}" type="slidenum">
              <a:rPr lang="en-IN" smtClean="0"/>
              <a:t>‹#›</a:t>
            </a:fld>
            <a:endParaRPr lang="en-IN"/>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EA68874-35F1-4404-B33F-9E2393C24837}" type="datetimeFigureOut">
              <a:rPr lang="en-IN" smtClean="0"/>
              <a:t>03-09-2022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727E03-EAEF-428D-A0DB-27016C69426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68874-35F1-4404-B33F-9E2393C24837}"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7C727E03-EAEF-428D-A0DB-27016C69426C}" type="slidenum">
              <a:rPr lang="en-IN" smtClean="0"/>
              <a:t>‹#›</a:t>
            </a:fld>
            <a:endParaRPr lang="en-IN"/>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68874-35F1-4404-B33F-9E2393C24837}"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27E03-EAEF-428D-A0DB-27016C69426C}" type="slidenum">
              <a:rPr lang="en-IN" smtClean="0"/>
              <a:t>‹#›</a:t>
            </a:fld>
            <a:endParaRPr lang="en-IN"/>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CEA68874-35F1-4404-B33F-9E2393C24837}" type="datetimeFigureOut">
              <a:rPr lang="en-IN" smtClean="0"/>
              <a:t>03-09-2022</a:t>
            </a:fld>
            <a:endParaRPr lang="en-IN"/>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IN"/>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7C727E03-EAEF-428D-A0DB-27016C69426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scikit-learn.org/stable/modules/generated/sklearn.model_selection.GridSearchCV.html" TargetMode="External"/><Relationship Id="rId3" Type="http://schemas.openxmlformats.org/officeDocument/2006/relationships/hyperlink" Target="https://catboost.ai/en/docs/concepts/python-reference_catboostregressor" TargetMode="External"/><Relationship Id="rId7" Type="http://schemas.openxmlformats.org/officeDocument/2006/relationships/hyperlink" Target="https://xgboost.readthedocs.io/en/stable/python/python_api.html#xgboost.XGBRegressor" TargetMode="External"/><Relationship Id="rId2" Type="http://schemas.openxmlformats.org/officeDocument/2006/relationships/hyperlink" Target="https://lightgbm.readthedocs.io/en/v3.3.2/pythonapi/lightgbm.LGBMRegressor.html#lightgbm.LGBMRegressor"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ensemble.RandomForestRegressor.html" TargetMode="External"/><Relationship Id="rId5" Type="http://schemas.openxmlformats.org/officeDocument/2006/relationships/hyperlink" Target="https://scikit-learn.org/stable/modules/generated/sklearn.linear_model.Lasso.html" TargetMode="External"/><Relationship Id="rId4" Type="http://schemas.openxmlformats.org/officeDocument/2006/relationships/hyperlink" Target="https://scikit-learn.org/stable/modules/generated/sklearn.svm.SV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r>
              <a:rPr lang="en-US" dirty="0" smtClean="0"/>
              <a:t>Provided order memo exports in form of text files, task is to develop predictive model that can effectively predict food order delivery time. </a:t>
            </a:r>
            <a:endParaRPr lang="en-IN" dirty="0"/>
          </a:p>
        </p:txBody>
      </p:sp>
      <p:sp>
        <p:nvSpPr>
          <p:cNvPr id="2" name="Title 1"/>
          <p:cNvSpPr>
            <a:spLocks noGrp="1"/>
          </p:cNvSpPr>
          <p:nvPr>
            <p:ph type="title"/>
          </p:nvPr>
        </p:nvSpPr>
        <p:spPr/>
        <p:txBody>
          <a:bodyPr/>
          <a:lstStyle/>
          <a:p>
            <a:r>
              <a:rPr lang="en-US" dirty="0" smtClean="0"/>
              <a:t>Delivery Time Prediction</a:t>
            </a:r>
            <a:endParaRPr lang="en-IN" dirty="0"/>
          </a:p>
        </p:txBody>
      </p:sp>
    </p:spTree>
    <p:extLst>
      <p:ext uri="{BB962C8B-B14F-4D97-AF65-F5344CB8AC3E}">
        <p14:creationId xmlns:p14="http://schemas.microsoft.com/office/powerpoint/2010/main" val="386325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are aligned as Data Scientist for a fictitious food order delivery company.</a:t>
            </a:r>
          </a:p>
          <a:p>
            <a:r>
              <a:rPr lang="en-US" dirty="0" smtClean="0"/>
              <a:t>The management of the company has decided to move forward with AI driven approach of computing the expected food order delivery time instead of using rule based approach.</a:t>
            </a:r>
          </a:p>
          <a:p>
            <a:r>
              <a:rPr lang="en-US" dirty="0" smtClean="0"/>
              <a:t>Historical data comprising of food order memos are exported as text files which contains attributes that needs to be used to develop a predictive model that can effectively predict delivery time of the order.</a:t>
            </a:r>
          </a:p>
          <a:p>
            <a:r>
              <a:rPr lang="en-US" dirty="0" smtClean="0"/>
              <a:t>The exports are unstructured and require harmonization/consolidation as part of ETL cycle before data preprocessing can be applied on the data. </a:t>
            </a:r>
            <a:endParaRPr lang="en-IN" dirty="0"/>
          </a:p>
        </p:txBody>
      </p:sp>
      <p:sp>
        <p:nvSpPr>
          <p:cNvPr id="3" name="Title 2"/>
          <p:cNvSpPr>
            <a:spLocks noGrp="1"/>
          </p:cNvSpPr>
          <p:nvPr>
            <p:ph type="title"/>
          </p:nvPr>
        </p:nvSpPr>
        <p:spPr/>
        <p:txBody>
          <a:bodyPr/>
          <a:lstStyle/>
          <a:p>
            <a:r>
              <a:rPr lang="en-US" dirty="0" smtClean="0"/>
              <a:t>Introduction</a:t>
            </a:r>
            <a:endParaRPr lang="en-IN" dirty="0"/>
          </a:p>
        </p:txBody>
      </p:sp>
    </p:spTree>
    <p:extLst>
      <p:ext uri="{BB962C8B-B14F-4D97-AF65-F5344CB8AC3E}">
        <p14:creationId xmlns:p14="http://schemas.microsoft.com/office/powerpoint/2010/main" val="241484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76660668"/>
              </p:ext>
            </p:extLst>
          </p:nvPr>
        </p:nvGraphicFramePr>
        <p:xfrm>
          <a:off x="395536" y="1844824"/>
          <a:ext cx="3672408" cy="4608513"/>
        </p:xfrm>
        <a:graphic>
          <a:graphicData uri="http://schemas.openxmlformats.org/drawingml/2006/table">
            <a:tbl>
              <a:tblPr firstRow="1">
                <a:tableStyleId>{0660B408-B3CF-4A94-85FC-2B1E0A45F4A2}</a:tableStyleId>
              </a:tblPr>
              <a:tblGrid>
                <a:gridCol w="2359647"/>
                <a:gridCol w="1312761"/>
              </a:tblGrid>
              <a:tr h="219453">
                <a:tc>
                  <a:txBody>
                    <a:bodyPr/>
                    <a:lstStyle/>
                    <a:p>
                      <a:pPr algn="ctr" fontAlgn="b"/>
                      <a:r>
                        <a:rPr lang="en-IN" sz="1100" u="none" strike="noStrike">
                          <a:effectLst/>
                        </a:rPr>
                        <a:t>Attribute Name</a:t>
                      </a:r>
                      <a:endParaRPr lang="en-IN" sz="1100" b="1" i="0" u="none" strike="noStrike">
                        <a:solidFill>
                          <a:srgbClr val="FFFFFF"/>
                        </a:solidFill>
                        <a:effectLst/>
                        <a:latin typeface="Calibri"/>
                      </a:endParaRPr>
                    </a:p>
                  </a:txBody>
                  <a:tcPr marL="7620" marR="7620" marT="7620" marB="0" anchor="b"/>
                </a:tc>
                <a:tc>
                  <a:txBody>
                    <a:bodyPr/>
                    <a:lstStyle/>
                    <a:p>
                      <a:pPr algn="ctr" fontAlgn="b"/>
                      <a:r>
                        <a:rPr lang="en-IN" sz="1100" u="none" strike="noStrike">
                          <a:effectLst/>
                        </a:rPr>
                        <a:t>Data Type</a:t>
                      </a:r>
                      <a:endParaRPr lang="en-IN" sz="1100" b="1" i="0" u="none" strike="noStrike">
                        <a:solidFill>
                          <a:srgbClr val="FFFFFF"/>
                        </a:solidFill>
                        <a:effectLst/>
                        <a:latin typeface="Calibri"/>
                      </a:endParaRPr>
                    </a:p>
                  </a:txBody>
                  <a:tcPr marL="7620" marR="7620" marT="7620" marB="0" anchor="b"/>
                </a:tc>
              </a:tr>
              <a:tr h="219453">
                <a:tc>
                  <a:txBody>
                    <a:bodyPr/>
                    <a:lstStyle/>
                    <a:p>
                      <a:pPr algn="ctr" fontAlgn="b"/>
                      <a:r>
                        <a:rPr lang="en-IN" sz="1100" u="none" strike="noStrike">
                          <a:effectLst/>
                        </a:rPr>
                        <a:t>ID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String</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Delivery_person_ID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String</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Delivery_person_Age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Integer</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Delivery_person_Ratings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Float</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Restaurant_latitude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Float</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Restaurant_longitude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Float</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Delivery_location_latitude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Float</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Delivery_location_longitude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Float</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Order_Date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Date</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Time_Orderd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Time</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Time_Order_picked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TIme</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Weather conditions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String</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Road_traffic_density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String</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Vehicle_condition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Integer</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Type_of_order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String</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Type_of_vehicle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String</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multiple_deliveries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Integer</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Festival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String</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City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a:effectLst/>
                        </a:rPr>
                        <a:t>String</a:t>
                      </a:r>
                      <a:endParaRPr lang="en-IN" sz="1100" b="0" i="0" u="none" strike="noStrike">
                        <a:solidFill>
                          <a:srgbClr val="000000"/>
                        </a:solidFill>
                        <a:effectLst/>
                        <a:latin typeface="Calibri"/>
                      </a:endParaRPr>
                    </a:p>
                  </a:txBody>
                  <a:tcPr marL="7620" marR="7620" marT="7620" marB="0" anchor="b"/>
                </a:tc>
              </a:tr>
              <a:tr h="219453">
                <a:tc>
                  <a:txBody>
                    <a:bodyPr/>
                    <a:lstStyle/>
                    <a:p>
                      <a:pPr algn="ctr" fontAlgn="b"/>
                      <a:r>
                        <a:rPr lang="en-IN" sz="1100" u="none" strike="noStrike">
                          <a:effectLst/>
                        </a:rPr>
                        <a:t>Time_taken (min)  </a:t>
                      </a:r>
                      <a:endParaRPr lang="en-IN" sz="1100" b="0" i="0" u="none" strike="noStrike">
                        <a:solidFill>
                          <a:srgbClr val="000000"/>
                        </a:solidFill>
                        <a:effectLst/>
                        <a:latin typeface="Calibri"/>
                      </a:endParaRPr>
                    </a:p>
                  </a:txBody>
                  <a:tcPr marL="7620" marR="7620" marT="7620" marB="0" anchor="b"/>
                </a:tc>
                <a:tc>
                  <a:txBody>
                    <a:bodyPr/>
                    <a:lstStyle/>
                    <a:p>
                      <a:pPr algn="ctr" fontAlgn="b"/>
                      <a:r>
                        <a:rPr lang="en-IN" sz="1100" u="none" strike="noStrike" dirty="0">
                          <a:effectLst/>
                        </a:rPr>
                        <a:t>Float</a:t>
                      </a:r>
                      <a:endParaRPr lang="en-IN" sz="1100" b="0" i="0" u="none" strike="noStrike" dirty="0">
                        <a:solidFill>
                          <a:srgbClr val="000000"/>
                        </a:solidFill>
                        <a:effectLst/>
                        <a:latin typeface="Calibri"/>
                      </a:endParaRPr>
                    </a:p>
                  </a:txBody>
                  <a:tcPr marL="7620" marR="7620" marT="7620" marB="0" anchor="b"/>
                </a:tc>
              </a:tr>
            </a:tbl>
          </a:graphicData>
        </a:graphic>
      </p:graphicFrame>
      <p:sp>
        <p:nvSpPr>
          <p:cNvPr id="3" name="Title 2"/>
          <p:cNvSpPr>
            <a:spLocks noGrp="1"/>
          </p:cNvSpPr>
          <p:nvPr>
            <p:ph type="title"/>
          </p:nvPr>
        </p:nvSpPr>
        <p:spPr/>
        <p:txBody>
          <a:bodyPr/>
          <a:lstStyle/>
          <a:p>
            <a:r>
              <a:rPr lang="en-US" dirty="0" smtClean="0"/>
              <a:t>Data Schema</a:t>
            </a:r>
            <a:endParaRPr lang="en-IN" dirty="0"/>
          </a:p>
        </p:txBody>
      </p:sp>
      <p:graphicFrame>
        <p:nvGraphicFramePr>
          <p:cNvPr id="6" name="Chart 5"/>
          <p:cNvGraphicFramePr>
            <a:graphicFrameLocks/>
          </p:cNvGraphicFramePr>
          <p:nvPr>
            <p:extLst>
              <p:ext uri="{D42A27DB-BD31-4B8C-83A1-F6EECF244321}">
                <p14:modId xmlns:p14="http://schemas.microsoft.com/office/powerpoint/2010/main" val="610528269"/>
              </p:ext>
            </p:extLst>
          </p:nvPr>
        </p:nvGraphicFramePr>
        <p:xfrm>
          <a:off x="4283968" y="1844824"/>
          <a:ext cx="4572000" cy="46085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639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Distribution of numeric features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41744"/>
            <a:ext cx="5040560"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39552" y="1700808"/>
            <a:ext cx="720080" cy="419104"/>
          </a:xfrm>
          <a:prstGeom prst="wedgeRoundRectCallout">
            <a:avLst>
              <a:gd name="adj1" fmla="val 103152"/>
              <a:gd name="adj2" fmla="val 311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Average delivery executive age is 30 years.</a:t>
            </a:r>
            <a:endParaRPr lang="en-IN" sz="600" dirty="0"/>
          </a:p>
        </p:txBody>
      </p:sp>
      <p:sp>
        <p:nvSpPr>
          <p:cNvPr id="6" name="Rounded Rectangular Callout 5"/>
          <p:cNvSpPr/>
          <p:nvPr/>
        </p:nvSpPr>
        <p:spPr>
          <a:xfrm>
            <a:off x="7020272" y="2204864"/>
            <a:ext cx="864096" cy="419104"/>
          </a:xfrm>
          <a:prstGeom prst="wedgeRoundRectCallout">
            <a:avLst>
              <a:gd name="adj1" fmla="val -96357"/>
              <a:gd name="adj2" fmla="val 398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Mode of delivery ratings is in range 4.5  - 5</a:t>
            </a:r>
            <a:endParaRPr lang="en-IN" sz="600" dirty="0"/>
          </a:p>
        </p:txBody>
      </p:sp>
      <p:sp>
        <p:nvSpPr>
          <p:cNvPr id="7" name="Rounded Rectangular Callout 6"/>
          <p:cNvSpPr/>
          <p:nvPr/>
        </p:nvSpPr>
        <p:spPr>
          <a:xfrm>
            <a:off x="6948264" y="4437112"/>
            <a:ext cx="1008112" cy="720080"/>
          </a:xfrm>
          <a:prstGeom prst="wedgeRoundRectCallout">
            <a:avLst>
              <a:gd name="adj1" fmla="val -87085"/>
              <a:gd name="adj2" fmla="val 498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Vehicles falling in high quality bucket is significantly less as compared to medium and low quality buckets</a:t>
            </a:r>
            <a:endParaRPr lang="en-IN" sz="600" dirty="0"/>
          </a:p>
        </p:txBody>
      </p:sp>
      <p:sp>
        <p:nvSpPr>
          <p:cNvPr id="8" name="Rounded Rectangular Callout 7"/>
          <p:cNvSpPr/>
          <p:nvPr/>
        </p:nvSpPr>
        <p:spPr>
          <a:xfrm>
            <a:off x="7308304" y="6021288"/>
            <a:ext cx="1008112" cy="491824"/>
          </a:xfrm>
          <a:prstGeom prst="wedgeRoundRectCallout">
            <a:avLst>
              <a:gd name="adj1" fmla="val -120343"/>
              <a:gd name="adj2" fmla="val 354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Response time is feature engineered attribute . The outliers exists for value &gt;= 500</a:t>
            </a:r>
            <a:endParaRPr lang="en-IN" sz="600" dirty="0"/>
          </a:p>
        </p:txBody>
      </p:sp>
      <p:sp>
        <p:nvSpPr>
          <p:cNvPr id="5" name="Cloud Callout 4"/>
          <p:cNvSpPr/>
          <p:nvPr/>
        </p:nvSpPr>
        <p:spPr>
          <a:xfrm>
            <a:off x="7452320" y="5373216"/>
            <a:ext cx="1368152" cy="648072"/>
          </a:xfrm>
          <a:prstGeom prst="cloudCallout">
            <a:avLst>
              <a:gd name="adj1" fmla="val -40349"/>
              <a:gd name="adj2" fmla="val 57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Response Time = Ordered Time – Order Pick Time</a:t>
            </a:r>
            <a:endParaRPr lang="en-IN" sz="700" dirty="0"/>
          </a:p>
        </p:txBody>
      </p:sp>
    </p:spTree>
    <p:extLst>
      <p:ext uri="{BB962C8B-B14F-4D97-AF65-F5344CB8AC3E}">
        <p14:creationId xmlns:p14="http://schemas.microsoft.com/office/powerpoint/2010/main" val="236772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Correlation Analysis (With respect to target attribute)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330" y="1628800"/>
            <a:ext cx="525081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868144" y="3068960"/>
            <a:ext cx="1152128" cy="467864"/>
          </a:xfrm>
          <a:prstGeom prst="wedgeRoundRectCallout">
            <a:avLst>
              <a:gd name="adj1" fmla="val -67924"/>
              <a:gd name="adj2" fmla="val 106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t>multiple_deliveries</a:t>
            </a:r>
            <a:r>
              <a:rPr lang="en-US" sz="700" dirty="0" smtClean="0"/>
              <a:t> show highest positive correlation with respect to target.</a:t>
            </a:r>
            <a:endParaRPr lang="en-IN" sz="700" dirty="0"/>
          </a:p>
        </p:txBody>
      </p:sp>
      <p:sp>
        <p:nvSpPr>
          <p:cNvPr id="6" name="Rounded Rectangular Callout 5"/>
          <p:cNvSpPr/>
          <p:nvPr/>
        </p:nvSpPr>
        <p:spPr>
          <a:xfrm>
            <a:off x="4788024" y="4293096"/>
            <a:ext cx="1152128" cy="467864"/>
          </a:xfrm>
          <a:prstGeom prst="wedgeRoundRectCallout">
            <a:avLst>
              <a:gd name="adj1" fmla="val -127713"/>
              <a:gd name="adj2" fmla="val -925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t>Road_traffic_density_low</a:t>
            </a:r>
            <a:r>
              <a:rPr lang="en-US" sz="700" dirty="0" smtClean="0"/>
              <a:t> </a:t>
            </a:r>
            <a:r>
              <a:rPr lang="en-US" sz="700" dirty="0" err="1" smtClean="0"/>
              <a:t>boolean</a:t>
            </a:r>
            <a:r>
              <a:rPr lang="en-US" sz="700" dirty="0" smtClean="0"/>
              <a:t> flag shows greatest negative </a:t>
            </a:r>
            <a:r>
              <a:rPr lang="en-US" sz="700" dirty="0" err="1" smtClean="0"/>
              <a:t>correltion</a:t>
            </a:r>
            <a:endParaRPr lang="en-IN" sz="700" dirty="0"/>
          </a:p>
        </p:txBody>
      </p:sp>
      <p:sp>
        <p:nvSpPr>
          <p:cNvPr id="7" name="Flowchart: Alternate Process 6"/>
          <p:cNvSpPr/>
          <p:nvPr/>
        </p:nvSpPr>
        <p:spPr>
          <a:xfrm>
            <a:off x="6660232" y="1844824"/>
            <a:ext cx="2016224" cy="108012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u="sng" dirty="0" smtClean="0">
                <a:solidFill>
                  <a:schemeClr val="bg1"/>
                </a:solidFill>
              </a:rPr>
              <a:t>Insight</a:t>
            </a:r>
          </a:p>
          <a:p>
            <a:r>
              <a:rPr lang="en-US" sz="800" dirty="0" smtClean="0">
                <a:solidFill>
                  <a:schemeClr val="bg1"/>
                </a:solidFill>
              </a:rPr>
              <a:t>For a positive correlation between two attributes, say ‘A’ and ‘B’ means that with increase in one quantity other increases (Linearly) and negative correlation corresponds with one’s increase causes decrease of other (Linearly).</a:t>
            </a:r>
            <a:endParaRPr lang="en-IN" sz="800" dirty="0">
              <a:solidFill>
                <a:schemeClr val="bg1"/>
              </a:solidFill>
            </a:endParaRPr>
          </a:p>
        </p:txBody>
      </p:sp>
    </p:spTree>
    <p:extLst>
      <p:ext uri="{BB962C8B-B14F-4D97-AF65-F5344CB8AC3E}">
        <p14:creationId xmlns:p14="http://schemas.microsoft.com/office/powerpoint/2010/main" val="330189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365760" lvl="1" indent="0">
              <a:buNone/>
            </a:pPr>
            <a:endParaRPr lang="en-US" sz="1400" dirty="0">
              <a:latin typeface="Arial" pitchFamily="34" charset="0"/>
              <a:cs typeface="Arial" pitchFamily="34" charset="0"/>
            </a:endParaRPr>
          </a:p>
          <a:p>
            <a:pPr lvl="1"/>
            <a:endParaRPr lang="en-IN" sz="1400" b="1" u="sng"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Approach</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632216"/>
            <a:ext cx="4760565" cy="5013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76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 have experimented with below models (with and without </a:t>
            </a:r>
            <a:r>
              <a:rPr lang="en-US" dirty="0" err="1" smtClean="0"/>
              <a:t>hyperparameter</a:t>
            </a:r>
            <a:r>
              <a:rPr lang="en-US" dirty="0" smtClean="0"/>
              <a:t> tuning):</a:t>
            </a:r>
          </a:p>
          <a:p>
            <a:pPr lvl="1"/>
            <a:r>
              <a:rPr lang="en-US" dirty="0" smtClean="0"/>
              <a:t>XGB </a:t>
            </a:r>
            <a:r>
              <a:rPr lang="en-US" dirty="0" err="1" smtClean="0"/>
              <a:t>Regressor</a:t>
            </a:r>
            <a:endParaRPr lang="en-US" dirty="0" smtClean="0"/>
          </a:p>
          <a:p>
            <a:pPr lvl="1"/>
            <a:r>
              <a:rPr lang="en-US" dirty="0" smtClean="0"/>
              <a:t>LGBM </a:t>
            </a:r>
            <a:r>
              <a:rPr lang="en-US" dirty="0" err="1" smtClean="0"/>
              <a:t>Regressor</a:t>
            </a:r>
            <a:endParaRPr lang="en-US" dirty="0" smtClean="0"/>
          </a:p>
          <a:p>
            <a:pPr lvl="1"/>
            <a:r>
              <a:rPr lang="en-US" dirty="0" smtClean="0"/>
              <a:t>Support Vector Machine </a:t>
            </a:r>
            <a:r>
              <a:rPr lang="en-US" dirty="0" err="1" smtClean="0"/>
              <a:t>Regressor</a:t>
            </a:r>
            <a:endParaRPr lang="en-US" dirty="0" smtClean="0"/>
          </a:p>
          <a:p>
            <a:pPr lvl="1"/>
            <a:r>
              <a:rPr lang="en-US" dirty="0" err="1" smtClean="0"/>
              <a:t>CatBoost</a:t>
            </a:r>
            <a:r>
              <a:rPr lang="en-US" dirty="0" smtClean="0"/>
              <a:t> </a:t>
            </a:r>
            <a:r>
              <a:rPr lang="en-US" dirty="0" err="1" smtClean="0"/>
              <a:t>Regressor</a:t>
            </a:r>
            <a:endParaRPr lang="en-US" dirty="0" smtClean="0"/>
          </a:p>
          <a:p>
            <a:r>
              <a:rPr lang="en-US" dirty="0" smtClean="0"/>
              <a:t>The Models has been tested against below data preprocessing variations:</a:t>
            </a:r>
          </a:p>
          <a:p>
            <a:pPr lvl="1"/>
            <a:r>
              <a:rPr lang="en-US" dirty="0" smtClean="0"/>
              <a:t>Feature selection using Lasso</a:t>
            </a:r>
          </a:p>
          <a:p>
            <a:pPr lvl="1"/>
            <a:r>
              <a:rPr lang="en-US" dirty="0" smtClean="0"/>
              <a:t>Feature selection using Lasso and Normalization of features</a:t>
            </a:r>
          </a:p>
          <a:p>
            <a:pPr lvl="1"/>
            <a:r>
              <a:rPr lang="en-US" dirty="0" smtClean="0"/>
              <a:t>Principle component dimensionality reduction and Normalization</a:t>
            </a:r>
          </a:p>
          <a:p>
            <a:pPr lvl="1"/>
            <a:r>
              <a:rPr lang="en-US" dirty="0"/>
              <a:t>Principle component dimensionality </a:t>
            </a:r>
            <a:r>
              <a:rPr lang="en-US" dirty="0" smtClean="0"/>
              <a:t>reduction, feature selection using Lasso </a:t>
            </a:r>
            <a:r>
              <a:rPr lang="en-US" dirty="0"/>
              <a:t>and </a:t>
            </a:r>
            <a:r>
              <a:rPr lang="en-US" dirty="0" smtClean="0"/>
              <a:t>Normalization</a:t>
            </a:r>
          </a:p>
        </p:txBody>
      </p:sp>
      <p:sp>
        <p:nvSpPr>
          <p:cNvPr id="3" name="Title 2"/>
          <p:cNvSpPr>
            <a:spLocks noGrp="1"/>
          </p:cNvSpPr>
          <p:nvPr>
            <p:ph type="title"/>
          </p:nvPr>
        </p:nvSpPr>
        <p:spPr/>
        <p:txBody>
          <a:bodyPr/>
          <a:lstStyle/>
          <a:p>
            <a:r>
              <a:rPr lang="en-US" dirty="0" smtClean="0"/>
              <a:t>Experiment View</a:t>
            </a:r>
            <a:endParaRPr lang="en-IN" dirty="0"/>
          </a:p>
        </p:txBody>
      </p:sp>
    </p:spTree>
    <p:extLst>
      <p:ext uri="{BB962C8B-B14F-4D97-AF65-F5344CB8AC3E}">
        <p14:creationId xmlns:p14="http://schemas.microsoft.com/office/powerpoint/2010/main" val="224059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best R2 score has been obtained with </a:t>
            </a:r>
            <a:r>
              <a:rPr lang="en-US" dirty="0" err="1" smtClean="0"/>
              <a:t>CatBoost</a:t>
            </a:r>
            <a:r>
              <a:rPr lang="en-US" dirty="0" smtClean="0"/>
              <a:t> model on Lasso feature selection applied, normalization of </a:t>
            </a:r>
            <a:r>
              <a:rPr lang="en-US" dirty="0" err="1" smtClean="0"/>
              <a:t>fetature</a:t>
            </a:r>
            <a:r>
              <a:rPr lang="en-US" dirty="0" smtClean="0"/>
              <a:t> and </a:t>
            </a:r>
            <a:r>
              <a:rPr lang="en-US" dirty="0" err="1" smtClean="0"/>
              <a:t>hyperparameter</a:t>
            </a:r>
            <a:r>
              <a:rPr lang="en-US" dirty="0" smtClean="0"/>
              <a:t> tuning applied.</a:t>
            </a:r>
            <a:endParaRPr lang="en-IN" dirty="0"/>
          </a:p>
        </p:txBody>
      </p:sp>
      <p:sp>
        <p:nvSpPr>
          <p:cNvPr id="3" name="Title 2"/>
          <p:cNvSpPr>
            <a:spLocks noGrp="1"/>
          </p:cNvSpPr>
          <p:nvPr>
            <p:ph type="title"/>
          </p:nvPr>
        </p:nvSpPr>
        <p:spPr/>
        <p:txBody>
          <a:bodyPr/>
          <a:lstStyle/>
          <a:p>
            <a:r>
              <a:rPr lang="en-US" dirty="0" smtClean="0"/>
              <a:t>Results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852936"/>
            <a:ext cx="604867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6804248" y="3356992"/>
            <a:ext cx="1728192" cy="936104"/>
          </a:xfrm>
          <a:prstGeom prst="wedgeRoundRectCallout">
            <a:avLst>
              <a:gd name="adj1" fmla="val -86971"/>
              <a:gd name="adj2" fmla="val 341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Best overlap between actual and predicted values</a:t>
            </a:r>
            <a:endParaRPr lang="en-IN" sz="1200" dirty="0"/>
          </a:p>
        </p:txBody>
      </p:sp>
    </p:spTree>
    <p:extLst>
      <p:ext uri="{BB962C8B-B14F-4D97-AF65-F5344CB8AC3E}">
        <p14:creationId xmlns:p14="http://schemas.microsoft.com/office/powerpoint/2010/main" val="2186724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LGBM </a:t>
            </a:r>
            <a:r>
              <a:rPr lang="en-US" dirty="0" err="1" smtClean="0"/>
              <a:t>Regressor</a:t>
            </a:r>
            <a:r>
              <a:rPr lang="en-US" dirty="0"/>
              <a:t> -&gt; </a:t>
            </a:r>
            <a:r>
              <a:rPr lang="en-US" dirty="0">
                <a:hlinkClick r:id="rId2"/>
              </a:rPr>
              <a:t>https://</a:t>
            </a:r>
            <a:r>
              <a:rPr lang="en-US" dirty="0" smtClean="0">
                <a:hlinkClick r:id="rId2"/>
              </a:rPr>
              <a:t>lightgbm.readthedocs.io/en/v3.3.2/pythonapi/lightgbm.LGBMRegressor.html#lightgbm.LGBMRegressor</a:t>
            </a:r>
            <a:endParaRPr lang="en-US" dirty="0" smtClean="0"/>
          </a:p>
          <a:p>
            <a:r>
              <a:rPr lang="en-US" dirty="0" err="1" smtClean="0"/>
              <a:t>CatBoost</a:t>
            </a:r>
            <a:r>
              <a:rPr lang="en-US" dirty="0" smtClean="0"/>
              <a:t> </a:t>
            </a:r>
            <a:r>
              <a:rPr lang="en-US" dirty="0" err="1" smtClean="0"/>
              <a:t>Regressor</a:t>
            </a:r>
            <a:r>
              <a:rPr lang="en-US" dirty="0"/>
              <a:t> -&gt; </a:t>
            </a:r>
            <a:r>
              <a:rPr lang="en-US" dirty="0">
                <a:hlinkClick r:id="rId3"/>
              </a:rPr>
              <a:t>https://</a:t>
            </a:r>
            <a:r>
              <a:rPr lang="en-US" dirty="0" smtClean="0">
                <a:hlinkClick r:id="rId3"/>
              </a:rPr>
              <a:t>catboost.ai/en/docs/concepts/python-reference_catboostregressor</a:t>
            </a:r>
            <a:endParaRPr lang="en-US" dirty="0" smtClean="0"/>
          </a:p>
          <a:p>
            <a:r>
              <a:rPr lang="en-US" dirty="0" smtClean="0"/>
              <a:t>Support Vector Machine </a:t>
            </a:r>
            <a:r>
              <a:rPr lang="en-US" dirty="0" err="1" smtClean="0"/>
              <a:t>Regressor</a:t>
            </a:r>
            <a:r>
              <a:rPr lang="en-US" dirty="0"/>
              <a:t> -&gt; </a:t>
            </a:r>
            <a:r>
              <a:rPr lang="en-US" dirty="0">
                <a:hlinkClick r:id="rId4"/>
              </a:rPr>
              <a:t>https://</a:t>
            </a:r>
            <a:r>
              <a:rPr lang="en-US" dirty="0" smtClean="0">
                <a:hlinkClick r:id="rId4"/>
              </a:rPr>
              <a:t>scikit-learn.org/stable/modules/generated/sklearn.svm.SVR.html</a:t>
            </a:r>
            <a:endParaRPr lang="en-US" dirty="0" smtClean="0"/>
          </a:p>
          <a:p>
            <a:r>
              <a:rPr lang="en-US" dirty="0"/>
              <a:t>Lasso </a:t>
            </a:r>
            <a:r>
              <a:rPr lang="en-US" dirty="0" err="1" smtClean="0"/>
              <a:t>Regressor</a:t>
            </a:r>
            <a:r>
              <a:rPr lang="en-US" dirty="0" smtClean="0"/>
              <a:t> </a:t>
            </a:r>
            <a:r>
              <a:rPr lang="en-US" dirty="0"/>
              <a:t>-&gt; </a:t>
            </a:r>
            <a:r>
              <a:rPr lang="en-US" dirty="0">
                <a:hlinkClick r:id="rId5"/>
              </a:rPr>
              <a:t>https://</a:t>
            </a:r>
            <a:r>
              <a:rPr lang="en-US" dirty="0" smtClean="0">
                <a:hlinkClick r:id="rId5"/>
              </a:rPr>
              <a:t>scikit-learn.org/stable/modules/generated/sklearn.linear_model.Lasso.html</a:t>
            </a:r>
            <a:endParaRPr lang="en-US" dirty="0" smtClean="0"/>
          </a:p>
          <a:p>
            <a:r>
              <a:rPr lang="en-US" dirty="0" smtClean="0"/>
              <a:t>Random Forest </a:t>
            </a:r>
            <a:r>
              <a:rPr lang="en-US" dirty="0" err="1" smtClean="0"/>
              <a:t>Regressor</a:t>
            </a:r>
            <a:r>
              <a:rPr lang="en-US" dirty="0"/>
              <a:t> -&gt; </a:t>
            </a:r>
            <a:r>
              <a:rPr lang="en-US" dirty="0">
                <a:hlinkClick r:id="rId6"/>
              </a:rPr>
              <a:t>https://</a:t>
            </a:r>
            <a:r>
              <a:rPr lang="en-US" dirty="0" smtClean="0">
                <a:hlinkClick r:id="rId6"/>
              </a:rPr>
              <a:t>scikit-learn.org/stable/modules/generated/sklearn.ensemble.RandomForestRegressor.html</a:t>
            </a:r>
            <a:endParaRPr lang="en-US" dirty="0" smtClean="0"/>
          </a:p>
          <a:p>
            <a:r>
              <a:rPr lang="en-US" dirty="0" err="1" smtClean="0"/>
              <a:t>XGBoost</a:t>
            </a:r>
            <a:r>
              <a:rPr lang="en-US" dirty="0" smtClean="0"/>
              <a:t> </a:t>
            </a:r>
            <a:r>
              <a:rPr lang="en-US" dirty="0" err="1" smtClean="0"/>
              <a:t>Regressor</a:t>
            </a:r>
            <a:r>
              <a:rPr lang="en-US" dirty="0"/>
              <a:t> -&gt; </a:t>
            </a:r>
            <a:r>
              <a:rPr lang="en-US" dirty="0">
                <a:hlinkClick r:id="rId7"/>
              </a:rPr>
              <a:t>https://</a:t>
            </a:r>
            <a:r>
              <a:rPr lang="en-US" dirty="0" smtClean="0">
                <a:hlinkClick r:id="rId7"/>
              </a:rPr>
              <a:t>xgboost.readthedocs.io/en/stable/python/python_api.html#xgboost.XGBRegressor</a:t>
            </a:r>
            <a:endParaRPr lang="en-US" dirty="0" smtClean="0"/>
          </a:p>
          <a:p>
            <a:r>
              <a:rPr lang="en-US" dirty="0"/>
              <a:t>Grid search -&gt; </a:t>
            </a:r>
            <a:r>
              <a:rPr lang="en-US" dirty="0">
                <a:hlinkClick r:id="rId8"/>
              </a:rPr>
              <a:t>https://</a:t>
            </a:r>
            <a:r>
              <a:rPr lang="en-US" dirty="0" smtClean="0">
                <a:hlinkClick r:id="rId8"/>
              </a:rPr>
              <a:t>scikit-learn.org/stable/modules/generated/sklearn.model_selection.GridSearchCV.html</a:t>
            </a:r>
            <a:endParaRPr lang="en-US" dirty="0" smtClean="0"/>
          </a:p>
          <a:p>
            <a:endParaRPr lang="en-IN" dirty="0"/>
          </a:p>
        </p:txBody>
      </p:sp>
      <p:sp>
        <p:nvSpPr>
          <p:cNvPr id="3" name="Title 2"/>
          <p:cNvSpPr>
            <a:spLocks noGrp="1"/>
          </p:cNvSpPr>
          <p:nvPr>
            <p:ph type="title"/>
          </p:nvPr>
        </p:nvSpPr>
        <p:spPr/>
        <p:txBody>
          <a:bodyPr/>
          <a:lstStyle/>
          <a:p>
            <a:r>
              <a:rPr lang="en-US" dirty="0" smtClean="0"/>
              <a:t>References</a:t>
            </a:r>
            <a:endParaRPr lang="en-IN" dirty="0"/>
          </a:p>
        </p:txBody>
      </p:sp>
    </p:spTree>
    <p:extLst>
      <p:ext uri="{BB962C8B-B14F-4D97-AF65-F5344CB8AC3E}">
        <p14:creationId xmlns:p14="http://schemas.microsoft.com/office/powerpoint/2010/main" val="444793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166</TotalTime>
  <Words>457</Words>
  <Application>Microsoft Office PowerPoint</Application>
  <PresentationFormat>On-screen Show (4:3)</PresentationFormat>
  <Paragraphs>85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Grid</vt:lpstr>
      <vt:lpstr>Delivery Time Prediction</vt:lpstr>
      <vt:lpstr>Introduction</vt:lpstr>
      <vt:lpstr>Data Schema</vt:lpstr>
      <vt:lpstr>Distribution of numeric features</vt:lpstr>
      <vt:lpstr>Correlation Analysis (With respect to target attribute)</vt:lpstr>
      <vt:lpstr>Approach</vt:lpstr>
      <vt:lpstr>Experiment View</vt:lpstr>
      <vt:lpstr>Results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Time Prediction</dc:title>
  <dc:creator>dell</dc:creator>
  <cp:lastModifiedBy>dell</cp:lastModifiedBy>
  <cp:revision>13</cp:revision>
  <dcterms:created xsi:type="dcterms:W3CDTF">2022-09-03T11:21:56Z</dcterms:created>
  <dcterms:modified xsi:type="dcterms:W3CDTF">2022-09-03T14:08:09Z</dcterms:modified>
</cp:coreProperties>
</file>