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5" r:id="rId3"/>
    <p:sldId id="266" r:id="rId4"/>
    <p:sldId id="275" r:id="rId5"/>
    <p:sldId id="257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71" r:id="rId14"/>
    <p:sldId id="276" r:id="rId15"/>
    <p:sldId id="277" r:id="rId16"/>
    <p:sldId id="268" r:id="rId17"/>
    <p:sldId id="272" r:id="rId18"/>
    <p:sldId id="273" r:id="rId19"/>
    <p:sldId id="274" r:id="rId20"/>
    <p:sldId id="278" r:id="rId21"/>
    <p:sldId id="269" r:id="rId22"/>
    <p:sldId id="270" r:id="rId23"/>
    <p:sldId id="280" r:id="rId24"/>
    <p:sldId id="279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B8BB9-7303-C44A-B85C-7433BC6C88E2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A2940-F03B-1C48-A1D2-B41836CB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8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A2940-F03B-1C48-A1D2-B41836CBC3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9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8062B-8277-9D43-BFB0-A581B7CCAF0B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5FDD-8229-254F-B211-5E225B2909D2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5071-D945-C849-8410-364184455297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4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051B5-8166-A348-BCEE-D4848FC28206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DF12-A376-FF49-8F46-7724C1696F8A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0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F55D-A043-ED4C-8746-B2477EDE7B52}" type="datetime1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2224-F7E3-0A4A-B9A1-6A9EDC0C9FA5}" type="datetime1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F7BE-0B3C-3047-8FB4-573108468C5E}" type="datetime1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6ABA-0B52-0E42-B77B-12F8FA02E2F1}" type="datetime1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7055-A8B8-BF47-AD2F-ABBD9592C426}" type="datetime1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9C48-AFD4-744E-BDD3-1C4BB42CBFDE}" type="datetime1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C0FB-E6D1-584D-BC9A-2EE61C0E3C27}" type="datetime1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0697F-4F87-674A-AA86-D7A66A17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ew.sh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5000/hi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inja.pocoo.org/docs/2.10/templat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 Flask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For </a:t>
            </a:r>
            <a:r>
              <a:rPr lang="en-US" sz="2800" dirty="0" smtClean="0"/>
              <a:t>someone who </a:t>
            </a:r>
            <a:r>
              <a:rPr lang="en-US" sz="2800" dirty="0" smtClean="0"/>
              <a:t>has completed an intro programming class in C++ or a similar </a:t>
            </a:r>
            <a:r>
              <a:rPr lang="en-US" sz="2800" dirty="0" smtClean="0"/>
              <a:t>language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By Jake Schwartz</a:t>
            </a:r>
          </a:p>
        </p:txBody>
      </p:sp>
    </p:spTree>
    <p:extLst>
      <p:ext uri="{BB962C8B-B14F-4D97-AF65-F5344CB8AC3E}">
        <p14:creationId xmlns:p14="http://schemas.microsoft.com/office/powerpoint/2010/main" val="340927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as 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often, python is written in files. The python interpreter reads these files as a script, executing commands in order.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file called </a:t>
            </a:r>
            <a:r>
              <a:rPr lang="en-US" dirty="0" err="1" smtClean="0"/>
              <a:t>hello.py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that file, write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print(‘hello, world!’)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 terminal, make sure you are in the same directory as </a:t>
            </a:r>
            <a:r>
              <a:rPr lang="en-US" dirty="0" err="1" smtClean="0"/>
              <a:t>hello.py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Type: $ python </a:t>
            </a:r>
            <a:r>
              <a:rPr lang="en-US" dirty="0" err="1" smtClean="0"/>
              <a:t>hello.py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Hit enter and python should respond.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9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Script with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</a:t>
            </a:r>
            <a:r>
              <a:rPr lang="en-US" i="1" dirty="0" smtClean="0"/>
              <a:t>starter code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Put your one line of code from the hello world script under </a:t>
            </a:r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run():</a:t>
            </a:r>
          </a:p>
          <a:p>
            <a:r>
              <a:rPr lang="en-US" dirty="0" smtClean="0"/>
              <a:t>Run the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complicated Python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See </a:t>
            </a:r>
            <a:r>
              <a:rPr lang="en-US" sz="2400" i="1" dirty="0" smtClean="0"/>
              <a:t>example code </a:t>
            </a:r>
            <a:r>
              <a:rPr lang="en-US" sz="2400" dirty="0" smtClean="0"/>
              <a:t>to see how python classes work. Do the following as files, of course, using the </a:t>
            </a:r>
            <a:r>
              <a:rPr lang="en-US" sz="2400" i="1" dirty="0" smtClean="0"/>
              <a:t>starter script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Create a Person class. Make this person store an id, a name, and a preference for ice cream. Create a function called </a:t>
            </a:r>
            <a:r>
              <a:rPr lang="en-US" sz="2400" dirty="0" err="1" smtClean="0"/>
              <a:t>pref</a:t>
            </a:r>
            <a:r>
              <a:rPr lang="en-US" sz="2400" dirty="0" smtClean="0"/>
              <a:t> that prints what ice cream a person prefers. So, if </a:t>
            </a:r>
            <a:r>
              <a:rPr lang="en-US" sz="2400" dirty="0" err="1" smtClean="0"/>
              <a:t>jake</a:t>
            </a:r>
            <a:r>
              <a:rPr lang="en-US" sz="2400" dirty="0" smtClean="0"/>
              <a:t> is an instance of Person, </a:t>
            </a:r>
            <a:r>
              <a:rPr lang="en-US" sz="2400" dirty="0" err="1" smtClean="0"/>
              <a:t>jake.pref</a:t>
            </a:r>
            <a:r>
              <a:rPr lang="en-US" sz="2400" dirty="0" smtClean="0"/>
              <a:t>() would print to the terminal “Jake likes cookies and cream.”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Create an Airline class. In this class store name, number of planes, and a list of hubs (which are each strings). </a:t>
            </a:r>
          </a:p>
          <a:p>
            <a:pPr lvl="1"/>
            <a:r>
              <a:rPr lang="en-US" sz="2000" dirty="0" smtClean="0"/>
              <a:t>Write a function that prints an airline’s hubs in reverse alphabetical order. So, </a:t>
            </a:r>
            <a:r>
              <a:rPr lang="en-US" sz="2000" dirty="0" err="1" smtClean="0"/>
              <a:t>delta.hubs</a:t>
            </a:r>
            <a:r>
              <a:rPr lang="en-US" sz="2000" dirty="0" smtClean="0"/>
              <a:t>() prints “Tokyo, Detroit, Atlanta”</a:t>
            </a:r>
          </a:p>
          <a:p>
            <a:pPr lvl="1"/>
            <a:r>
              <a:rPr lang="en-US" sz="2000" dirty="0" smtClean="0"/>
              <a:t>Write a </a:t>
            </a:r>
            <a:r>
              <a:rPr lang="en-US" sz="2000" u="sng" dirty="0" smtClean="0"/>
              <a:t>static</a:t>
            </a:r>
            <a:r>
              <a:rPr lang="en-US" sz="2000" dirty="0" smtClean="0"/>
              <a:t> function that operates on a list of airlines, and outputs the combined list (the union) of hubs in alphabetical order.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5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Client is </a:t>
            </a:r>
            <a:r>
              <a:rPr lang="en-US" dirty="0"/>
              <a:t>s</a:t>
            </a:r>
            <a:r>
              <a:rPr lang="en-US" dirty="0" smtClean="0"/>
              <a:t>omeone </a:t>
            </a:r>
            <a:r>
              <a:rPr lang="en-US" dirty="0" smtClean="0"/>
              <a:t>who loads a </a:t>
            </a:r>
            <a:r>
              <a:rPr lang="en-US" dirty="0" smtClean="0"/>
              <a:t>website.</a:t>
            </a:r>
          </a:p>
          <a:p>
            <a:r>
              <a:rPr lang="en-US" dirty="0" smtClean="0"/>
              <a:t>You can think client = person, but really the client is whatever makes the request to the server.</a:t>
            </a:r>
          </a:p>
          <a:p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flask application is the server.</a:t>
            </a:r>
          </a:p>
          <a:p>
            <a:r>
              <a:rPr lang="en-US" dirty="0" smtClean="0"/>
              <a:t>The server behaves in response to the client. If the client requests information, the server sends it. If the client sends information, the server receives 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4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 </a:t>
            </a:r>
            <a:r>
              <a:rPr lang="en-US" dirty="0" smtClean="0"/>
              <a:t>makes the </a:t>
            </a:r>
            <a:r>
              <a:rPr lang="en-US" dirty="0" smtClean="0"/>
              <a:t>s</a:t>
            </a:r>
            <a:r>
              <a:rPr lang="en-US" dirty="0" smtClean="0"/>
              <a:t>erver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 a web framework, flask provides us the basic tools to define </a:t>
            </a:r>
            <a:r>
              <a:rPr lang="en-US" dirty="0" smtClean="0"/>
              <a:t>server behavior </a:t>
            </a:r>
            <a:r>
              <a:rPr lang="en-US" dirty="0" smtClean="0"/>
              <a:t>based on incoming web requests to a server.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8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(Part 1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Since flask is ran on a server, a flask program is not a normal, sequential program. You don’t run the program from top to bottom, and something in line 50 doesn’t necessarily happen before line 150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Imagine have a website that has two pages. One is </a:t>
            </a:r>
            <a:r>
              <a:rPr lang="en-US" dirty="0" err="1" smtClean="0"/>
              <a:t>mysite.com</a:t>
            </a:r>
            <a:r>
              <a:rPr lang="en-US" dirty="0" smtClean="0"/>
              <a:t>/apples, and the other is </a:t>
            </a:r>
            <a:r>
              <a:rPr lang="en-US" dirty="0" err="1" smtClean="0"/>
              <a:t>mysite.com</a:t>
            </a:r>
            <a:r>
              <a:rPr lang="en-US" dirty="0" smtClean="0"/>
              <a:t>/oranges. When someone accesses apples, pictures of apples are sent to the client (meaning that apples are shown in the client’s browser). The opposite happens for oranges.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 </a:t>
            </a:r>
            <a:r>
              <a:rPr lang="en-US" dirty="0" smtClean="0"/>
              <a:t>the client requests the oranges page, the code for oranges executes. It doesn’t matter if the apples code is before or after the oranges code.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Flask routes web requests to execute the proper segment of python code.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4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(Part 2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define behavior for servers based on </a:t>
            </a:r>
            <a:r>
              <a:rPr lang="en-US" i="1" dirty="0" smtClean="0"/>
              <a:t>routes</a:t>
            </a:r>
            <a:r>
              <a:rPr lang="en-US" dirty="0" smtClean="0"/>
              <a:t>. A route defines a </a:t>
            </a:r>
            <a:r>
              <a:rPr lang="en-US" dirty="0" err="1" smtClean="0"/>
              <a:t>url</a:t>
            </a:r>
            <a:r>
              <a:rPr lang="en-US" dirty="0" smtClean="0"/>
              <a:t> like </a:t>
            </a:r>
            <a:r>
              <a:rPr lang="en-US" dirty="0" err="1" smtClean="0"/>
              <a:t>mysite.com</a:t>
            </a:r>
            <a:r>
              <a:rPr lang="en-US" dirty="0" smtClean="0"/>
              <a:t>/oranges, and provides the code that is executed when a client requests the oranges URL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5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(Part 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Here’s the python flask code for hello world: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@</a:t>
            </a:r>
            <a:r>
              <a:rPr lang="en-US" dirty="0" err="1" smtClean="0"/>
              <a:t>app.route</a:t>
            </a:r>
            <a:r>
              <a:rPr lang="en-US" dirty="0" smtClean="0"/>
              <a:t>(‘/hello’)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def</a:t>
            </a:r>
            <a:r>
              <a:rPr lang="en-US" dirty="0" smtClean="0"/>
              <a:t> hello():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‘hello, world!’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So, when the client requests </a:t>
            </a:r>
            <a:r>
              <a:rPr lang="en-US" dirty="0" err="1" smtClean="0"/>
              <a:t>mysite.com</a:t>
            </a:r>
            <a:r>
              <a:rPr lang="en-US" dirty="0" smtClean="0"/>
              <a:t>/hello, the server will send “hello, world!” and the client’s browser will display “hello, world!”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Notice the first line. @</a:t>
            </a:r>
            <a:r>
              <a:rPr lang="en-US" dirty="0" err="1" smtClean="0"/>
              <a:t>app.route</a:t>
            </a:r>
            <a:r>
              <a:rPr lang="en-US" dirty="0" smtClean="0"/>
              <a:t> is something you don’t see in regular python, and is specific to Flask</a:t>
            </a:r>
            <a:r>
              <a:rPr lang="en-US" dirty="0" smtClean="0"/>
              <a:t>. </a:t>
            </a:r>
            <a:r>
              <a:rPr lang="en-US" b="1" dirty="0" smtClean="0"/>
              <a:t>This defines the route for flask.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9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 to this Guide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Brief Intro to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 to Flask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48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Flask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the full hello world flask application.</a:t>
            </a:r>
          </a:p>
          <a:p>
            <a:endParaRPr lang="en-US" dirty="0"/>
          </a:p>
          <a:p>
            <a:r>
              <a:rPr lang="en-US" dirty="0" smtClean="0"/>
              <a:t>You aren’t going to do any coding here. Instead, you’re probably going to get frustrated by installation issues. That’s ok.</a:t>
            </a:r>
          </a:p>
          <a:p>
            <a:endParaRPr lang="en-US" dirty="0"/>
          </a:p>
          <a:p>
            <a:r>
              <a:rPr lang="en-US" dirty="0" smtClean="0"/>
              <a:t>I’m now going to introduce a few things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PyPI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PyPI</a:t>
            </a:r>
            <a:r>
              <a:rPr lang="en-US" dirty="0" smtClean="0"/>
              <a:t> is the Python Packaging Index. It is a public set of packages/libraries for python. Examples include things like flask (a web framework), </a:t>
            </a:r>
            <a:r>
              <a:rPr lang="en-US" dirty="0" err="1" smtClean="0"/>
              <a:t>django</a:t>
            </a:r>
            <a:r>
              <a:rPr lang="en-US" dirty="0" smtClean="0"/>
              <a:t> (another python web framework), </a:t>
            </a:r>
            <a:r>
              <a:rPr lang="en-US" dirty="0" err="1" smtClean="0"/>
              <a:t>numpy</a:t>
            </a:r>
            <a:r>
              <a:rPr lang="en-US" dirty="0" smtClean="0"/>
              <a:t> (for calculations), and many others. </a:t>
            </a:r>
            <a:r>
              <a:rPr lang="en-US" dirty="0" err="1" smtClean="0"/>
              <a:t>PyPI</a:t>
            </a:r>
            <a:r>
              <a:rPr lang="en-US" dirty="0" smtClean="0"/>
              <a:t> is gigantic, is not limited to web-related things, and pretty much anyone can add their stuff to it.</a:t>
            </a:r>
          </a:p>
          <a:p>
            <a:r>
              <a:rPr lang="en-US" dirty="0" err="1" smtClean="0"/>
              <a:t>PyPI</a:t>
            </a:r>
            <a:r>
              <a:rPr lang="en-US" dirty="0" smtClean="0"/>
              <a:t> libraries are easily installed using pip (a terminal/bash command), </a:t>
            </a:r>
            <a:r>
              <a:rPr lang="en-US" dirty="0" smtClean="0"/>
              <a:t>and are easily used with python’s package import system.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virtualenv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Virtualenv</a:t>
            </a:r>
            <a:r>
              <a:rPr lang="en-US" dirty="0" smtClean="0"/>
              <a:t> is a tool that sets up a virtual python environment for your project. </a:t>
            </a:r>
            <a:r>
              <a:rPr lang="en-US" dirty="0" smtClean="0"/>
              <a:t>We use </a:t>
            </a:r>
            <a:r>
              <a:rPr lang="en-US" dirty="0" err="1" smtClean="0"/>
              <a:t>virtualenv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avoid </a:t>
            </a:r>
            <a:r>
              <a:rPr lang="en-US" dirty="0" smtClean="0"/>
              <a:t>modifying the </a:t>
            </a:r>
            <a:r>
              <a:rPr lang="en-US" dirty="0" smtClean="0"/>
              <a:t>libraries </a:t>
            </a:r>
            <a:r>
              <a:rPr lang="en-US" dirty="0" smtClean="0"/>
              <a:t>that run natively </a:t>
            </a:r>
            <a:r>
              <a:rPr lang="en-US" dirty="0" smtClean="0"/>
              <a:t>on your computer. We don’t want to create conflicting changes to the python setup of your computer because some of your programs rely on the standard setup. </a:t>
            </a:r>
          </a:p>
          <a:p>
            <a:r>
              <a:rPr lang="en-US" dirty="0" err="1" smtClean="0"/>
              <a:t>Virtualenv’s</a:t>
            </a:r>
            <a:r>
              <a:rPr lang="en-US" dirty="0" smtClean="0"/>
              <a:t> are project-specific, and need to be </a:t>
            </a:r>
            <a:r>
              <a:rPr lang="en-US" u="sng" dirty="0" smtClean="0"/>
              <a:t>manually</a:t>
            </a:r>
            <a:r>
              <a:rPr lang="en-US" dirty="0" smtClean="0"/>
              <a:t> activated and deactivated (I’ll show you how later). When we activate a </a:t>
            </a:r>
            <a:r>
              <a:rPr lang="en-US" dirty="0" err="1" smtClean="0"/>
              <a:t>virtualenv</a:t>
            </a:r>
            <a:r>
              <a:rPr lang="en-US" dirty="0" smtClean="0"/>
              <a:t>, running a python program occurs from the local instance of the python language, not from your system’s native python setup. Pip only affects the local setup when a </a:t>
            </a:r>
            <a:r>
              <a:rPr lang="en-US" dirty="0" err="1" smtClean="0"/>
              <a:t>virtualenv</a:t>
            </a:r>
            <a:r>
              <a:rPr lang="en-US" dirty="0" smtClean="0"/>
              <a:t> is activated.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Homebrew</a:t>
            </a:r>
            <a:r>
              <a:rPr lang="en-US" dirty="0" smtClean="0"/>
              <a:t>. Run the command available at </a:t>
            </a:r>
            <a:r>
              <a:rPr lang="en-US" dirty="0" smtClean="0">
                <a:hlinkClick r:id="rId2"/>
              </a:rPr>
              <a:t>http://brew.sh/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Python3 &amp; pip3</a:t>
            </a:r>
            <a:r>
              <a:rPr lang="en-US" dirty="0" smtClean="0"/>
              <a:t>. Run “$ brew install python3”. If it says you already have it, upgrade it with “$ brew upgrade python3”. If there’s no upgrade, don’t worry about it. Note that python3 includes </a:t>
            </a:r>
            <a:r>
              <a:rPr lang="en-US" dirty="0" smtClean="0"/>
              <a:t>pip3.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v</a:t>
            </a:r>
            <a:r>
              <a:rPr lang="en-US" b="1" dirty="0" err="1" smtClean="0"/>
              <a:t>irtualenv</a:t>
            </a:r>
            <a:r>
              <a:rPr lang="en-US" dirty="0" smtClean="0"/>
              <a:t>. Run “$ </a:t>
            </a:r>
            <a:r>
              <a:rPr lang="en-US" dirty="0" err="1" smtClean="0"/>
              <a:t>sudo</a:t>
            </a:r>
            <a:r>
              <a:rPr lang="en-US" dirty="0" smtClean="0"/>
              <a:t> -H pip3 install </a:t>
            </a:r>
            <a:r>
              <a:rPr lang="en-US" dirty="0" err="1" smtClean="0"/>
              <a:t>virtualenv</a:t>
            </a:r>
            <a:r>
              <a:rPr lang="en-US" dirty="0" smtClean="0"/>
              <a:t>”. </a:t>
            </a:r>
            <a:r>
              <a:rPr lang="en-US" dirty="0" smtClean="0"/>
              <a:t>You might </a:t>
            </a:r>
            <a:r>
              <a:rPr lang="en-US" dirty="0" smtClean="0"/>
              <a:t>be asked to enter your password (which </a:t>
            </a:r>
            <a:r>
              <a:rPr lang="en-US" dirty="0" smtClean="0"/>
              <a:t>won’t show </a:t>
            </a:r>
            <a:r>
              <a:rPr lang="en-US" dirty="0" smtClean="0"/>
              <a:t>on the </a:t>
            </a:r>
            <a:r>
              <a:rPr lang="en-US" dirty="0" smtClean="0"/>
              <a:t>screen). </a:t>
            </a:r>
            <a:r>
              <a:rPr lang="en-US" dirty="0" smtClean="0"/>
              <a:t>Hit </a:t>
            </a:r>
            <a:r>
              <a:rPr lang="en-US" dirty="0" smtClean="0"/>
              <a:t>enter after typing it.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Download the </a:t>
            </a:r>
            <a:r>
              <a:rPr lang="en-US" sz="2400" i="1" dirty="0" smtClean="0"/>
              <a:t>starter code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Navigate into the </a:t>
            </a:r>
            <a:r>
              <a:rPr lang="en-US" sz="2400" dirty="0" smtClean="0"/>
              <a:t>hello-flask folder </a:t>
            </a:r>
            <a:r>
              <a:rPr lang="en-US" sz="2400" dirty="0" smtClean="0"/>
              <a:t>in terminal.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Create your </a:t>
            </a:r>
            <a:r>
              <a:rPr lang="en-US" sz="2400" dirty="0" err="1" smtClean="0"/>
              <a:t>virtualenv</a:t>
            </a:r>
            <a:r>
              <a:rPr lang="en-US" sz="2400" dirty="0"/>
              <a:t> </a:t>
            </a:r>
            <a:r>
              <a:rPr lang="en-US" sz="2400" dirty="0" smtClean="0"/>
              <a:t>in hello-flask by running: $ </a:t>
            </a:r>
            <a:r>
              <a:rPr lang="en-US" sz="2400" dirty="0" err="1" smtClean="0"/>
              <a:t>virtualenv</a:t>
            </a:r>
            <a:r>
              <a:rPr lang="en-US" sz="2400" dirty="0" smtClean="0"/>
              <a:t> </a:t>
            </a:r>
            <a:r>
              <a:rPr lang="en-US" sz="2400" dirty="0"/>
              <a:t>-</a:t>
            </a:r>
            <a:r>
              <a:rPr lang="en-US" sz="2400" dirty="0" smtClean="0"/>
              <a:t>p python3 </a:t>
            </a:r>
            <a:r>
              <a:rPr lang="en-US" sz="2400" dirty="0" err="1" smtClean="0"/>
              <a:t>env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Activate your </a:t>
            </a:r>
            <a:r>
              <a:rPr lang="en-US" sz="2400" dirty="0" err="1" smtClean="0"/>
              <a:t>virtualenv</a:t>
            </a:r>
            <a:r>
              <a:rPr lang="en-US" sz="2400" dirty="0" smtClean="0"/>
              <a:t>: </a:t>
            </a:r>
            <a:r>
              <a:rPr lang="en-US" sz="2400" dirty="0" smtClean="0"/>
              <a:t>$ source </a:t>
            </a:r>
            <a:r>
              <a:rPr lang="en-US" sz="2400" dirty="0" err="1" smtClean="0"/>
              <a:t>env</a:t>
            </a:r>
            <a:r>
              <a:rPr lang="en-US" sz="2400" dirty="0" smtClean="0"/>
              <a:t>/bin/activate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Install the </a:t>
            </a:r>
            <a:r>
              <a:rPr lang="en-US" sz="2400" dirty="0" err="1" smtClean="0"/>
              <a:t>PyPI</a:t>
            </a:r>
            <a:r>
              <a:rPr lang="en-US" sz="2400" dirty="0" smtClean="0"/>
              <a:t> packages specified in </a:t>
            </a:r>
            <a:r>
              <a:rPr lang="en-US" sz="2400" dirty="0" err="1" smtClean="0"/>
              <a:t>requirements.txt</a:t>
            </a:r>
            <a:r>
              <a:rPr lang="en-US" sz="2400" dirty="0" smtClean="0"/>
              <a:t> using pip:                         </a:t>
            </a:r>
          </a:p>
          <a:p>
            <a:pPr marL="0" indent="0">
              <a:buNone/>
            </a:pPr>
            <a:r>
              <a:rPr lang="en-US" sz="2400" dirty="0" smtClean="0"/>
              <a:t>	$ </a:t>
            </a:r>
            <a:r>
              <a:rPr lang="en-US" sz="2400" dirty="0" smtClean="0"/>
              <a:t>pip install </a:t>
            </a:r>
            <a:r>
              <a:rPr lang="mr-IN" sz="2400" dirty="0" smtClean="0"/>
              <a:t>–</a:t>
            </a:r>
            <a:r>
              <a:rPr lang="en-US" sz="2400" dirty="0" smtClean="0"/>
              <a:t>r </a:t>
            </a:r>
            <a:r>
              <a:rPr lang="en-US" sz="2400" dirty="0" err="1" smtClean="0"/>
              <a:t>requirements.txt</a:t>
            </a:r>
            <a:endParaRPr lang="en-US" sz="2400" dirty="0"/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$ </a:t>
            </a:r>
            <a:r>
              <a:rPr lang="en-US" sz="2400" dirty="0" err="1" smtClean="0"/>
              <a:t>chmod</a:t>
            </a:r>
            <a:r>
              <a:rPr lang="en-US" sz="2400" dirty="0" smtClean="0"/>
              <a:t> </a:t>
            </a:r>
            <a:r>
              <a:rPr lang="en-US" sz="2400" dirty="0" err="1" smtClean="0"/>
              <a:t>a+x</a:t>
            </a:r>
            <a:r>
              <a:rPr lang="en-US" sz="2400" dirty="0" smtClean="0"/>
              <a:t> </a:t>
            </a:r>
            <a:r>
              <a:rPr lang="en-US" sz="2400" dirty="0" err="1" smtClean="0"/>
              <a:t>app.py</a:t>
            </a:r>
            <a:endParaRPr lang="en-US" sz="24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$ ./</a:t>
            </a:r>
            <a:r>
              <a:rPr lang="en-US" sz="2400" dirty="0" err="1" smtClean="0"/>
              <a:t>app.py</a:t>
            </a:r>
            <a:endParaRPr lang="en-US" sz="24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Go to a web browser and navigate to </a:t>
            </a:r>
            <a:r>
              <a:rPr lang="en-US" sz="2400" dirty="0" smtClean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localhost:5000/hi</a:t>
            </a:r>
            <a:r>
              <a:rPr lang="en-US" sz="2400" dirty="0" smtClean="0"/>
              <a:t>. It should say hello, world!</a:t>
            </a:r>
            <a:endParaRPr lang="en-US" sz="24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smtClean="0"/>
              <a:t>To stop flask in your terminal, hit </a:t>
            </a:r>
            <a:r>
              <a:rPr lang="en-US" sz="2400" dirty="0" smtClean="0"/>
              <a:t>control-c*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*</a:t>
            </a:r>
            <a:r>
              <a:rPr lang="en-US" sz="2400" dirty="0"/>
              <a:t> </a:t>
            </a:r>
            <a:r>
              <a:rPr lang="en-US" sz="2400" dirty="0" smtClean="0"/>
              <a:t>Make sure you deactivate your </a:t>
            </a:r>
            <a:r>
              <a:rPr lang="en-US" sz="2400" dirty="0" err="1" smtClean="0"/>
              <a:t>virtualenv</a:t>
            </a:r>
            <a:r>
              <a:rPr lang="en-US" sz="2400" dirty="0" smtClean="0"/>
              <a:t> before leaving the </a:t>
            </a:r>
            <a:r>
              <a:rPr lang="en-US" sz="2400" dirty="0" smtClean="0"/>
              <a:t>folder (at the end of this exercise) </a:t>
            </a:r>
            <a:r>
              <a:rPr lang="en-US" sz="2400" dirty="0" smtClean="0"/>
              <a:t>so that you don’t accidentally use the wrong </a:t>
            </a:r>
            <a:r>
              <a:rPr lang="en-US" sz="2400" dirty="0" err="1" smtClean="0"/>
              <a:t>env</a:t>
            </a:r>
            <a:r>
              <a:rPr lang="en-US" sz="2400" dirty="0" smtClean="0"/>
              <a:t> some other time. This can be done </a:t>
            </a:r>
            <a:r>
              <a:rPr lang="en-US" sz="2400" dirty="0" smtClean="0"/>
              <a:t>with </a:t>
            </a:r>
            <a:r>
              <a:rPr lang="en-US" sz="2400" dirty="0" smtClean="0"/>
              <a:t>$ deactivate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6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</a:t>
            </a:r>
            <a:r>
              <a:rPr lang="en-US" dirty="0" err="1" smtClean="0"/>
              <a:t>app.py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into hello-flask, and open </a:t>
            </a:r>
            <a:r>
              <a:rPr lang="en-US" dirty="0" err="1" smtClean="0"/>
              <a:t>app.py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the website say something else. Maybe even change the route. This time around, you only need to do “$ ./</a:t>
            </a:r>
            <a:r>
              <a:rPr lang="en-US" dirty="0" err="1" smtClean="0"/>
              <a:t>app.py</a:t>
            </a:r>
            <a:r>
              <a:rPr lang="en-US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Now</a:t>
            </a:r>
            <a:r>
              <a:rPr lang="en-US" dirty="0" smtClean="0"/>
              <a:t>, go back to slide #11 and make those exercises be sent to a webpage instead of be printed.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4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5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real website has more complicated behavior, and usually depends on stored data. Databases can be a pain to setup, so for this we are going to use a learning database </a:t>
            </a:r>
            <a:r>
              <a:rPr lang="en-US" dirty="0" smtClean="0"/>
              <a:t>called </a:t>
            </a:r>
            <a:r>
              <a:rPr lang="en-US" dirty="0" err="1" smtClean="0"/>
              <a:t>jakedb</a:t>
            </a:r>
            <a:r>
              <a:rPr lang="en-US" dirty="0" smtClean="0"/>
              <a:t> that </a:t>
            </a:r>
            <a:r>
              <a:rPr lang="en-US" dirty="0" smtClean="0"/>
              <a:t>resembles a real database.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the starter code for </a:t>
            </a:r>
            <a:r>
              <a:rPr lang="en-US" i="1" dirty="0" smtClean="0"/>
              <a:t>hello-</a:t>
            </a:r>
            <a:r>
              <a:rPr lang="en-US" i="1" dirty="0" err="1" smtClean="0"/>
              <a:t>db</a:t>
            </a:r>
            <a:r>
              <a:rPr lang="en-US" dirty="0" smtClean="0"/>
              <a:t>, which includes code for using </a:t>
            </a:r>
            <a:r>
              <a:rPr lang="en-US" i="1" dirty="0" err="1" smtClean="0"/>
              <a:t>jakedb</a:t>
            </a:r>
            <a:r>
              <a:rPr lang="en-US" i="1" dirty="0" smtClean="0"/>
              <a:t>. </a:t>
            </a:r>
            <a:r>
              <a:rPr lang="en-US" dirty="0" smtClean="0"/>
              <a:t>Pay attention to the example code as it is the only documentation for </a:t>
            </a:r>
            <a:r>
              <a:rPr lang="en-US" i="1" dirty="0" err="1" smtClean="0"/>
              <a:t>jakedb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app/</a:t>
            </a:r>
            <a:r>
              <a:rPr lang="en-US" dirty="0" err="1" smtClean="0"/>
              <a:t>views.py</a:t>
            </a:r>
            <a:r>
              <a:rPr lang="en-US" dirty="0" smtClean="0"/>
              <a:t>, look </a:t>
            </a:r>
            <a:r>
              <a:rPr lang="en-US" dirty="0" smtClean="0"/>
              <a:t>at the comments and figure out how to store incoming names &amp; ice cream preferences. </a:t>
            </a:r>
            <a:r>
              <a:rPr lang="en-US" dirty="0" smtClean="0"/>
              <a:t>(Labelled Part One)</a:t>
            </a:r>
            <a:endParaRPr lang="en-US" dirty="0" smtClean="0"/>
          </a:p>
          <a:p>
            <a:pPr lvl="1"/>
            <a:r>
              <a:rPr lang="en-US" i="1" dirty="0" smtClean="0"/>
              <a:t>Hint</a:t>
            </a:r>
            <a:r>
              <a:rPr lang="en-US" dirty="0" smtClean="0"/>
              <a:t>: you need </a:t>
            </a:r>
            <a:r>
              <a:rPr lang="en-US" dirty="0" smtClean="0"/>
              <a:t>to again go </a:t>
            </a:r>
            <a:r>
              <a:rPr lang="en-US" dirty="0" smtClean="0"/>
              <a:t>through the setup process for </a:t>
            </a:r>
            <a:r>
              <a:rPr lang="en-US" dirty="0" smtClean="0"/>
              <a:t>a new </a:t>
            </a:r>
            <a:r>
              <a:rPr lang="en-US" dirty="0" smtClean="0"/>
              <a:t>flask app</a:t>
            </a:r>
            <a:r>
              <a:rPr lang="en-US" dirty="0" smtClean="0"/>
              <a:t>. Note that your executable file is now </a:t>
            </a:r>
            <a:r>
              <a:rPr lang="en-US" dirty="0" err="1" smtClean="0"/>
              <a:t>run.py</a:t>
            </a:r>
            <a:r>
              <a:rPr lang="en-US" dirty="0" smtClean="0"/>
              <a:t> (the one you </a:t>
            </a:r>
            <a:r>
              <a:rPr lang="en-US" dirty="0" err="1" smtClean="0"/>
              <a:t>chmod</a:t>
            </a:r>
            <a:r>
              <a:rPr lang="en-US" dirty="0" smtClean="0"/>
              <a:t> and $ ./</a:t>
            </a:r>
            <a:r>
              <a:rPr lang="en-US" dirty="0" err="1" smtClean="0"/>
              <a:t>run.py</a:t>
            </a:r>
            <a:r>
              <a:rPr lang="en-US" dirty="0" smtClean="0"/>
              <a:t>), but I want you to code in </a:t>
            </a:r>
            <a:r>
              <a:rPr lang="en-US" dirty="0" err="1" smtClean="0"/>
              <a:t>views.py</a:t>
            </a:r>
            <a:endParaRPr lang="en-US" dirty="0" smtClean="0"/>
          </a:p>
          <a:p>
            <a:pPr lvl="1"/>
            <a:r>
              <a:rPr lang="en-US" dirty="0" smtClean="0"/>
              <a:t>Another hint: print to the console for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96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Templating Using </a:t>
            </a:r>
            <a:r>
              <a:rPr lang="en-US" dirty="0" err="1" smtClean="0"/>
              <a:t>Jinja</a:t>
            </a:r>
            <a:r>
              <a:rPr lang="en-US" dirty="0" smtClean="0"/>
              <a:t>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now you have the ability to store data from a form. Now, let’s display that data on another web page.</a:t>
            </a:r>
          </a:p>
          <a:p>
            <a:r>
              <a:rPr lang="en-US" dirty="0" smtClean="0"/>
              <a:t>To do this, you are going to use </a:t>
            </a:r>
            <a:r>
              <a:rPr lang="en-US" dirty="0" err="1" smtClean="0"/>
              <a:t>Jinja</a:t>
            </a:r>
            <a:r>
              <a:rPr lang="en-US" dirty="0"/>
              <a:t> </a:t>
            </a:r>
            <a:r>
              <a:rPr lang="en-US" dirty="0" smtClean="0"/>
              <a:t>which is a templating engine. Basically, it allows you to create html-like files that get turned into html once some variables are provided.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94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Using </a:t>
            </a:r>
            <a:r>
              <a:rPr lang="en-US" dirty="0" err="1"/>
              <a:t>Jinja</a:t>
            </a:r>
            <a:r>
              <a:rPr lang="en-US" dirty="0"/>
              <a:t> </a:t>
            </a:r>
            <a:r>
              <a:rPr lang="en-US" dirty="0" smtClean="0"/>
              <a:t>(2 </a:t>
            </a:r>
            <a:r>
              <a:rPr lang="en-US" dirty="0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://jinja.pocoo.org/docs/2.10/templates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where you’ll find the templating documentation. In the first example, they provide a excellent example of a template for-loop, and show basic structure.</a:t>
            </a:r>
          </a:p>
          <a:p>
            <a:r>
              <a:rPr lang="en-US" dirty="0" smtClean="0"/>
              <a:t> Create a template similar to the first example provided. Use a template for loop to loop through data. Note that data should be available for use in the template just as navigation is in the example.</a:t>
            </a:r>
          </a:p>
          <a:p>
            <a:pPr marL="457200" lvl="1" indent="0">
              <a:buNone/>
            </a:pPr>
            <a:r>
              <a:rPr lang="en-US" dirty="0" smtClean="0"/>
              <a:t>You should have something like {% for person in data %}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this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guide is meant to quickly introduce you to Python &amp; Flask. It is intended for someone who has already learned basic programming concepts, and often does not define things like “variable” or “class”</a:t>
            </a:r>
          </a:p>
          <a:p>
            <a:r>
              <a:rPr lang="en-US" dirty="0" smtClean="0"/>
              <a:t>Not knowing what something means is not your fault, and it does not mean you can’t learn Flask. It’s either my fault, or you just have to Google it. 80% of learning web development is being confused and googling things. </a:t>
            </a:r>
          </a:p>
          <a:p>
            <a:r>
              <a:rPr lang="en-US" dirty="0" smtClean="0"/>
              <a:t>With that in mind, this guide provides structure but encourages you to figure things out for yourself. Especially towards the end, I purposely do not spell things out for you.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1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not an expert.</a:t>
            </a:r>
          </a:p>
          <a:p>
            <a:r>
              <a:rPr lang="en-US" dirty="0" smtClean="0"/>
              <a:t>When I define things, I’m going to leave out a lot. This is because web development has a lot of crap going on and details often don’t matter to someone learning. Things are going to be </a:t>
            </a:r>
            <a:r>
              <a:rPr lang="en-US" dirty="0" smtClean="0"/>
              <a:t>oversimplified.</a:t>
            </a:r>
          </a:p>
          <a:p>
            <a:r>
              <a:rPr lang="en-US" dirty="0" smtClean="0"/>
              <a:t>I wrote this in a very short period of time, and if it sucks, sorry.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Flask?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Flask is an open-source </a:t>
            </a:r>
            <a:r>
              <a:rPr lang="en-US" dirty="0"/>
              <a:t>w</a:t>
            </a:r>
            <a:r>
              <a:rPr lang="en-US" dirty="0" smtClean="0"/>
              <a:t>eb framework written in Python.</a:t>
            </a:r>
          </a:p>
          <a:p>
            <a:r>
              <a:rPr lang="en-US" b="1" dirty="0" smtClean="0"/>
              <a:t>Python</a:t>
            </a:r>
            <a:r>
              <a:rPr lang="en-US" dirty="0" smtClean="0"/>
              <a:t> is a programming language, like C++ or Java. Python is considered “high-level” compared to C++, meaning that it has powerful and user-friendly features like dictionaries and package management. This also means it is far removed from basic computing and binary, and for example is not able to manually manage memory. </a:t>
            </a:r>
          </a:p>
          <a:p>
            <a:r>
              <a:rPr lang="en-US" b="1" dirty="0" smtClean="0"/>
              <a:t>Flask</a:t>
            </a:r>
            <a:r>
              <a:rPr lang="en-US" dirty="0" smtClean="0"/>
              <a:t> is a web framework, which is a set of tools that run a server. This server handles incoming web requests from users, and responds based on the code you write. (More on this later.)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1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 to Python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not meant to be comprehensive. Since this guide assumes prior experience in C++, you can learn python as you go. It’s seriously that easy of a language.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6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Python Program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terminal, type “python” and hit enter.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should now see “&gt;&gt;”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Type: &gt;&gt; print(‘hello, world!’)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Hit enter and python should respond accordingly. 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2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with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python running again.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&gt;&gt; h = ‘hello, 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&gt;&gt; w = ‘world!’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&gt;&gt; print(h + 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Python should print the same thing as last time.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Notice that python does not use static </a:t>
            </a:r>
            <a:r>
              <a:rPr lang="en-US" dirty="0" smtClean="0"/>
              <a:t>types. This means you </a:t>
            </a:r>
            <a:r>
              <a:rPr lang="en-US" dirty="0" smtClean="0"/>
              <a:t>don’t have to define that a string is a string or that an </a:t>
            </a:r>
            <a:r>
              <a:rPr lang="en-US" dirty="0" err="1" smtClean="0"/>
              <a:t>int</a:t>
            </a:r>
            <a:r>
              <a:rPr lang="en-US" dirty="0" smtClean="0"/>
              <a:t> is an int.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might notice that this is a little bit different from C++. Where is our file? When did we compile the code? There’s no file, and we don’t compile.</a:t>
            </a:r>
          </a:p>
          <a:p>
            <a:r>
              <a:rPr lang="en-US" sz="2400" dirty="0" smtClean="0"/>
              <a:t>This is because Python is an </a:t>
            </a:r>
            <a:r>
              <a:rPr lang="en-US" sz="2400" u="sng" dirty="0" smtClean="0"/>
              <a:t>interpreted language</a:t>
            </a:r>
            <a:r>
              <a:rPr lang="en-US" sz="2400" dirty="0" smtClean="0"/>
              <a:t>. Rather than compiling our code to binary (and optimizing it) like C++, the python “language” is really just a program that executes compiled C++ code based on input python syntax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. So, print(‘hello’) gets interpreted to the compiled binary C++ for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“hello”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Interpreted code can have more features, but can be slower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336385"/>
            <a:ext cx="1038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This is an EXTREME oversimplification. I don’t claim to actually know how interpreters work.</a:t>
            </a:r>
          </a:p>
          <a:p>
            <a:pPr marL="342900" indent="-342900">
              <a:buAutoNum type="arabicPeriod"/>
            </a:pPr>
            <a:r>
              <a:rPr lang="en-US" dirty="0" smtClean="0"/>
              <a:t>When I say slower, I mean like 10 milliseconds instead of 6 milliseconds. Doesn’t matter for our purposes.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697F-4F87-674A-AA86-D7A66A17BE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4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1963</Words>
  <Application>Microsoft Macintosh PowerPoint</Application>
  <PresentationFormat>Widescreen</PresentationFormat>
  <Paragraphs>162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Mangal</vt:lpstr>
      <vt:lpstr>Arial</vt:lpstr>
      <vt:lpstr>Office Theme</vt:lpstr>
      <vt:lpstr>Introduction to Python Flask</vt:lpstr>
      <vt:lpstr>Sections</vt:lpstr>
      <vt:lpstr>Introduction to this Guide</vt:lpstr>
      <vt:lpstr>Disclaimer</vt:lpstr>
      <vt:lpstr>What is Python Flask?</vt:lpstr>
      <vt:lpstr>Brief Intro to Python</vt:lpstr>
      <vt:lpstr>Your First Python Program</vt:lpstr>
      <vt:lpstr>Hello World with variables </vt:lpstr>
      <vt:lpstr>What is going on here?</vt:lpstr>
      <vt:lpstr>Hello World as a Script</vt:lpstr>
      <vt:lpstr>Hello World Script with Structure</vt:lpstr>
      <vt:lpstr>More complicated Python exercises</vt:lpstr>
      <vt:lpstr>Intro to Flask</vt:lpstr>
      <vt:lpstr>The Client</vt:lpstr>
      <vt:lpstr>The Server</vt:lpstr>
      <vt:lpstr>Flask makes the server work</vt:lpstr>
      <vt:lpstr>Routing (Part 1 of 3)</vt:lpstr>
      <vt:lpstr>Routing (Part 2 of 3)</vt:lpstr>
      <vt:lpstr>Routing (Part 3 of 3)</vt:lpstr>
      <vt:lpstr>Your First Flask Website</vt:lpstr>
      <vt:lpstr>What is PyPI?</vt:lpstr>
      <vt:lpstr>What is virtualenv?</vt:lpstr>
      <vt:lpstr>Prerequisites</vt:lpstr>
      <vt:lpstr>Setting up Flask</vt:lpstr>
      <vt:lpstr>Modifying app.py</vt:lpstr>
      <vt:lpstr>Storing Data</vt:lpstr>
      <vt:lpstr>Templating Using Jinja (1 of 2)</vt:lpstr>
      <vt:lpstr>Templating Using Jinja (2 of 2)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Flask</dc:title>
  <dc:creator>Schwartz, Jacob</dc:creator>
  <cp:lastModifiedBy>Schwartz, Jacob</cp:lastModifiedBy>
  <cp:revision>26</cp:revision>
  <dcterms:created xsi:type="dcterms:W3CDTF">2018-05-02T03:16:30Z</dcterms:created>
  <dcterms:modified xsi:type="dcterms:W3CDTF">2018-05-03T07:53:17Z</dcterms:modified>
</cp:coreProperties>
</file>