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0"/>
  </p:notesMasterIdLst>
  <p:sldIdLst>
    <p:sldId id="256" r:id="rId2"/>
    <p:sldId id="285" r:id="rId3"/>
    <p:sldId id="266" r:id="rId4"/>
    <p:sldId id="275" r:id="rId5"/>
    <p:sldId id="257" r:id="rId6"/>
    <p:sldId id="260" r:id="rId7"/>
    <p:sldId id="261" r:id="rId8"/>
    <p:sldId id="262" r:id="rId9"/>
    <p:sldId id="263" r:id="rId10"/>
    <p:sldId id="264" r:id="rId11"/>
    <p:sldId id="267" r:id="rId12"/>
    <p:sldId id="265" r:id="rId13"/>
    <p:sldId id="271" r:id="rId14"/>
    <p:sldId id="276" r:id="rId15"/>
    <p:sldId id="277" r:id="rId16"/>
    <p:sldId id="268" r:id="rId17"/>
    <p:sldId id="272" r:id="rId18"/>
    <p:sldId id="273" r:id="rId19"/>
    <p:sldId id="274" r:id="rId20"/>
    <p:sldId id="278" r:id="rId21"/>
    <p:sldId id="269" r:id="rId22"/>
    <p:sldId id="270" r:id="rId23"/>
    <p:sldId id="280" r:id="rId24"/>
    <p:sldId id="279"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8"/>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B8BB9-7303-C44A-B85C-7433BC6C88E2}" type="datetimeFigureOut">
              <a:rPr lang="en-US" smtClean="0"/>
              <a:t>5/3/18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A2940-F03B-1C48-A1D2-B41836CBC3F9}" type="slidenum">
              <a:rPr lang="en-US" smtClean="0"/>
              <a:t>‹#›</a:t>
            </a:fld>
            <a:endParaRPr lang="en-US"/>
          </a:p>
        </p:txBody>
      </p:sp>
    </p:spTree>
    <p:extLst>
      <p:ext uri="{BB962C8B-B14F-4D97-AF65-F5344CB8AC3E}">
        <p14:creationId xmlns:p14="http://schemas.microsoft.com/office/powerpoint/2010/main" val="11043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A2940-F03B-1C48-A1D2-B41836CBC3F9}" type="slidenum">
              <a:rPr lang="en-US" smtClean="0"/>
              <a:t>2</a:t>
            </a:fld>
            <a:endParaRPr lang="en-US"/>
          </a:p>
        </p:txBody>
      </p:sp>
    </p:spTree>
    <p:extLst>
      <p:ext uri="{BB962C8B-B14F-4D97-AF65-F5344CB8AC3E}">
        <p14:creationId xmlns:p14="http://schemas.microsoft.com/office/powerpoint/2010/main" val="154829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88062B-8277-9D43-BFB0-A581B7CCAF0B}" type="datetime1">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1871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75FDD-8229-254F-B211-5E225B2909D2}" type="datetime1">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59037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55071-D945-C849-8410-364184455297}" type="datetime1">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111854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1051B5-8166-A348-BCEE-D4848FC28206}" type="datetime1">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5440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EDF12-A376-FF49-8F46-7724C1696F8A}" type="datetime1">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163450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C2F55D-A043-ED4C-8746-B2477EDE7B52}" type="datetime1">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4703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4B2224-F7E3-0A4A-B9A1-6A9EDC0C9FA5}" type="datetime1">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60284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6F7BE-0B3C-3047-8FB4-573108468C5E}" type="datetime1">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24040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F6ABA-0B52-0E42-B77B-12F8FA02E2F1}" type="datetime1">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107769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E7055-A8B8-BF47-AD2F-ABBD9592C426}" type="datetime1">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88828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39C48-AFD4-744E-BDD3-1C4BB42CBFDE}" type="datetime1">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0697F-4F87-674A-AA86-D7A66A17BE99}" type="slidenum">
              <a:rPr lang="en-US" smtClean="0"/>
              <a:t>‹#›</a:t>
            </a:fld>
            <a:endParaRPr lang="en-US"/>
          </a:p>
        </p:txBody>
      </p:sp>
    </p:spTree>
    <p:extLst>
      <p:ext uri="{BB962C8B-B14F-4D97-AF65-F5344CB8AC3E}">
        <p14:creationId xmlns:p14="http://schemas.microsoft.com/office/powerpoint/2010/main" val="341505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AC0FB-E6D1-584D-BC9A-2EE61C0E3C27}" type="datetime1">
              <a:rPr lang="en-US" smtClean="0"/>
              <a:t>5/3/18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0697F-4F87-674A-AA86-D7A66A17BE99}" type="slidenum">
              <a:rPr lang="en-US" smtClean="0"/>
              <a:t>‹#›</a:t>
            </a:fld>
            <a:endParaRPr lang="en-US"/>
          </a:p>
        </p:txBody>
      </p:sp>
    </p:spTree>
    <p:extLst>
      <p:ext uri="{BB962C8B-B14F-4D97-AF65-F5344CB8AC3E}">
        <p14:creationId xmlns:p14="http://schemas.microsoft.com/office/powerpoint/2010/main" val="9188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nhaskamal.github.io/DownGit/#/home?url=https://github.com/jhschwartz/flask-intro/blob/master/hw-starter/starter.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hschwartz/flask-intro/blob/master/oo-example/simple_class.py" TargetMode="External"/><Relationship Id="rId3" Type="http://schemas.openxmlformats.org/officeDocument/2006/relationships/hyperlink" Target="https://minhaskamal.github.io/DownGit/#/home?url=https://github.com/jhschwartz/flask-intro/blob/master/hw-starter/starter.p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nhaskamal.github.io/DownGit/#/home?url=https://github.com/jhschwartz/flask-intro/tree/master/hello-flask" TargetMode="External"/><Relationship Id="rId3" Type="http://schemas.openxmlformats.org/officeDocument/2006/relationships/hyperlink" Target="http://localhost:5000/h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nhaskamal.github.io/DownGit/#/home?url=https://github.com/jhschwartz/flask-intro/tree/master/hello-d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ja.pocoo.org/docs/2.10/templ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Flask</a:t>
            </a:r>
            <a:endParaRPr lang="en-US" dirty="0"/>
          </a:p>
        </p:txBody>
      </p:sp>
      <p:sp>
        <p:nvSpPr>
          <p:cNvPr id="3" name="Subtitle 2"/>
          <p:cNvSpPr>
            <a:spLocks noGrp="1"/>
          </p:cNvSpPr>
          <p:nvPr>
            <p:ph type="subTitle" idx="1"/>
          </p:nvPr>
        </p:nvSpPr>
        <p:spPr/>
        <p:txBody>
          <a:bodyPr>
            <a:noAutofit/>
          </a:bodyPr>
          <a:lstStyle/>
          <a:p>
            <a:r>
              <a:rPr lang="en-US" sz="2800" dirty="0" smtClean="0"/>
              <a:t>For someone who has completed an intro programming class in C++ or a similar language</a:t>
            </a:r>
          </a:p>
          <a:p>
            <a:endParaRPr lang="en-US" sz="2800" dirty="0"/>
          </a:p>
          <a:p>
            <a:r>
              <a:rPr lang="en-US" sz="2800" dirty="0" smtClean="0"/>
              <a:t>By Jake Schwartz</a:t>
            </a:r>
          </a:p>
        </p:txBody>
      </p:sp>
    </p:spTree>
    <p:extLst>
      <p:ext uri="{BB962C8B-B14F-4D97-AF65-F5344CB8AC3E}">
        <p14:creationId xmlns:p14="http://schemas.microsoft.com/office/powerpoint/2010/main" val="34092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as a Script</a:t>
            </a:r>
            <a:endParaRPr lang="en-US" dirty="0"/>
          </a:p>
        </p:txBody>
      </p:sp>
      <p:sp>
        <p:nvSpPr>
          <p:cNvPr id="3" name="Content Placeholder 2"/>
          <p:cNvSpPr>
            <a:spLocks noGrp="1"/>
          </p:cNvSpPr>
          <p:nvPr>
            <p:ph idx="1"/>
          </p:nvPr>
        </p:nvSpPr>
        <p:spPr/>
        <p:txBody>
          <a:bodyPr/>
          <a:lstStyle/>
          <a:p>
            <a:r>
              <a:rPr lang="en-US" dirty="0" smtClean="0"/>
              <a:t>Most often, python is written in files. The python interpreter reads these files as a script, executing commands in order. </a:t>
            </a:r>
          </a:p>
          <a:p>
            <a:pPr marL="514350" indent="-514350">
              <a:buFont typeface="+mj-lt"/>
              <a:buAutoNum type="arabicPeriod"/>
            </a:pPr>
            <a:r>
              <a:rPr lang="en-US" dirty="0" smtClean="0"/>
              <a:t>Create a file called </a:t>
            </a:r>
            <a:r>
              <a:rPr lang="en-US" dirty="0" err="1" smtClean="0"/>
              <a:t>hello.py</a:t>
            </a:r>
            <a:endParaRPr lang="en-US" dirty="0" smtClean="0"/>
          </a:p>
          <a:p>
            <a:pPr marL="514350" indent="-514350">
              <a:buFont typeface="+mj-lt"/>
              <a:buAutoNum type="arabicPeriod"/>
            </a:pPr>
            <a:r>
              <a:rPr lang="en-US" dirty="0" smtClean="0"/>
              <a:t>In that file, write </a:t>
            </a:r>
          </a:p>
          <a:p>
            <a:pPr marL="457200" lvl="1" indent="0">
              <a:buNone/>
            </a:pPr>
            <a:r>
              <a:rPr lang="en-US" dirty="0"/>
              <a:t>	</a:t>
            </a:r>
            <a:r>
              <a:rPr lang="en-US" dirty="0" smtClean="0"/>
              <a:t>print(‘hello, world!’)</a:t>
            </a:r>
          </a:p>
          <a:p>
            <a:pPr marL="457200" indent="-457200">
              <a:buFont typeface="+mj-lt"/>
              <a:buAutoNum type="arabicPeriod"/>
            </a:pPr>
            <a:r>
              <a:rPr lang="en-US" dirty="0" smtClean="0"/>
              <a:t>In terminal, make sure you are in the same directory as </a:t>
            </a:r>
            <a:r>
              <a:rPr lang="en-US" dirty="0" err="1" smtClean="0"/>
              <a:t>hello.py</a:t>
            </a:r>
            <a:endParaRPr lang="en-US" dirty="0" smtClean="0"/>
          </a:p>
          <a:p>
            <a:pPr marL="457200" indent="-457200">
              <a:buFont typeface="+mj-lt"/>
              <a:buAutoNum type="arabicPeriod"/>
            </a:pPr>
            <a:r>
              <a:rPr lang="en-US" dirty="0" smtClean="0"/>
              <a:t>Type: $ python </a:t>
            </a:r>
            <a:r>
              <a:rPr lang="en-US" dirty="0" err="1" smtClean="0"/>
              <a:t>hello.py</a:t>
            </a:r>
            <a:endParaRPr lang="en-US" dirty="0" smtClean="0"/>
          </a:p>
          <a:p>
            <a:pPr marL="457200" indent="-457200">
              <a:buFont typeface="+mj-lt"/>
              <a:buAutoNum type="arabicPeriod"/>
            </a:pPr>
            <a:r>
              <a:rPr lang="en-US" dirty="0" smtClean="0"/>
              <a:t>Hit enter and python should respond.</a:t>
            </a:r>
          </a:p>
        </p:txBody>
      </p:sp>
      <p:sp>
        <p:nvSpPr>
          <p:cNvPr id="4" name="Slide Number Placeholder 3"/>
          <p:cNvSpPr>
            <a:spLocks noGrp="1"/>
          </p:cNvSpPr>
          <p:nvPr>
            <p:ph type="sldNum" sz="quarter" idx="12"/>
          </p:nvPr>
        </p:nvSpPr>
        <p:spPr/>
        <p:txBody>
          <a:bodyPr/>
          <a:lstStyle/>
          <a:p>
            <a:fld id="{6B50697F-4F87-674A-AA86-D7A66A17BE99}" type="slidenum">
              <a:rPr lang="en-US" smtClean="0"/>
              <a:t>9</a:t>
            </a:fld>
            <a:endParaRPr lang="en-US"/>
          </a:p>
        </p:txBody>
      </p:sp>
    </p:spTree>
    <p:extLst>
      <p:ext uri="{BB962C8B-B14F-4D97-AF65-F5344CB8AC3E}">
        <p14:creationId xmlns:p14="http://schemas.microsoft.com/office/powerpoint/2010/main" val="183389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Script with Structure</a:t>
            </a:r>
            <a:endParaRPr lang="en-US" dirty="0"/>
          </a:p>
        </p:txBody>
      </p:sp>
      <p:sp>
        <p:nvSpPr>
          <p:cNvPr id="3" name="Content Placeholder 2"/>
          <p:cNvSpPr>
            <a:spLocks noGrp="1"/>
          </p:cNvSpPr>
          <p:nvPr>
            <p:ph idx="1"/>
          </p:nvPr>
        </p:nvSpPr>
        <p:spPr/>
        <p:txBody>
          <a:bodyPr/>
          <a:lstStyle/>
          <a:p>
            <a:r>
              <a:rPr lang="en-US" dirty="0" smtClean="0"/>
              <a:t>Download the </a:t>
            </a:r>
            <a:r>
              <a:rPr lang="en-US" dirty="0" smtClean="0">
                <a:hlinkClick r:id="rId2"/>
              </a:rPr>
              <a:t>starter code</a:t>
            </a:r>
            <a:r>
              <a:rPr lang="en-US" dirty="0" smtClean="0"/>
              <a:t>. </a:t>
            </a:r>
          </a:p>
          <a:p>
            <a:r>
              <a:rPr lang="en-US" dirty="0" smtClean="0"/>
              <a:t>Put your one line of code from the hello world script under </a:t>
            </a:r>
          </a:p>
          <a:p>
            <a:pPr marL="457200" lvl="1" indent="0">
              <a:buNone/>
            </a:pPr>
            <a:r>
              <a:rPr lang="en-US" dirty="0" err="1" smtClean="0"/>
              <a:t>def</a:t>
            </a:r>
            <a:r>
              <a:rPr lang="en-US" dirty="0" smtClean="0"/>
              <a:t> run():</a:t>
            </a:r>
          </a:p>
          <a:p>
            <a:r>
              <a:rPr lang="en-US" dirty="0" smtClean="0"/>
              <a:t>Run the script.</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10</a:t>
            </a:fld>
            <a:endParaRPr lang="en-US"/>
          </a:p>
        </p:txBody>
      </p:sp>
    </p:spTree>
    <p:extLst>
      <p:ext uri="{BB962C8B-B14F-4D97-AF65-F5344CB8AC3E}">
        <p14:creationId xmlns:p14="http://schemas.microsoft.com/office/powerpoint/2010/main" val="127962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Python exercises</a:t>
            </a:r>
            <a:endParaRPr lang="en-US" dirty="0"/>
          </a:p>
        </p:txBody>
      </p:sp>
      <p:sp>
        <p:nvSpPr>
          <p:cNvPr id="3" name="Content Placeholder 2"/>
          <p:cNvSpPr>
            <a:spLocks noGrp="1"/>
          </p:cNvSpPr>
          <p:nvPr>
            <p:ph idx="1"/>
          </p:nvPr>
        </p:nvSpPr>
        <p:spPr>
          <a:xfrm>
            <a:off x="838200" y="1825624"/>
            <a:ext cx="10515600" cy="4660519"/>
          </a:xfrm>
        </p:spPr>
        <p:txBody>
          <a:bodyPr>
            <a:normAutofit/>
          </a:bodyPr>
          <a:lstStyle/>
          <a:p>
            <a:pPr marL="0" indent="0">
              <a:buNone/>
            </a:pPr>
            <a:r>
              <a:rPr lang="en-US" sz="2400" dirty="0" smtClean="0"/>
              <a:t>See </a:t>
            </a:r>
            <a:r>
              <a:rPr lang="en-US" sz="2400" dirty="0" smtClean="0">
                <a:hlinkClick r:id="rId2"/>
              </a:rPr>
              <a:t>example code</a:t>
            </a:r>
            <a:r>
              <a:rPr lang="en-US" sz="2400" dirty="0" smtClean="0"/>
              <a:t> to see how python classes work. Do the following as files, of course, using the </a:t>
            </a:r>
            <a:r>
              <a:rPr lang="en-US" sz="2400" dirty="0" smtClean="0">
                <a:hlinkClick r:id="rId3"/>
              </a:rPr>
              <a:t>starter script</a:t>
            </a:r>
            <a:r>
              <a:rPr lang="en-US" sz="2400" dirty="0" smtClean="0"/>
              <a:t>.</a:t>
            </a:r>
          </a:p>
          <a:p>
            <a:pPr marL="0" indent="0">
              <a:buNone/>
            </a:pPr>
            <a:endParaRPr lang="en-US" sz="2400" dirty="0" smtClean="0"/>
          </a:p>
          <a:p>
            <a:pPr marL="514350" indent="-514350">
              <a:buFont typeface="+mj-lt"/>
              <a:buAutoNum type="arabicPeriod"/>
            </a:pPr>
            <a:r>
              <a:rPr lang="en-US" sz="2400" dirty="0" smtClean="0"/>
              <a:t>Create a Person class. Make this person store an id, a name, and a preference for ice cream. Create a function called </a:t>
            </a:r>
            <a:r>
              <a:rPr lang="en-US" sz="2400" dirty="0" err="1" smtClean="0"/>
              <a:t>pref</a:t>
            </a:r>
            <a:r>
              <a:rPr lang="en-US" sz="2400" dirty="0" smtClean="0"/>
              <a:t> that prints what ice cream a person prefers. So, if </a:t>
            </a:r>
            <a:r>
              <a:rPr lang="en-US" sz="2400" dirty="0" err="1" smtClean="0"/>
              <a:t>jake</a:t>
            </a:r>
            <a:r>
              <a:rPr lang="en-US" sz="2400" dirty="0" smtClean="0"/>
              <a:t> is an instance of Person, </a:t>
            </a:r>
            <a:r>
              <a:rPr lang="en-US" sz="2400" dirty="0" err="1" smtClean="0"/>
              <a:t>jake.pref</a:t>
            </a:r>
            <a:r>
              <a:rPr lang="en-US" sz="2400" dirty="0" smtClean="0"/>
              <a:t>() would print to the terminal “Jake likes cookies and cream.”</a:t>
            </a:r>
          </a:p>
          <a:p>
            <a:pPr marL="514350" indent="-514350">
              <a:buFont typeface="+mj-lt"/>
              <a:buAutoNum type="arabicPeriod"/>
            </a:pPr>
            <a:r>
              <a:rPr lang="en-US" sz="2400" dirty="0" smtClean="0"/>
              <a:t>Create an Airline class. In this class store name, number of planes, and a list of hubs (which are each strings). </a:t>
            </a:r>
          </a:p>
          <a:p>
            <a:pPr lvl="1"/>
            <a:r>
              <a:rPr lang="en-US" sz="2000" dirty="0" smtClean="0"/>
              <a:t>Write a function that prints an airline’s hubs in reverse alphabetical order. So, </a:t>
            </a:r>
            <a:r>
              <a:rPr lang="en-US" sz="2000" dirty="0" err="1" smtClean="0"/>
              <a:t>delta.hubs</a:t>
            </a:r>
            <a:r>
              <a:rPr lang="en-US" sz="2000" dirty="0" smtClean="0"/>
              <a:t>() prints “Tokyo, Detroit, Atlanta”</a:t>
            </a:r>
          </a:p>
          <a:p>
            <a:pPr lvl="1"/>
            <a:r>
              <a:rPr lang="en-US" sz="2000" dirty="0" smtClean="0"/>
              <a:t>Write a </a:t>
            </a:r>
            <a:r>
              <a:rPr lang="en-US" sz="2000" u="sng" dirty="0" smtClean="0"/>
              <a:t>static</a:t>
            </a:r>
            <a:r>
              <a:rPr lang="en-US" sz="2000" dirty="0" smtClean="0"/>
              <a:t> function that operates on a list of airlines, and outputs the combined list (the union) of hubs in alphabetical order.</a:t>
            </a:r>
            <a:endParaRPr lang="en-US" sz="2000" dirty="0"/>
          </a:p>
        </p:txBody>
      </p:sp>
      <p:sp>
        <p:nvSpPr>
          <p:cNvPr id="4" name="Slide Number Placeholder 3"/>
          <p:cNvSpPr>
            <a:spLocks noGrp="1"/>
          </p:cNvSpPr>
          <p:nvPr>
            <p:ph type="sldNum" sz="quarter" idx="12"/>
          </p:nvPr>
        </p:nvSpPr>
        <p:spPr/>
        <p:txBody>
          <a:bodyPr/>
          <a:lstStyle/>
          <a:p>
            <a:fld id="{6B50697F-4F87-674A-AA86-D7A66A17BE99}" type="slidenum">
              <a:rPr lang="en-US" smtClean="0"/>
              <a:t>11</a:t>
            </a:fld>
            <a:endParaRPr lang="en-US"/>
          </a:p>
        </p:txBody>
      </p:sp>
    </p:spTree>
    <p:extLst>
      <p:ext uri="{BB962C8B-B14F-4D97-AF65-F5344CB8AC3E}">
        <p14:creationId xmlns:p14="http://schemas.microsoft.com/office/powerpoint/2010/main" val="5142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Flask</a:t>
            </a:r>
            <a:endParaRPr lang="en-US" dirty="0"/>
          </a:p>
        </p:txBody>
      </p:sp>
      <p:sp>
        <p:nvSpPr>
          <p:cNvPr id="6" name="Slide Number Placeholder 5"/>
          <p:cNvSpPr>
            <a:spLocks noGrp="1"/>
          </p:cNvSpPr>
          <p:nvPr>
            <p:ph type="sldNum" sz="quarter" idx="12"/>
          </p:nvPr>
        </p:nvSpPr>
        <p:spPr/>
        <p:txBody>
          <a:bodyPr/>
          <a:lstStyle/>
          <a:p>
            <a:fld id="{6B50697F-4F87-674A-AA86-D7A66A17BE99}" type="slidenum">
              <a:rPr lang="en-US" smtClean="0"/>
              <a:t>12</a:t>
            </a:fld>
            <a:endParaRPr lang="en-US"/>
          </a:p>
        </p:txBody>
      </p:sp>
    </p:spTree>
    <p:extLst>
      <p:ext uri="{BB962C8B-B14F-4D97-AF65-F5344CB8AC3E}">
        <p14:creationId xmlns:p14="http://schemas.microsoft.com/office/powerpoint/2010/main" val="97095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Client</a:t>
            </a:r>
            <a:endParaRPr lang="en-US" dirty="0"/>
          </a:p>
        </p:txBody>
      </p:sp>
      <p:sp>
        <p:nvSpPr>
          <p:cNvPr id="9" name="Content Placeholder 8"/>
          <p:cNvSpPr>
            <a:spLocks noGrp="1"/>
          </p:cNvSpPr>
          <p:nvPr>
            <p:ph idx="1"/>
          </p:nvPr>
        </p:nvSpPr>
        <p:spPr/>
        <p:txBody>
          <a:bodyPr/>
          <a:lstStyle/>
          <a:p>
            <a:r>
              <a:rPr lang="en-US" dirty="0" smtClean="0"/>
              <a:t>A Client is </a:t>
            </a:r>
            <a:r>
              <a:rPr lang="en-US" dirty="0"/>
              <a:t>s</a:t>
            </a:r>
            <a:r>
              <a:rPr lang="en-US" dirty="0" smtClean="0"/>
              <a:t>omeone who loads a website.</a:t>
            </a:r>
          </a:p>
          <a:p>
            <a:r>
              <a:rPr lang="en-US" dirty="0" smtClean="0"/>
              <a:t>You can think client = person, but really the client is whatever makes the request to the server.</a:t>
            </a:r>
          </a:p>
          <a:p>
            <a:endParaRPr lang="en-US" dirty="0" smtClean="0"/>
          </a:p>
        </p:txBody>
      </p:sp>
      <p:sp>
        <p:nvSpPr>
          <p:cNvPr id="10" name="Slide Number Placeholder 9"/>
          <p:cNvSpPr>
            <a:spLocks noGrp="1"/>
          </p:cNvSpPr>
          <p:nvPr>
            <p:ph type="sldNum" sz="quarter" idx="12"/>
          </p:nvPr>
        </p:nvSpPr>
        <p:spPr/>
        <p:txBody>
          <a:bodyPr/>
          <a:lstStyle/>
          <a:p>
            <a:fld id="{6B50697F-4F87-674A-AA86-D7A66A17BE99}" type="slidenum">
              <a:rPr lang="en-US" smtClean="0"/>
              <a:t>13</a:t>
            </a:fld>
            <a:endParaRPr lang="en-US"/>
          </a:p>
        </p:txBody>
      </p:sp>
    </p:spTree>
    <p:extLst>
      <p:ext uri="{BB962C8B-B14F-4D97-AF65-F5344CB8AC3E}">
        <p14:creationId xmlns:p14="http://schemas.microsoft.com/office/powerpoint/2010/main" val="58241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Server</a:t>
            </a:r>
            <a:endParaRPr lang="en-US" dirty="0"/>
          </a:p>
        </p:txBody>
      </p:sp>
      <p:sp>
        <p:nvSpPr>
          <p:cNvPr id="3" name="Content Placeholder 2"/>
          <p:cNvSpPr>
            <a:spLocks noGrp="1"/>
          </p:cNvSpPr>
          <p:nvPr>
            <p:ph idx="1"/>
          </p:nvPr>
        </p:nvSpPr>
        <p:spPr/>
        <p:txBody>
          <a:bodyPr/>
          <a:lstStyle/>
          <a:p>
            <a:r>
              <a:rPr lang="en-US" dirty="0" smtClean="0"/>
              <a:t>The flask application is the server.</a:t>
            </a:r>
          </a:p>
          <a:p>
            <a:r>
              <a:rPr lang="en-US" dirty="0" smtClean="0"/>
              <a:t>The server behaves in response to the client. If the client requests information, the server sends it. If the client sends information, the server receives it. </a:t>
            </a:r>
          </a:p>
          <a:p>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14</a:t>
            </a:fld>
            <a:endParaRPr lang="en-US"/>
          </a:p>
        </p:txBody>
      </p:sp>
    </p:spTree>
    <p:extLst>
      <p:ext uri="{BB962C8B-B14F-4D97-AF65-F5344CB8AC3E}">
        <p14:creationId xmlns:p14="http://schemas.microsoft.com/office/powerpoint/2010/main" val="43064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makes the server work</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As a web framework, flask provides us the basic tools to define server behavior based on incoming web requests to a server. </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15</a:t>
            </a:fld>
            <a:endParaRPr lang="en-US"/>
          </a:p>
        </p:txBody>
      </p:sp>
    </p:spTree>
    <p:extLst>
      <p:ext uri="{BB962C8B-B14F-4D97-AF65-F5344CB8AC3E}">
        <p14:creationId xmlns:p14="http://schemas.microsoft.com/office/powerpoint/2010/main" val="43158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(Part 1 of 3)</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Since flask is ran on a server, a flask program is not a normal, sequential program. You don’t run the program from top to bottom, and something in line 50 doesn’t necessarily happen before line 150.</a:t>
            </a:r>
          </a:p>
          <a:p>
            <a:pPr lvl="1">
              <a:lnSpc>
                <a:spcPct val="100000"/>
              </a:lnSpc>
              <a:spcBef>
                <a:spcPts val="0"/>
              </a:spcBef>
            </a:pPr>
            <a:r>
              <a:rPr lang="en-US" dirty="0" smtClean="0"/>
              <a:t>Imagine have a website that has two pages. One is </a:t>
            </a:r>
            <a:r>
              <a:rPr lang="en-US" dirty="0" err="1" smtClean="0"/>
              <a:t>mysite.com</a:t>
            </a:r>
            <a:r>
              <a:rPr lang="en-US" dirty="0" smtClean="0"/>
              <a:t>/apples, and the other is </a:t>
            </a:r>
            <a:r>
              <a:rPr lang="en-US" dirty="0" err="1" smtClean="0"/>
              <a:t>mysite.com</a:t>
            </a:r>
            <a:r>
              <a:rPr lang="en-US" dirty="0" smtClean="0"/>
              <a:t>/oranges. When someone accesses apples, pictures of apples are sent to the client (meaning that apples are shown in the client’s browser). The opposite happens for oranges. </a:t>
            </a:r>
          </a:p>
          <a:p>
            <a:pPr lvl="1">
              <a:lnSpc>
                <a:spcPct val="100000"/>
              </a:lnSpc>
              <a:spcBef>
                <a:spcPts val="0"/>
              </a:spcBef>
            </a:pPr>
            <a:r>
              <a:rPr lang="en-US" dirty="0" smtClean="0"/>
              <a:t>When the client requests the oranges page, the code for oranges executes. It doesn’t matter if the apples code is before or after the oranges code. </a:t>
            </a:r>
          </a:p>
          <a:p>
            <a:pPr lvl="1">
              <a:lnSpc>
                <a:spcPct val="100000"/>
              </a:lnSpc>
              <a:spcBef>
                <a:spcPts val="0"/>
              </a:spcBef>
            </a:pPr>
            <a:r>
              <a:rPr lang="en-US" b="1" dirty="0" smtClean="0"/>
              <a:t>Flask routes web requests to execute the proper segment of python code.</a:t>
            </a:r>
            <a:endParaRPr lang="en-US" b="1" dirty="0"/>
          </a:p>
        </p:txBody>
      </p:sp>
      <p:sp>
        <p:nvSpPr>
          <p:cNvPr id="4" name="Slide Number Placeholder 3"/>
          <p:cNvSpPr>
            <a:spLocks noGrp="1"/>
          </p:cNvSpPr>
          <p:nvPr>
            <p:ph type="sldNum" sz="quarter" idx="12"/>
          </p:nvPr>
        </p:nvSpPr>
        <p:spPr/>
        <p:txBody>
          <a:bodyPr/>
          <a:lstStyle/>
          <a:p>
            <a:fld id="{6B50697F-4F87-674A-AA86-D7A66A17BE99}" type="slidenum">
              <a:rPr lang="en-US" smtClean="0"/>
              <a:t>16</a:t>
            </a:fld>
            <a:endParaRPr lang="en-US"/>
          </a:p>
        </p:txBody>
      </p:sp>
    </p:spTree>
    <p:extLst>
      <p:ext uri="{BB962C8B-B14F-4D97-AF65-F5344CB8AC3E}">
        <p14:creationId xmlns:p14="http://schemas.microsoft.com/office/powerpoint/2010/main" val="45006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(Part 2 of 3)</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We define behavior for servers based on </a:t>
            </a:r>
            <a:r>
              <a:rPr lang="en-US" i="1" dirty="0" smtClean="0"/>
              <a:t>routes</a:t>
            </a:r>
            <a:r>
              <a:rPr lang="en-US" dirty="0" smtClean="0"/>
              <a:t>. A route defines a </a:t>
            </a:r>
            <a:r>
              <a:rPr lang="en-US" dirty="0" err="1" smtClean="0"/>
              <a:t>url</a:t>
            </a:r>
            <a:r>
              <a:rPr lang="en-US" dirty="0" smtClean="0"/>
              <a:t> like </a:t>
            </a:r>
            <a:r>
              <a:rPr lang="en-US" dirty="0" err="1" smtClean="0"/>
              <a:t>mysite.com</a:t>
            </a:r>
            <a:r>
              <a:rPr lang="en-US" dirty="0" smtClean="0"/>
              <a:t>/oranges, and provides the code that is executed when a client requests the oranges URL.</a:t>
            </a:r>
          </a:p>
        </p:txBody>
      </p:sp>
      <p:sp>
        <p:nvSpPr>
          <p:cNvPr id="4" name="Slide Number Placeholder 3"/>
          <p:cNvSpPr>
            <a:spLocks noGrp="1"/>
          </p:cNvSpPr>
          <p:nvPr>
            <p:ph type="sldNum" sz="quarter" idx="12"/>
          </p:nvPr>
        </p:nvSpPr>
        <p:spPr/>
        <p:txBody>
          <a:bodyPr/>
          <a:lstStyle/>
          <a:p>
            <a:fld id="{6B50697F-4F87-674A-AA86-D7A66A17BE99}" type="slidenum">
              <a:rPr lang="en-US" smtClean="0"/>
              <a:t>17</a:t>
            </a:fld>
            <a:endParaRPr lang="en-US"/>
          </a:p>
        </p:txBody>
      </p:sp>
    </p:spTree>
    <p:extLst>
      <p:ext uri="{BB962C8B-B14F-4D97-AF65-F5344CB8AC3E}">
        <p14:creationId xmlns:p14="http://schemas.microsoft.com/office/powerpoint/2010/main" val="35654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(Part 3 of 3)</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0"/>
              </a:spcBef>
            </a:pPr>
            <a:r>
              <a:rPr lang="en-US" dirty="0" smtClean="0"/>
              <a:t>Here’s the python flask code for hello world:</a:t>
            </a:r>
          </a:p>
          <a:p>
            <a:pPr>
              <a:lnSpc>
                <a:spcPct val="100000"/>
              </a:lnSpc>
              <a:spcBef>
                <a:spcPts val="0"/>
              </a:spcBef>
            </a:pPr>
            <a:endParaRPr lang="en-US" dirty="0" smtClean="0"/>
          </a:p>
          <a:p>
            <a:pPr marL="457200" lvl="1" indent="0">
              <a:lnSpc>
                <a:spcPct val="100000"/>
              </a:lnSpc>
              <a:spcBef>
                <a:spcPts val="0"/>
              </a:spcBef>
              <a:buNone/>
            </a:pPr>
            <a:r>
              <a:rPr lang="en-US" dirty="0" smtClean="0"/>
              <a:t>@</a:t>
            </a:r>
            <a:r>
              <a:rPr lang="en-US" dirty="0" err="1" smtClean="0"/>
              <a:t>app.route</a:t>
            </a:r>
            <a:r>
              <a:rPr lang="en-US" dirty="0" smtClean="0"/>
              <a:t>(‘/hello’)</a:t>
            </a:r>
          </a:p>
          <a:p>
            <a:pPr marL="457200" lvl="1" indent="0">
              <a:lnSpc>
                <a:spcPct val="100000"/>
              </a:lnSpc>
              <a:spcBef>
                <a:spcPts val="0"/>
              </a:spcBef>
              <a:buNone/>
            </a:pPr>
            <a:r>
              <a:rPr lang="en-US" dirty="0" err="1" smtClean="0"/>
              <a:t>def</a:t>
            </a:r>
            <a:r>
              <a:rPr lang="en-US" dirty="0" smtClean="0"/>
              <a:t> hello():</a:t>
            </a:r>
          </a:p>
          <a:p>
            <a:pPr marL="457200" lvl="1" indent="0">
              <a:lnSpc>
                <a:spcPct val="100000"/>
              </a:lnSpc>
              <a:spcBef>
                <a:spcPts val="0"/>
              </a:spcBef>
              <a:buNone/>
            </a:pPr>
            <a:r>
              <a:rPr lang="en-US" dirty="0"/>
              <a:t>	</a:t>
            </a:r>
            <a:r>
              <a:rPr lang="en-US" dirty="0" smtClean="0"/>
              <a:t>return ‘hello, world!’</a:t>
            </a:r>
          </a:p>
          <a:p>
            <a:pPr marL="457200" lvl="1" indent="0">
              <a:lnSpc>
                <a:spcPct val="100000"/>
              </a:lnSpc>
              <a:spcBef>
                <a:spcPts val="0"/>
              </a:spcBef>
              <a:buNone/>
            </a:pPr>
            <a:endParaRPr lang="en-US" dirty="0"/>
          </a:p>
          <a:p>
            <a:pPr>
              <a:lnSpc>
                <a:spcPct val="100000"/>
              </a:lnSpc>
              <a:spcBef>
                <a:spcPts val="0"/>
              </a:spcBef>
            </a:pPr>
            <a:r>
              <a:rPr lang="en-US" dirty="0" smtClean="0"/>
              <a:t>So, when the client requests </a:t>
            </a:r>
            <a:r>
              <a:rPr lang="en-US" dirty="0" err="1" smtClean="0"/>
              <a:t>mysite.com</a:t>
            </a:r>
            <a:r>
              <a:rPr lang="en-US" dirty="0" smtClean="0"/>
              <a:t>/hello, the server will send “hello, world!” and the client’s browser will display “hello, world!”</a:t>
            </a:r>
          </a:p>
          <a:p>
            <a:pPr>
              <a:lnSpc>
                <a:spcPct val="100000"/>
              </a:lnSpc>
              <a:spcBef>
                <a:spcPts val="0"/>
              </a:spcBef>
            </a:pPr>
            <a:endParaRPr lang="en-US" dirty="0"/>
          </a:p>
          <a:p>
            <a:pPr>
              <a:lnSpc>
                <a:spcPct val="100000"/>
              </a:lnSpc>
              <a:spcBef>
                <a:spcPts val="0"/>
              </a:spcBef>
            </a:pPr>
            <a:r>
              <a:rPr lang="en-US" dirty="0" smtClean="0"/>
              <a:t>Notice the first line. @</a:t>
            </a:r>
            <a:r>
              <a:rPr lang="en-US" dirty="0" err="1" smtClean="0"/>
              <a:t>app.route</a:t>
            </a:r>
            <a:r>
              <a:rPr lang="en-US" dirty="0" smtClean="0"/>
              <a:t> is something you don’t see in regular python, and is specific to Flask. </a:t>
            </a:r>
            <a:r>
              <a:rPr lang="en-US" b="1" dirty="0" smtClean="0"/>
              <a:t>This defines the route for flask.</a:t>
            </a:r>
            <a:endParaRPr lang="en-US" dirty="0" smtClean="0"/>
          </a:p>
        </p:txBody>
      </p:sp>
      <p:sp>
        <p:nvSpPr>
          <p:cNvPr id="4" name="Slide Number Placeholder 3"/>
          <p:cNvSpPr>
            <a:spLocks noGrp="1"/>
          </p:cNvSpPr>
          <p:nvPr>
            <p:ph type="sldNum" sz="quarter" idx="12"/>
          </p:nvPr>
        </p:nvSpPr>
        <p:spPr/>
        <p:txBody>
          <a:bodyPr/>
          <a:lstStyle/>
          <a:p>
            <a:fld id="{6B50697F-4F87-674A-AA86-D7A66A17BE99}" type="slidenum">
              <a:rPr lang="en-US" smtClean="0"/>
              <a:t>18</a:t>
            </a:fld>
            <a:endParaRPr lang="en-US"/>
          </a:p>
        </p:txBody>
      </p:sp>
    </p:spTree>
    <p:extLst>
      <p:ext uri="{BB962C8B-B14F-4D97-AF65-F5344CB8AC3E}">
        <p14:creationId xmlns:p14="http://schemas.microsoft.com/office/powerpoint/2010/main" val="130129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 to this Guide</a:t>
            </a:r>
          </a:p>
          <a:p>
            <a:pPr marL="514350" indent="-514350">
              <a:buFont typeface="+mj-lt"/>
              <a:buAutoNum type="arabicPeriod"/>
            </a:pPr>
            <a:r>
              <a:rPr lang="en-US" dirty="0" smtClean="0"/>
              <a:t>Brief Intro to Python</a:t>
            </a:r>
          </a:p>
          <a:p>
            <a:pPr marL="514350" indent="-514350">
              <a:buFont typeface="+mj-lt"/>
              <a:buAutoNum type="arabicPeriod"/>
            </a:pPr>
            <a:r>
              <a:rPr lang="en-US" dirty="0" smtClean="0"/>
              <a:t>Intro to </a:t>
            </a:r>
            <a:r>
              <a:rPr lang="en-US" dirty="0" smtClean="0"/>
              <a:t>Flask</a:t>
            </a:r>
            <a:endParaRPr lang="en-US" dirty="0" smtClean="0"/>
          </a:p>
          <a:p>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1</a:t>
            </a:fld>
            <a:endParaRPr lang="en-US"/>
          </a:p>
        </p:txBody>
      </p:sp>
    </p:spTree>
    <p:extLst>
      <p:ext uri="{BB962C8B-B14F-4D97-AF65-F5344CB8AC3E}">
        <p14:creationId xmlns:p14="http://schemas.microsoft.com/office/powerpoint/2010/main" val="119014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Flask Website</a:t>
            </a:r>
            <a:endParaRPr lang="en-US" dirty="0"/>
          </a:p>
        </p:txBody>
      </p:sp>
      <p:sp>
        <p:nvSpPr>
          <p:cNvPr id="3" name="Content Placeholder 2"/>
          <p:cNvSpPr>
            <a:spLocks noGrp="1"/>
          </p:cNvSpPr>
          <p:nvPr>
            <p:ph idx="1"/>
          </p:nvPr>
        </p:nvSpPr>
        <p:spPr/>
        <p:txBody>
          <a:bodyPr/>
          <a:lstStyle/>
          <a:p>
            <a:r>
              <a:rPr lang="en-US" dirty="0" smtClean="0"/>
              <a:t>Let’s make the full hello world flask application.</a:t>
            </a:r>
          </a:p>
          <a:p>
            <a:endParaRPr lang="en-US" dirty="0"/>
          </a:p>
          <a:p>
            <a:r>
              <a:rPr lang="en-US" dirty="0" smtClean="0"/>
              <a:t>You aren’t going to do any coding here. Instead, you’re probably going to get frustrated by installation issues. That’s ok.</a:t>
            </a:r>
          </a:p>
          <a:p>
            <a:endParaRPr lang="en-US" dirty="0"/>
          </a:p>
          <a:p>
            <a:r>
              <a:rPr lang="en-US" dirty="0" smtClean="0"/>
              <a:t>I’m now going to introduce a few things</a:t>
            </a:r>
            <a:r>
              <a:rPr lang="mr-IN"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19</a:t>
            </a:fld>
            <a:endParaRPr lang="en-US"/>
          </a:p>
        </p:txBody>
      </p:sp>
    </p:spTree>
    <p:extLst>
      <p:ext uri="{BB962C8B-B14F-4D97-AF65-F5344CB8AC3E}">
        <p14:creationId xmlns:p14="http://schemas.microsoft.com/office/powerpoint/2010/main" val="3003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PyPI</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PyPI</a:t>
            </a:r>
            <a:r>
              <a:rPr lang="en-US" dirty="0" smtClean="0"/>
              <a:t> is the Python Packaging Index. It is a public set of packages/libraries for python. Examples include things like flask (a web framework), </a:t>
            </a:r>
            <a:r>
              <a:rPr lang="en-US" dirty="0" err="1" smtClean="0"/>
              <a:t>django</a:t>
            </a:r>
            <a:r>
              <a:rPr lang="en-US" dirty="0" smtClean="0"/>
              <a:t> (another python web framework), </a:t>
            </a:r>
            <a:r>
              <a:rPr lang="en-US" dirty="0" err="1" smtClean="0"/>
              <a:t>numpy</a:t>
            </a:r>
            <a:r>
              <a:rPr lang="en-US" dirty="0" smtClean="0"/>
              <a:t> (for calculations), and many others. </a:t>
            </a:r>
            <a:r>
              <a:rPr lang="en-US" dirty="0" err="1" smtClean="0"/>
              <a:t>PyPI</a:t>
            </a:r>
            <a:r>
              <a:rPr lang="en-US" dirty="0" smtClean="0"/>
              <a:t> is gigantic, is not limited to web-related things, and pretty much anyone can add their stuff to it.</a:t>
            </a:r>
          </a:p>
          <a:p>
            <a:r>
              <a:rPr lang="en-US" dirty="0" err="1" smtClean="0"/>
              <a:t>PyPI</a:t>
            </a:r>
            <a:r>
              <a:rPr lang="en-US" dirty="0" smtClean="0"/>
              <a:t> libraries are easily installed using pip (a terminal/bash command), and are easily used with python’s package import system.</a:t>
            </a:r>
          </a:p>
        </p:txBody>
      </p:sp>
      <p:sp>
        <p:nvSpPr>
          <p:cNvPr id="4" name="Slide Number Placeholder 3"/>
          <p:cNvSpPr>
            <a:spLocks noGrp="1"/>
          </p:cNvSpPr>
          <p:nvPr>
            <p:ph type="sldNum" sz="quarter" idx="12"/>
          </p:nvPr>
        </p:nvSpPr>
        <p:spPr/>
        <p:txBody>
          <a:bodyPr/>
          <a:lstStyle/>
          <a:p>
            <a:fld id="{6B50697F-4F87-674A-AA86-D7A66A17BE99}" type="slidenum">
              <a:rPr lang="en-US" smtClean="0"/>
              <a:t>20</a:t>
            </a:fld>
            <a:endParaRPr lang="en-US"/>
          </a:p>
        </p:txBody>
      </p:sp>
    </p:spTree>
    <p:extLst>
      <p:ext uri="{BB962C8B-B14F-4D97-AF65-F5344CB8AC3E}">
        <p14:creationId xmlns:p14="http://schemas.microsoft.com/office/powerpoint/2010/main" val="205344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virtualenv</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Virtualenv</a:t>
            </a:r>
            <a:r>
              <a:rPr lang="en-US" dirty="0" smtClean="0"/>
              <a:t> is a tool that sets up a virtual python environment for your project. We use </a:t>
            </a:r>
            <a:r>
              <a:rPr lang="en-US" dirty="0" err="1" smtClean="0"/>
              <a:t>virtualenv</a:t>
            </a:r>
            <a:r>
              <a:rPr lang="en-US" dirty="0" smtClean="0"/>
              <a:t> to avoid modifying the libraries that run natively on your computer. We don’t want to create conflicting changes to the python setup of your computer because some of your programs rely on the standard setup. </a:t>
            </a:r>
          </a:p>
          <a:p>
            <a:r>
              <a:rPr lang="en-US" dirty="0" err="1" smtClean="0"/>
              <a:t>Virtualenv’s</a:t>
            </a:r>
            <a:r>
              <a:rPr lang="en-US" dirty="0" smtClean="0"/>
              <a:t> are project-specific, and need to be </a:t>
            </a:r>
            <a:r>
              <a:rPr lang="en-US" u="sng" dirty="0" smtClean="0"/>
              <a:t>manually</a:t>
            </a:r>
            <a:r>
              <a:rPr lang="en-US" dirty="0" smtClean="0"/>
              <a:t> activated and deactivated (I’ll show you how later). When we activate a </a:t>
            </a:r>
            <a:r>
              <a:rPr lang="en-US" dirty="0" err="1" smtClean="0"/>
              <a:t>virtualenv</a:t>
            </a:r>
            <a:r>
              <a:rPr lang="en-US" dirty="0" smtClean="0"/>
              <a:t>, running a python program occurs from the local instance of the python language, not from your system’s native python setup. Pip only affects the local setup when a </a:t>
            </a:r>
            <a:r>
              <a:rPr lang="en-US" dirty="0" err="1" smtClean="0"/>
              <a:t>virtualenv</a:t>
            </a:r>
            <a:r>
              <a:rPr lang="en-US" dirty="0" smtClean="0"/>
              <a:t> is activated. </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21</a:t>
            </a:fld>
            <a:endParaRPr lang="en-US"/>
          </a:p>
        </p:txBody>
      </p:sp>
    </p:spTree>
    <p:extLst>
      <p:ext uri="{BB962C8B-B14F-4D97-AF65-F5344CB8AC3E}">
        <p14:creationId xmlns:p14="http://schemas.microsoft.com/office/powerpoint/2010/main" val="139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Homebrew</a:t>
            </a:r>
            <a:r>
              <a:rPr lang="en-US" dirty="0" smtClean="0"/>
              <a:t>. Run the command available at </a:t>
            </a:r>
            <a:r>
              <a:rPr lang="en-US" dirty="0" smtClean="0">
                <a:hlinkClick r:id="rId2"/>
              </a:rPr>
              <a:t>http://brew.sh/</a:t>
            </a:r>
            <a:endParaRPr lang="en-US" dirty="0" smtClean="0"/>
          </a:p>
          <a:p>
            <a:pPr marL="514350" indent="-514350">
              <a:buFont typeface="+mj-lt"/>
              <a:buAutoNum type="arabicPeriod"/>
            </a:pPr>
            <a:r>
              <a:rPr lang="en-US" b="1" dirty="0" smtClean="0"/>
              <a:t>Python3 &amp; pip3</a:t>
            </a:r>
            <a:r>
              <a:rPr lang="en-US" dirty="0" smtClean="0"/>
              <a:t>. Run “$ brew install python3”. If it says you already have it, upgrade it with “$ brew upgrade python3”. If there’s no upgrade, don’t worry about it. Note that python3 includes pip3.</a:t>
            </a:r>
          </a:p>
          <a:p>
            <a:pPr marL="514350" indent="-514350">
              <a:buFont typeface="+mj-lt"/>
              <a:buAutoNum type="arabicPeriod"/>
            </a:pPr>
            <a:r>
              <a:rPr lang="en-US" b="1" dirty="0" err="1"/>
              <a:t>v</a:t>
            </a:r>
            <a:r>
              <a:rPr lang="en-US" b="1" dirty="0" err="1" smtClean="0"/>
              <a:t>irtualenv</a:t>
            </a:r>
            <a:r>
              <a:rPr lang="en-US" dirty="0" smtClean="0"/>
              <a:t>. Run “$ </a:t>
            </a:r>
            <a:r>
              <a:rPr lang="en-US" dirty="0" err="1" smtClean="0"/>
              <a:t>sudo</a:t>
            </a:r>
            <a:r>
              <a:rPr lang="en-US" dirty="0" smtClean="0"/>
              <a:t> -H pip3 install </a:t>
            </a:r>
            <a:r>
              <a:rPr lang="en-US" dirty="0" err="1" smtClean="0"/>
              <a:t>virtualenv</a:t>
            </a:r>
            <a:r>
              <a:rPr lang="en-US" dirty="0" smtClean="0"/>
              <a:t>”. You might be asked to enter your password (which won’t show on the screen). Hit enter after typing it.</a:t>
            </a:r>
            <a:endParaRPr lang="en-US" b="1"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22</a:t>
            </a:fld>
            <a:endParaRPr lang="en-US"/>
          </a:p>
        </p:txBody>
      </p:sp>
    </p:spTree>
    <p:extLst>
      <p:ext uri="{BB962C8B-B14F-4D97-AF65-F5344CB8AC3E}">
        <p14:creationId xmlns:p14="http://schemas.microsoft.com/office/powerpoint/2010/main" val="95259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Flask</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sz="2400" dirty="0" smtClean="0"/>
              <a:t>Download the </a:t>
            </a:r>
            <a:r>
              <a:rPr lang="en-US" sz="2400" dirty="0" smtClean="0">
                <a:hlinkClick r:id="rId2"/>
              </a:rPr>
              <a:t>starter code</a:t>
            </a:r>
            <a:r>
              <a:rPr lang="en-US" sz="2400" dirty="0" smtClean="0"/>
              <a:t>.</a:t>
            </a:r>
          </a:p>
          <a:p>
            <a:pPr marL="514350" indent="-514350">
              <a:buFont typeface="+mj-lt"/>
              <a:buAutoNum type="arabicPeriod"/>
            </a:pPr>
            <a:r>
              <a:rPr lang="en-US" sz="2400" dirty="0" smtClean="0"/>
              <a:t>Navigate into the hello-flask folder in terminal.</a:t>
            </a:r>
          </a:p>
          <a:p>
            <a:pPr marL="514350" indent="-514350">
              <a:buFont typeface="+mj-lt"/>
              <a:buAutoNum type="arabicPeriod"/>
            </a:pPr>
            <a:r>
              <a:rPr lang="en-US" sz="2400" dirty="0" smtClean="0"/>
              <a:t>Create your </a:t>
            </a:r>
            <a:r>
              <a:rPr lang="en-US" sz="2400" dirty="0" err="1" smtClean="0"/>
              <a:t>virtualenv</a:t>
            </a:r>
            <a:r>
              <a:rPr lang="en-US" sz="2400" dirty="0"/>
              <a:t> </a:t>
            </a:r>
            <a:r>
              <a:rPr lang="en-US" sz="2400" dirty="0" smtClean="0"/>
              <a:t>in hello-flask by running: $ </a:t>
            </a:r>
            <a:r>
              <a:rPr lang="en-US" sz="2400" dirty="0" err="1" smtClean="0"/>
              <a:t>virtualenv</a:t>
            </a:r>
            <a:r>
              <a:rPr lang="en-US" sz="2400" dirty="0" smtClean="0"/>
              <a:t> </a:t>
            </a:r>
            <a:r>
              <a:rPr lang="en-US" sz="2400" dirty="0"/>
              <a:t>-</a:t>
            </a:r>
            <a:r>
              <a:rPr lang="en-US" sz="2400" dirty="0" smtClean="0"/>
              <a:t>p python3 </a:t>
            </a:r>
            <a:r>
              <a:rPr lang="en-US" sz="2400" dirty="0" err="1" smtClean="0"/>
              <a:t>env</a:t>
            </a:r>
            <a:endParaRPr lang="en-US" sz="2400" dirty="0" smtClean="0"/>
          </a:p>
          <a:p>
            <a:pPr marL="514350" indent="-514350">
              <a:buFont typeface="+mj-lt"/>
              <a:buAutoNum type="arabicPeriod"/>
            </a:pPr>
            <a:r>
              <a:rPr lang="en-US" sz="2400" dirty="0" smtClean="0"/>
              <a:t>Activate your </a:t>
            </a:r>
            <a:r>
              <a:rPr lang="en-US" sz="2400" dirty="0" err="1" smtClean="0"/>
              <a:t>virtualenv</a:t>
            </a:r>
            <a:r>
              <a:rPr lang="en-US" sz="2400" dirty="0" smtClean="0"/>
              <a:t>: $ source </a:t>
            </a:r>
            <a:r>
              <a:rPr lang="en-US" sz="2400" dirty="0" err="1" smtClean="0"/>
              <a:t>env</a:t>
            </a:r>
            <a:r>
              <a:rPr lang="en-US" sz="2400" dirty="0" smtClean="0"/>
              <a:t>/bin/activate</a:t>
            </a:r>
          </a:p>
          <a:p>
            <a:pPr marL="514350" indent="-514350">
              <a:buFont typeface="+mj-lt"/>
              <a:buAutoNum type="arabicPeriod"/>
            </a:pPr>
            <a:r>
              <a:rPr lang="en-US" sz="2400" dirty="0" smtClean="0"/>
              <a:t>Install the </a:t>
            </a:r>
            <a:r>
              <a:rPr lang="en-US" sz="2400" dirty="0" err="1" smtClean="0"/>
              <a:t>PyPI</a:t>
            </a:r>
            <a:r>
              <a:rPr lang="en-US" sz="2400" dirty="0" smtClean="0"/>
              <a:t> packages specified in </a:t>
            </a:r>
            <a:r>
              <a:rPr lang="en-US" sz="2400" dirty="0" err="1" smtClean="0"/>
              <a:t>requirements.txt</a:t>
            </a:r>
            <a:r>
              <a:rPr lang="en-US" sz="2400" dirty="0" smtClean="0"/>
              <a:t> using pip:                         </a:t>
            </a:r>
          </a:p>
          <a:p>
            <a:pPr marL="0" indent="0">
              <a:buNone/>
            </a:pPr>
            <a:r>
              <a:rPr lang="en-US" sz="2400" dirty="0" smtClean="0"/>
              <a:t>	$ pip install </a:t>
            </a:r>
            <a:r>
              <a:rPr lang="mr-IN" sz="2400" dirty="0" smtClean="0"/>
              <a:t>–</a:t>
            </a:r>
            <a:r>
              <a:rPr lang="en-US" sz="2400" dirty="0" smtClean="0"/>
              <a:t>r </a:t>
            </a:r>
            <a:r>
              <a:rPr lang="en-US" sz="2400" dirty="0" err="1" smtClean="0"/>
              <a:t>requirements.txt</a:t>
            </a:r>
            <a:endParaRPr lang="en-US" sz="2400" dirty="0"/>
          </a:p>
          <a:p>
            <a:pPr marL="514350" indent="-514350">
              <a:buFont typeface="+mj-lt"/>
              <a:buAutoNum type="arabicPeriod" startAt="6"/>
            </a:pPr>
            <a:r>
              <a:rPr lang="en-US" sz="2400" dirty="0" smtClean="0"/>
              <a:t>$ </a:t>
            </a:r>
            <a:r>
              <a:rPr lang="en-US" sz="2400" dirty="0" err="1" smtClean="0"/>
              <a:t>chmod</a:t>
            </a:r>
            <a:r>
              <a:rPr lang="en-US" sz="2400" dirty="0" smtClean="0"/>
              <a:t> </a:t>
            </a:r>
            <a:r>
              <a:rPr lang="en-US" sz="2400" dirty="0" err="1" smtClean="0"/>
              <a:t>a+x</a:t>
            </a:r>
            <a:r>
              <a:rPr lang="en-US" sz="2400" dirty="0" smtClean="0"/>
              <a:t> </a:t>
            </a:r>
            <a:r>
              <a:rPr lang="en-US" sz="2400" dirty="0" err="1" smtClean="0"/>
              <a:t>app.py</a:t>
            </a:r>
            <a:endParaRPr lang="en-US" sz="2400" dirty="0" smtClean="0"/>
          </a:p>
          <a:p>
            <a:pPr marL="514350" indent="-514350">
              <a:buFont typeface="+mj-lt"/>
              <a:buAutoNum type="arabicPeriod" startAt="6"/>
            </a:pPr>
            <a:r>
              <a:rPr lang="en-US" sz="2400" dirty="0" smtClean="0"/>
              <a:t>$ ./</a:t>
            </a:r>
            <a:r>
              <a:rPr lang="en-US" sz="2400" dirty="0" err="1" smtClean="0"/>
              <a:t>app.py</a:t>
            </a:r>
            <a:endParaRPr lang="en-US" sz="2400" dirty="0" smtClean="0"/>
          </a:p>
          <a:p>
            <a:pPr marL="514350" indent="-514350">
              <a:buFont typeface="+mj-lt"/>
              <a:buAutoNum type="arabicPeriod" startAt="6"/>
            </a:pPr>
            <a:r>
              <a:rPr lang="en-US" sz="2400" dirty="0" smtClean="0"/>
              <a:t>Go to a web browser and navigate to </a:t>
            </a:r>
            <a:r>
              <a:rPr lang="en-US" sz="2400" dirty="0" smtClean="0">
                <a:hlinkClick r:id="rId3"/>
              </a:rPr>
              <a:t>http://localhost:5000/hi</a:t>
            </a:r>
            <a:r>
              <a:rPr lang="en-US" sz="2400" dirty="0" smtClean="0"/>
              <a:t>. It should say hello, world!</a:t>
            </a:r>
          </a:p>
          <a:p>
            <a:pPr marL="514350" indent="-514350">
              <a:buFont typeface="+mj-lt"/>
              <a:buAutoNum type="arabicPeriod" startAt="6"/>
            </a:pPr>
            <a:r>
              <a:rPr lang="en-US" sz="2400" dirty="0" smtClean="0"/>
              <a:t>To stop flask in your terminal, hit control-c*</a:t>
            </a:r>
          </a:p>
          <a:p>
            <a:pPr marL="0" indent="0">
              <a:buNone/>
            </a:pPr>
            <a:endParaRPr lang="en-US" sz="2400" dirty="0" smtClean="0"/>
          </a:p>
          <a:p>
            <a:pPr marL="0" indent="0">
              <a:buNone/>
            </a:pPr>
            <a:r>
              <a:rPr lang="en-US" sz="2400" dirty="0" smtClean="0"/>
              <a:t>*</a:t>
            </a:r>
            <a:r>
              <a:rPr lang="en-US" sz="2400" dirty="0"/>
              <a:t> </a:t>
            </a:r>
            <a:r>
              <a:rPr lang="en-US" sz="2400" dirty="0" smtClean="0"/>
              <a:t>Make sure you deactivate your </a:t>
            </a:r>
            <a:r>
              <a:rPr lang="en-US" sz="2400" dirty="0" err="1" smtClean="0"/>
              <a:t>virtualenv</a:t>
            </a:r>
            <a:r>
              <a:rPr lang="en-US" sz="2400" dirty="0" smtClean="0"/>
              <a:t> before leaving the folder (at the end of this exercise) so that you don’t accidentally use the wrong </a:t>
            </a:r>
            <a:r>
              <a:rPr lang="en-US" sz="2400" dirty="0" err="1" smtClean="0"/>
              <a:t>env</a:t>
            </a:r>
            <a:r>
              <a:rPr lang="en-US" sz="2400" dirty="0" smtClean="0"/>
              <a:t> some other time. This can be done with $ deactivate </a:t>
            </a:r>
          </a:p>
          <a:p>
            <a:pPr marL="514350" indent="-514350">
              <a:buFont typeface="+mj-lt"/>
              <a:buAutoNum type="arabicPeriod"/>
            </a:pPr>
            <a:endParaRPr lang="en-US" sz="2400" dirty="0" smtClean="0"/>
          </a:p>
        </p:txBody>
      </p:sp>
      <p:sp>
        <p:nvSpPr>
          <p:cNvPr id="4" name="Slide Number Placeholder 3"/>
          <p:cNvSpPr>
            <a:spLocks noGrp="1"/>
          </p:cNvSpPr>
          <p:nvPr>
            <p:ph type="sldNum" sz="quarter" idx="12"/>
          </p:nvPr>
        </p:nvSpPr>
        <p:spPr/>
        <p:txBody>
          <a:bodyPr/>
          <a:lstStyle/>
          <a:p>
            <a:fld id="{6B50697F-4F87-674A-AA86-D7A66A17BE99}" type="slidenum">
              <a:rPr lang="en-US" smtClean="0"/>
              <a:t>23</a:t>
            </a:fld>
            <a:endParaRPr lang="en-US"/>
          </a:p>
        </p:txBody>
      </p:sp>
    </p:spTree>
    <p:extLst>
      <p:ext uri="{BB962C8B-B14F-4D97-AF65-F5344CB8AC3E}">
        <p14:creationId xmlns:p14="http://schemas.microsoft.com/office/powerpoint/2010/main" val="606763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a:t>
            </a:r>
            <a:r>
              <a:rPr lang="en-US" dirty="0" err="1" smtClean="0"/>
              <a:t>app.py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Go into hello-flask, and open </a:t>
            </a:r>
            <a:r>
              <a:rPr lang="en-US" dirty="0" err="1" smtClean="0"/>
              <a:t>app.py</a:t>
            </a:r>
            <a:endParaRPr lang="en-US" dirty="0" smtClean="0"/>
          </a:p>
          <a:p>
            <a:pPr marL="514350" indent="-514350">
              <a:buFont typeface="+mj-lt"/>
              <a:buAutoNum type="arabicPeriod"/>
            </a:pPr>
            <a:r>
              <a:rPr lang="en-US" dirty="0" smtClean="0"/>
              <a:t>Make the website say something else. Maybe even change the route. This time around, you only need to do “$ ./</a:t>
            </a:r>
            <a:r>
              <a:rPr lang="en-US" dirty="0" err="1" smtClean="0"/>
              <a:t>app.py</a:t>
            </a:r>
            <a:r>
              <a:rPr lang="en-US" dirty="0" smtClean="0"/>
              <a:t>”</a:t>
            </a:r>
          </a:p>
          <a:p>
            <a:pPr marL="514350" indent="-514350">
              <a:buFont typeface="+mj-lt"/>
              <a:buAutoNum type="arabicPeriod"/>
            </a:pPr>
            <a:r>
              <a:rPr lang="en-US" dirty="0" smtClean="0"/>
              <a:t>Now, go back to slide #11 and make those exercises be sent to a webpage instead of be printed.</a:t>
            </a:r>
          </a:p>
          <a:p>
            <a:pPr lvl="1"/>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24</a:t>
            </a:fld>
            <a:endParaRPr lang="en-US"/>
          </a:p>
        </p:txBody>
      </p:sp>
    </p:spTree>
    <p:extLst>
      <p:ext uri="{BB962C8B-B14F-4D97-AF65-F5344CB8AC3E}">
        <p14:creationId xmlns:p14="http://schemas.microsoft.com/office/powerpoint/2010/main" val="51214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Data</a:t>
            </a:r>
            <a:endParaRPr lang="en-US" dirty="0"/>
          </a:p>
        </p:txBody>
      </p:sp>
      <p:sp>
        <p:nvSpPr>
          <p:cNvPr id="3" name="Content Placeholder 2"/>
          <p:cNvSpPr>
            <a:spLocks noGrp="1"/>
          </p:cNvSpPr>
          <p:nvPr>
            <p:ph idx="1"/>
          </p:nvPr>
        </p:nvSpPr>
        <p:spPr>
          <a:xfrm>
            <a:off x="838200" y="1825624"/>
            <a:ext cx="10515600" cy="4745863"/>
          </a:xfrm>
        </p:spPr>
        <p:txBody>
          <a:bodyPr>
            <a:normAutofit fontScale="92500" lnSpcReduction="10000"/>
          </a:bodyPr>
          <a:lstStyle/>
          <a:p>
            <a:r>
              <a:rPr lang="en-US" dirty="0" smtClean="0"/>
              <a:t>A real website has more complicated behavior, and usually depends on stored data. Databases can be a pain to setup, so for this we are going to use a learning database called </a:t>
            </a:r>
            <a:r>
              <a:rPr lang="en-US" dirty="0" err="1" smtClean="0"/>
              <a:t>jakedb</a:t>
            </a:r>
            <a:r>
              <a:rPr lang="en-US" dirty="0" smtClean="0"/>
              <a:t> that resembles a real database.</a:t>
            </a:r>
          </a:p>
          <a:p>
            <a:endParaRPr lang="en-US" dirty="0" smtClean="0"/>
          </a:p>
          <a:p>
            <a:pPr marL="514350" indent="-514350">
              <a:buFont typeface="+mj-lt"/>
              <a:buAutoNum type="arabicPeriod"/>
            </a:pPr>
            <a:r>
              <a:rPr lang="en-US" dirty="0" smtClean="0"/>
              <a:t>Download the </a:t>
            </a:r>
            <a:r>
              <a:rPr lang="en-US" dirty="0" smtClean="0">
                <a:hlinkClick r:id="rId2"/>
              </a:rPr>
              <a:t>starter code</a:t>
            </a:r>
            <a:r>
              <a:rPr lang="en-US" dirty="0" smtClean="0"/>
              <a:t> for </a:t>
            </a:r>
            <a:r>
              <a:rPr lang="en-US" i="1" dirty="0" smtClean="0"/>
              <a:t>hello-</a:t>
            </a:r>
            <a:r>
              <a:rPr lang="en-US" i="1" dirty="0" err="1" smtClean="0"/>
              <a:t>db</a:t>
            </a:r>
            <a:r>
              <a:rPr lang="en-US" dirty="0" smtClean="0"/>
              <a:t>, which includes code for using </a:t>
            </a:r>
            <a:r>
              <a:rPr lang="en-US" i="1" dirty="0" err="1" smtClean="0"/>
              <a:t>jakedb</a:t>
            </a:r>
            <a:r>
              <a:rPr lang="en-US" i="1" dirty="0" smtClean="0"/>
              <a:t>. </a:t>
            </a:r>
            <a:r>
              <a:rPr lang="en-US" dirty="0" smtClean="0"/>
              <a:t>Pay attention to the example code as it is the only documentation for </a:t>
            </a:r>
            <a:r>
              <a:rPr lang="en-US" i="1" dirty="0" err="1" smtClean="0"/>
              <a:t>jakedb</a:t>
            </a:r>
            <a:r>
              <a:rPr lang="en-US" dirty="0" smtClean="0"/>
              <a:t>.</a:t>
            </a:r>
          </a:p>
          <a:p>
            <a:pPr marL="514350" indent="-514350">
              <a:buFont typeface="+mj-lt"/>
              <a:buAutoNum type="arabicPeriod"/>
            </a:pPr>
            <a:r>
              <a:rPr lang="en-US" dirty="0" smtClean="0"/>
              <a:t>In app/</a:t>
            </a:r>
            <a:r>
              <a:rPr lang="en-US" dirty="0" err="1" smtClean="0"/>
              <a:t>views.py</a:t>
            </a:r>
            <a:r>
              <a:rPr lang="en-US" dirty="0" smtClean="0"/>
              <a:t>, look at the comments and figure out how to store incoming names &amp; ice cream preferences. (Labelled Part One)</a:t>
            </a:r>
          </a:p>
          <a:p>
            <a:pPr lvl="1"/>
            <a:r>
              <a:rPr lang="en-US" i="1" dirty="0" smtClean="0"/>
              <a:t>Hint</a:t>
            </a:r>
            <a:r>
              <a:rPr lang="en-US" dirty="0" smtClean="0"/>
              <a:t>: you need to again go through the setup process for a new flask app. Note that your executable file is now </a:t>
            </a:r>
            <a:r>
              <a:rPr lang="en-US" dirty="0" err="1" smtClean="0"/>
              <a:t>run.py</a:t>
            </a:r>
            <a:r>
              <a:rPr lang="en-US" dirty="0" smtClean="0"/>
              <a:t> (the one you </a:t>
            </a:r>
            <a:r>
              <a:rPr lang="en-US" dirty="0" err="1" smtClean="0"/>
              <a:t>chmod</a:t>
            </a:r>
            <a:r>
              <a:rPr lang="en-US" dirty="0" smtClean="0"/>
              <a:t> and $ ./</a:t>
            </a:r>
            <a:r>
              <a:rPr lang="en-US" dirty="0" err="1" smtClean="0"/>
              <a:t>run.py</a:t>
            </a:r>
            <a:r>
              <a:rPr lang="en-US" dirty="0" smtClean="0"/>
              <a:t>), but I want you to code in </a:t>
            </a:r>
            <a:r>
              <a:rPr lang="en-US" dirty="0" err="1" smtClean="0"/>
              <a:t>views.py</a:t>
            </a:r>
            <a:endParaRPr lang="en-US" dirty="0" smtClean="0"/>
          </a:p>
          <a:p>
            <a:pPr lvl="1"/>
            <a:r>
              <a:rPr lang="en-US" dirty="0" smtClean="0"/>
              <a:t>Another hint: print to the console for debugging</a:t>
            </a:r>
          </a:p>
        </p:txBody>
      </p:sp>
      <p:sp>
        <p:nvSpPr>
          <p:cNvPr id="4" name="Slide Number Placeholder 3"/>
          <p:cNvSpPr>
            <a:spLocks noGrp="1"/>
          </p:cNvSpPr>
          <p:nvPr>
            <p:ph type="sldNum" sz="quarter" idx="12"/>
          </p:nvPr>
        </p:nvSpPr>
        <p:spPr/>
        <p:txBody>
          <a:bodyPr/>
          <a:lstStyle/>
          <a:p>
            <a:fld id="{6B50697F-4F87-674A-AA86-D7A66A17BE99}" type="slidenum">
              <a:rPr lang="en-US" smtClean="0"/>
              <a:t>25</a:t>
            </a:fld>
            <a:endParaRPr lang="en-US"/>
          </a:p>
        </p:txBody>
      </p:sp>
    </p:spTree>
    <p:extLst>
      <p:ext uri="{BB962C8B-B14F-4D97-AF65-F5344CB8AC3E}">
        <p14:creationId xmlns:p14="http://schemas.microsoft.com/office/powerpoint/2010/main" val="150299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Templating Using </a:t>
            </a:r>
            <a:r>
              <a:rPr lang="en-US" dirty="0" err="1" smtClean="0"/>
              <a:t>Jinja</a:t>
            </a:r>
            <a:r>
              <a:rPr lang="en-US" dirty="0" smtClean="0"/>
              <a:t> (1 of 2)</a:t>
            </a:r>
            <a:endParaRPr lang="en-US" dirty="0"/>
          </a:p>
        </p:txBody>
      </p:sp>
      <p:sp>
        <p:nvSpPr>
          <p:cNvPr id="3" name="Content Placeholder 2"/>
          <p:cNvSpPr>
            <a:spLocks noGrp="1"/>
          </p:cNvSpPr>
          <p:nvPr>
            <p:ph idx="1"/>
          </p:nvPr>
        </p:nvSpPr>
        <p:spPr/>
        <p:txBody>
          <a:bodyPr/>
          <a:lstStyle/>
          <a:p>
            <a:r>
              <a:rPr lang="en-US" dirty="0" smtClean="0"/>
              <a:t>So now you have the ability to store data from a form. Now, let’s display that data on another web page.</a:t>
            </a:r>
          </a:p>
          <a:p>
            <a:r>
              <a:rPr lang="en-US" dirty="0" smtClean="0"/>
              <a:t>To do this, you are going to use </a:t>
            </a:r>
            <a:r>
              <a:rPr lang="en-US" dirty="0" err="1" smtClean="0"/>
              <a:t>Jinja</a:t>
            </a:r>
            <a:r>
              <a:rPr lang="en-US" dirty="0"/>
              <a:t> </a:t>
            </a:r>
            <a:r>
              <a:rPr lang="en-US" dirty="0" smtClean="0"/>
              <a:t>which is a templating engine. Basically, it allows you to create html-like files that get turned into html once some variables are provided.</a:t>
            </a:r>
          </a:p>
        </p:txBody>
      </p:sp>
      <p:sp>
        <p:nvSpPr>
          <p:cNvPr id="4" name="Slide Number Placeholder 3"/>
          <p:cNvSpPr>
            <a:spLocks noGrp="1"/>
          </p:cNvSpPr>
          <p:nvPr>
            <p:ph type="sldNum" sz="quarter" idx="12"/>
          </p:nvPr>
        </p:nvSpPr>
        <p:spPr/>
        <p:txBody>
          <a:bodyPr/>
          <a:lstStyle/>
          <a:p>
            <a:fld id="{6B50697F-4F87-674A-AA86-D7A66A17BE99}" type="slidenum">
              <a:rPr lang="en-US" smtClean="0"/>
              <a:t>26</a:t>
            </a:fld>
            <a:endParaRPr lang="en-US"/>
          </a:p>
        </p:txBody>
      </p:sp>
    </p:spTree>
    <p:extLst>
      <p:ext uri="{BB962C8B-B14F-4D97-AF65-F5344CB8AC3E}">
        <p14:creationId xmlns:p14="http://schemas.microsoft.com/office/powerpoint/2010/main" val="608494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Templating Using </a:t>
            </a:r>
            <a:r>
              <a:rPr lang="en-US" dirty="0" err="1"/>
              <a:t>Jinja</a:t>
            </a:r>
            <a:r>
              <a:rPr lang="en-US" dirty="0"/>
              <a:t> </a:t>
            </a:r>
            <a:r>
              <a:rPr lang="en-US" dirty="0" smtClean="0"/>
              <a:t>(2 </a:t>
            </a:r>
            <a:r>
              <a:rPr lang="en-US" dirty="0"/>
              <a:t>of 2)</a:t>
            </a:r>
          </a:p>
        </p:txBody>
      </p:sp>
      <p:sp>
        <p:nvSpPr>
          <p:cNvPr id="3" name="Content Placeholder 2"/>
          <p:cNvSpPr>
            <a:spLocks noGrp="1"/>
          </p:cNvSpPr>
          <p:nvPr>
            <p:ph idx="1"/>
          </p:nvPr>
        </p:nvSpPr>
        <p:spPr/>
        <p:txBody>
          <a:bodyPr/>
          <a:lstStyle/>
          <a:p>
            <a:r>
              <a:rPr lang="en-US" dirty="0" smtClean="0"/>
              <a:t>Go to </a:t>
            </a:r>
            <a:r>
              <a:rPr lang="en-US" dirty="0" smtClean="0">
                <a:hlinkClick r:id="rId2"/>
              </a:rPr>
              <a:t>http</a:t>
            </a:r>
            <a:r>
              <a:rPr lang="en-US" dirty="0">
                <a:hlinkClick r:id="rId2"/>
              </a:rPr>
              <a:t>://jinja.pocoo.org/docs/2.10/templates</a:t>
            </a:r>
            <a:r>
              <a:rPr lang="en-US" dirty="0" smtClean="0">
                <a:hlinkClick r:id="rId2"/>
              </a:rPr>
              <a:t>/</a:t>
            </a:r>
            <a:r>
              <a:rPr lang="en-US" dirty="0" smtClean="0"/>
              <a:t>, where you’ll find the templating documentation. In the first example, they provide a excellent example of a template for-loop, and show basic structure.</a:t>
            </a:r>
          </a:p>
          <a:p>
            <a:r>
              <a:rPr lang="en-US" dirty="0" smtClean="0"/>
              <a:t> Create a template similar to the first example provided. Use a template for loop to loop through data. Note that data should be available for use in the template just as navigation is in the example.</a:t>
            </a:r>
          </a:p>
          <a:p>
            <a:pPr marL="457200" lvl="1" indent="0">
              <a:buNone/>
            </a:pPr>
            <a:r>
              <a:rPr lang="en-US" dirty="0" smtClean="0"/>
              <a:t>You should have something like {% for person in data %}</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27</a:t>
            </a:fld>
            <a:endParaRPr lang="en-US"/>
          </a:p>
        </p:txBody>
      </p:sp>
    </p:spTree>
    <p:extLst>
      <p:ext uri="{BB962C8B-B14F-4D97-AF65-F5344CB8AC3E}">
        <p14:creationId xmlns:p14="http://schemas.microsoft.com/office/powerpoint/2010/main" val="1265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this Guide</a:t>
            </a:r>
            <a:endParaRPr lang="en-US" dirty="0"/>
          </a:p>
        </p:txBody>
      </p:sp>
      <p:sp>
        <p:nvSpPr>
          <p:cNvPr id="3" name="Content Placeholder 2"/>
          <p:cNvSpPr>
            <a:spLocks noGrp="1"/>
          </p:cNvSpPr>
          <p:nvPr>
            <p:ph idx="1"/>
          </p:nvPr>
        </p:nvSpPr>
        <p:spPr/>
        <p:txBody>
          <a:bodyPr>
            <a:normAutofit/>
          </a:bodyPr>
          <a:lstStyle/>
          <a:p>
            <a:r>
              <a:rPr lang="en-US" dirty="0" smtClean="0"/>
              <a:t>This guide is meant to quickly introduce you to Python &amp; Flask. It is intended for someone who has already learned basic programming concepts, and often does not define things like “variable” or “class”</a:t>
            </a:r>
          </a:p>
          <a:p>
            <a:r>
              <a:rPr lang="en-US" dirty="0" smtClean="0"/>
              <a:t>Not knowing what something means is not your fault, and it does not mean you can’t learn Flask. It’s either my fault, or you just have to Google it. 80% of learning web development is being confused and googling things. </a:t>
            </a:r>
          </a:p>
          <a:p>
            <a:r>
              <a:rPr lang="en-US" dirty="0" smtClean="0"/>
              <a:t>With that in mind, this guide provides structure but encourages you to figure things out for yourself. Especially towards the end, I purposely do not spell things out for you. </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2</a:t>
            </a:fld>
            <a:endParaRPr lang="en-US"/>
          </a:p>
        </p:txBody>
      </p:sp>
    </p:spTree>
    <p:extLst>
      <p:ext uri="{BB962C8B-B14F-4D97-AF65-F5344CB8AC3E}">
        <p14:creationId xmlns:p14="http://schemas.microsoft.com/office/powerpoint/2010/main" val="182301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I’m not an expert.</a:t>
            </a:r>
          </a:p>
          <a:p>
            <a:r>
              <a:rPr lang="en-US" dirty="0" smtClean="0"/>
              <a:t>When I define things, I’m going to leave out a lot. This is because web development has a lot of crap going on and details often don’t matter to someone learning. Things are going to be oversimplified.</a:t>
            </a:r>
          </a:p>
          <a:p>
            <a:r>
              <a:rPr lang="en-US" dirty="0" smtClean="0"/>
              <a:t>I wrote this in a very short period of time, and if it sucks, sorry.</a:t>
            </a:r>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3</a:t>
            </a:fld>
            <a:endParaRPr lang="en-US"/>
          </a:p>
        </p:txBody>
      </p:sp>
    </p:spTree>
    <p:extLst>
      <p:ext uri="{BB962C8B-B14F-4D97-AF65-F5344CB8AC3E}">
        <p14:creationId xmlns:p14="http://schemas.microsoft.com/office/powerpoint/2010/main" val="89404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 Flask?</a:t>
            </a:r>
            <a:endParaRPr lang="en-US" dirty="0"/>
          </a:p>
        </p:txBody>
      </p:sp>
      <p:sp>
        <p:nvSpPr>
          <p:cNvPr id="3" name="Content Placeholder 2"/>
          <p:cNvSpPr>
            <a:spLocks noGrp="1"/>
          </p:cNvSpPr>
          <p:nvPr>
            <p:ph idx="1"/>
          </p:nvPr>
        </p:nvSpPr>
        <p:spPr/>
        <p:txBody>
          <a:bodyPr>
            <a:normAutofit/>
          </a:bodyPr>
          <a:lstStyle/>
          <a:p>
            <a:r>
              <a:rPr lang="en-US" dirty="0" smtClean="0"/>
              <a:t>Python Flask is an open-source </a:t>
            </a:r>
            <a:r>
              <a:rPr lang="en-US" dirty="0"/>
              <a:t>w</a:t>
            </a:r>
            <a:r>
              <a:rPr lang="en-US" dirty="0" smtClean="0"/>
              <a:t>eb framework written in Python.</a:t>
            </a:r>
          </a:p>
          <a:p>
            <a:r>
              <a:rPr lang="en-US" b="1" dirty="0" smtClean="0"/>
              <a:t>Python</a:t>
            </a:r>
            <a:r>
              <a:rPr lang="en-US" dirty="0" smtClean="0"/>
              <a:t> is a programming language, like C++ or Java. Python is considered “high-level” compared to C++, meaning that it has powerful and user-friendly features like dictionaries and package management. This also means it is far removed from basic computing and binary, and for example is not able to manually manage memory. </a:t>
            </a:r>
          </a:p>
          <a:p>
            <a:r>
              <a:rPr lang="en-US" b="1" dirty="0" smtClean="0"/>
              <a:t>Flask</a:t>
            </a:r>
            <a:r>
              <a:rPr lang="en-US" dirty="0" smtClean="0"/>
              <a:t> is a web framework, which is a set of tools that run a server. This server handles incoming web requests from users, and responds based on the code you write. (More on this later.)</a:t>
            </a:r>
          </a:p>
        </p:txBody>
      </p:sp>
      <p:sp>
        <p:nvSpPr>
          <p:cNvPr id="4" name="Slide Number Placeholder 3"/>
          <p:cNvSpPr>
            <a:spLocks noGrp="1"/>
          </p:cNvSpPr>
          <p:nvPr>
            <p:ph type="sldNum" sz="quarter" idx="12"/>
          </p:nvPr>
        </p:nvSpPr>
        <p:spPr/>
        <p:txBody>
          <a:bodyPr/>
          <a:lstStyle/>
          <a:p>
            <a:fld id="{6B50697F-4F87-674A-AA86-D7A66A17BE99}" type="slidenum">
              <a:rPr lang="en-US" smtClean="0"/>
              <a:t>4</a:t>
            </a:fld>
            <a:endParaRPr lang="en-US"/>
          </a:p>
        </p:txBody>
      </p:sp>
    </p:spTree>
    <p:extLst>
      <p:ext uri="{BB962C8B-B14F-4D97-AF65-F5344CB8AC3E}">
        <p14:creationId xmlns:p14="http://schemas.microsoft.com/office/powerpoint/2010/main" val="43171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Brief Intro to Python</a:t>
            </a:r>
            <a:endParaRPr lang="en-US" dirty="0"/>
          </a:p>
        </p:txBody>
      </p:sp>
      <p:sp>
        <p:nvSpPr>
          <p:cNvPr id="5" name="Text Placeholder 4"/>
          <p:cNvSpPr>
            <a:spLocks noGrp="1"/>
          </p:cNvSpPr>
          <p:nvPr>
            <p:ph type="body" idx="1"/>
          </p:nvPr>
        </p:nvSpPr>
        <p:spPr/>
        <p:txBody>
          <a:bodyPr/>
          <a:lstStyle/>
          <a:p>
            <a:r>
              <a:rPr lang="en-US" dirty="0" smtClean="0"/>
              <a:t>This is not meant to be comprehensive. Since this guide assumes prior experience in C++, you can learn python as you go. It’s seriously that easy of a language.</a:t>
            </a:r>
            <a:endParaRPr lang="en-US" dirty="0"/>
          </a:p>
        </p:txBody>
      </p:sp>
      <p:sp>
        <p:nvSpPr>
          <p:cNvPr id="6" name="Slide Number Placeholder 5"/>
          <p:cNvSpPr>
            <a:spLocks noGrp="1"/>
          </p:cNvSpPr>
          <p:nvPr>
            <p:ph type="sldNum" sz="quarter" idx="12"/>
          </p:nvPr>
        </p:nvSpPr>
        <p:spPr/>
        <p:txBody>
          <a:bodyPr/>
          <a:lstStyle/>
          <a:p>
            <a:fld id="{6B50697F-4F87-674A-AA86-D7A66A17BE99}" type="slidenum">
              <a:rPr lang="en-US" smtClean="0"/>
              <a:t>5</a:t>
            </a:fld>
            <a:endParaRPr lang="en-US"/>
          </a:p>
        </p:txBody>
      </p:sp>
    </p:spTree>
    <p:extLst>
      <p:ext uri="{BB962C8B-B14F-4D97-AF65-F5344CB8AC3E}">
        <p14:creationId xmlns:p14="http://schemas.microsoft.com/office/powerpoint/2010/main" val="85476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Your First Python Program</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In terminal, type “python” and hit enter.</a:t>
            </a:r>
          </a:p>
          <a:p>
            <a:pPr marL="514350" indent="-514350">
              <a:buFont typeface="+mj-lt"/>
              <a:buAutoNum type="arabicPeriod"/>
            </a:pPr>
            <a:r>
              <a:rPr lang="en-US" dirty="0" smtClean="0"/>
              <a:t>You should now see “&gt;&gt;”</a:t>
            </a:r>
          </a:p>
          <a:p>
            <a:pPr marL="514350" indent="-514350">
              <a:buFont typeface="+mj-lt"/>
              <a:buAutoNum type="arabicPeriod"/>
            </a:pPr>
            <a:r>
              <a:rPr lang="en-US" dirty="0" smtClean="0"/>
              <a:t>Type: &gt;&gt; print(‘hello, world!’)</a:t>
            </a:r>
          </a:p>
          <a:p>
            <a:pPr marL="514350" indent="-514350">
              <a:buFont typeface="+mj-lt"/>
              <a:buAutoNum type="arabicPeriod"/>
            </a:pPr>
            <a:r>
              <a:rPr lang="en-US" dirty="0" smtClean="0"/>
              <a:t>Hit enter and python should respond accordingly. </a:t>
            </a:r>
          </a:p>
          <a:p>
            <a:endParaRPr lang="en-US" dirty="0"/>
          </a:p>
        </p:txBody>
      </p:sp>
      <p:sp>
        <p:nvSpPr>
          <p:cNvPr id="8" name="Slide Number Placeholder 7"/>
          <p:cNvSpPr>
            <a:spLocks noGrp="1"/>
          </p:cNvSpPr>
          <p:nvPr>
            <p:ph type="sldNum" sz="quarter" idx="12"/>
          </p:nvPr>
        </p:nvSpPr>
        <p:spPr/>
        <p:txBody>
          <a:bodyPr/>
          <a:lstStyle/>
          <a:p>
            <a:fld id="{6B50697F-4F87-674A-AA86-D7A66A17BE99}" type="slidenum">
              <a:rPr lang="en-US" smtClean="0"/>
              <a:t>6</a:t>
            </a:fld>
            <a:endParaRPr lang="en-US"/>
          </a:p>
        </p:txBody>
      </p:sp>
    </p:spTree>
    <p:extLst>
      <p:ext uri="{BB962C8B-B14F-4D97-AF65-F5344CB8AC3E}">
        <p14:creationId xmlns:p14="http://schemas.microsoft.com/office/powerpoint/2010/main" val="137402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with variables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Get python running again. </a:t>
            </a:r>
          </a:p>
          <a:p>
            <a:pPr marL="514350" indent="-514350">
              <a:buFont typeface="+mj-lt"/>
              <a:buAutoNum type="arabicPeriod"/>
            </a:pPr>
            <a:r>
              <a:rPr lang="en-US" dirty="0" smtClean="0"/>
              <a:t>&gt;&gt; h = ‘hello, ’</a:t>
            </a:r>
          </a:p>
          <a:p>
            <a:pPr marL="514350" indent="-514350">
              <a:buFont typeface="+mj-lt"/>
              <a:buAutoNum type="arabicPeriod"/>
            </a:pPr>
            <a:r>
              <a:rPr lang="en-US" dirty="0" smtClean="0"/>
              <a:t>&gt;&gt; w = ‘world!’</a:t>
            </a:r>
          </a:p>
          <a:p>
            <a:pPr marL="514350" indent="-514350">
              <a:buFont typeface="+mj-lt"/>
              <a:buAutoNum type="arabicPeriod"/>
            </a:pPr>
            <a:r>
              <a:rPr lang="en-US" dirty="0" smtClean="0"/>
              <a:t>&gt;&gt; print(h + w)</a:t>
            </a:r>
          </a:p>
          <a:p>
            <a:pPr marL="514350" indent="-514350">
              <a:buFont typeface="+mj-lt"/>
              <a:buAutoNum type="arabicPeriod"/>
            </a:pPr>
            <a:r>
              <a:rPr lang="en-US" dirty="0" smtClean="0"/>
              <a:t>Python should print the same thing as last time. </a:t>
            </a:r>
          </a:p>
          <a:p>
            <a:pPr marL="514350" indent="-514350">
              <a:buFont typeface="+mj-lt"/>
              <a:buAutoNum type="arabicPeriod"/>
            </a:pPr>
            <a:endParaRPr lang="en-US" dirty="0"/>
          </a:p>
          <a:p>
            <a:pPr marL="0" indent="0">
              <a:buNone/>
            </a:pPr>
            <a:r>
              <a:rPr lang="en-US" dirty="0" smtClean="0"/>
              <a:t>Notice that python does not use static types. This means you don’t have to define that a string is a string or that an </a:t>
            </a:r>
            <a:r>
              <a:rPr lang="en-US" dirty="0" err="1" smtClean="0"/>
              <a:t>int</a:t>
            </a:r>
            <a:r>
              <a:rPr lang="en-US" dirty="0" smtClean="0"/>
              <a:t> is an int.</a:t>
            </a:r>
          </a:p>
          <a:p>
            <a:pPr marL="514350" indent="-514350">
              <a:buFont typeface="+mj-lt"/>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lstStyle/>
          <a:p>
            <a:fld id="{6B50697F-4F87-674A-AA86-D7A66A17BE99}" type="slidenum">
              <a:rPr lang="en-US" smtClean="0"/>
              <a:t>7</a:t>
            </a:fld>
            <a:endParaRPr lang="en-US"/>
          </a:p>
        </p:txBody>
      </p:sp>
    </p:spTree>
    <p:extLst>
      <p:ext uri="{BB962C8B-B14F-4D97-AF65-F5344CB8AC3E}">
        <p14:creationId xmlns:p14="http://schemas.microsoft.com/office/powerpoint/2010/main" val="992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going on here?</a:t>
            </a:r>
            <a:endParaRPr lang="en-US" dirty="0"/>
          </a:p>
        </p:txBody>
      </p:sp>
      <p:sp>
        <p:nvSpPr>
          <p:cNvPr id="3" name="Content Placeholder 2"/>
          <p:cNvSpPr>
            <a:spLocks noGrp="1"/>
          </p:cNvSpPr>
          <p:nvPr>
            <p:ph idx="1"/>
          </p:nvPr>
        </p:nvSpPr>
        <p:spPr/>
        <p:txBody>
          <a:bodyPr>
            <a:normAutofit/>
          </a:bodyPr>
          <a:lstStyle/>
          <a:p>
            <a:r>
              <a:rPr lang="en-US" sz="2400" dirty="0" smtClean="0"/>
              <a:t>You might notice that this is a little bit different from C++. Where is our file? When did we compile the code? There’s no file, and we don’t compile.</a:t>
            </a:r>
          </a:p>
          <a:p>
            <a:r>
              <a:rPr lang="en-US" sz="2400" dirty="0" smtClean="0"/>
              <a:t>This is because Python is an </a:t>
            </a:r>
            <a:r>
              <a:rPr lang="en-US" sz="2400" u="sng" dirty="0" smtClean="0"/>
              <a:t>interpreted language</a:t>
            </a:r>
            <a:r>
              <a:rPr lang="en-US" sz="2400" dirty="0" smtClean="0"/>
              <a:t>. Rather than compiling our code to binary (and optimizing it) like C++, the python “language” is really just a program that executes compiled C++ code based on input python syntax</a:t>
            </a:r>
            <a:r>
              <a:rPr lang="en-US" sz="2400" baseline="30000" dirty="0" smtClean="0"/>
              <a:t>1</a:t>
            </a:r>
            <a:r>
              <a:rPr lang="en-US" sz="2400" dirty="0" smtClean="0"/>
              <a:t>. So, print(‘hello’) gets interpreted to the compiled binary C++ for </a:t>
            </a:r>
            <a:r>
              <a:rPr lang="en-US" sz="2400" dirty="0" err="1" smtClean="0"/>
              <a:t>cout</a:t>
            </a:r>
            <a:r>
              <a:rPr lang="en-US" sz="2400" dirty="0" smtClean="0"/>
              <a:t> &lt;&lt; “hello” &lt;&lt; </a:t>
            </a:r>
            <a:r>
              <a:rPr lang="en-US" sz="2400" dirty="0" err="1" smtClean="0"/>
              <a:t>endl</a:t>
            </a:r>
            <a:r>
              <a:rPr lang="en-US" sz="2400" dirty="0" smtClean="0"/>
              <a:t>;</a:t>
            </a:r>
          </a:p>
          <a:p>
            <a:r>
              <a:rPr lang="en-US" sz="2400" dirty="0" smtClean="0"/>
              <a:t>Interpreted code can have more features, but can be slower</a:t>
            </a:r>
            <a:r>
              <a:rPr lang="en-US" sz="2400" baseline="30000" dirty="0" smtClean="0"/>
              <a:t>2</a:t>
            </a:r>
            <a:r>
              <a:rPr lang="en-US" sz="2400" dirty="0" smtClean="0"/>
              <a:t>.</a:t>
            </a:r>
            <a:endParaRPr lang="en-US" sz="2400" dirty="0"/>
          </a:p>
        </p:txBody>
      </p:sp>
      <p:sp>
        <p:nvSpPr>
          <p:cNvPr id="5" name="TextBox 4"/>
          <p:cNvSpPr txBox="1"/>
          <p:nvPr/>
        </p:nvSpPr>
        <p:spPr>
          <a:xfrm>
            <a:off x="838200" y="5336385"/>
            <a:ext cx="10386177" cy="646331"/>
          </a:xfrm>
          <a:prstGeom prst="rect">
            <a:avLst/>
          </a:prstGeom>
          <a:noFill/>
        </p:spPr>
        <p:txBody>
          <a:bodyPr wrap="none" rtlCol="0">
            <a:spAutoFit/>
          </a:bodyPr>
          <a:lstStyle/>
          <a:p>
            <a:pPr marL="342900" indent="-342900">
              <a:buAutoNum type="arabicPeriod"/>
            </a:pPr>
            <a:r>
              <a:rPr lang="en-US" dirty="0" smtClean="0"/>
              <a:t>This is an EXTREME oversimplification. I don’t claim to actually know how interpreters work.</a:t>
            </a:r>
          </a:p>
          <a:p>
            <a:pPr marL="342900" indent="-342900">
              <a:buAutoNum type="arabicPeriod"/>
            </a:pPr>
            <a:r>
              <a:rPr lang="en-US" dirty="0" smtClean="0"/>
              <a:t>When I say slower, I mean like 10 milliseconds instead of 6 milliseconds. Doesn’t matter for our purposes.</a:t>
            </a:r>
            <a:endParaRPr lang="en-US" dirty="0"/>
          </a:p>
        </p:txBody>
      </p:sp>
      <p:sp>
        <p:nvSpPr>
          <p:cNvPr id="6" name="Slide Number Placeholder 5"/>
          <p:cNvSpPr>
            <a:spLocks noGrp="1"/>
          </p:cNvSpPr>
          <p:nvPr>
            <p:ph type="sldNum" sz="quarter" idx="12"/>
          </p:nvPr>
        </p:nvSpPr>
        <p:spPr/>
        <p:txBody>
          <a:bodyPr/>
          <a:lstStyle/>
          <a:p>
            <a:fld id="{6B50697F-4F87-674A-AA86-D7A66A17BE99}" type="slidenum">
              <a:rPr lang="en-US" smtClean="0"/>
              <a:t>8</a:t>
            </a:fld>
            <a:endParaRPr lang="en-US"/>
          </a:p>
        </p:txBody>
      </p:sp>
    </p:spTree>
    <p:extLst>
      <p:ext uri="{BB962C8B-B14F-4D97-AF65-F5344CB8AC3E}">
        <p14:creationId xmlns:p14="http://schemas.microsoft.com/office/powerpoint/2010/main" val="115274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1963</Words>
  <Application>Microsoft Macintosh PowerPoint</Application>
  <PresentationFormat>Widescreen</PresentationFormat>
  <Paragraphs>162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Mangal</vt:lpstr>
      <vt:lpstr>Office Theme</vt:lpstr>
      <vt:lpstr>Introduction to Python Flask</vt:lpstr>
      <vt:lpstr>Sections</vt:lpstr>
      <vt:lpstr>Introduction to this Guide</vt:lpstr>
      <vt:lpstr>Disclaimer</vt:lpstr>
      <vt:lpstr>What is Python Flask?</vt:lpstr>
      <vt:lpstr>Brief Intro to Python</vt:lpstr>
      <vt:lpstr>Your First Python Program</vt:lpstr>
      <vt:lpstr>Hello World with variables </vt:lpstr>
      <vt:lpstr>What is going on here?</vt:lpstr>
      <vt:lpstr>Hello World as a Script</vt:lpstr>
      <vt:lpstr>Hello World Script with Structure</vt:lpstr>
      <vt:lpstr>More complicated Python exercises</vt:lpstr>
      <vt:lpstr>Intro to Flask</vt:lpstr>
      <vt:lpstr>The Client</vt:lpstr>
      <vt:lpstr>The Server</vt:lpstr>
      <vt:lpstr>Flask makes the server work</vt:lpstr>
      <vt:lpstr>Routing (Part 1 of 3)</vt:lpstr>
      <vt:lpstr>Routing (Part 2 of 3)</vt:lpstr>
      <vt:lpstr>Routing (Part 3 of 3)</vt:lpstr>
      <vt:lpstr>Your First Flask Website</vt:lpstr>
      <vt:lpstr>What is PyPI?</vt:lpstr>
      <vt:lpstr>What is virtualenv?</vt:lpstr>
      <vt:lpstr>Prerequisites</vt:lpstr>
      <vt:lpstr>Setting up Flask</vt:lpstr>
      <vt:lpstr>Modifying app.py</vt:lpstr>
      <vt:lpstr>Storing Data</vt:lpstr>
      <vt:lpstr>Templating Using Jinja (1 of 2)</vt:lpstr>
      <vt:lpstr>Templating Using Jinja (2 of 2)</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Flask</dc:title>
  <dc:creator>Schwartz, Jacob</dc:creator>
  <cp:lastModifiedBy>Schwartz, Jacob</cp:lastModifiedBy>
  <cp:revision>27</cp:revision>
  <dcterms:created xsi:type="dcterms:W3CDTF">2018-05-02T03:16:30Z</dcterms:created>
  <dcterms:modified xsi:type="dcterms:W3CDTF">2018-05-03T08:12:44Z</dcterms:modified>
</cp:coreProperties>
</file>