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0" r:id="rId2"/>
    <p:sldId id="261" r:id="rId3"/>
    <p:sldId id="266" r:id="rId4"/>
    <p:sldId id="256" r:id="rId5"/>
    <p:sldId id="257" r:id="rId6"/>
    <p:sldId id="258" r:id="rId7"/>
    <p:sldId id="259" r:id="rId8"/>
    <p:sldId id="265" r:id="rId9"/>
    <p:sldId id="267" r:id="rId10"/>
    <p:sldId id="268" r:id="rId11"/>
    <p:sldId id="26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邱俊鹏" initials="邱俊鹏"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83555" autoAdjust="0"/>
  </p:normalViewPr>
  <p:slideViewPr>
    <p:cSldViewPr>
      <p:cViewPr>
        <p:scale>
          <a:sx n="60" d="100"/>
          <a:sy n="60" d="100"/>
        </p:scale>
        <p:origin x="-1656" y="-2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B2060C-4F83-4DA6-97BB-314DFAE4F50B}" type="datetimeFigureOut">
              <a:rPr lang="en-US" smtClean="0"/>
              <a:t>3/29/2013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82D443-3302-4F48-B533-37AF5B910B2B}" type="slidenum">
              <a:rPr lang="en-US" smtClean="0"/>
              <a:t>‹#›</a:t>
            </a:fld>
            <a:endParaRPr lang="en-US"/>
          </a:p>
        </p:txBody>
      </p:sp>
    </p:spTree>
    <p:extLst>
      <p:ext uri="{BB962C8B-B14F-4D97-AF65-F5344CB8AC3E}">
        <p14:creationId xmlns:p14="http://schemas.microsoft.com/office/powerpoint/2010/main" val="3663966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peers will interact</a:t>
            </a:r>
            <a:r>
              <a:rPr lang="en-US" baseline="0" dirty="0" smtClean="0"/>
              <a:t> with this interface by being able to click on the buttons: Exit, Citations, Start, and Overview. </a:t>
            </a:r>
          </a:p>
          <a:p>
            <a:r>
              <a:rPr lang="en-US" baseline="0" dirty="0" smtClean="0"/>
              <a:t>This is our Title Slide it shows: Our Title, Section #, Team #, our Names, an image, and 4 buttons initializing either citations, the program, our overview, or our “exit” script.</a:t>
            </a:r>
          </a:p>
          <a:p>
            <a:r>
              <a:rPr lang="en-US" baseline="0" dirty="0" smtClean="0"/>
              <a:t>This GUI will be developed </a:t>
            </a:r>
            <a:r>
              <a:rPr lang="en-US" baseline="0" dirty="0" smtClean="0"/>
              <a:t>by Adam </a:t>
            </a:r>
            <a:r>
              <a:rPr lang="en-US" baseline="0" dirty="0" smtClean="0"/>
              <a:t>Ribblett.</a:t>
            </a:r>
          </a:p>
        </p:txBody>
      </p:sp>
      <p:sp>
        <p:nvSpPr>
          <p:cNvPr id="4" name="Slide Number Placeholder 3"/>
          <p:cNvSpPr>
            <a:spLocks noGrp="1"/>
          </p:cNvSpPr>
          <p:nvPr>
            <p:ph type="sldNum" sz="quarter" idx="10"/>
          </p:nvPr>
        </p:nvSpPr>
        <p:spPr/>
        <p:txBody>
          <a:bodyPr/>
          <a:lstStyle/>
          <a:p>
            <a:fld id="{B301A792-1A5B-441B-B7B8-3F7F9416E6C2}" type="slidenum">
              <a:rPr lang="en-US" smtClean="0"/>
              <a:t>1</a:t>
            </a:fld>
            <a:endParaRPr lang="en-US"/>
          </a:p>
        </p:txBody>
      </p:sp>
    </p:spTree>
    <p:extLst>
      <p:ext uri="{BB962C8B-B14F-4D97-AF65-F5344CB8AC3E}">
        <p14:creationId xmlns:p14="http://schemas.microsoft.com/office/powerpoint/2010/main" val="3299462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slide, the nanotechnology</a:t>
            </a:r>
            <a:r>
              <a:rPr lang="en-US" baseline="0" dirty="0" smtClean="0"/>
              <a:t> approach will be chosen from the pop-menu, or from clicking an object at the picture in the last slide. The above details will be displayed in the text boxes, and an interactive flash picture will be accommodated in the image space where the user will be able to physically interact and learn how this specific Nanotechnology approach helps in observing key Biomedical Engineering designs and projects at the </a:t>
            </a:r>
            <a:r>
              <a:rPr lang="en-US" baseline="0" dirty="0" err="1" smtClean="0"/>
              <a:t>Nanoscale</a:t>
            </a:r>
            <a:r>
              <a:rPr lang="en-US" baseline="0" dirty="0" smtClean="0"/>
              <a:t> level (Size and Scale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GUI will be developed</a:t>
            </a:r>
            <a:r>
              <a:rPr lang="en-US" baseline="0" dirty="0" smtClean="0"/>
              <a:t> by </a:t>
            </a:r>
            <a:r>
              <a:rPr lang="en-US" baseline="0" dirty="0" err="1" smtClean="0"/>
              <a:t>Apoorv</a:t>
            </a:r>
            <a:r>
              <a:rPr lang="en-US" baseline="0" dirty="0" smtClean="0"/>
              <a:t> Gaur.</a:t>
            </a:r>
            <a:endParaRPr lang="en-US" dirty="0" smtClean="0"/>
          </a:p>
          <a:p>
            <a:endParaRPr lang="en-US" dirty="0"/>
          </a:p>
        </p:txBody>
      </p:sp>
      <p:sp>
        <p:nvSpPr>
          <p:cNvPr id="4" name="Slide Number Placeholder 3"/>
          <p:cNvSpPr>
            <a:spLocks noGrp="1"/>
          </p:cNvSpPr>
          <p:nvPr>
            <p:ph type="sldNum" sz="quarter" idx="10"/>
          </p:nvPr>
        </p:nvSpPr>
        <p:spPr/>
        <p:txBody>
          <a:bodyPr/>
          <a:lstStyle/>
          <a:p>
            <a:fld id="{9C82D443-3302-4F48-B533-37AF5B910B2B}" type="slidenum">
              <a:rPr lang="en-US" smtClean="0"/>
              <a:t>10</a:t>
            </a:fld>
            <a:endParaRPr lang="en-US"/>
          </a:p>
        </p:txBody>
      </p:sp>
    </p:spTree>
    <p:extLst>
      <p:ext uri="{BB962C8B-B14F-4D97-AF65-F5344CB8AC3E}">
        <p14:creationId xmlns:p14="http://schemas.microsoft.com/office/powerpoint/2010/main" val="562530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third slide will give us more of an insight into application of  Nano technological approaches in Biomedical Engineering, specifically observing cancer cellular responses. Once again, the pop-up menu will let us decide which approach we are looking into, and then, it will be displayed how this approached was used to observe a type of cellular response to a substance or material. The space for image above is for cells and their responses to situations as observed by the specific </a:t>
            </a:r>
            <a:r>
              <a:rPr lang="en-US" baseline="0" dirty="0" err="1" smtClean="0"/>
              <a:t>nanotechnological</a:t>
            </a:r>
            <a:r>
              <a:rPr lang="en-US" baseline="0" dirty="0" smtClean="0"/>
              <a:t> approach (Size and Scale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GUI will be developed</a:t>
            </a:r>
            <a:r>
              <a:rPr lang="en-US" baseline="0" dirty="0" smtClean="0"/>
              <a:t> by </a:t>
            </a:r>
            <a:r>
              <a:rPr lang="en-US" baseline="0" dirty="0" err="1" smtClean="0"/>
              <a:t>Apoorv</a:t>
            </a:r>
            <a:r>
              <a:rPr lang="en-US" baseline="0" dirty="0" smtClean="0"/>
              <a:t> Gaur.</a:t>
            </a:r>
            <a:endParaRPr lang="en-US" dirty="0" smtClean="0"/>
          </a:p>
          <a:p>
            <a:endParaRPr lang="en-US" dirty="0"/>
          </a:p>
        </p:txBody>
      </p:sp>
      <p:sp>
        <p:nvSpPr>
          <p:cNvPr id="4" name="Slide Number Placeholder 3"/>
          <p:cNvSpPr>
            <a:spLocks noGrp="1"/>
          </p:cNvSpPr>
          <p:nvPr>
            <p:ph type="sldNum" sz="quarter" idx="10"/>
          </p:nvPr>
        </p:nvSpPr>
        <p:spPr/>
        <p:txBody>
          <a:bodyPr/>
          <a:lstStyle/>
          <a:p>
            <a:fld id="{9C82D443-3302-4F48-B533-37AF5B910B2B}" type="slidenum">
              <a:rPr lang="en-US" smtClean="0"/>
              <a:t>11</a:t>
            </a:fld>
            <a:endParaRPr lang="en-US"/>
          </a:p>
        </p:txBody>
      </p:sp>
    </p:spTree>
    <p:extLst>
      <p:ext uri="{BB962C8B-B14F-4D97-AF65-F5344CB8AC3E}">
        <p14:creationId xmlns:p14="http://schemas.microsoft.com/office/powerpoint/2010/main" val="562530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a table of contents with buttons shown topics to navigate users to the theme they want to read about. Clicking on the theme will take them to that specific theme GUI. For example if the user clicks on theme 1 it will take them to slide 4 “Scale &amp; Size – Define One Nanometer.” This GUI has a modified navigation bar allowing the user to go back to the home screen.</a:t>
            </a:r>
          </a:p>
          <a:p>
            <a:r>
              <a:rPr lang="en-US" baseline="0" dirty="0" smtClean="0"/>
              <a:t>This GUI will be developed by </a:t>
            </a:r>
            <a:r>
              <a:rPr lang="en-US" baseline="0" dirty="0" err="1" smtClean="0"/>
              <a:t>Junpeng</a:t>
            </a:r>
            <a:r>
              <a:rPr lang="en-US" baseline="0" dirty="0" smtClean="0"/>
              <a:t> </a:t>
            </a:r>
            <a:r>
              <a:rPr lang="en-US" baseline="0" dirty="0" err="1" smtClean="0"/>
              <a:t>Qiu</a:t>
            </a:r>
            <a:r>
              <a:rPr lang="en-US" baseline="0" dirty="0" smtClean="0"/>
              <a:t>.</a:t>
            </a:r>
          </a:p>
        </p:txBody>
      </p:sp>
      <p:sp>
        <p:nvSpPr>
          <p:cNvPr id="4" name="Slide Number Placeholder 3"/>
          <p:cNvSpPr>
            <a:spLocks noGrp="1"/>
          </p:cNvSpPr>
          <p:nvPr>
            <p:ph type="sldNum" sz="quarter" idx="10"/>
          </p:nvPr>
        </p:nvSpPr>
        <p:spPr/>
        <p:txBody>
          <a:bodyPr/>
          <a:lstStyle/>
          <a:p>
            <a:fld id="{B301A792-1A5B-441B-B7B8-3F7F9416E6C2}" type="slidenum">
              <a:rPr lang="en-US" smtClean="0"/>
              <a:t>2</a:t>
            </a:fld>
            <a:endParaRPr lang="en-US"/>
          </a:p>
        </p:txBody>
      </p:sp>
    </p:spTree>
    <p:extLst>
      <p:ext uri="{BB962C8B-B14F-4D97-AF65-F5344CB8AC3E}">
        <p14:creationId xmlns:p14="http://schemas.microsoft.com/office/powerpoint/2010/main" val="821841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our Citations GUI. It is filled out in APA format with our current citations used for the construction of this document. The navigation bar at the bottom is the same modified version of the navigation bar on the Overview slide, it will allow the user to return to the Home screen. </a:t>
            </a:r>
          </a:p>
          <a:p>
            <a:r>
              <a:rPr lang="en-US" baseline="0" dirty="0" smtClean="0"/>
              <a:t>This GUI will be designed by Adam </a:t>
            </a:r>
            <a:r>
              <a:rPr lang="en-US" baseline="0" dirty="0" err="1" smtClean="0"/>
              <a:t>Ribblett</a:t>
            </a:r>
            <a:r>
              <a:rPr lang="en-US" baseline="0" dirty="0" smtClean="0"/>
              <a:t> and Leigh Nelson.</a:t>
            </a:r>
            <a:endParaRPr lang="en-US" dirty="0"/>
          </a:p>
        </p:txBody>
      </p:sp>
      <p:sp>
        <p:nvSpPr>
          <p:cNvPr id="4" name="Slide Number Placeholder 3"/>
          <p:cNvSpPr>
            <a:spLocks noGrp="1"/>
          </p:cNvSpPr>
          <p:nvPr>
            <p:ph type="sldNum" sz="quarter" idx="10"/>
          </p:nvPr>
        </p:nvSpPr>
        <p:spPr/>
        <p:txBody>
          <a:bodyPr/>
          <a:lstStyle/>
          <a:p>
            <a:fld id="{B301A792-1A5B-441B-B7B8-3F7F9416E6C2}" type="slidenum">
              <a:rPr lang="en-US" smtClean="0"/>
              <a:t>3</a:t>
            </a:fld>
            <a:endParaRPr lang="en-US"/>
          </a:p>
        </p:txBody>
      </p:sp>
    </p:spTree>
    <p:extLst>
      <p:ext uri="{BB962C8B-B14F-4D97-AF65-F5344CB8AC3E}">
        <p14:creationId xmlns:p14="http://schemas.microsoft.com/office/powerpoint/2010/main" val="4057897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 pop-up menus is provided to let the users to choose the distance they want see how big/small it is;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 options in the pop-up menus include “1 km, 1 m, 1 mm, 1 um, and 1 nm”;</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 picture shows the object of the size the users choose;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 text right of the picture gives a more detailed description of the picture.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 legend below the descripting text will be invisible if the user does not select “1 km”</a:t>
            </a:r>
          </a:p>
          <a:p>
            <a:r>
              <a:rPr lang="en-US" baseline="0" dirty="0" smtClean="0"/>
              <a:t>This GUI will be developed by </a:t>
            </a:r>
            <a:r>
              <a:rPr lang="en-US" baseline="0" dirty="0" err="1" smtClean="0"/>
              <a:t>Junpeng</a:t>
            </a:r>
            <a:r>
              <a:rPr lang="en-US" baseline="0" dirty="0" smtClean="0"/>
              <a:t> </a:t>
            </a:r>
            <a:r>
              <a:rPr lang="en-US" baseline="0" dirty="0" err="1" smtClean="0"/>
              <a:t>Qiu</a:t>
            </a:r>
            <a:r>
              <a:rPr lang="en-US" baseline="0" dirty="0" smtClean="0"/>
              <a:t>.</a:t>
            </a:r>
          </a:p>
        </p:txBody>
      </p:sp>
      <p:sp>
        <p:nvSpPr>
          <p:cNvPr id="4" name="Slide Number Placeholder 3"/>
          <p:cNvSpPr>
            <a:spLocks noGrp="1"/>
          </p:cNvSpPr>
          <p:nvPr>
            <p:ph type="sldNum" sz="quarter" idx="10"/>
          </p:nvPr>
        </p:nvSpPr>
        <p:spPr/>
        <p:txBody>
          <a:bodyPr/>
          <a:lstStyle/>
          <a:p>
            <a:fld id="{9C82D443-3302-4F48-B533-37AF5B910B2B}" type="slidenum">
              <a:rPr lang="en-US" smtClean="0"/>
              <a:t>4</a:t>
            </a:fld>
            <a:endParaRPr lang="en-US"/>
          </a:p>
        </p:txBody>
      </p:sp>
    </p:spTree>
    <p:extLst>
      <p:ext uri="{BB962C8B-B14F-4D97-AF65-F5344CB8AC3E}">
        <p14:creationId xmlns:p14="http://schemas.microsoft.com/office/powerpoint/2010/main" val="4027087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This slide provides users with options to select types of atoms in the pop-up menus;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 options of the pop-up menu will have “hydrogen, helium, sodium, nitrogen, sulfur, oxygen” for the users to select;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 second line of text will change with accordance of the atom the user selects to tell the diameter of the that type of atom;</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 picture part depicts how a set of the selected atoms arrange in a 1-nanometer line;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 arrow label will change according to the atoms chosen.</a:t>
            </a:r>
          </a:p>
          <a:p>
            <a:r>
              <a:rPr lang="en-US" baseline="0" dirty="0" smtClean="0"/>
              <a:t>This GUI will be developed by </a:t>
            </a:r>
            <a:r>
              <a:rPr lang="en-US" baseline="0" dirty="0" err="1" smtClean="0"/>
              <a:t>Junpeng</a:t>
            </a:r>
            <a:r>
              <a:rPr lang="en-US" baseline="0" dirty="0" smtClean="0"/>
              <a:t> </a:t>
            </a:r>
            <a:r>
              <a:rPr lang="en-US" baseline="0" dirty="0" err="1" smtClean="0"/>
              <a:t>Qiu</a:t>
            </a:r>
            <a:r>
              <a:rPr lang="en-US" baseline="0" dirty="0" smtClean="0"/>
              <a:t>.</a:t>
            </a:r>
          </a:p>
        </p:txBody>
      </p:sp>
      <p:sp>
        <p:nvSpPr>
          <p:cNvPr id="4" name="Slide Number Placeholder 3"/>
          <p:cNvSpPr>
            <a:spLocks noGrp="1"/>
          </p:cNvSpPr>
          <p:nvPr>
            <p:ph type="sldNum" sz="quarter" idx="10"/>
          </p:nvPr>
        </p:nvSpPr>
        <p:spPr/>
        <p:txBody>
          <a:bodyPr/>
          <a:lstStyle/>
          <a:p>
            <a:fld id="{9C82D443-3302-4F48-B533-37AF5B910B2B}" type="slidenum">
              <a:rPr lang="en-US" smtClean="0"/>
              <a:t>5</a:t>
            </a:fld>
            <a:endParaRPr lang="en-US"/>
          </a:p>
        </p:txBody>
      </p:sp>
    </p:spTree>
    <p:extLst>
      <p:ext uri="{BB962C8B-B14F-4D97-AF65-F5344CB8AC3E}">
        <p14:creationId xmlns:p14="http://schemas.microsoft.com/office/powerpoint/2010/main" val="1141607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slide contains a title, body of text with two interactive scroll down buttons, and directional arrows or texts which allow the user to cycle forward or backward, go to the home page, or to the table of contents page.  The text above largely introduces to the user of the GUI to the basic subject of tissue regeneration, a biological study that focuses heavily on “self-assembly” as a big engineering idea that requires Nanotechnology to complete, as the size and scale of the scaffolds and structures used to recreate tissues can only be seen and created on the </a:t>
            </a:r>
            <a:r>
              <a:rPr lang="en-US" baseline="0" dirty="0" err="1" smtClean="0"/>
              <a:t>nanoscale</a:t>
            </a:r>
            <a:r>
              <a:rPr lang="en-US" baseline="0" dirty="0" smtClean="0"/>
              <a:t> level.  Dropdown box 1 will contain three names (William </a:t>
            </a:r>
            <a:r>
              <a:rPr lang="en-US" baseline="0" dirty="0" err="1" smtClean="0"/>
              <a:t>Haseltine</a:t>
            </a:r>
            <a:r>
              <a:rPr lang="en-US" baseline="0" dirty="0" smtClean="0"/>
              <a:t>, Dr. Stephen </a:t>
            </a:r>
            <a:r>
              <a:rPr lang="en-US" baseline="0" dirty="0" err="1" smtClean="0"/>
              <a:t>Badylek</a:t>
            </a:r>
            <a:r>
              <a:rPr lang="en-US" baseline="0" dirty="0" smtClean="0"/>
              <a:t>, and </a:t>
            </a:r>
            <a:r>
              <a:rPr lang="en-US" sz="1200" b="0" i="0" kern="1200" dirty="0" smtClean="0">
                <a:solidFill>
                  <a:schemeClr val="tx1"/>
                </a:solidFill>
                <a:effectLst/>
                <a:latin typeface="+mn-lt"/>
                <a:ea typeface="+mn-ea"/>
                <a:cs typeface="+mn-cs"/>
              </a:rPr>
              <a:t>Valerie M. Weaver, Ph.D.)</a:t>
            </a:r>
            <a:r>
              <a:rPr lang="en-US" baseline="0" dirty="0" smtClean="0"/>
              <a:t> for the user to select, giving error messages with job descriptions (Regeneration researcher for the University of Pittsburgh, for each person they would select.  Dropdown box2 contains three years for the user to pick from (1987,1992, and 1856), with error messages such as “Almost,” “Not even close!”, and “Correct!” being displayed in textboxes 1 and 2 respectively.</a:t>
            </a:r>
          </a:p>
          <a:p>
            <a:r>
              <a:rPr lang="en-US" baseline="0" dirty="0" smtClean="0"/>
              <a:t>This GUI will be developed by Leigh Nelson.</a:t>
            </a:r>
          </a:p>
        </p:txBody>
      </p:sp>
      <p:sp>
        <p:nvSpPr>
          <p:cNvPr id="4" name="Slide Number Placeholder 3"/>
          <p:cNvSpPr>
            <a:spLocks noGrp="1"/>
          </p:cNvSpPr>
          <p:nvPr>
            <p:ph type="sldNum" sz="quarter" idx="10"/>
          </p:nvPr>
        </p:nvSpPr>
        <p:spPr/>
        <p:txBody>
          <a:bodyPr/>
          <a:lstStyle/>
          <a:p>
            <a:fld id="{CD05C793-55BC-4ACD-BCEC-20D9D6772012}" type="slidenum">
              <a:rPr lang="en-US" smtClean="0"/>
              <a:t>6</a:t>
            </a:fld>
            <a:endParaRPr lang="en-US"/>
          </a:p>
        </p:txBody>
      </p:sp>
    </p:spTree>
    <p:extLst>
      <p:ext uri="{BB962C8B-B14F-4D97-AF65-F5344CB8AC3E}">
        <p14:creationId xmlns:p14="http://schemas.microsoft.com/office/powerpoint/2010/main" val="1984782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slide goes into much more depth about what scaffolding must do in relation to successfully helping tissue regenerate at the nanoscale level.  The slide contains a title box, a program description box, five static text boxes (Form, Fixation, Function, Formation, and </a:t>
            </a:r>
            <a:r>
              <a:rPr lang="en-US" baseline="0" dirty="0" err="1" smtClean="0"/>
              <a:t>Pushbox</a:t>
            </a:r>
            <a:r>
              <a:rPr lang="en-US" baseline="0" dirty="0" smtClean="0"/>
              <a:t> Text), four text boxes, and four push button boxes, as well as the directional arrows or texts which allow the user to cycle forward or backward, go to the home page, or to the table of contents page. As the program description box describes, the user will be able to click on each </a:t>
            </a:r>
            <a:r>
              <a:rPr lang="en-US" baseline="0" dirty="0" err="1" smtClean="0"/>
              <a:t>pushbox</a:t>
            </a:r>
            <a:r>
              <a:rPr lang="en-US" baseline="0" dirty="0" smtClean="0"/>
              <a:t> to view the information inside, which will appear in the “</a:t>
            </a:r>
            <a:r>
              <a:rPr lang="en-US" baseline="0" dirty="0" err="1" smtClean="0"/>
              <a:t>Pushbox</a:t>
            </a:r>
            <a:r>
              <a:rPr lang="en-US" baseline="0" dirty="0" smtClean="0"/>
              <a:t> Text” text box.  If the user incorrectly enters the wrong number into the wrong job title box, an error message will prompt them to try another answer. If the user enters the right number into the respective job title box, a “You’re correct!” message will appear.  As for what will be in the </a:t>
            </a:r>
            <a:r>
              <a:rPr lang="en-US" baseline="0" dirty="0" err="1" smtClean="0"/>
              <a:t>pushboxes</a:t>
            </a:r>
            <a:r>
              <a:rPr lang="en-US" baseline="0" dirty="0" smtClean="0"/>
              <a:t>, here are the following definitions of the job title boxes: </a:t>
            </a:r>
            <a:r>
              <a:rPr lang="en-US" baseline="0" dirty="0" err="1" smtClean="0"/>
              <a:t>Pushbox</a:t>
            </a:r>
            <a:r>
              <a:rPr lang="en-US" baseline="0" dirty="0" smtClean="0"/>
              <a:t> 1 = Must be securely fixed to surrounding tissue” (Goes with Fixation static text box; </a:t>
            </a:r>
            <a:r>
              <a:rPr lang="en-US" baseline="0" dirty="0" err="1" smtClean="0"/>
              <a:t>Pushbox</a:t>
            </a:r>
            <a:r>
              <a:rPr lang="en-US" baseline="0" dirty="0" smtClean="0"/>
              <a:t> 2 = Must enhance and control tissue formation” (Goes with Formation static text box); </a:t>
            </a:r>
            <a:r>
              <a:rPr lang="en-US" baseline="0" dirty="0" err="1" smtClean="0"/>
              <a:t>Pushbox</a:t>
            </a:r>
            <a:r>
              <a:rPr lang="en-US" baseline="0" dirty="0" smtClean="0"/>
              <a:t> 3 = Must fill complex 3D defects (Goes with Form static text box); </a:t>
            </a:r>
            <a:r>
              <a:rPr lang="en-US" baseline="0" dirty="0" err="1" smtClean="0"/>
              <a:t>Pushbox</a:t>
            </a:r>
            <a:r>
              <a:rPr lang="en-US" baseline="0" dirty="0" smtClean="0"/>
              <a:t> 4 = Must bear defect specific load forces at first, and then be able to help tissue grow (Goes with Function static text box).  Finally, once the user has successfully completed the interactive activity, one last message will appear in the </a:t>
            </a:r>
            <a:r>
              <a:rPr lang="en-US" baseline="0" dirty="0" err="1" smtClean="0"/>
              <a:t>Pushbox</a:t>
            </a:r>
            <a:r>
              <a:rPr lang="en-US" baseline="0" dirty="0" smtClean="0"/>
              <a:t> Text </a:t>
            </a:r>
            <a:r>
              <a:rPr lang="en-US" baseline="0" dirty="0" err="1" smtClean="0"/>
              <a:t>text</a:t>
            </a:r>
            <a:r>
              <a:rPr lang="en-US" baseline="0" dirty="0" smtClean="0"/>
              <a:t> box: “Remember, scaffolds must be built and designed to be able to successfully meet all four job titles of Form, Fixation, Function and Formation if the tissues in your body are to grow back successfully.  The size and scale of Nanotechnology allows researchers to build detailed scaffolding that molds itself into the body tissues so as to coax the body into “regenerating” its lost particles.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GUI will be developed by Leigh Nelson.</a:t>
            </a:r>
          </a:p>
        </p:txBody>
      </p:sp>
      <p:sp>
        <p:nvSpPr>
          <p:cNvPr id="4" name="Slide Number Placeholder 3"/>
          <p:cNvSpPr>
            <a:spLocks noGrp="1"/>
          </p:cNvSpPr>
          <p:nvPr>
            <p:ph type="sldNum" sz="quarter" idx="10"/>
          </p:nvPr>
        </p:nvSpPr>
        <p:spPr/>
        <p:txBody>
          <a:bodyPr/>
          <a:lstStyle/>
          <a:p>
            <a:fld id="{CD05C793-55BC-4ACD-BCEC-20D9D6772012}" type="slidenum">
              <a:rPr lang="en-US" smtClean="0"/>
              <a:t>7</a:t>
            </a:fld>
            <a:endParaRPr lang="en-US"/>
          </a:p>
        </p:txBody>
      </p:sp>
    </p:spTree>
    <p:extLst>
      <p:ext uri="{BB962C8B-B14F-4D97-AF65-F5344CB8AC3E}">
        <p14:creationId xmlns:p14="http://schemas.microsoft.com/office/powerpoint/2010/main" val="226533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GUI is a simulation that requires the user to interact with the image in the left box of the main screen of the GUI. The “Begin Simulation” button will disappear and the text box “hello doctor” will take its space allowing it to issue more commands to the user to help the patient heal by using ECM technology. It will also give hints towards what to do and how to do it (Such as look and select a wound to address, wounds are shown by the blood on the image). If the user needs to interact with something outside of the image, it will appear. This technology is based off of the COOK BIOTECH INC. technology that is derived from pig intestines that act as a scaffold to allow for faster healing and the body naturally consumes it. This is based off of the idea of self-assembly, a big </a:t>
            </a:r>
            <a:r>
              <a:rPr lang="en-US" baseline="0" dirty="0" err="1" smtClean="0"/>
              <a:t>nano</a:t>
            </a:r>
            <a:r>
              <a:rPr lang="en-US" baseline="0" dirty="0" smtClean="0"/>
              <a:t>-science idea of Nanotechnology. Because the body will self-assemble inside the scaffold applied to the wound. As Regenerative Tissue Growth is an important part of Biomedical Engineering this helps the user learn about both Biomedical Engineering and Self Assembly. The Error Checking will not allow the user to abuse things inside the simulation, such as limiting them to a defined path through the Simulation such as starting at the left arm first and working right. They will be able to use the navigation bar at the bottom of the screen, so if they go forwards or backwards the GUI will save the position they are in the simulation allowing them to return where they left off.</a:t>
            </a:r>
          </a:p>
          <a:p>
            <a:r>
              <a:rPr lang="en-US" baseline="0" dirty="0" smtClean="0"/>
              <a:t>The simulation itself begins when the user clicks the “Begin Simulation” button and then continues to allow the user (“doctor”) to apply the COOK BIOTECH INC. technology to the wounds of the patient showing the benefits of the technology and how it works. The simulation is over once the full process is shown, after the patient has fully recovered from his wounds. The simulation will also explain what the technology ECM is and how it works, and how the COOK BIOTECH INC. technology works as found on their website (“http://www.cookbiotech.com/</a:t>
            </a:r>
            <a:r>
              <a:rPr lang="en-US" baseline="0" dirty="0" err="1" smtClean="0"/>
              <a:t>technology.php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GUI will be developed by Adam </a:t>
            </a:r>
            <a:r>
              <a:rPr lang="en-US" baseline="0" dirty="0" err="1" smtClean="0"/>
              <a:t>Ribblett</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91C12383-270E-4BDE-BE1D-4C78B64E1A3F}" type="slidenum">
              <a:rPr lang="en-US" smtClean="0"/>
              <a:t>8</a:t>
            </a:fld>
            <a:endParaRPr lang="en-US"/>
          </a:p>
        </p:txBody>
      </p:sp>
    </p:spTree>
    <p:extLst>
      <p:ext uri="{BB962C8B-B14F-4D97-AF65-F5344CB8AC3E}">
        <p14:creationId xmlns:p14="http://schemas.microsoft.com/office/powerpoint/2010/main" val="3626684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picture depicts how Nanotechnology</a:t>
            </a:r>
            <a:r>
              <a:rPr lang="en-US" baseline="0" dirty="0" smtClean="0"/>
              <a:t> approaches help in researching cancer cellular responses to different signals. Each type of approach can be learnt about in detail by just clicking on them, and the GUI will take you to the next slide, which will display information on how minutely the cells were monitored (Size and Scale) to form conclusions.</a:t>
            </a:r>
          </a:p>
          <a:p>
            <a:r>
              <a:rPr lang="en-US" baseline="0" dirty="0" smtClean="0"/>
              <a:t>To further depict its use in Biomedical Engineering, you can also click on the different cellular responses and see how Nanotechnology helped to figure their reaction and effects.</a:t>
            </a:r>
            <a:endParaRPr lang="en-US" dirty="0" smtClean="0"/>
          </a:p>
          <a:p>
            <a:r>
              <a:rPr lang="en-US" dirty="0" smtClean="0"/>
              <a:t>Citations:</a:t>
            </a:r>
            <a:r>
              <a:rPr lang="en-US" baseline="0" dirty="0" smtClean="0"/>
              <a:t> </a:t>
            </a:r>
            <a:r>
              <a:rPr lang="en-US" sz="1200" b="0" i="1" kern="1200" dirty="0" smtClean="0">
                <a:solidFill>
                  <a:schemeClr val="tx1"/>
                </a:solidFill>
                <a:effectLst/>
                <a:latin typeface="+mn-lt"/>
                <a:ea typeface="+mn-ea"/>
                <a:cs typeface="+mn-cs"/>
              </a:rPr>
              <a:t>Research overview</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n.d.</a:t>
            </a:r>
            <a:r>
              <a:rPr lang="en-US" sz="1200" b="0" i="0" kern="1200" dirty="0" smtClean="0">
                <a:solidFill>
                  <a:schemeClr val="tx1"/>
                </a:solidFill>
                <a:effectLst/>
                <a:latin typeface="+mn-lt"/>
                <a:ea typeface="+mn-ea"/>
                <a:cs typeface="+mn-cs"/>
              </a:rPr>
              <a:t>). Retrieved from http://chem.rutgers.edu/~kbleeweb/research-overview</a:t>
            </a:r>
            <a:r>
              <a:rPr lang="en-US"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GUI will be developed</a:t>
            </a:r>
            <a:r>
              <a:rPr lang="en-US" baseline="0" dirty="0" smtClean="0"/>
              <a:t> by </a:t>
            </a:r>
            <a:r>
              <a:rPr lang="en-US" baseline="0" dirty="0" err="1" smtClean="0"/>
              <a:t>Apoorv</a:t>
            </a:r>
            <a:r>
              <a:rPr lang="en-US" baseline="0" dirty="0" smtClean="0"/>
              <a:t> Gaur.</a:t>
            </a:r>
            <a:endParaRPr lang="en-US" dirty="0" smtClean="0"/>
          </a:p>
          <a:p>
            <a:endParaRPr lang="en-US" dirty="0"/>
          </a:p>
        </p:txBody>
      </p:sp>
      <p:sp>
        <p:nvSpPr>
          <p:cNvPr id="4" name="Slide Number Placeholder 3"/>
          <p:cNvSpPr>
            <a:spLocks noGrp="1"/>
          </p:cNvSpPr>
          <p:nvPr>
            <p:ph type="sldNum" sz="quarter" idx="10"/>
          </p:nvPr>
        </p:nvSpPr>
        <p:spPr/>
        <p:txBody>
          <a:bodyPr/>
          <a:lstStyle/>
          <a:p>
            <a:fld id="{9C82D443-3302-4F48-B533-37AF5B910B2B}" type="slidenum">
              <a:rPr lang="en-US" smtClean="0"/>
              <a:t>9</a:t>
            </a:fld>
            <a:endParaRPr lang="en-US"/>
          </a:p>
        </p:txBody>
      </p:sp>
    </p:spTree>
    <p:extLst>
      <p:ext uri="{BB962C8B-B14F-4D97-AF65-F5344CB8AC3E}">
        <p14:creationId xmlns:p14="http://schemas.microsoft.com/office/powerpoint/2010/main" val="4027087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526700" cy="1200329"/>
          </a:xfrm>
          <a:prstGeom prst="rect">
            <a:avLst/>
          </a:prstGeom>
          <a:noFill/>
        </p:spPr>
        <p:txBody>
          <a:bodyPr wrap="none" rtlCol="0">
            <a:spAutoFit/>
          </a:bodyPr>
          <a:lstStyle/>
          <a:p>
            <a:r>
              <a:rPr lang="en-US" dirty="0" smtClean="0"/>
              <a:t>Adam Ribblett</a:t>
            </a:r>
          </a:p>
          <a:p>
            <a:r>
              <a:rPr lang="en-US" dirty="0" err="1" smtClean="0"/>
              <a:t>Apoorv</a:t>
            </a:r>
            <a:r>
              <a:rPr lang="en-US" dirty="0" smtClean="0"/>
              <a:t> Gaur</a:t>
            </a:r>
          </a:p>
          <a:p>
            <a:r>
              <a:rPr lang="en-US" dirty="0" err="1" smtClean="0"/>
              <a:t>Junpeng</a:t>
            </a:r>
            <a:r>
              <a:rPr lang="en-US" dirty="0" smtClean="0"/>
              <a:t> </a:t>
            </a:r>
            <a:r>
              <a:rPr lang="en-US" dirty="0" err="1" smtClean="0"/>
              <a:t>Qiu</a:t>
            </a:r>
            <a:endParaRPr lang="en-US" dirty="0" smtClean="0"/>
          </a:p>
          <a:p>
            <a:r>
              <a:rPr lang="en-US" dirty="0" smtClean="0"/>
              <a:t>Leigh Nelson</a:t>
            </a:r>
          </a:p>
        </p:txBody>
      </p:sp>
      <p:sp>
        <p:nvSpPr>
          <p:cNvPr id="5" name="TextBox 4"/>
          <p:cNvSpPr txBox="1"/>
          <p:nvPr/>
        </p:nvSpPr>
        <p:spPr>
          <a:xfrm>
            <a:off x="1788237" y="8586"/>
            <a:ext cx="5904181" cy="1754326"/>
          </a:xfrm>
          <a:prstGeom prst="rect">
            <a:avLst/>
          </a:prstGeom>
          <a:noFill/>
        </p:spPr>
        <p:txBody>
          <a:bodyPr wrap="none" rtlCol="0">
            <a:spAutoFit/>
          </a:bodyPr>
          <a:lstStyle/>
          <a:p>
            <a:pPr algn="ctr"/>
            <a:r>
              <a:rPr lang="en-US" sz="3600" dirty="0" smtClean="0">
                <a:latin typeface="Arial" pitchFamily="34" charset="0"/>
                <a:cs typeface="Arial" pitchFamily="34" charset="0"/>
              </a:rPr>
              <a:t>Biomedical Nanotechnology</a:t>
            </a:r>
            <a:endParaRPr lang="en-US" sz="3600" dirty="0" smtClean="0">
              <a:latin typeface="Arial" pitchFamily="34" charset="0"/>
              <a:cs typeface="Arial" pitchFamily="34" charset="0"/>
            </a:endParaRPr>
          </a:p>
          <a:p>
            <a:pPr algn="ctr"/>
            <a:r>
              <a:rPr lang="en-US" sz="3600" dirty="0" smtClean="0">
                <a:latin typeface="Arial" pitchFamily="34" charset="0"/>
                <a:cs typeface="Arial" pitchFamily="34" charset="0"/>
              </a:rPr>
              <a:t>Section 008</a:t>
            </a:r>
          </a:p>
          <a:p>
            <a:pPr algn="ctr"/>
            <a:r>
              <a:rPr lang="en-US" sz="3600" dirty="0" smtClean="0">
                <a:latin typeface="Arial" pitchFamily="34" charset="0"/>
                <a:cs typeface="Arial" pitchFamily="34" charset="0"/>
              </a:rPr>
              <a:t>Team 24</a:t>
            </a:r>
          </a:p>
        </p:txBody>
      </p:sp>
      <p:sp>
        <p:nvSpPr>
          <p:cNvPr id="6" name="Rectangle 5"/>
          <p:cNvSpPr/>
          <p:nvPr/>
        </p:nvSpPr>
        <p:spPr>
          <a:xfrm>
            <a:off x="0" y="6324600"/>
            <a:ext cx="2057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Citations</a:t>
            </a:r>
            <a:endParaRPr lang="en-US" dirty="0">
              <a:solidFill>
                <a:sysClr val="windowText" lastClr="000000"/>
              </a:solidFill>
            </a:endParaRPr>
          </a:p>
        </p:txBody>
      </p:sp>
      <p:sp>
        <p:nvSpPr>
          <p:cNvPr id="7" name="Rectangle 6"/>
          <p:cNvSpPr/>
          <p:nvPr/>
        </p:nvSpPr>
        <p:spPr>
          <a:xfrm>
            <a:off x="3644721" y="6324600"/>
            <a:ext cx="2057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Start</a:t>
            </a:r>
            <a:endParaRPr lang="en-US" dirty="0">
              <a:solidFill>
                <a:sysClr val="windowText" lastClr="000000"/>
              </a:solidFill>
            </a:endParaRPr>
          </a:p>
        </p:txBody>
      </p:sp>
      <p:sp>
        <p:nvSpPr>
          <p:cNvPr id="8" name="Rectangle 7"/>
          <p:cNvSpPr/>
          <p:nvPr/>
        </p:nvSpPr>
        <p:spPr>
          <a:xfrm>
            <a:off x="7086600" y="6324600"/>
            <a:ext cx="2057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Overview</a:t>
            </a:r>
            <a:endParaRPr lang="en-US" dirty="0">
              <a:solidFill>
                <a:sysClr val="windowText" lastClr="000000"/>
              </a:solidFill>
            </a:endParaRPr>
          </a:p>
        </p:txBody>
      </p:sp>
      <p:sp>
        <p:nvSpPr>
          <p:cNvPr id="9" name="Rectangle 8"/>
          <p:cNvSpPr/>
          <p:nvPr/>
        </p:nvSpPr>
        <p:spPr>
          <a:xfrm>
            <a:off x="8229600" y="0"/>
            <a:ext cx="914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Exit</a:t>
            </a:r>
            <a:endParaRPr lang="en-US" dirty="0">
              <a:solidFill>
                <a:sysClr val="windowText" lastClr="000000"/>
              </a:solidFill>
            </a:endParaRPr>
          </a:p>
        </p:txBody>
      </p:sp>
      <p:sp>
        <p:nvSpPr>
          <p:cNvPr id="2" name="TextBox 1"/>
          <p:cNvSpPr txBox="1"/>
          <p:nvPr/>
        </p:nvSpPr>
        <p:spPr>
          <a:xfrm>
            <a:off x="382465" y="5554771"/>
            <a:ext cx="8304335" cy="646331"/>
          </a:xfrm>
          <a:prstGeom prst="rect">
            <a:avLst/>
          </a:prstGeom>
          <a:noFill/>
        </p:spPr>
        <p:txBody>
          <a:bodyPr wrap="square" rtlCol="0">
            <a:spAutoFit/>
          </a:bodyPr>
          <a:lstStyle/>
          <a:p>
            <a:pPr algn="ctr"/>
            <a:r>
              <a:rPr lang="en-US" dirty="0"/>
              <a:t>Biomedical Engineering combines engineering and medicine to create advancements like regenerative tissue growth or build tools to help fight cancer.</a:t>
            </a:r>
            <a:endParaRPr lang="en-US" dirty="0" smtClean="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1125" y="1762912"/>
            <a:ext cx="3567013" cy="3595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9940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39000" y="60198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…&gt;&gt;</a:t>
            </a:r>
          </a:p>
        </p:txBody>
      </p:sp>
      <p:sp>
        <p:nvSpPr>
          <p:cNvPr id="5" name="Rectangle 4"/>
          <p:cNvSpPr/>
          <p:nvPr/>
        </p:nvSpPr>
        <p:spPr>
          <a:xfrm>
            <a:off x="457200" y="60198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&lt;&lt;…</a:t>
            </a:r>
          </a:p>
        </p:txBody>
      </p:sp>
      <p:sp>
        <p:nvSpPr>
          <p:cNvPr id="6" name="Rectangle 5"/>
          <p:cNvSpPr/>
          <p:nvPr/>
        </p:nvSpPr>
        <p:spPr>
          <a:xfrm>
            <a:off x="2667000" y="6019800"/>
            <a:ext cx="1752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a:t>
            </a:r>
          </a:p>
        </p:txBody>
      </p:sp>
      <p:sp>
        <p:nvSpPr>
          <p:cNvPr id="8" name="Rectangle 7"/>
          <p:cNvSpPr/>
          <p:nvPr/>
        </p:nvSpPr>
        <p:spPr>
          <a:xfrm>
            <a:off x="457200" y="152400"/>
            <a:ext cx="845820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Cancer Research - Nanotechnology </a:t>
            </a:r>
            <a:r>
              <a:rPr lang="en-US" sz="2400" dirty="0" smtClean="0"/>
              <a:t>Approach</a:t>
            </a:r>
            <a:endParaRPr lang="en-US" sz="2400" dirty="0"/>
          </a:p>
        </p:txBody>
      </p:sp>
      <p:sp>
        <p:nvSpPr>
          <p:cNvPr id="32" name="TextBox 31"/>
          <p:cNvSpPr txBox="1"/>
          <p:nvPr/>
        </p:nvSpPr>
        <p:spPr>
          <a:xfrm>
            <a:off x="1212273" y="990600"/>
            <a:ext cx="6477000" cy="369332"/>
          </a:xfrm>
          <a:prstGeom prst="rect">
            <a:avLst/>
          </a:prstGeom>
          <a:noFill/>
        </p:spPr>
        <p:txBody>
          <a:bodyPr wrap="square" rtlCol="0">
            <a:spAutoFit/>
          </a:bodyPr>
          <a:lstStyle/>
          <a:p>
            <a:pPr algn="ctr"/>
            <a:r>
              <a:rPr lang="en-US" dirty="0" smtClean="0"/>
              <a:t>.</a:t>
            </a:r>
            <a:endParaRPr lang="en-US" dirty="0"/>
          </a:p>
        </p:txBody>
      </p:sp>
      <p:sp>
        <p:nvSpPr>
          <p:cNvPr id="36" name="Rectangle 35"/>
          <p:cNvSpPr/>
          <p:nvPr/>
        </p:nvSpPr>
        <p:spPr>
          <a:xfrm>
            <a:off x="4876800" y="6019800"/>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Table of Contents</a:t>
            </a:r>
          </a:p>
        </p:txBody>
      </p:sp>
      <p:sp>
        <p:nvSpPr>
          <p:cNvPr id="12" name="TextBox 11"/>
          <p:cNvSpPr txBox="1"/>
          <p:nvPr/>
        </p:nvSpPr>
        <p:spPr>
          <a:xfrm>
            <a:off x="533400" y="1175266"/>
            <a:ext cx="1152367" cy="369332"/>
          </a:xfrm>
          <a:prstGeom prst="rect">
            <a:avLst/>
          </a:prstGeom>
          <a:noFill/>
        </p:spPr>
        <p:txBody>
          <a:bodyPr wrap="none" rtlCol="0">
            <a:spAutoFit/>
          </a:bodyPr>
          <a:lstStyle/>
          <a:p>
            <a:r>
              <a:rPr lang="en-US" dirty="0" smtClean="0"/>
              <a:t>Approach:</a:t>
            </a:r>
            <a:endParaRPr lang="en-US" dirty="0"/>
          </a:p>
        </p:txBody>
      </p:sp>
      <p:sp>
        <p:nvSpPr>
          <p:cNvPr id="14" name="Rectangle 13"/>
          <p:cNvSpPr/>
          <p:nvPr/>
        </p:nvSpPr>
        <p:spPr>
          <a:xfrm>
            <a:off x="1752600" y="1175266"/>
            <a:ext cx="1295400" cy="272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38480" y="1611868"/>
            <a:ext cx="2523511" cy="369332"/>
          </a:xfrm>
          <a:prstGeom prst="rect">
            <a:avLst/>
          </a:prstGeom>
          <a:noFill/>
        </p:spPr>
        <p:txBody>
          <a:bodyPr wrap="none" rtlCol="0">
            <a:spAutoFit/>
          </a:bodyPr>
          <a:lstStyle/>
          <a:p>
            <a:r>
              <a:rPr lang="en-US" dirty="0" smtClean="0"/>
              <a:t>Description of Approach:</a:t>
            </a:r>
            <a:endParaRPr lang="en-US" dirty="0"/>
          </a:p>
        </p:txBody>
      </p:sp>
      <p:sp>
        <p:nvSpPr>
          <p:cNvPr id="16" name="Rectangle 15"/>
          <p:cNvSpPr/>
          <p:nvPr/>
        </p:nvSpPr>
        <p:spPr>
          <a:xfrm>
            <a:off x="609600" y="1969532"/>
            <a:ext cx="4191000" cy="1154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410200" y="1676400"/>
            <a:ext cx="32004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349241" y="1030069"/>
            <a:ext cx="3566160" cy="646331"/>
          </a:xfrm>
          <a:prstGeom prst="rect">
            <a:avLst/>
          </a:prstGeom>
          <a:noFill/>
        </p:spPr>
        <p:txBody>
          <a:bodyPr wrap="square" rtlCol="0">
            <a:spAutoFit/>
          </a:bodyPr>
          <a:lstStyle/>
          <a:p>
            <a:pPr algn="ctr"/>
            <a:r>
              <a:rPr lang="en-US" dirty="0" smtClean="0"/>
              <a:t>Interactive picture related to the Nano-tech approach</a:t>
            </a:r>
            <a:endParaRPr lang="en-US" dirty="0"/>
          </a:p>
        </p:txBody>
      </p:sp>
      <p:sp>
        <p:nvSpPr>
          <p:cNvPr id="21" name="TextBox 20"/>
          <p:cNvSpPr txBox="1"/>
          <p:nvPr/>
        </p:nvSpPr>
        <p:spPr>
          <a:xfrm>
            <a:off x="609600" y="3135868"/>
            <a:ext cx="4326954" cy="369332"/>
          </a:xfrm>
          <a:prstGeom prst="rect">
            <a:avLst/>
          </a:prstGeom>
          <a:noFill/>
        </p:spPr>
        <p:txBody>
          <a:bodyPr wrap="none" rtlCol="0">
            <a:spAutoFit/>
          </a:bodyPr>
          <a:lstStyle/>
          <a:p>
            <a:r>
              <a:rPr lang="en-US" dirty="0" smtClean="0"/>
              <a:t>Link of approach to Bio-Medical Engineering</a:t>
            </a:r>
            <a:endParaRPr lang="en-US" dirty="0"/>
          </a:p>
        </p:txBody>
      </p:sp>
      <p:sp>
        <p:nvSpPr>
          <p:cNvPr id="22" name="Rectangle 21"/>
          <p:cNvSpPr/>
          <p:nvPr/>
        </p:nvSpPr>
        <p:spPr>
          <a:xfrm>
            <a:off x="609600" y="3505200"/>
            <a:ext cx="4191000" cy="805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85800" y="4355068"/>
            <a:ext cx="3345531" cy="369332"/>
          </a:xfrm>
          <a:prstGeom prst="rect">
            <a:avLst/>
          </a:prstGeom>
          <a:noFill/>
        </p:spPr>
        <p:txBody>
          <a:bodyPr wrap="none" rtlCol="0">
            <a:spAutoFit/>
          </a:bodyPr>
          <a:lstStyle/>
          <a:p>
            <a:r>
              <a:rPr lang="en-US" dirty="0" smtClean="0"/>
              <a:t>Link of approach to Size and Scale</a:t>
            </a:r>
            <a:endParaRPr lang="en-US" dirty="0"/>
          </a:p>
        </p:txBody>
      </p:sp>
      <p:sp>
        <p:nvSpPr>
          <p:cNvPr id="24" name="Rectangle 23"/>
          <p:cNvSpPr/>
          <p:nvPr/>
        </p:nvSpPr>
        <p:spPr>
          <a:xfrm>
            <a:off x="609600" y="4724400"/>
            <a:ext cx="4267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3351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39000" y="60198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…&gt;&gt;</a:t>
            </a:r>
          </a:p>
        </p:txBody>
      </p:sp>
      <p:sp>
        <p:nvSpPr>
          <p:cNvPr id="5" name="Rectangle 4"/>
          <p:cNvSpPr/>
          <p:nvPr/>
        </p:nvSpPr>
        <p:spPr>
          <a:xfrm>
            <a:off x="457200" y="60198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&lt;&lt;…</a:t>
            </a:r>
          </a:p>
        </p:txBody>
      </p:sp>
      <p:sp>
        <p:nvSpPr>
          <p:cNvPr id="6" name="Rectangle 5"/>
          <p:cNvSpPr/>
          <p:nvPr/>
        </p:nvSpPr>
        <p:spPr>
          <a:xfrm>
            <a:off x="2667000" y="6019800"/>
            <a:ext cx="1752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a:t>
            </a:r>
          </a:p>
        </p:txBody>
      </p:sp>
      <p:sp>
        <p:nvSpPr>
          <p:cNvPr id="8" name="Rectangle 7"/>
          <p:cNvSpPr/>
          <p:nvPr/>
        </p:nvSpPr>
        <p:spPr>
          <a:xfrm>
            <a:off x="457200" y="152400"/>
            <a:ext cx="845820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Cancer Research - Application </a:t>
            </a:r>
            <a:r>
              <a:rPr lang="en-US" sz="2400" dirty="0" smtClean="0"/>
              <a:t>of Nano-Technology Approach</a:t>
            </a:r>
            <a:endParaRPr lang="en-US" sz="2400" dirty="0"/>
          </a:p>
        </p:txBody>
      </p:sp>
      <p:sp>
        <p:nvSpPr>
          <p:cNvPr id="32" name="TextBox 31"/>
          <p:cNvSpPr txBox="1"/>
          <p:nvPr/>
        </p:nvSpPr>
        <p:spPr>
          <a:xfrm>
            <a:off x="1212273" y="990600"/>
            <a:ext cx="6477000" cy="369332"/>
          </a:xfrm>
          <a:prstGeom prst="rect">
            <a:avLst/>
          </a:prstGeom>
          <a:noFill/>
        </p:spPr>
        <p:txBody>
          <a:bodyPr wrap="square" rtlCol="0">
            <a:spAutoFit/>
          </a:bodyPr>
          <a:lstStyle/>
          <a:p>
            <a:pPr algn="ctr"/>
            <a:r>
              <a:rPr lang="en-US" dirty="0" smtClean="0"/>
              <a:t>.</a:t>
            </a:r>
            <a:endParaRPr lang="en-US" dirty="0"/>
          </a:p>
        </p:txBody>
      </p:sp>
      <p:sp>
        <p:nvSpPr>
          <p:cNvPr id="36" name="Rectangle 35"/>
          <p:cNvSpPr/>
          <p:nvPr/>
        </p:nvSpPr>
        <p:spPr>
          <a:xfrm>
            <a:off x="4876800" y="6019800"/>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Table of Contents</a:t>
            </a:r>
          </a:p>
        </p:txBody>
      </p:sp>
      <p:sp>
        <p:nvSpPr>
          <p:cNvPr id="12" name="TextBox 11"/>
          <p:cNvSpPr txBox="1"/>
          <p:nvPr/>
        </p:nvSpPr>
        <p:spPr>
          <a:xfrm>
            <a:off x="533400" y="1175266"/>
            <a:ext cx="1152367" cy="369332"/>
          </a:xfrm>
          <a:prstGeom prst="rect">
            <a:avLst/>
          </a:prstGeom>
          <a:noFill/>
        </p:spPr>
        <p:txBody>
          <a:bodyPr wrap="none" rtlCol="0">
            <a:spAutoFit/>
          </a:bodyPr>
          <a:lstStyle/>
          <a:p>
            <a:r>
              <a:rPr lang="en-US" dirty="0" smtClean="0"/>
              <a:t>Approach:</a:t>
            </a:r>
            <a:endParaRPr lang="en-US" dirty="0"/>
          </a:p>
        </p:txBody>
      </p:sp>
      <p:sp>
        <p:nvSpPr>
          <p:cNvPr id="14" name="Rectangle 13"/>
          <p:cNvSpPr/>
          <p:nvPr/>
        </p:nvSpPr>
        <p:spPr>
          <a:xfrm>
            <a:off x="1752600" y="1175266"/>
            <a:ext cx="1295400" cy="272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38480" y="1611868"/>
            <a:ext cx="2523511" cy="369332"/>
          </a:xfrm>
          <a:prstGeom prst="rect">
            <a:avLst/>
          </a:prstGeom>
          <a:noFill/>
        </p:spPr>
        <p:txBody>
          <a:bodyPr wrap="none" rtlCol="0">
            <a:spAutoFit/>
          </a:bodyPr>
          <a:lstStyle/>
          <a:p>
            <a:r>
              <a:rPr lang="en-US" dirty="0" smtClean="0"/>
              <a:t>Description of Approach:</a:t>
            </a:r>
            <a:endParaRPr lang="en-US" dirty="0"/>
          </a:p>
        </p:txBody>
      </p:sp>
      <p:sp>
        <p:nvSpPr>
          <p:cNvPr id="16" name="Rectangle 15"/>
          <p:cNvSpPr/>
          <p:nvPr/>
        </p:nvSpPr>
        <p:spPr>
          <a:xfrm>
            <a:off x="609600" y="1969532"/>
            <a:ext cx="4191000" cy="1154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562600" y="1676400"/>
            <a:ext cx="32004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349240" y="1030069"/>
            <a:ext cx="3642359" cy="738664"/>
          </a:xfrm>
          <a:prstGeom prst="rect">
            <a:avLst/>
          </a:prstGeom>
          <a:noFill/>
        </p:spPr>
        <p:txBody>
          <a:bodyPr wrap="square" rtlCol="0">
            <a:spAutoFit/>
          </a:bodyPr>
          <a:lstStyle/>
          <a:p>
            <a:pPr algn="ctr"/>
            <a:r>
              <a:rPr lang="en-US" sz="1400" b="1" dirty="0" smtClean="0"/>
              <a:t>Interactive Picture related to the cancer cellular response observed due to Nanotechnology</a:t>
            </a:r>
            <a:endParaRPr lang="en-US" sz="1400" b="1" dirty="0"/>
          </a:p>
        </p:txBody>
      </p:sp>
      <p:sp>
        <p:nvSpPr>
          <p:cNvPr id="21" name="TextBox 20"/>
          <p:cNvSpPr txBox="1"/>
          <p:nvPr/>
        </p:nvSpPr>
        <p:spPr>
          <a:xfrm>
            <a:off x="609600" y="3135868"/>
            <a:ext cx="3208699" cy="369332"/>
          </a:xfrm>
          <a:prstGeom prst="rect">
            <a:avLst/>
          </a:prstGeom>
          <a:noFill/>
        </p:spPr>
        <p:txBody>
          <a:bodyPr wrap="none" rtlCol="0">
            <a:spAutoFit/>
          </a:bodyPr>
          <a:lstStyle/>
          <a:p>
            <a:r>
              <a:rPr lang="en-US" dirty="0" smtClean="0"/>
              <a:t>Description of Cellular response:</a:t>
            </a:r>
            <a:endParaRPr lang="en-US" dirty="0"/>
          </a:p>
        </p:txBody>
      </p:sp>
      <p:sp>
        <p:nvSpPr>
          <p:cNvPr id="22" name="Rectangle 21"/>
          <p:cNvSpPr/>
          <p:nvPr/>
        </p:nvSpPr>
        <p:spPr>
          <a:xfrm>
            <a:off x="609600" y="3505200"/>
            <a:ext cx="4191000" cy="805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85800" y="4355068"/>
            <a:ext cx="6028510" cy="369332"/>
          </a:xfrm>
          <a:prstGeom prst="rect">
            <a:avLst/>
          </a:prstGeom>
          <a:noFill/>
        </p:spPr>
        <p:txBody>
          <a:bodyPr wrap="none" rtlCol="0">
            <a:spAutoFit/>
          </a:bodyPr>
          <a:lstStyle/>
          <a:p>
            <a:r>
              <a:rPr lang="en-US" dirty="0" smtClean="0"/>
              <a:t>How this Nanotechnology approach helped with this research:</a:t>
            </a:r>
            <a:endParaRPr lang="en-US" dirty="0"/>
          </a:p>
        </p:txBody>
      </p:sp>
      <p:sp>
        <p:nvSpPr>
          <p:cNvPr id="24" name="Rectangle 23"/>
          <p:cNvSpPr/>
          <p:nvPr/>
        </p:nvSpPr>
        <p:spPr>
          <a:xfrm>
            <a:off x="609600" y="4724400"/>
            <a:ext cx="800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420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57200" y="152400"/>
            <a:ext cx="845820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Overview</a:t>
            </a:r>
            <a:endParaRPr lang="en-US" dirty="0"/>
          </a:p>
        </p:txBody>
      </p:sp>
      <p:sp>
        <p:nvSpPr>
          <p:cNvPr id="18" name="Rectangle 17"/>
          <p:cNvSpPr/>
          <p:nvPr/>
        </p:nvSpPr>
        <p:spPr>
          <a:xfrm>
            <a:off x="457200" y="1790700"/>
            <a:ext cx="8458200" cy="4191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2000" b="1" dirty="0" smtClean="0"/>
              <a:t>1. Scale &amp; Size – Define One Nanometer</a:t>
            </a:r>
          </a:p>
        </p:txBody>
      </p:sp>
      <p:sp>
        <p:nvSpPr>
          <p:cNvPr id="19" name="Rectangle 18"/>
          <p:cNvSpPr/>
          <p:nvPr/>
        </p:nvSpPr>
        <p:spPr>
          <a:xfrm>
            <a:off x="457200" y="2324100"/>
            <a:ext cx="8458200" cy="4191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2000" b="1" dirty="0" smtClean="0"/>
              <a:t>2. </a:t>
            </a:r>
            <a:r>
              <a:rPr lang="en-US" sz="2000" b="1" dirty="0"/>
              <a:t>Scale &amp; Size – </a:t>
            </a:r>
            <a:r>
              <a:rPr lang="en-US" sz="2000" b="1" dirty="0" smtClean="0"/>
              <a:t>Zoom-in to Nano-sized Particles</a:t>
            </a:r>
            <a:endParaRPr lang="en-US" sz="2000" b="1" dirty="0"/>
          </a:p>
        </p:txBody>
      </p:sp>
      <p:sp>
        <p:nvSpPr>
          <p:cNvPr id="21" name="Rectangle 20"/>
          <p:cNvSpPr/>
          <p:nvPr/>
        </p:nvSpPr>
        <p:spPr>
          <a:xfrm>
            <a:off x="457200" y="2895600"/>
            <a:ext cx="8458200" cy="4191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2000" b="1" dirty="0"/>
              <a:t>3</a:t>
            </a:r>
            <a:r>
              <a:rPr lang="en-US" sz="2000" b="1" dirty="0" smtClean="0"/>
              <a:t>. Nanotechnology in Biomedical Engineering - Introduction</a:t>
            </a:r>
            <a:endParaRPr lang="en-US" sz="2000" b="1" dirty="0"/>
          </a:p>
        </p:txBody>
      </p:sp>
      <p:sp>
        <p:nvSpPr>
          <p:cNvPr id="22" name="Rectangle 21"/>
          <p:cNvSpPr/>
          <p:nvPr/>
        </p:nvSpPr>
        <p:spPr>
          <a:xfrm>
            <a:off x="457200" y="3429000"/>
            <a:ext cx="8458200" cy="4191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2000" b="1" dirty="0" smtClean="0"/>
              <a:t>4. Nanotechnology </a:t>
            </a:r>
            <a:r>
              <a:rPr lang="en-US" sz="2000" b="1" dirty="0"/>
              <a:t>in </a:t>
            </a:r>
            <a:r>
              <a:rPr lang="en-US" sz="2000" b="1" dirty="0" smtClean="0"/>
              <a:t>Biomedical </a:t>
            </a:r>
            <a:r>
              <a:rPr lang="en-US" sz="2000" b="1" dirty="0"/>
              <a:t>Engineering - “</a:t>
            </a:r>
            <a:r>
              <a:rPr lang="en-US" sz="2000" b="1" dirty="0" smtClean="0"/>
              <a:t>Beginners </a:t>
            </a:r>
            <a:r>
              <a:rPr lang="en-US" sz="2000" b="1" dirty="0"/>
              <a:t>Scaffolding</a:t>
            </a:r>
            <a:r>
              <a:rPr lang="en-US" sz="2000" b="1" dirty="0" smtClean="0"/>
              <a:t>”</a:t>
            </a:r>
            <a:endParaRPr lang="en-US" sz="2000" b="1" dirty="0"/>
          </a:p>
        </p:txBody>
      </p:sp>
      <p:sp>
        <p:nvSpPr>
          <p:cNvPr id="23" name="Rectangle 22"/>
          <p:cNvSpPr/>
          <p:nvPr/>
        </p:nvSpPr>
        <p:spPr>
          <a:xfrm>
            <a:off x="457200" y="5029200"/>
            <a:ext cx="8458200" cy="4191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2000" b="1" dirty="0"/>
              <a:t>7. Cancer Research - Nanotechnology Approach</a:t>
            </a:r>
          </a:p>
        </p:txBody>
      </p:sp>
      <p:sp>
        <p:nvSpPr>
          <p:cNvPr id="24" name="Rectangle 23"/>
          <p:cNvSpPr/>
          <p:nvPr/>
        </p:nvSpPr>
        <p:spPr>
          <a:xfrm>
            <a:off x="457200" y="4521200"/>
            <a:ext cx="8458200" cy="4191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2000" b="1" dirty="0"/>
              <a:t>6. Nanotechnology in Biomedical Engineering – Cancer </a:t>
            </a:r>
            <a:r>
              <a:rPr lang="en-US" sz="2000" b="1" dirty="0" smtClean="0"/>
              <a:t>Research</a:t>
            </a:r>
            <a:endParaRPr lang="en-US" sz="2000" b="1" dirty="0"/>
          </a:p>
        </p:txBody>
      </p:sp>
      <p:sp>
        <p:nvSpPr>
          <p:cNvPr id="26" name="Rectangle 25"/>
          <p:cNvSpPr/>
          <p:nvPr/>
        </p:nvSpPr>
        <p:spPr>
          <a:xfrm>
            <a:off x="444500" y="3949700"/>
            <a:ext cx="8458200" cy="4191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2000" b="1" dirty="0" smtClean="0"/>
              <a:t>5. Nanotechnology </a:t>
            </a:r>
            <a:r>
              <a:rPr lang="en-US" sz="2000" b="1" dirty="0"/>
              <a:t>in </a:t>
            </a:r>
            <a:r>
              <a:rPr lang="en-US" sz="2000" b="1" dirty="0" smtClean="0"/>
              <a:t>Biomedical Engineering </a:t>
            </a:r>
            <a:r>
              <a:rPr lang="en-US" sz="2000" b="1" dirty="0"/>
              <a:t>- Regenerative </a:t>
            </a:r>
            <a:r>
              <a:rPr lang="en-US" sz="2000" b="1" dirty="0" smtClean="0"/>
              <a:t>Tissues</a:t>
            </a:r>
            <a:endParaRPr lang="en-US" sz="2000" b="1" dirty="0"/>
          </a:p>
        </p:txBody>
      </p:sp>
      <p:sp>
        <p:nvSpPr>
          <p:cNvPr id="3" name="TextBox 2"/>
          <p:cNvSpPr txBox="1"/>
          <p:nvPr/>
        </p:nvSpPr>
        <p:spPr>
          <a:xfrm>
            <a:off x="609600" y="1232932"/>
            <a:ext cx="6324600" cy="369332"/>
          </a:xfrm>
          <a:prstGeom prst="rect">
            <a:avLst/>
          </a:prstGeom>
          <a:noFill/>
        </p:spPr>
        <p:txBody>
          <a:bodyPr wrap="square" rtlCol="0">
            <a:spAutoFit/>
          </a:bodyPr>
          <a:lstStyle/>
          <a:p>
            <a:r>
              <a:rPr lang="en-US" dirty="0" smtClean="0"/>
              <a:t>click one of the following topic you are interested in:</a:t>
            </a:r>
            <a:endParaRPr lang="en-US" dirty="0"/>
          </a:p>
        </p:txBody>
      </p:sp>
      <p:sp>
        <p:nvSpPr>
          <p:cNvPr id="13" name="Rectangle 12"/>
          <p:cNvSpPr/>
          <p:nvPr/>
        </p:nvSpPr>
        <p:spPr>
          <a:xfrm>
            <a:off x="457200" y="6279932"/>
            <a:ext cx="84455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a:t>
            </a:r>
          </a:p>
        </p:txBody>
      </p:sp>
      <p:sp>
        <p:nvSpPr>
          <p:cNvPr id="12" name="Rectangle 11"/>
          <p:cNvSpPr/>
          <p:nvPr/>
        </p:nvSpPr>
        <p:spPr>
          <a:xfrm>
            <a:off x="457200" y="5524500"/>
            <a:ext cx="8458200" cy="4191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2000" b="1" dirty="0" smtClean="0"/>
              <a:t>8. </a:t>
            </a:r>
            <a:r>
              <a:rPr lang="en-US" sz="2000" b="1" dirty="0"/>
              <a:t>Cancer Research - Application of Nano-Technology Approach</a:t>
            </a:r>
            <a:endParaRPr lang="en-US" sz="2000" b="1" dirty="0"/>
          </a:p>
        </p:txBody>
      </p:sp>
    </p:spTree>
    <p:extLst>
      <p:ext uri="{BB962C8B-B14F-4D97-AF65-F5344CB8AC3E}">
        <p14:creationId xmlns:p14="http://schemas.microsoft.com/office/powerpoint/2010/main" val="40465469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14400" y="813516"/>
            <a:ext cx="8179156" cy="5257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lang="en-US" sz="1200" dirty="0" smtClean="0">
                <a:solidFill>
                  <a:schemeClr val="tx1"/>
                </a:solidFill>
                <a:latin typeface="Times New Roman" pitchFamily="18" charset="0"/>
                <a:cs typeface="Times New Roman" pitchFamily="18" charset="0"/>
              </a:rPr>
              <a:t>Cook </a:t>
            </a:r>
            <a:r>
              <a:rPr lang="en-US" sz="1200" dirty="0">
                <a:solidFill>
                  <a:schemeClr val="tx1"/>
                </a:solidFill>
                <a:latin typeface="Times New Roman" pitchFamily="18" charset="0"/>
                <a:cs typeface="Times New Roman" pitchFamily="18" charset="0"/>
              </a:rPr>
              <a:t>Biotech, Inc. (2012). Cook Biotech | Technology. </a:t>
            </a:r>
            <a:r>
              <a:rPr lang="en-US" sz="1200" i="1" dirty="0">
                <a:solidFill>
                  <a:schemeClr val="tx1"/>
                </a:solidFill>
                <a:latin typeface="Times New Roman" pitchFamily="18" charset="0"/>
                <a:cs typeface="Times New Roman" pitchFamily="18" charset="0"/>
              </a:rPr>
              <a:t>Cook Biotech</a:t>
            </a:r>
            <a:r>
              <a:rPr lang="en-US" sz="1200" dirty="0">
                <a:solidFill>
                  <a:schemeClr val="tx1"/>
                </a:solidFill>
                <a:latin typeface="Times New Roman" pitchFamily="18" charset="0"/>
                <a:cs typeface="Times New Roman" pitchFamily="18" charset="0"/>
              </a:rPr>
              <a:t>. </a:t>
            </a:r>
            <a:r>
              <a:rPr lang="en-US" sz="1200" dirty="0" smtClean="0">
                <a:solidFill>
                  <a:schemeClr val="tx1"/>
                </a:solidFill>
                <a:latin typeface="Times New Roman" pitchFamily="18" charset="0"/>
                <a:cs typeface="Times New Roman" pitchFamily="18" charset="0"/>
              </a:rPr>
              <a:t>Retrieved</a:t>
            </a:r>
            <a:r>
              <a:rPr lang="en-US" sz="1200" dirty="0">
                <a:solidFill>
                  <a:schemeClr val="tx1"/>
                </a:solidFill>
                <a:latin typeface="Times New Roman" pitchFamily="18" charset="0"/>
                <a:cs typeface="Times New Roman" pitchFamily="18" charset="0"/>
              </a:rPr>
              <a:t> March 28, </a:t>
            </a:r>
            <a:r>
              <a:rPr lang="en-US" sz="1200" dirty="0" smtClean="0">
                <a:solidFill>
                  <a:schemeClr val="tx1"/>
                </a:solidFill>
                <a:latin typeface="Times New Roman" pitchFamily="18" charset="0"/>
                <a:cs typeface="Times New Roman" pitchFamily="18" charset="0"/>
              </a:rPr>
              <a:t>2013</a:t>
            </a:r>
            <a:r>
              <a:rPr lang="en-US" sz="1200" dirty="0">
                <a:solidFill>
                  <a:schemeClr val="tx1"/>
                </a:solidFill>
                <a:latin typeface="Times New Roman" pitchFamily="18" charset="0"/>
                <a:cs typeface="Times New Roman" pitchFamily="18" charset="0"/>
              </a:rPr>
              <a:t>, from </a:t>
            </a:r>
            <a:r>
              <a:rPr lang="en-US" sz="1200" dirty="0" smtClean="0">
                <a:solidFill>
                  <a:schemeClr val="tx1"/>
                </a:solidFill>
                <a:latin typeface="Times New Roman" pitchFamily="18" charset="0"/>
                <a:cs typeface="Times New Roman" pitchFamily="18" charset="0"/>
              </a:rPr>
              <a:t>	http</a:t>
            </a:r>
            <a:r>
              <a:rPr lang="en-US" sz="1200" dirty="0">
                <a:solidFill>
                  <a:schemeClr val="tx1"/>
                </a:solidFill>
                <a:latin typeface="Times New Roman" pitchFamily="18" charset="0"/>
                <a:cs typeface="Times New Roman" pitchFamily="18" charset="0"/>
              </a:rPr>
              <a:t>://www.cookbiotech.com/technology.php</a:t>
            </a:r>
          </a:p>
          <a:p>
            <a:pPr>
              <a:lnSpc>
                <a:spcPct val="150000"/>
              </a:lnSpc>
            </a:pPr>
            <a:r>
              <a:rPr lang="en-US" sz="1200" i="1" dirty="0" smtClean="0">
                <a:solidFill>
                  <a:schemeClr val="tx1"/>
                </a:solidFill>
                <a:latin typeface="Times New Roman" pitchFamily="18" charset="0"/>
                <a:cs typeface="Times New Roman" pitchFamily="18" charset="0"/>
              </a:rPr>
              <a:t>Google </a:t>
            </a:r>
            <a:r>
              <a:rPr lang="en-US" sz="1200" i="1" dirty="0">
                <a:solidFill>
                  <a:schemeClr val="tx1"/>
                </a:solidFill>
                <a:latin typeface="Times New Roman" pitchFamily="18" charset="0"/>
                <a:cs typeface="Times New Roman" pitchFamily="18" charset="0"/>
              </a:rPr>
              <a:t>maps</a:t>
            </a:r>
            <a:r>
              <a:rPr lang="en-US" sz="1200" dirty="0">
                <a:solidFill>
                  <a:schemeClr val="tx1"/>
                </a:solidFill>
                <a:latin typeface="Times New Roman" pitchFamily="18" charset="0"/>
                <a:cs typeface="Times New Roman" pitchFamily="18" charset="0"/>
              </a:rPr>
              <a:t>. (</a:t>
            </a:r>
            <a:r>
              <a:rPr lang="en-US" sz="1200" dirty="0" err="1">
                <a:solidFill>
                  <a:schemeClr val="tx1"/>
                </a:solidFill>
                <a:latin typeface="Times New Roman" pitchFamily="18" charset="0"/>
                <a:cs typeface="Times New Roman" pitchFamily="18" charset="0"/>
              </a:rPr>
              <a:t>n.d.</a:t>
            </a:r>
            <a:r>
              <a:rPr lang="en-US" sz="1200" dirty="0">
                <a:solidFill>
                  <a:schemeClr val="tx1"/>
                </a:solidFill>
                <a:latin typeface="Times New Roman" pitchFamily="18" charset="0"/>
                <a:cs typeface="Times New Roman" pitchFamily="18" charset="0"/>
              </a:rPr>
              <a:t>). Retrieved from https://maps.google.com/ </a:t>
            </a:r>
            <a:endParaRPr lang="en-US" sz="1200" dirty="0" smtClean="0">
              <a:solidFill>
                <a:schemeClr val="tx1"/>
              </a:solidFill>
              <a:latin typeface="Times New Roman" pitchFamily="18" charset="0"/>
              <a:cs typeface="Times New Roman" pitchFamily="18" charset="0"/>
            </a:endParaRPr>
          </a:p>
          <a:p>
            <a:pPr>
              <a:lnSpc>
                <a:spcPct val="150000"/>
              </a:lnSpc>
            </a:pPr>
            <a:r>
              <a:rPr lang="en-US" sz="1200" dirty="0" err="1">
                <a:solidFill>
                  <a:schemeClr val="tx1"/>
                </a:solidFill>
                <a:latin typeface="Times New Roman" pitchFamily="18" charset="0"/>
                <a:cs typeface="Times New Roman" pitchFamily="18" charset="0"/>
              </a:rPr>
              <a:t>Irini</a:t>
            </a:r>
            <a:r>
              <a:rPr lang="en-US" sz="1200" dirty="0">
                <a:solidFill>
                  <a:schemeClr val="tx1"/>
                </a:solidFill>
                <a:latin typeface="Times New Roman" pitchFamily="18" charset="0"/>
                <a:cs typeface="Times New Roman" pitchFamily="18" charset="0"/>
              </a:rPr>
              <a:t>, H. (</a:t>
            </a:r>
            <a:r>
              <a:rPr lang="en-US" sz="1200" dirty="0" err="1">
                <a:solidFill>
                  <a:schemeClr val="tx1"/>
                </a:solidFill>
                <a:latin typeface="Times New Roman" pitchFamily="18" charset="0"/>
                <a:cs typeface="Times New Roman" pitchFamily="18" charset="0"/>
              </a:rPr>
              <a:t>n.d.</a:t>
            </a:r>
            <a:r>
              <a:rPr lang="en-US" sz="1200" dirty="0">
                <a:solidFill>
                  <a:schemeClr val="tx1"/>
                </a:solidFill>
                <a:latin typeface="Times New Roman" pitchFamily="18" charset="0"/>
                <a:cs typeface="Times New Roman" pitchFamily="18" charset="0"/>
              </a:rPr>
              <a:t>). Biomedical Engineering. Howard County Public School System. Retrieved March 28, 2013, from </a:t>
            </a:r>
            <a:r>
              <a:rPr lang="en-US" sz="1200" dirty="0" smtClean="0">
                <a:solidFill>
                  <a:schemeClr val="tx1"/>
                </a:solidFill>
                <a:latin typeface="Times New Roman" pitchFamily="18" charset="0"/>
                <a:cs typeface="Times New Roman" pitchFamily="18" charset="0"/>
              </a:rPr>
              <a:t>	http</a:t>
            </a:r>
            <a:r>
              <a:rPr lang="en-US" sz="1200" dirty="0">
                <a:solidFill>
                  <a:schemeClr val="tx1"/>
                </a:solidFill>
                <a:latin typeface="Times New Roman" pitchFamily="18" charset="0"/>
                <a:cs typeface="Times New Roman" pitchFamily="18" charset="0"/>
              </a:rPr>
              <a:t>://web.hcpss.org/~paul_wiedorn/types/biomedicalengineeringih.htm</a:t>
            </a:r>
            <a:endParaRPr lang="en-US" sz="1200" dirty="0">
              <a:solidFill>
                <a:schemeClr val="tx1"/>
              </a:solidFill>
              <a:latin typeface="Times New Roman" pitchFamily="18" charset="0"/>
              <a:cs typeface="Times New Roman" pitchFamily="18" charset="0"/>
            </a:endParaRPr>
          </a:p>
          <a:p>
            <a:pPr>
              <a:lnSpc>
                <a:spcPct val="150000"/>
              </a:lnSpc>
            </a:pPr>
            <a:r>
              <a:rPr lang="en-US" sz="1200" dirty="0" smtClean="0">
                <a:solidFill>
                  <a:schemeClr val="tx1"/>
                </a:solidFill>
                <a:latin typeface="Times New Roman" pitchFamily="18" charset="0"/>
                <a:cs typeface="Times New Roman" pitchFamily="18" charset="0"/>
              </a:rPr>
              <a:t>Layton</a:t>
            </a:r>
            <a:r>
              <a:rPr lang="en-US" sz="1200" dirty="0">
                <a:solidFill>
                  <a:schemeClr val="tx1"/>
                </a:solidFill>
                <a:latin typeface="Times New Roman" pitchFamily="18" charset="0"/>
                <a:cs typeface="Times New Roman" pitchFamily="18" charset="0"/>
              </a:rPr>
              <a:t>, J. (</a:t>
            </a:r>
            <a:r>
              <a:rPr lang="en-US" sz="1200" dirty="0" err="1">
                <a:solidFill>
                  <a:schemeClr val="tx1"/>
                </a:solidFill>
                <a:latin typeface="Times New Roman" pitchFamily="18" charset="0"/>
                <a:cs typeface="Times New Roman" pitchFamily="18" charset="0"/>
              </a:rPr>
              <a:t>n.d.</a:t>
            </a:r>
            <a:r>
              <a:rPr lang="en-US" sz="1200" dirty="0">
                <a:solidFill>
                  <a:schemeClr val="tx1"/>
                </a:solidFill>
                <a:latin typeface="Times New Roman" pitchFamily="18" charset="0"/>
                <a:cs typeface="Times New Roman" pitchFamily="18" charset="0"/>
              </a:rPr>
              <a:t>). </a:t>
            </a:r>
            <a:r>
              <a:rPr lang="en-US" sz="1200" i="1" dirty="0">
                <a:solidFill>
                  <a:schemeClr val="tx1"/>
                </a:solidFill>
                <a:latin typeface="Times New Roman" pitchFamily="18" charset="0"/>
                <a:cs typeface="Times New Roman" pitchFamily="18" charset="0"/>
              </a:rPr>
              <a:t>Can humans regrow fingers?</a:t>
            </a:r>
            <a:r>
              <a:rPr lang="en-US" sz="1200" dirty="0">
                <a:solidFill>
                  <a:schemeClr val="tx1"/>
                </a:solidFill>
                <a:latin typeface="Times New Roman" pitchFamily="18" charset="0"/>
                <a:cs typeface="Times New Roman" pitchFamily="18" charset="0"/>
              </a:rPr>
              <a:t>. Retrieved from </a:t>
            </a:r>
          </a:p>
          <a:p>
            <a:pPr>
              <a:lnSpc>
                <a:spcPct val="150000"/>
              </a:lnSpc>
            </a:pPr>
            <a:r>
              <a:rPr lang="en-US" sz="1200" dirty="0" smtClean="0">
                <a:solidFill>
                  <a:schemeClr val="tx1"/>
                </a:solidFill>
                <a:latin typeface="Times New Roman" pitchFamily="18" charset="0"/>
                <a:cs typeface="Times New Roman" pitchFamily="18" charset="0"/>
              </a:rPr>
              <a:t>	http</a:t>
            </a:r>
            <a:r>
              <a:rPr lang="en-US" sz="1200" dirty="0">
                <a:solidFill>
                  <a:schemeClr val="tx1"/>
                </a:solidFill>
                <a:latin typeface="Times New Roman" pitchFamily="18" charset="0"/>
                <a:cs typeface="Times New Roman" pitchFamily="18" charset="0"/>
              </a:rPr>
              <a:t>://science.howstuffworks.com/life/human-biology/extracellular-matrix.htm</a:t>
            </a:r>
          </a:p>
          <a:p>
            <a:pPr>
              <a:lnSpc>
                <a:spcPct val="150000"/>
              </a:lnSpc>
            </a:pPr>
            <a:r>
              <a:rPr lang="en-US" sz="1200" i="1" dirty="0" smtClean="0">
                <a:solidFill>
                  <a:schemeClr val="tx1"/>
                </a:solidFill>
                <a:latin typeface="Times New Roman" pitchFamily="18" charset="0"/>
                <a:cs typeface="Times New Roman" pitchFamily="18" charset="0"/>
              </a:rPr>
              <a:t>Regenerative </a:t>
            </a:r>
            <a:r>
              <a:rPr lang="en-US" sz="1200" i="1" dirty="0">
                <a:solidFill>
                  <a:schemeClr val="tx1"/>
                </a:solidFill>
                <a:latin typeface="Times New Roman" pitchFamily="18" charset="0"/>
                <a:cs typeface="Times New Roman" pitchFamily="18" charset="0"/>
              </a:rPr>
              <a:t>medicine</a:t>
            </a:r>
            <a:r>
              <a:rPr lang="en-US" sz="1200" dirty="0">
                <a:solidFill>
                  <a:schemeClr val="tx1"/>
                </a:solidFill>
                <a:latin typeface="Times New Roman" pitchFamily="18" charset="0"/>
                <a:cs typeface="Times New Roman" pitchFamily="18" charset="0"/>
              </a:rPr>
              <a:t>. (2008</a:t>
            </a:r>
            <a:r>
              <a:rPr lang="en-US" sz="1200" dirty="0" smtClean="0">
                <a:solidFill>
                  <a:schemeClr val="tx1"/>
                </a:solidFill>
                <a:latin typeface="Times New Roman" pitchFamily="18" charset="0"/>
                <a:cs typeface="Times New Roman" pitchFamily="18" charset="0"/>
              </a:rPr>
              <a:t>).</a:t>
            </a:r>
          </a:p>
          <a:p>
            <a:pPr>
              <a:lnSpc>
                <a:spcPct val="150000"/>
              </a:lnSpc>
            </a:pPr>
            <a:r>
              <a:rPr lang="en-US" sz="1200" i="1" dirty="0">
                <a:solidFill>
                  <a:schemeClr val="tx1"/>
                </a:solidFill>
                <a:latin typeface="Times New Roman" pitchFamily="18" charset="0"/>
                <a:cs typeface="Times New Roman" pitchFamily="18" charset="0"/>
              </a:rPr>
              <a:t>Research overview</a:t>
            </a:r>
            <a:r>
              <a:rPr lang="en-US" sz="1200" dirty="0">
                <a:solidFill>
                  <a:schemeClr val="tx1"/>
                </a:solidFill>
                <a:latin typeface="Times New Roman" pitchFamily="18" charset="0"/>
                <a:cs typeface="Times New Roman" pitchFamily="18" charset="0"/>
              </a:rPr>
              <a:t>. (</a:t>
            </a:r>
            <a:r>
              <a:rPr lang="en-US" sz="1200" dirty="0" err="1">
                <a:solidFill>
                  <a:schemeClr val="tx1"/>
                </a:solidFill>
                <a:latin typeface="Times New Roman" pitchFamily="18" charset="0"/>
                <a:cs typeface="Times New Roman" pitchFamily="18" charset="0"/>
              </a:rPr>
              <a:t>n.d.</a:t>
            </a:r>
            <a:r>
              <a:rPr lang="en-US" sz="1200" dirty="0">
                <a:solidFill>
                  <a:schemeClr val="tx1"/>
                </a:solidFill>
                <a:latin typeface="Times New Roman" pitchFamily="18" charset="0"/>
                <a:cs typeface="Times New Roman" pitchFamily="18" charset="0"/>
              </a:rPr>
              <a:t>). Retrieved from http://chem.rutgers.edu/~kbleeweb/research-overview/</a:t>
            </a:r>
          </a:p>
          <a:p>
            <a:pPr>
              <a:lnSpc>
                <a:spcPct val="150000"/>
              </a:lnSpc>
            </a:pPr>
            <a:r>
              <a:rPr lang="en-US" sz="1200" dirty="0" smtClean="0">
                <a:solidFill>
                  <a:schemeClr val="tx1"/>
                </a:solidFill>
                <a:latin typeface="Times New Roman" pitchFamily="18" charset="0"/>
                <a:cs typeface="Times New Roman" pitchFamily="18" charset="0"/>
              </a:rPr>
              <a:t>Ribblett</a:t>
            </a:r>
            <a:r>
              <a:rPr lang="en-US" sz="1200" dirty="0">
                <a:solidFill>
                  <a:schemeClr val="tx1"/>
                </a:solidFill>
                <a:latin typeface="Times New Roman" pitchFamily="18" charset="0"/>
                <a:cs typeface="Times New Roman" pitchFamily="18" charset="0"/>
              </a:rPr>
              <a:t>, A. B. (2013).  Waiting Patient [JPEG].</a:t>
            </a:r>
          </a:p>
          <a:p>
            <a:pPr>
              <a:lnSpc>
                <a:spcPct val="150000"/>
              </a:lnSpc>
            </a:pPr>
            <a:r>
              <a:rPr lang="en-US" sz="1200" dirty="0" smtClean="0">
                <a:solidFill>
                  <a:schemeClr val="tx1"/>
                </a:solidFill>
                <a:latin typeface="Times New Roman" pitchFamily="18" charset="0"/>
                <a:cs typeface="Times New Roman" pitchFamily="18" charset="0"/>
              </a:rPr>
              <a:t>Scott </a:t>
            </a:r>
            <a:r>
              <a:rPr lang="en-US" sz="1200" dirty="0">
                <a:solidFill>
                  <a:schemeClr val="tx1"/>
                </a:solidFill>
                <a:latin typeface="Times New Roman" pitchFamily="18" charset="0"/>
                <a:cs typeface="Times New Roman" pitchFamily="18" charset="0"/>
              </a:rPr>
              <a:t>Hollister; </a:t>
            </a:r>
            <a:r>
              <a:rPr lang="en-US" sz="1200" dirty="0" err="1">
                <a:solidFill>
                  <a:schemeClr val="tx1"/>
                </a:solidFill>
                <a:latin typeface="Times New Roman" pitchFamily="18" charset="0"/>
                <a:cs typeface="Times New Roman" pitchFamily="18" charset="0"/>
              </a:rPr>
              <a:t>NanoBio</a:t>
            </a:r>
            <a:r>
              <a:rPr lang="en-US" sz="1200" dirty="0">
                <a:solidFill>
                  <a:schemeClr val="tx1"/>
                </a:solidFill>
                <a:latin typeface="Times New Roman" pitchFamily="18" charset="0"/>
                <a:cs typeface="Times New Roman" pitchFamily="18" charset="0"/>
              </a:rPr>
              <a:t> Node (2013), "[Illinois]: </a:t>
            </a:r>
            <a:r>
              <a:rPr lang="en-US" sz="1200" dirty="0" err="1">
                <a:solidFill>
                  <a:schemeClr val="tx1"/>
                </a:solidFill>
                <a:latin typeface="Times New Roman" pitchFamily="18" charset="0"/>
                <a:cs typeface="Times New Roman" pitchFamily="18" charset="0"/>
              </a:rPr>
              <a:t>BioEngineering</a:t>
            </a:r>
            <a:r>
              <a:rPr lang="en-US" sz="1200" dirty="0">
                <a:solidFill>
                  <a:schemeClr val="tx1"/>
                </a:solidFill>
                <a:latin typeface="Times New Roman" pitchFamily="18" charset="0"/>
                <a:cs typeface="Times New Roman" pitchFamily="18" charset="0"/>
              </a:rPr>
              <a:t> Seminar </a:t>
            </a:r>
            <a:r>
              <a:rPr lang="en-US" sz="1200" dirty="0" smtClean="0">
                <a:solidFill>
                  <a:schemeClr val="tx1"/>
                </a:solidFill>
                <a:latin typeface="Times New Roman" pitchFamily="18" charset="0"/>
                <a:cs typeface="Times New Roman" pitchFamily="18" charset="0"/>
              </a:rPr>
              <a:t>Series:</a:t>
            </a:r>
            <a:r>
              <a:rPr lang="en-US" sz="1200" dirty="0">
                <a:solidFill>
                  <a:schemeClr val="tx1"/>
                </a:solidFill>
                <a:latin typeface="Times New Roman" pitchFamily="18" charset="0"/>
                <a:cs typeface="Times New Roman" pitchFamily="18" charset="0"/>
              </a:rPr>
              <a:t> </a:t>
            </a:r>
            <a:r>
              <a:rPr lang="en-US" sz="1200" i="1" dirty="0" smtClean="0">
                <a:solidFill>
                  <a:schemeClr val="tx1"/>
                </a:solidFill>
                <a:latin typeface="Times New Roman" pitchFamily="18" charset="0"/>
                <a:cs typeface="Times New Roman" pitchFamily="18" charset="0"/>
              </a:rPr>
              <a:t>Modular Engineering </a:t>
            </a:r>
            <a:r>
              <a:rPr lang="en-US" sz="1200" i="1" dirty="0">
                <a:solidFill>
                  <a:schemeClr val="tx1"/>
                </a:solidFill>
                <a:latin typeface="Times New Roman" pitchFamily="18" charset="0"/>
                <a:cs typeface="Times New Roman" pitchFamily="18" charset="0"/>
              </a:rPr>
              <a:t>of Tissue Reconstruction </a:t>
            </a:r>
            <a:r>
              <a:rPr lang="en-US" sz="1200" i="1" dirty="0" smtClean="0">
                <a:solidFill>
                  <a:schemeClr val="tx1"/>
                </a:solidFill>
                <a:latin typeface="Times New Roman" pitchFamily="18" charset="0"/>
                <a:cs typeface="Times New Roman" pitchFamily="18" charset="0"/>
              </a:rPr>
              <a:t>	Scaffolds</a:t>
            </a:r>
            <a:r>
              <a:rPr lang="en-US" sz="1200" dirty="0">
                <a:solidFill>
                  <a:schemeClr val="tx1"/>
                </a:solidFill>
                <a:latin typeface="Times New Roman" pitchFamily="18" charset="0"/>
                <a:cs typeface="Times New Roman" pitchFamily="18" charset="0"/>
              </a:rPr>
              <a:t>," Retrieved from </a:t>
            </a:r>
            <a:r>
              <a:rPr lang="en-US" sz="1200" dirty="0" smtClean="0">
                <a:solidFill>
                  <a:schemeClr val="tx1"/>
                </a:solidFill>
                <a:latin typeface="Times New Roman" pitchFamily="18" charset="0"/>
                <a:cs typeface="Times New Roman" pitchFamily="18" charset="0"/>
              </a:rPr>
              <a:t>	https</a:t>
            </a:r>
            <a:r>
              <a:rPr lang="en-US" sz="1200" dirty="0">
                <a:solidFill>
                  <a:schemeClr val="tx1"/>
                </a:solidFill>
                <a:latin typeface="Times New Roman" pitchFamily="18" charset="0"/>
                <a:cs typeface="Times New Roman" pitchFamily="18" charset="0"/>
              </a:rPr>
              <a:t>://nanohub.org/resources/16707</a:t>
            </a:r>
          </a:p>
          <a:p>
            <a:pPr>
              <a:lnSpc>
                <a:spcPct val="150000"/>
              </a:lnSpc>
            </a:pPr>
            <a:r>
              <a:rPr lang="en-US" sz="1200" i="1" dirty="0" smtClean="0">
                <a:solidFill>
                  <a:schemeClr val="tx1"/>
                </a:solidFill>
                <a:latin typeface="Times New Roman" pitchFamily="18" charset="0"/>
                <a:cs typeface="Times New Roman" pitchFamily="18" charset="0"/>
              </a:rPr>
              <a:t>Size </a:t>
            </a:r>
            <a:r>
              <a:rPr lang="en-US" sz="1200" i="1" dirty="0">
                <a:solidFill>
                  <a:schemeClr val="tx1"/>
                </a:solidFill>
                <a:latin typeface="Times New Roman" pitchFamily="18" charset="0"/>
                <a:cs typeface="Times New Roman" pitchFamily="18" charset="0"/>
              </a:rPr>
              <a:t>and scale</a:t>
            </a:r>
            <a:r>
              <a:rPr lang="en-US" sz="1200" dirty="0">
                <a:solidFill>
                  <a:schemeClr val="tx1"/>
                </a:solidFill>
                <a:latin typeface="Times New Roman" pitchFamily="18" charset="0"/>
                <a:cs typeface="Times New Roman" pitchFamily="18" charset="0"/>
              </a:rPr>
              <a:t>. (</a:t>
            </a:r>
            <a:r>
              <a:rPr lang="en-US" sz="1200" dirty="0" err="1">
                <a:solidFill>
                  <a:schemeClr val="tx1"/>
                </a:solidFill>
                <a:latin typeface="Times New Roman" pitchFamily="18" charset="0"/>
                <a:cs typeface="Times New Roman" pitchFamily="18" charset="0"/>
              </a:rPr>
              <a:t>n.d.</a:t>
            </a:r>
            <a:r>
              <a:rPr lang="en-US" sz="1200" dirty="0">
                <a:solidFill>
                  <a:schemeClr val="tx1"/>
                </a:solidFill>
                <a:latin typeface="Times New Roman" pitchFamily="18" charset="0"/>
                <a:cs typeface="Times New Roman" pitchFamily="18" charset="0"/>
              </a:rPr>
              <a:t>). Retrieved </a:t>
            </a:r>
            <a:r>
              <a:rPr lang="en-US" sz="1200" dirty="0" smtClean="0">
                <a:solidFill>
                  <a:schemeClr val="tx1"/>
                </a:solidFill>
                <a:latin typeface="Times New Roman" pitchFamily="18" charset="0"/>
                <a:cs typeface="Times New Roman" pitchFamily="18" charset="0"/>
              </a:rPr>
              <a:t>from</a:t>
            </a:r>
          </a:p>
          <a:p>
            <a:pPr>
              <a:lnSpc>
                <a:spcPct val="150000"/>
              </a:lnSpc>
            </a:pPr>
            <a:r>
              <a:rPr lang="en-US" sz="1200" dirty="0" smtClean="0">
                <a:solidFill>
                  <a:schemeClr val="tx1"/>
                </a:solidFill>
                <a:latin typeface="Times New Roman" pitchFamily="18" charset="0"/>
                <a:cs typeface="Times New Roman" pitchFamily="18" charset="0"/>
              </a:rPr>
              <a:t>	http</a:t>
            </a:r>
            <a:r>
              <a:rPr lang="en-US" sz="1200" dirty="0">
                <a:solidFill>
                  <a:schemeClr val="tx1"/>
                </a:solidFill>
                <a:latin typeface="Times New Roman" pitchFamily="18" charset="0"/>
                <a:cs typeface="Times New Roman" pitchFamily="18" charset="0"/>
              </a:rPr>
              <a:t>://</a:t>
            </a:r>
            <a:r>
              <a:rPr lang="en-US" sz="1200" dirty="0" smtClean="0">
                <a:solidFill>
                  <a:schemeClr val="tx1"/>
                </a:solidFill>
                <a:latin typeface="Times New Roman" pitchFamily="18" charset="0"/>
                <a:cs typeface="Times New Roman" pitchFamily="18" charset="0"/>
              </a:rPr>
              <a:t>education.mrsec.wisc.edu/nanoscale/index.html</a:t>
            </a:r>
          </a:p>
          <a:p>
            <a:pPr>
              <a:lnSpc>
                <a:spcPct val="150000"/>
              </a:lnSpc>
            </a:pPr>
            <a:r>
              <a:rPr lang="en-US" sz="1200" dirty="0" smtClean="0">
                <a:solidFill>
                  <a:schemeClr val="tx1"/>
                </a:solidFill>
                <a:latin typeface="Times New Roman" pitchFamily="18" charset="0"/>
                <a:cs typeface="Times New Roman" pitchFamily="18" charset="0"/>
              </a:rPr>
              <a:t>Stauffer</a:t>
            </a:r>
            <a:r>
              <a:rPr lang="en-US" sz="1200" dirty="0">
                <a:solidFill>
                  <a:schemeClr val="tx1"/>
                </a:solidFill>
                <a:latin typeface="Times New Roman" pitchFamily="18" charset="0"/>
                <a:cs typeface="Times New Roman" pitchFamily="18" charset="0"/>
              </a:rPr>
              <a:t>, N. W. (2013, January 23). </a:t>
            </a:r>
            <a:r>
              <a:rPr lang="en-US" sz="1200" i="1" dirty="0">
                <a:solidFill>
                  <a:schemeClr val="tx1"/>
                </a:solidFill>
                <a:latin typeface="Times New Roman" pitchFamily="18" charset="0"/>
                <a:cs typeface="Times New Roman" pitchFamily="18" charset="0"/>
              </a:rPr>
              <a:t>Capturing energy from the sun</a:t>
            </a:r>
            <a:r>
              <a:rPr lang="en-US" sz="1200" dirty="0">
                <a:solidFill>
                  <a:schemeClr val="tx1"/>
                </a:solidFill>
                <a:latin typeface="Times New Roman" pitchFamily="18" charset="0"/>
                <a:cs typeface="Times New Roman" pitchFamily="18" charset="0"/>
              </a:rPr>
              <a:t>. Retrieved from </a:t>
            </a:r>
          </a:p>
          <a:p>
            <a:pPr>
              <a:lnSpc>
                <a:spcPct val="150000"/>
              </a:lnSpc>
            </a:pPr>
            <a:r>
              <a:rPr lang="en-US" sz="1200" dirty="0">
                <a:solidFill>
                  <a:schemeClr val="tx1"/>
                </a:solidFill>
                <a:latin typeface="Times New Roman" pitchFamily="18" charset="0"/>
                <a:cs typeface="Times New Roman" pitchFamily="18" charset="0"/>
              </a:rPr>
              <a:t>	http://web.mit.edu/newsoffice/2013/capturing-energy-from-the-sun.html</a:t>
            </a:r>
          </a:p>
          <a:p>
            <a:pPr>
              <a:lnSpc>
                <a:spcPct val="150000"/>
              </a:lnSpc>
            </a:pPr>
            <a:r>
              <a:rPr lang="en-US" sz="1200" i="1" dirty="0" smtClean="0">
                <a:solidFill>
                  <a:schemeClr val="tx1"/>
                </a:solidFill>
                <a:latin typeface="Times New Roman" pitchFamily="18" charset="0"/>
                <a:cs typeface="Times New Roman" pitchFamily="18" charset="0"/>
              </a:rPr>
              <a:t>Valerie </a:t>
            </a:r>
            <a:r>
              <a:rPr lang="en-US" sz="1200" i="1" dirty="0">
                <a:solidFill>
                  <a:schemeClr val="tx1"/>
                </a:solidFill>
                <a:latin typeface="Times New Roman" pitchFamily="18" charset="0"/>
                <a:cs typeface="Times New Roman" pitchFamily="18" charset="0"/>
              </a:rPr>
              <a:t>m. weaver, </a:t>
            </a:r>
            <a:r>
              <a:rPr lang="en-US" sz="1200" i="1" dirty="0" err="1">
                <a:solidFill>
                  <a:schemeClr val="tx1"/>
                </a:solidFill>
                <a:latin typeface="Times New Roman" pitchFamily="18" charset="0"/>
                <a:cs typeface="Times New Roman" pitchFamily="18" charset="0"/>
              </a:rPr>
              <a:t>ph.d.</a:t>
            </a:r>
            <a:r>
              <a:rPr lang="en-US" sz="1200" dirty="0">
                <a:solidFill>
                  <a:schemeClr val="tx1"/>
                </a:solidFill>
                <a:latin typeface="Times New Roman" pitchFamily="18" charset="0"/>
                <a:cs typeface="Times New Roman" pitchFamily="18" charset="0"/>
              </a:rPr>
              <a:t>. (</a:t>
            </a:r>
            <a:r>
              <a:rPr lang="en-US" sz="1200" dirty="0" err="1">
                <a:solidFill>
                  <a:schemeClr val="tx1"/>
                </a:solidFill>
                <a:latin typeface="Times New Roman" pitchFamily="18" charset="0"/>
                <a:cs typeface="Times New Roman" pitchFamily="18" charset="0"/>
              </a:rPr>
              <a:t>n.d.</a:t>
            </a:r>
            <a:r>
              <a:rPr lang="en-US" sz="1200" dirty="0">
                <a:solidFill>
                  <a:schemeClr val="tx1"/>
                </a:solidFill>
                <a:latin typeface="Times New Roman" pitchFamily="18" charset="0"/>
                <a:cs typeface="Times New Roman" pitchFamily="18" charset="0"/>
              </a:rPr>
              <a:t>). Retrieved from </a:t>
            </a:r>
            <a:r>
              <a:rPr lang="en-US" sz="1200" dirty="0" smtClean="0">
                <a:solidFill>
                  <a:schemeClr val="tx1"/>
                </a:solidFill>
                <a:latin typeface="Times New Roman" pitchFamily="18" charset="0"/>
                <a:cs typeface="Times New Roman" pitchFamily="18" charset="0"/>
              </a:rPr>
              <a:t>http</a:t>
            </a:r>
            <a:r>
              <a:rPr lang="en-US" sz="1200" dirty="0">
                <a:solidFill>
                  <a:schemeClr val="tx1"/>
                </a:solidFill>
                <a:latin typeface="Times New Roman" pitchFamily="18" charset="0"/>
                <a:cs typeface="Times New Roman" pitchFamily="18" charset="0"/>
              </a:rPr>
              <a:t>://</a:t>
            </a:r>
            <a:r>
              <a:rPr lang="en-US" sz="1200" dirty="0" smtClean="0">
                <a:solidFill>
                  <a:schemeClr val="tx1"/>
                </a:solidFill>
                <a:latin typeface="Times New Roman" pitchFamily="18" charset="0"/>
                <a:cs typeface="Times New Roman" pitchFamily="18" charset="0"/>
              </a:rPr>
              <a:t>weaverlab.surgery.ucsf.edu/people/principal-investigators/full-bios/valerie-	m-weaver</a:t>
            </a:r>
            <a:r>
              <a:rPr lang="en-US" sz="1200" dirty="0">
                <a:solidFill>
                  <a:schemeClr val="tx1"/>
                </a:solidFill>
                <a:latin typeface="Times New Roman" pitchFamily="18" charset="0"/>
                <a:cs typeface="Times New Roman" pitchFamily="18" charset="0"/>
              </a:rPr>
              <a:t>,-</a:t>
            </a:r>
            <a:r>
              <a:rPr lang="en-US" sz="1200" dirty="0" smtClean="0">
                <a:solidFill>
                  <a:schemeClr val="tx1"/>
                </a:solidFill>
                <a:latin typeface="Times New Roman" pitchFamily="18" charset="0"/>
                <a:cs typeface="Times New Roman" pitchFamily="18" charset="0"/>
              </a:rPr>
              <a:t>phd.aspx</a:t>
            </a:r>
          </a:p>
        </p:txBody>
      </p:sp>
      <p:sp>
        <p:nvSpPr>
          <p:cNvPr id="12" name="Rectangle 11"/>
          <p:cNvSpPr/>
          <p:nvPr/>
        </p:nvSpPr>
        <p:spPr>
          <a:xfrm>
            <a:off x="0" y="0"/>
            <a:ext cx="9093556"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ysClr val="windowText" lastClr="000000"/>
                </a:solidFill>
              </a:rPr>
              <a:t>Citations</a:t>
            </a:r>
            <a:endParaRPr lang="en-US" sz="4000" dirty="0">
              <a:solidFill>
                <a:sysClr val="windowText" lastClr="000000"/>
              </a:solidFill>
            </a:endParaRPr>
          </a:p>
        </p:txBody>
      </p:sp>
      <p:sp>
        <p:nvSpPr>
          <p:cNvPr id="13" name="Rectangle 12"/>
          <p:cNvSpPr/>
          <p:nvPr/>
        </p:nvSpPr>
        <p:spPr>
          <a:xfrm>
            <a:off x="7036018" y="82768"/>
            <a:ext cx="2006956"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ysClr val="windowText" lastClr="000000"/>
                </a:solidFill>
              </a:rPr>
              <a:t>Page 1 of 1</a:t>
            </a:r>
            <a:endParaRPr lang="en-US" dirty="0">
              <a:solidFill>
                <a:sysClr val="windowText" lastClr="000000"/>
              </a:solidFill>
            </a:endParaRPr>
          </a:p>
        </p:txBody>
      </p:sp>
      <p:cxnSp>
        <p:nvCxnSpPr>
          <p:cNvPr id="3" name="Straight Arrow Connector 2"/>
          <p:cNvCxnSpPr/>
          <p:nvPr/>
        </p:nvCxnSpPr>
        <p:spPr>
          <a:xfrm>
            <a:off x="381000" y="813516"/>
            <a:ext cx="0" cy="5257800"/>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57200" y="6279932"/>
            <a:ext cx="84455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a:t>
            </a:r>
          </a:p>
        </p:txBody>
      </p:sp>
    </p:spTree>
    <p:extLst>
      <p:ext uri="{BB962C8B-B14F-4D97-AF65-F5344CB8AC3E}">
        <p14:creationId xmlns:p14="http://schemas.microsoft.com/office/powerpoint/2010/main" val="26809354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219200" y="152400"/>
            <a:ext cx="647700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Find the 1 nm</a:t>
            </a:r>
            <a:r>
              <a:rPr lang="en-US" sz="2400" baseline="30000" dirty="0" smtClean="0"/>
              <a:t>3</a:t>
            </a:r>
            <a:r>
              <a:rPr lang="en-US" sz="2400" dirty="0" smtClean="0"/>
              <a:t> square</a:t>
            </a:r>
            <a:endParaRPr lang="en-US" sz="2400" dirty="0"/>
          </a:p>
        </p:txBody>
      </p:sp>
      <p:sp>
        <p:nvSpPr>
          <p:cNvPr id="15" name="Rectangle 14"/>
          <p:cNvSpPr/>
          <p:nvPr/>
        </p:nvSpPr>
        <p:spPr>
          <a:xfrm>
            <a:off x="457200" y="152400"/>
            <a:ext cx="845820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Scale &amp; Size</a:t>
            </a:r>
          </a:p>
          <a:p>
            <a:pPr algn="ctr"/>
            <a:r>
              <a:rPr lang="en-US" dirty="0" smtClean="0"/>
              <a:t>Define One Nanometer</a:t>
            </a:r>
            <a:endParaRPr lang="en-US" dirty="0"/>
          </a:p>
        </p:txBody>
      </p:sp>
      <p:sp>
        <p:nvSpPr>
          <p:cNvPr id="16" name="Rectangle 15"/>
          <p:cNvSpPr/>
          <p:nvPr/>
        </p:nvSpPr>
        <p:spPr>
          <a:xfrm>
            <a:off x="7239000" y="60198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&gt;&gt;</a:t>
            </a:r>
          </a:p>
        </p:txBody>
      </p:sp>
      <p:sp>
        <p:nvSpPr>
          <p:cNvPr id="17" name="Rectangle 16"/>
          <p:cNvSpPr/>
          <p:nvPr/>
        </p:nvSpPr>
        <p:spPr>
          <a:xfrm>
            <a:off x="457200" y="60198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&lt;&lt;</a:t>
            </a:r>
          </a:p>
        </p:txBody>
      </p:sp>
      <p:sp>
        <p:nvSpPr>
          <p:cNvPr id="18" name="Rectangle 17"/>
          <p:cNvSpPr/>
          <p:nvPr/>
        </p:nvSpPr>
        <p:spPr>
          <a:xfrm>
            <a:off x="2667000" y="6019800"/>
            <a:ext cx="1752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a:t>
            </a:r>
          </a:p>
        </p:txBody>
      </p:sp>
      <p:sp>
        <p:nvSpPr>
          <p:cNvPr id="19" name="Rectangle 18"/>
          <p:cNvSpPr/>
          <p:nvPr/>
        </p:nvSpPr>
        <p:spPr>
          <a:xfrm>
            <a:off x="4876800" y="6019800"/>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Overview</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341870"/>
            <a:ext cx="1688123" cy="382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74199" y="2385804"/>
            <a:ext cx="1828800" cy="338554"/>
          </a:xfrm>
          <a:prstGeom prst="rect">
            <a:avLst/>
          </a:prstGeom>
          <a:noFill/>
        </p:spPr>
        <p:txBody>
          <a:bodyPr wrap="square" rtlCol="0">
            <a:spAutoFit/>
          </a:bodyPr>
          <a:lstStyle/>
          <a:p>
            <a:r>
              <a:rPr lang="en-US" sz="1600" dirty="0" smtClean="0"/>
              <a:t>Choose Distance:</a:t>
            </a:r>
            <a:endParaRPr lang="en-US" sz="1600" dirty="0"/>
          </a:p>
        </p:txBody>
      </p:sp>
      <p:pic>
        <p:nvPicPr>
          <p:cNvPr id="2052" name="Picture 4" descr="C:\f_pan\for_study\Purdue_Course\Spring_2013\Engr132\HW\HW12\project\1k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895600"/>
            <a:ext cx="4419600" cy="2819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57200" y="1219200"/>
            <a:ext cx="8458200" cy="1077218"/>
          </a:xfrm>
          <a:prstGeom prst="rect">
            <a:avLst/>
          </a:prstGeom>
          <a:noFill/>
        </p:spPr>
        <p:txBody>
          <a:bodyPr wrap="square" rtlCol="0">
            <a:spAutoFit/>
          </a:bodyPr>
          <a:lstStyle/>
          <a:p>
            <a:r>
              <a:rPr lang="en-US" sz="1600" b="1" dirty="0" smtClean="0"/>
              <a:t>By definition, 1 nanometer(nm) is equivalent to 10</a:t>
            </a:r>
            <a:r>
              <a:rPr lang="en-US" sz="1600" b="1" baseline="30000" dirty="0" smtClean="0"/>
              <a:t>-9</a:t>
            </a:r>
            <a:r>
              <a:rPr lang="en-US" sz="1600" b="1" dirty="0" smtClean="0"/>
              <a:t> times 1 meter (m). When using this program, please block in mind that 1nm is even smaller than 1 mm (10</a:t>
            </a:r>
            <a:r>
              <a:rPr lang="en-US" sz="1600" b="1" baseline="30000" dirty="0" smtClean="0"/>
              <a:t>-3</a:t>
            </a:r>
            <a:r>
              <a:rPr lang="en-US" sz="1600" b="1" dirty="0" smtClean="0"/>
              <a:t>m) and 1 um (10</a:t>
            </a:r>
            <a:r>
              <a:rPr lang="en-US" sz="1600" b="1" baseline="30000" dirty="0" smtClean="0"/>
              <a:t>-6</a:t>
            </a:r>
            <a:r>
              <a:rPr lang="en-US" sz="1600" b="1" dirty="0" smtClean="0"/>
              <a:t>m). </a:t>
            </a:r>
            <a:endParaRPr lang="en-US" sz="1600" b="1" dirty="0"/>
          </a:p>
          <a:p>
            <a:r>
              <a:rPr lang="en-US" sz="1600" b="1" dirty="0" smtClean="0"/>
              <a:t>The content below is for you to see how big/small a kilo-meter, meter, millimeter and nanometer is .</a:t>
            </a:r>
            <a:endParaRPr lang="en-US" sz="1600" b="1" dirty="0"/>
          </a:p>
        </p:txBody>
      </p:sp>
      <p:sp>
        <p:nvSpPr>
          <p:cNvPr id="4" name="TextBox 3"/>
          <p:cNvSpPr txBox="1"/>
          <p:nvPr/>
        </p:nvSpPr>
        <p:spPr>
          <a:xfrm>
            <a:off x="5029200" y="2895600"/>
            <a:ext cx="3200400" cy="923330"/>
          </a:xfrm>
          <a:prstGeom prst="rect">
            <a:avLst/>
          </a:prstGeom>
          <a:noFill/>
        </p:spPr>
        <p:txBody>
          <a:bodyPr wrap="square" rtlCol="0">
            <a:spAutoFit/>
          </a:bodyPr>
          <a:lstStyle/>
          <a:p>
            <a:r>
              <a:rPr lang="en-US" dirty="0" smtClean="0"/>
              <a:t>1 km (1000 m) is the distance from Purdue Armstrong Hall to Wildcat Creek Park.</a:t>
            </a:r>
          </a:p>
        </p:txBody>
      </p:sp>
      <p:sp>
        <p:nvSpPr>
          <p:cNvPr id="5" name="Oval 4"/>
          <p:cNvSpPr/>
          <p:nvPr/>
        </p:nvSpPr>
        <p:spPr>
          <a:xfrm>
            <a:off x="5059680" y="3886200"/>
            <a:ext cx="228600" cy="20002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0" name="Oval 19"/>
          <p:cNvSpPr/>
          <p:nvPr/>
        </p:nvSpPr>
        <p:spPr>
          <a:xfrm>
            <a:off x="4572000" y="4219575"/>
            <a:ext cx="228600" cy="200025"/>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1" name="Oval 20"/>
          <p:cNvSpPr/>
          <p:nvPr/>
        </p:nvSpPr>
        <p:spPr>
          <a:xfrm>
            <a:off x="5074920" y="4189689"/>
            <a:ext cx="228600" cy="200025"/>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6" name="TextBox 5"/>
          <p:cNvSpPr txBox="1"/>
          <p:nvPr/>
        </p:nvSpPr>
        <p:spPr>
          <a:xfrm>
            <a:off x="5288280" y="3818930"/>
            <a:ext cx="1722120" cy="646331"/>
          </a:xfrm>
          <a:prstGeom prst="rect">
            <a:avLst/>
          </a:prstGeom>
          <a:noFill/>
        </p:spPr>
        <p:txBody>
          <a:bodyPr wrap="square" rtlCol="0">
            <a:spAutoFit/>
          </a:bodyPr>
          <a:lstStyle/>
          <a:p>
            <a:r>
              <a:rPr lang="en-US" dirty="0" smtClean="0"/>
              <a:t>Armstrong Hall</a:t>
            </a:r>
          </a:p>
          <a:p>
            <a:r>
              <a:rPr lang="en-US" dirty="0" smtClean="0"/>
              <a:t>Creek Park</a:t>
            </a:r>
            <a:endParaRPr lang="en-US" dirty="0"/>
          </a:p>
        </p:txBody>
      </p:sp>
      <p:sp>
        <p:nvSpPr>
          <p:cNvPr id="22" name="Oval 21"/>
          <p:cNvSpPr/>
          <p:nvPr/>
        </p:nvSpPr>
        <p:spPr>
          <a:xfrm>
            <a:off x="579120" y="4419600"/>
            <a:ext cx="228600" cy="20002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77841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1025738" y="291715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711538" y="291715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397338" y="291715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083138" y="291715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768938" y="291715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454738" y="291715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140538" y="291715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826338" y="291715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512138" y="291715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2" name="Group 41"/>
          <p:cNvGrpSpPr/>
          <p:nvPr/>
        </p:nvGrpSpPr>
        <p:grpSpPr>
          <a:xfrm>
            <a:off x="1025738" y="2917150"/>
            <a:ext cx="6858000" cy="838200"/>
            <a:chOff x="1295400" y="2488168"/>
            <a:chExt cx="6172200" cy="838200"/>
          </a:xfrm>
        </p:grpSpPr>
        <p:cxnSp>
          <p:nvCxnSpPr>
            <p:cNvPr id="12" name="Straight Connector 11"/>
            <p:cNvCxnSpPr/>
            <p:nvPr/>
          </p:nvCxnSpPr>
          <p:spPr>
            <a:xfrm>
              <a:off x="1295400" y="3097768"/>
              <a:ext cx="6172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1295400" y="2488168"/>
              <a:ext cx="0" cy="609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7467600" y="2488168"/>
              <a:ext cx="0" cy="609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295400" y="3097768"/>
              <a:ext cx="1524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7315200" y="3097768"/>
              <a:ext cx="152400" cy="2286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3273638" y="3641050"/>
            <a:ext cx="2209800" cy="369332"/>
          </a:xfrm>
          <a:prstGeom prst="rect">
            <a:avLst/>
          </a:prstGeom>
          <a:noFill/>
        </p:spPr>
        <p:txBody>
          <a:bodyPr wrap="square" rtlCol="0">
            <a:spAutoFit/>
          </a:bodyPr>
          <a:lstStyle/>
          <a:p>
            <a:pPr algn="ctr"/>
            <a:r>
              <a:rPr lang="en-US" dirty="0" smtClean="0"/>
              <a:t>1 nanometer</a:t>
            </a:r>
            <a:endParaRPr lang="en-US" dirty="0"/>
          </a:p>
        </p:txBody>
      </p:sp>
      <p:sp>
        <p:nvSpPr>
          <p:cNvPr id="35" name="TextBox 34"/>
          <p:cNvSpPr txBox="1"/>
          <p:nvPr/>
        </p:nvSpPr>
        <p:spPr>
          <a:xfrm>
            <a:off x="980018" y="1722120"/>
            <a:ext cx="5753100" cy="369332"/>
          </a:xfrm>
          <a:prstGeom prst="rect">
            <a:avLst/>
          </a:prstGeom>
          <a:noFill/>
        </p:spPr>
        <p:txBody>
          <a:bodyPr wrap="square" rtlCol="0">
            <a:spAutoFit/>
          </a:bodyPr>
          <a:lstStyle/>
          <a:p>
            <a:r>
              <a:rPr lang="en-US" dirty="0" smtClean="0"/>
              <a:t>In a 1-nanometer line, there can be arranged 10 atoms of</a:t>
            </a:r>
            <a:endParaRPr lang="en-US" dirty="0"/>
          </a:p>
        </p:txBody>
      </p:sp>
      <p:sp>
        <p:nvSpPr>
          <p:cNvPr id="27" name="Rectangle 26"/>
          <p:cNvSpPr/>
          <p:nvPr/>
        </p:nvSpPr>
        <p:spPr>
          <a:xfrm>
            <a:off x="7239000" y="60198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&gt;&gt;</a:t>
            </a:r>
          </a:p>
        </p:txBody>
      </p:sp>
      <p:sp>
        <p:nvSpPr>
          <p:cNvPr id="28" name="Rectangle 27"/>
          <p:cNvSpPr/>
          <p:nvPr/>
        </p:nvSpPr>
        <p:spPr>
          <a:xfrm>
            <a:off x="457200" y="60198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&lt;&lt;</a:t>
            </a:r>
          </a:p>
        </p:txBody>
      </p:sp>
      <p:sp>
        <p:nvSpPr>
          <p:cNvPr id="31" name="Rectangle 30"/>
          <p:cNvSpPr/>
          <p:nvPr/>
        </p:nvSpPr>
        <p:spPr>
          <a:xfrm>
            <a:off x="2667000" y="6019800"/>
            <a:ext cx="1752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a:t>
            </a:r>
          </a:p>
        </p:txBody>
      </p:sp>
      <p:sp>
        <p:nvSpPr>
          <p:cNvPr id="38" name="Rectangle 37"/>
          <p:cNvSpPr/>
          <p:nvPr/>
        </p:nvSpPr>
        <p:spPr>
          <a:xfrm>
            <a:off x="4876800" y="6019800"/>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Overview</a:t>
            </a:r>
          </a:p>
        </p:txBody>
      </p:sp>
      <p:sp>
        <p:nvSpPr>
          <p:cNvPr id="39" name="Rectangle 38"/>
          <p:cNvSpPr/>
          <p:nvPr/>
        </p:nvSpPr>
        <p:spPr>
          <a:xfrm>
            <a:off x="457200" y="152400"/>
            <a:ext cx="845820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Scale &amp; Size</a:t>
            </a:r>
          </a:p>
          <a:p>
            <a:pPr algn="ctr"/>
            <a:r>
              <a:rPr lang="en-US" dirty="0" smtClean="0"/>
              <a:t>Zoom-in to Nano-sized Particles</a:t>
            </a:r>
            <a:endParaRPr lang="en-US" dirty="0"/>
          </a:p>
        </p:txBody>
      </p:sp>
      <p:sp>
        <p:nvSpPr>
          <p:cNvPr id="40" name="Oval 39"/>
          <p:cNvSpPr/>
          <p:nvPr/>
        </p:nvSpPr>
        <p:spPr>
          <a:xfrm>
            <a:off x="7197938" y="291715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5468" y="1703308"/>
            <a:ext cx="1286932"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 name="TextBox 47"/>
          <p:cNvSpPr txBox="1"/>
          <p:nvPr/>
        </p:nvSpPr>
        <p:spPr>
          <a:xfrm>
            <a:off x="914400" y="2221468"/>
            <a:ext cx="7051463" cy="369332"/>
          </a:xfrm>
          <a:prstGeom prst="rect">
            <a:avLst/>
          </a:prstGeom>
          <a:noFill/>
        </p:spPr>
        <p:txBody>
          <a:bodyPr wrap="square" rtlCol="0">
            <a:spAutoFit/>
          </a:bodyPr>
          <a:lstStyle/>
          <a:p>
            <a:r>
              <a:rPr lang="en-US" dirty="0" smtClean="0"/>
              <a:t>(A Hydrogen atom has diameter of 1 Armstrong meters, which is 0.1 nm)</a:t>
            </a:r>
            <a:endParaRPr lang="en-US" dirty="0"/>
          </a:p>
        </p:txBody>
      </p:sp>
      <p:cxnSp>
        <p:nvCxnSpPr>
          <p:cNvPr id="3" name="Straight Arrow Connector 2"/>
          <p:cNvCxnSpPr/>
          <p:nvPr/>
        </p:nvCxnSpPr>
        <p:spPr>
          <a:xfrm flipV="1">
            <a:off x="637118" y="3449657"/>
            <a:ext cx="342900" cy="969943"/>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32" name="TextBox 31"/>
          <p:cNvSpPr txBox="1"/>
          <p:nvPr/>
        </p:nvSpPr>
        <p:spPr>
          <a:xfrm>
            <a:off x="46144" y="4495800"/>
            <a:ext cx="1736512" cy="369332"/>
          </a:xfrm>
          <a:prstGeom prst="rect">
            <a:avLst/>
          </a:prstGeom>
          <a:noFill/>
        </p:spPr>
        <p:txBody>
          <a:bodyPr wrap="square" rtlCol="0">
            <a:spAutoFit/>
          </a:bodyPr>
          <a:lstStyle/>
          <a:p>
            <a:r>
              <a:rPr lang="en-US" dirty="0" smtClean="0"/>
              <a:t>Hydrogen atoms</a:t>
            </a:r>
            <a:endParaRPr lang="en-US" dirty="0"/>
          </a:p>
        </p:txBody>
      </p:sp>
      <p:sp>
        <p:nvSpPr>
          <p:cNvPr id="5" name="TextBox 4"/>
          <p:cNvSpPr txBox="1"/>
          <p:nvPr/>
        </p:nvSpPr>
        <p:spPr>
          <a:xfrm>
            <a:off x="1025738" y="5105400"/>
            <a:ext cx="6515100" cy="369332"/>
          </a:xfrm>
          <a:prstGeom prst="rect">
            <a:avLst/>
          </a:prstGeom>
          <a:noFill/>
        </p:spPr>
        <p:txBody>
          <a:bodyPr wrap="square" rtlCol="0">
            <a:spAutoFit/>
          </a:bodyPr>
          <a:lstStyle/>
          <a:p>
            <a:r>
              <a:rPr lang="en-US" dirty="0" smtClean="0"/>
              <a:t>** The diameter of a single atom always ranges from 0.1 to 0.3 nm</a:t>
            </a:r>
            <a:endParaRPr lang="en-US" dirty="0"/>
          </a:p>
        </p:txBody>
      </p:sp>
    </p:spTree>
    <p:extLst>
      <p:ext uri="{BB962C8B-B14F-4D97-AF65-F5344CB8AC3E}">
        <p14:creationId xmlns:p14="http://schemas.microsoft.com/office/powerpoint/2010/main" val="20523198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57200" y="152400"/>
            <a:ext cx="845820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Nanotechnology in Biomedical </a:t>
            </a:r>
            <a:r>
              <a:rPr lang="en-US" sz="2400" dirty="0"/>
              <a:t>Engineering - </a:t>
            </a:r>
            <a:r>
              <a:rPr lang="en-US" sz="2400" dirty="0" smtClean="0"/>
              <a:t>Introduction</a:t>
            </a:r>
            <a:endParaRPr lang="en-US" sz="2400" dirty="0"/>
          </a:p>
        </p:txBody>
      </p:sp>
      <p:sp>
        <p:nvSpPr>
          <p:cNvPr id="2" name="Rectangle 1"/>
          <p:cNvSpPr/>
          <p:nvPr/>
        </p:nvSpPr>
        <p:spPr>
          <a:xfrm>
            <a:off x="457200" y="1295400"/>
            <a:ext cx="8458200" cy="45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And now a quick tour into the study of tissue regeneration and its connection to Nanotechnology. For starters, the term ‘regenerative medicine’ refers to the ‘process of regeneration or replacing human cells, tissues or organs to restore or establish normal function’ (Regenerative Medicine). </a:t>
            </a:r>
          </a:p>
          <a:p>
            <a:pPr algn="ctr"/>
            <a:r>
              <a:rPr lang="en-US" dirty="0" smtClean="0"/>
              <a:t>See </a:t>
            </a:r>
            <a:r>
              <a:rPr lang="en-US" dirty="0"/>
              <a:t>if you can guess </a:t>
            </a:r>
            <a:r>
              <a:rPr lang="en-US" dirty="0" smtClean="0"/>
              <a:t>who                                     first coined the phrase ‘regenerative medicine’ and when                                                                         they said it. </a:t>
            </a:r>
          </a:p>
          <a:p>
            <a:pPr algn="ctr"/>
            <a:r>
              <a:rPr lang="en-US" dirty="0" smtClean="0">
                <a:solidFill>
                  <a:schemeClr val="bg1"/>
                </a:solidFill>
              </a:rPr>
              <a:t>As you can imagine, the repair and rebuilding of human cells cannot be done by the human eye.  Rather, advanced Nanotechnology mapping and design of tiny 3D structures, called scaffolds, must be used to successfully encourage existing skin to interact with the artificial structures and begin to grow back and heal itself.  </a:t>
            </a:r>
            <a:endParaRPr lang="en-US" dirty="0">
              <a:solidFill>
                <a:schemeClr val="bg1"/>
              </a:solidFill>
            </a:endParaRPr>
          </a:p>
        </p:txBody>
      </p:sp>
      <p:sp>
        <p:nvSpPr>
          <p:cNvPr id="11" name="Rectangle 10"/>
          <p:cNvSpPr/>
          <p:nvPr/>
        </p:nvSpPr>
        <p:spPr>
          <a:xfrm>
            <a:off x="3221502" y="3322320"/>
            <a:ext cx="1722266"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Dropdown box1 (Person)</a:t>
            </a:r>
            <a:endParaRPr lang="en-US" sz="1100" dirty="0">
              <a:solidFill>
                <a:schemeClr val="tx1"/>
              </a:solidFill>
            </a:endParaRPr>
          </a:p>
        </p:txBody>
      </p:sp>
      <p:sp>
        <p:nvSpPr>
          <p:cNvPr id="12" name="Rectangle 11"/>
          <p:cNvSpPr/>
          <p:nvPr/>
        </p:nvSpPr>
        <p:spPr>
          <a:xfrm>
            <a:off x="5085471" y="3581400"/>
            <a:ext cx="17526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Dropdown box2 (Date)</a:t>
            </a:r>
            <a:endParaRPr lang="en-US" sz="1100" dirty="0">
              <a:solidFill>
                <a:schemeClr val="tx1"/>
              </a:solidFill>
            </a:endParaRPr>
          </a:p>
        </p:txBody>
      </p:sp>
      <p:sp>
        <p:nvSpPr>
          <p:cNvPr id="13" name="Rectangle 12"/>
          <p:cNvSpPr/>
          <p:nvPr/>
        </p:nvSpPr>
        <p:spPr>
          <a:xfrm>
            <a:off x="1240302" y="5181600"/>
            <a:ext cx="3179298"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Textbox 1 (And your person is …)</a:t>
            </a:r>
            <a:endParaRPr lang="en-US" sz="1600" dirty="0">
              <a:solidFill>
                <a:schemeClr val="tx1"/>
              </a:solidFill>
            </a:endParaRPr>
          </a:p>
        </p:txBody>
      </p:sp>
      <p:sp>
        <p:nvSpPr>
          <p:cNvPr id="14" name="Rectangle 13"/>
          <p:cNvSpPr/>
          <p:nvPr/>
        </p:nvSpPr>
        <p:spPr>
          <a:xfrm>
            <a:off x="5071403" y="5181600"/>
            <a:ext cx="3525129"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Textbox 2 (And your year is …)</a:t>
            </a:r>
            <a:endParaRPr lang="en-US" sz="1600" dirty="0">
              <a:solidFill>
                <a:schemeClr val="tx1"/>
              </a:solidFill>
            </a:endParaRPr>
          </a:p>
        </p:txBody>
      </p:sp>
      <p:sp>
        <p:nvSpPr>
          <p:cNvPr id="15" name="Rectangle 14"/>
          <p:cNvSpPr/>
          <p:nvPr/>
        </p:nvSpPr>
        <p:spPr>
          <a:xfrm>
            <a:off x="7239000" y="60198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&gt;&gt;</a:t>
            </a:r>
          </a:p>
        </p:txBody>
      </p:sp>
      <p:sp>
        <p:nvSpPr>
          <p:cNvPr id="16" name="Rectangle 15"/>
          <p:cNvSpPr/>
          <p:nvPr/>
        </p:nvSpPr>
        <p:spPr>
          <a:xfrm>
            <a:off x="457200" y="60198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&lt;&lt;</a:t>
            </a:r>
          </a:p>
        </p:txBody>
      </p:sp>
      <p:sp>
        <p:nvSpPr>
          <p:cNvPr id="17" name="Rectangle 16"/>
          <p:cNvSpPr/>
          <p:nvPr/>
        </p:nvSpPr>
        <p:spPr>
          <a:xfrm>
            <a:off x="2667000" y="6019800"/>
            <a:ext cx="1752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a:t>
            </a:r>
          </a:p>
        </p:txBody>
      </p:sp>
      <p:sp>
        <p:nvSpPr>
          <p:cNvPr id="18" name="Rectangle 17"/>
          <p:cNvSpPr/>
          <p:nvPr/>
        </p:nvSpPr>
        <p:spPr>
          <a:xfrm>
            <a:off x="4876800" y="6019800"/>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Overview</a:t>
            </a:r>
          </a:p>
        </p:txBody>
      </p:sp>
    </p:spTree>
    <p:extLst>
      <p:ext uri="{BB962C8B-B14F-4D97-AF65-F5344CB8AC3E}">
        <p14:creationId xmlns:p14="http://schemas.microsoft.com/office/powerpoint/2010/main" val="2719108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57200" y="152400"/>
            <a:ext cx="845820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Nanotechnology in Biomedical </a:t>
            </a:r>
            <a:r>
              <a:rPr lang="en-US" sz="2400" dirty="0"/>
              <a:t>Engineering </a:t>
            </a:r>
            <a:r>
              <a:rPr lang="en-US" sz="2400" dirty="0" smtClean="0"/>
              <a:t>- “Beginners Scaffolding”</a:t>
            </a:r>
            <a:endParaRPr lang="en-US" sz="2400" dirty="0"/>
          </a:p>
        </p:txBody>
      </p:sp>
      <p:sp>
        <p:nvSpPr>
          <p:cNvPr id="2" name="Rectangle 1"/>
          <p:cNvSpPr/>
          <p:nvPr/>
        </p:nvSpPr>
        <p:spPr>
          <a:xfrm>
            <a:off x="457200" y="1219200"/>
            <a:ext cx="84582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Scaffolds, three-dimensional structures capable of supporting 3D tissue formations, must carry out many functions.  See if you can match the four job titles for scaffolds (on the right) with their descriptions (on the left) by entering the number of the correct job description into the text box directly to the right of the job titles. You may click on the numbered boxes for more information about each job description.</a:t>
            </a:r>
            <a:endParaRPr lang="en-US" dirty="0">
              <a:solidFill>
                <a:schemeClr val="bg1"/>
              </a:solidFill>
            </a:endParaRPr>
          </a:p>
        </p:txBody>
      </p:sp>
      <p:sp>
        <p:nvSpPr>
          <p:cNvPr id="7" name="Rectangle 6"/>
          <p:cNvSpPr/>
          <p:nvPr/>
        </p:nvSpPr>
        <p:spPr>
          <a:xfrm>
            <a:off x="6705599" y="3581400"/>
            <a:ext cx="1586345"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r>
              <a:rPr lang="en-US" dirty="0" err="1">
                <a:solidFill>
                  <a:schemeClr val="tx1"/>
                </a:solidFill>
              </a:rPr>
              <a:t>Pushbox</a:t>
            </a:r>
            <a:r>
              <a:rPr lang="en-US" dirty="0">
                <a:solidFill>
                  <a:schemeClr val="tx1"/>
                </a:solidFill>
              </a:rPr>
              <a:t>) </a:t>
            </a:r>
            <a:r>
              <a:rPr lang="en-US" dirty="0" smtClean="0">
                <a:solidFill>
                  <a:schemeClr val="tx1"/>
                </a:solidFill>
              </a:rPr>
              <a:t>2</a:t>
            </a:r>
            <a:endParaRPr lang="en-US" dirty="0">
              <a:solidFill>
                <a:schemeClr val="tx1"/>
              </a:solidFill>
            </a:endParaRPr>
          </a:p>
        </p:txBody>
      </p:sp>
      <p:sp>
        <p:nvSpPr>
          <p:cNvPr id="31" name="Rectangle 30"/>
          <p:cNvSpPr/>
          <p:nvPr/>
        </p:nvSpPr>
        <p:spPr>
          <a:xfrm>
            <a:off x="6705599" y="5143500"/>
            <a:ext cx="1586345"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r>
              <a:rPr lang="en-US" dirty="0" err="1">
                <a:solidFill>
                  <a:schemeClr val="tx1"/>
                </a:solidFill>
              </a:rPr>
              <a:t>Pushbox</a:t>
            </a:r>
            <a:r>
              <a:rPr lang="en-US" dirty="0">
                <a:solidFill>
                  <a:schemeClr val="tx1"/>
                </a:solidFill>
              </a:rPr>
              <a:t>) </a:t>
            </a:r>
            <a:r>
              <a:rPr lang="en-US" dirty="0" smtClean="0">
                <a:solidFill>
                  <a:schemeClr val="tx1"/>
                </a:solidFill>
              </a:rPr>
              <a:t>4</a:t>
            </a:r>
            <a:endParaRPr lang="en-US" dirty="0">
              <a:solidFill>
                <a:schemeClr val="tx1"/>
              </a:solidFill>
            </a:endParaRPr>
          </a:p>
        </p:txBody>
      </p:sp>
      <p:sp>
        <p:nvSpPr>
          <p:cNvPr id="38" name="Rectangle 37"/>
          <p:cNvSpPr/>
          <p:nvPr/>
        </p:nvSpPr>
        <p:spPr>
          <a:xfrm>
            <a:off x="6705600" y="4381500"/>
            <a:ext cx="1586344"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r>
              <a:rPr lang="en-US" dirty="0" err="1">
                <a:solidFill>
                  <a:schemeClr val="tx1"/>
                </a:solidFill>
              </a:rPr>
              <a:t>Pushbox</a:t>
            </a:r>
            <a:r>
              <a:rPr lang="en-US" dirty="0">
                <a:solidFill>
                  <a:schemeClr val="tx1"/>
                </a:solidFill>
              </a:rPr>
              <a:t>) </a:t>
            </a:r>
            <a:r>
              <a:rPr lang="en-US" dirty="0" smtClean="0">
                <a:solidFill>
                  <a:schemeClr val="tx1"/>
                </a:solidFill>
              </a:rPr>
              <a:t>3</a:t>
            </a:r>
            <a:endParaRPr lang="en-US" dirty="0">
              <a:solidFill>
                <a:schemeClr val="tx1"/>
              </a:solidFill>
            </a:endParaRPr>
          </a:p>
        </p:txBody>
      </p:sp>
      <p:sp>
        <p:nvSpPr>
          <p:cNvPr id="39" name="Rectangle 38"/>
          <p:cNvSpPr/>
          <p:nvPr/>
        </p:nvSpPr>
        <p:spPr>
          <a:xfrm>
            <a:off x="6705598" y="2834640"/>
            <a:ext cx="1586345"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r>
              <a:rPr lang="en-US" dirty="0" err="1" smtClean="0">
                <a:solidFill>
                  <a:schemeClr val="tx1"/>
                </a:solidFill>
              </a:rPr>
              <a:t>Pushbox</a:t>
            </a:r>
            <a:r>
              <a:rPr lang="en-US" dirty="0" smtClean="0">
                <a:solidFill>
                  <a:schemeClr val="tx1"/>
                </a:solidFill>
              </a:rPr>
              <a:t>) 1</a:t>
            </a:r>
            <a:endParaRPr lang="en-US" dirty="0">
              <a:solidFill>
                <a:schemeClr val="tx1"/>
              </a:solidFill>
            </a:endParaRPr>
          </a:p>
        </p:txBody>
      </p:sp>
      <p:sp>
        <p:nvSpPr>
          <p:cNvPr id="9" name="Rectangle 8"/>
          <p:cNvSpPr/>
          <p:nvPr/>
        </p:nvSpPr>
        <p:spPr>
          <a:xfrm>
            <a:off x="457200" y="2819400"/>
            <a:ext cx="16764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Form</a:t>
            </a:r>
            <a:endParaRPr lang="en-US" dirty="0">
              <a:solidFill>
                <a:schemeClr val="tx1"/>
              </a:solidFill>
            </a:endParaRPr>
          </a:p>
        </p:txBody>
      </p:sp>
      <p:sp>
        <p:nvSpPr>
          <p:cNvPr id="10" name="Rectangle 9"/>
          <p:cNvSpPr/>
          <p:nvPr/>
        </p:nvSpPr>
        <p:spPr>
          <a:xfrm>
            <a:off x="457200" y="5143500"/>
            <a:ext cx="16764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Formation</a:t>
            </a:r>
            <a:endParaRPr lang="en-US" dirty="0">
              <a:solidFill>
                <a:schemeClr val="tx1"/>
              </a:solidFill>
            </a:endParaRPr>
          </a:p>
        </p:txBody>
      </p:sp>
      <p:sp>
        <p:nvSpPr>
          <p:cNvPr id="11" name="Rectangle 10"/>
          <p:cNvSpPr/>
          <p:nvPr/>
        </p:nvSpPr>
        <p:spPr>
          <a:xfrm>
            <a:off x="457200" y="4381500"/>
            <a:ext cx="16764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Function</a:t>
            </a:r>
            <a:endParaRPr lang="en-US" dirty="0">
              <a:solidFill>
                <a:schemeClr val="tx1"/>
              </a:solidFill>
            </a:endParaRPr>
          </a:p>
        </p:txBody>
      </p:sp>
      <p:sp>
        <p:nvSpPr>
          <p:cNvPr id="12" name="Rectangle 11"/>
          <p:cNvSpPr/>
          <p:nvPr/>
        </p:nvSpPr>
        <p:spPr>
          <a:xfrm>
            <a:off x="457200" y="3581400"/>
            <a:ext cx="16764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Fixation</a:t>
            </a:r>
            <a:endParaRPr lang="en-US" dirty="0">
              <a:solidFill>
                <a:schemeClr val="tx1"/>
              </a:solidFill>
            </a:endParaRPr>
          </a:p>
        </p:txBody>
      </p:sp>
      <p:sp>
        <p:nvSpPr>
          <p:cNvPr id="13" name="Rectangle 12"/>
          <p:cNvSpPr/>
          <p:nvPr/>
        </p:nvSpPr>
        <p:spPr>
          <a:xfrm>
            <a:off x="2438400" y="2819400"/>
            <a:ext cx="6858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Enter # Here</a:t>
            </a:r>
            <a:endParaRPr lang="en-US" sz="1200" dirty="0">
              <a:solidFill>
                <a:schemeClr val="tx1"/>
              </a:solidFill>
            </a:endParaRPr>
          </a:p>
        </p:txBody>
      </p:sp>
      <p:sp>
        <p:nvSpPr>
          <p:cNvPr id="14" name="Rectangle 13"/>
          <p:cNvSpPr/>
          <p:nvPr/>
        </p:nvSpPr>
        <p:spPr>
          <a:xfrm>
            <a:off x="2438400" y="3581400"/>
            <a:ext cx="6858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Enter # Here</a:t>
            </a:r>
          </a:p>
        </p:txBody>
      </p:sp>
      <p:sp>
        <p:nvSpPr>
          <p:cNvPr id="15" name="Rectangle 14"/>
          <p:cNvSpPr/>
          <p:nvPr/>
        </p:nvSpPr>
        <p:spPr>
          <a:xfrm>
            <a:off x="2438400" y="4381500"/>
            <a:ext cx="6858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Enter # Here</a:t>
            </a:r>
          </a:p>
        </p:txBody>
      </p:sp>
      <p:sp>
        <p:nvSpPr>
          <p:cNvPr id="16" name="Rectangle 15"/>
          <p:cNvSpPr/>
          <p:nvPr/>
        </p:nvSpPr>
        <p:spPr>
          <a:xfrm>
            <a:off x="2438400" y="5143500"/>
            <a:ext cx="6858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Enter # Here</a:t>
            </a:r>
          </a:p>
        </p:txBody>
      </p:sp>
      <p:sp>
        <p:nvSpPr>
          <p:cNvPr id="17" name="Rectangle 16"/>
          <p:cNvSpPr/>
          <p:nvPr/>
        </p:nvSpPr>
        <p:spPr>
          <a:xfrm>
            <a:off x="3448050" y="2819400"/>
            <a:ext cx="2857500" cy="29337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Pushbox</a:t>
            </a:r>
            <a:r>
              <a:rPr lang="en-US" dirty="0" smtClean="0">
                <a:solidFill>
                  <a:schemeClr val="tx1"/>
                </a:solidFill>
              </a:rPr>
              <a:t> Text</a:t>
            </a:r>
            <a:endParaRPr lang="en-US" dirty="0">
              <a:solidFill>
                <a:schemeClr val="tx1"/>
              </a:solidFill>
            </a:endParaRPr>
          </a:p>
        </p:txBody>
      </p:sp>
      <p:sp>
        <p:nvSpPr>
          <p:cNvPr id="21" name="Rectangle 20"/>
          <p:cNvSpPr/>
          <p:nvPr/>
        </p:nvSpPr>
        <p:spPr>
          <a:xfrm>
            <a:off x="7239000" y="60198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&gt;&gt;</a:t>
            </a:r>
          </a:p>
        </p:txBody>
      </p:sp>
      <p:sp>
        <p:nvSpPr>
          <p:cNvPr id="22" name="Rectangle 21"/>
          <p:cNvSpPr/>
          <p:nvPr/>
        </p:nvSpPr>
        <p:spPr>
          <a:xfrm>
            <a:off x="457200" y="60198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&lt;&lt;</a:t>
            </a:r>
          </a:p>
        </p:txBody>
      </p:sp>
      <p:sp>
        <p:nvSpPr>
          <p:cNvPr id="23" name="Rectangle 22"/>
          <p:cNvSpPr/>
          <p:nvPr/>
        </p:nvSpPr>
        <p:spPr>
          <a:xfrm>
            <a:off x="2667000" y="6019800"/>
            <a:ext cx="1752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a:t>
            </a:r>
          </a:p>
        </p:txBody>
      </p:sp>
      <p:sp>
        <p:nvSpPr>
          <p:cNvPr id="24" name="Rectangle 23"/>
          <p:cNvSpPr/>
          <p:nvPr/>
        </p:nvSpPr>
        <p:spPr>
          <a:xfrm>
            <a:off x="4876800" y="6019800"/>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Overview</a:t>
            </a:r>
          </a:p>
        </p:txBody>
      </p:sp>
    </p:spTree>
    <p:extLst>
      <p:ext uri="{BB962C8B-B14F-4D97-AF65-F5344CB8AC3E}">
        <p14:creationId xmlns:p14="http://schemas.microsoft.com/office/powerpoint/2010/main" val="2627380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52400"/>
            <a:ext cx="845820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Nanotechnology in Biomedical Engineering - Regenerative Tissues</a:t>
            </a:r>
            <a:endParaRPr lang="en-US" sz="2400" dirty="0"/>
          </a:p>
        </p:txBody>
      </p:sp>
      <p:sp>
        <p:nvSpPr>
          <p:cNvPr id="5" name="Rectangle 4"/>
          <p:cNvSpPr/>
          <p:nvPr/>
        </p:nvSpPr>
        <p:spPr>
          <a:xfrm>
            <a:off x="457200" y="1219200"/>
            <a:ext cx="8458200" cy="4572000"/>
          </a:xfrm>
          <a:prstGeom prst="rect">
            <a:avLst/>
          </a:prstGeom>
          <a:noFill/>
          <a:ln>
            <a:solidFill>
              <a:schemeClr val="tx2">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bg1"/>
              </a:solidFill>
            </a:endParaRPr>
          </a:p>
        </p:txBody>
      </p:sp>
      <p:sp>
        <p:nvSpPr>
          <p:cNvPr id="11" name="Rectangle 10"/>
          <p:cNvSpPr/>
          <p:nvPr/>
        </p:nvSpPr>
        <p:spPr>
          <a:xfrm>
            <a:off x="7239000" y="60198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&gt;&gt;</a:t>
            </a:r>
          </a:p>
        </p:txBody>
      </p:sp>
      <p:sp>
        <p:nvSpPr>
          <p:cNvPr id="12" name="Rectangle 11"/>
          <p:cNvSpPr/>
          <p:nvPr/>
        </p:nvSpPr>
        <p:spPr>
          <a:xfrm>
            <a:off x="457200" y="60198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&lt;&lt;</a:t>
            </a:r>
          </a:p>
        </p:txBody>
      </p:sp>
      <p:sp>
        <p:nvSpPr>
          <p:cNvPr id="13" name="Rectangle 12"/>
          <p:cNvSpPr/>
          <p:nvPr/>
        </p:nvSpPr>
        <p:spPr>
          <a:xfrm>
            <a:off x="2667000" y="6019800"/>
            <a:ext cx="1752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a:t>
            </a:r>
          </a:p>
        </p:txBody>
      </p:sp>
      <p:sp>
        <p:nvSpPr>
          <p:cNvPr id="14" name="Rectangle 13"/>
          <p:cNvSpPr/>
          <p:nvPr/>
        </p:nvSpPr>
        <p:spPr>
          <a:xfrm>
            <a:off x="4876800" y="6019800"/>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Overview</a:t>
            </a:r>
          </a:p>
        </p:txBody>
      </p:sp>
      <p:sp>
        <p:nvSpPr>
          <p:cNvPr id="16" name="Rectangle 15"/>
          <p:cNvSpPr/>
          <p:nvPr/>
        </p:nvSpPr>
        <p:spPr>
          <a:xfrm>
            <a:off x="6400800" y="1219199"/>
            <a:ext cx="2514600" cy="3637547"/>
          </a:xfrm>
          <a:prstGeom prst="rect">
            <a:avLst/>
          </a:prstGeom>
          <a:noFill/>
          <a:ln>
            <a:solidFill>
              <a:schemeClr val="tx2">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Hello Doctor!</a:t>
            </a:r>
          </a:p>
          <a:p>
            <a:pPr algn="ctr"/>
            <a:r>
              <a:rPr lang="en-US" dirty="0" smtClean="0">
                <a:solidFill>
                  <a:schemeClr val="tx1"/>
                </a:solidFill>
              </a:rPr>
              <a:t>Welcome to the extracellular matrix (ECM) training simulation.</a:t>
            </a:r>
          </a:p>
          <a:p>
            <a:pPr algn="ctr"/>
            <a:r>
              <a:rPr lang="en-US" dirty="0" smtClean="0">
                <a:solidFill>
                  <a:schemeClr val="tx1"/>
                </a:solidFill>
              </a:rPr>
              <a:t>The patient is waiting. Good luck.</a:t>
            </a:r>
            <a:endParaRPr lang="en-US" dirty="0">
              <a:solidFill>
                <a:schemeClr val="tx1"/>
              </a:solidFill>
            </a:endParaRPr>
          </a:p>
        </p:txBody>
      </p:sp>
      <p:sp>
        <p:nvSpPr>
          <p:cNvPr id="17" name="Rectangle 16"/>
          <p:cNvSpPr/>
          <p:nvPr/>
        </p:nvSpPr>
        <p:spPr>
          <a:xfrm>
            <a:off x="6400800" y="4856747"/>
            <a:ext cx="2514600" cy="914400"/>
          </a:xfrm>
          <a:prstGeom prst="rect">
            <a:avLst/>
          </a:prstGeom>
          <a:ln>
            <a:solidFill>
              <a:schemeClr val="tx2">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bg1"/>
                </a:solidFill>
              </a:rPr>
              <a:t>Begin Simulation</a:t>
            </a:r>
            <a:endParaRPr lang="en-US" dirty="0">
              <a:solidFill>
                <a:schemeClr val="bg1"/>
              </a:solidFill>
            </a:endParaRPr>
          </a:p>
        </p:txBody>
      </p:sp>
      <p:sp>
        <p:nvSpPr>
          <p:cNvPr id="18" name="Rectangle 17"/>
          <p:cNvSpPr/>
          <p:nvPr/>
        </p:nvSpPr>
        <p:spPr>
          <a:xfrm>
            <a:off x="457200" y="1219199"/>
            <a:ext cx="5943600" cy="4551947"/>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1011" y="1295400"/>
            <a:ext cx="2582405" cy="4419600"/>
          </a:xfrm>
          <a:prstGeom prst="rect">
            <a:avLst/>
          </a:prstGeom>
        </p:spPr>
      </p:pic>
    </p:spTree>
    <p:extLst>
      <p:ext uri="{BB962C8B-B14F-4D97-AF65-F5344CB8AC3E}">
        <p14:creationId xmlns:p14="http://schemas.microsoft.com/office/powerpoint/2010/main" val="12930401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95300" y="1295400"/>
            <a:ext cx="8354060" cy="426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5400" i="1" dirty="0"/>
          </a:p>
        </p:txBody>
      </p:sp>
      <p:sp>
        <p:nvSpPr>
          <p:cNvPr id="8" name="Rectangle 7"/>
          <p:cNvSpPr/>
          <p:nvPr/>
        </p:nvSpPr>
        <p:spPr>
          <a:xfrm>
            <a:off x="1219200" y="152400"/>
            <a:ext cx="647700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Find the 1 nm</a:t>
            </a:r>
            <a:r>
              <a:rPr lang="en-US" sz="2400" baseline="30000" dirty="0" smtClean="0"/>
              <a:t>3</a:t>
            </a:r>
            <a:r>
              <a:rPr lang="en-US" sz="2400" dirty="0" smtClean="0"/>
              <a:t> square</a:t>
            </a:r>
            <a:endParaRPr lang="en-US" sz="2400" dirty="0"/>
          </a:p>
        </p:txBody>
      </p:sp>
      <p:sp>
        <p:nvSpPr>
          <p:cNvPr id="15" name="Rectangle 14"/>
          <p:cNvSpPr/>
          <p:nvPr/>
        </p:nvSpPr>
        <p:spPr>
          <a:xfrm>
            <a:off x="391160" y="152400"/>
            <a:ext cx="845820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Nanotechnology in Biomedical Engineering – Cancer Research</a:t>
            </a:r>
          </a:p>
        </p:txBody>
      </p:sp>
      <p:sp>
        <p:nvSpPr>
          <p:cNvPr id="16" name="Rectangle 15"/>
          <p:cNvSpPr/>
          <p:nvPr/>
        </p:nvSpPr>
        <p:spPr>
          <a:xfrm>
            <a:off x="7239000" y="60198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…&gt;&gt;</a:t>
            </a:r>
          </a:p>
        </p:txBody>
      </p:sp>
      <p:sp>
        <p:nvSpPr>
          <p:cNvPr id="17" name="Rectangle 16"/>
          <p:cNvSpPr/>
          <p:nvPr/>
        </p:nvSpPr>
        <p:spPr>
          <a:xfrm>
            <a:off x="457200" y="60198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&lt;&lt;…</a:t>
            </a:r>
          </a:p>
        </p:txBody>
      </p:sp>
      <p:sp>
        <p:nvSpPr>
          <p:cNvPr id="18" name="Rectangle 17"/>
          <p:cNvSpPr/>
          <p:nvPr/>
        </p:nvSpPr>
        <p:spPr>
          <a:xfrm>
            <a:off x="2667000" y="6019800"/>
            <a:ext cx="1752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a:t>
            </a:r>
          </a:p>
        </p:txBody>
      </p:sp>
      <p:sp>
        <p:nvSpPr>
          <p:cNvPr id="19" name="Rectangle 18"/>
          <p:cNvSpPr/>
          <p:nvPr/>
        </p:nvSpPr>
        <p:spPr>
          <a:xfrm>
            <a:off x="4876800" y="6019800"/>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Table of Contents</a:t>
            </a:r>
          </a:p>
        </p:txBody>
      </p:sp>
      <p:graphicFrame>
        <p:nvGraphicFramePr>
          <p:cNvPr id="6" name="Table 5"/>
          <p:cNvGraphicFramePr>
            <a:graphicFrameLocks noGrp="1"/>
          </p:cNvGraphicFramePr>
          <p:nvPr>
            <p:extLst>
              <p:ext uri="{D42A27DB-BD31-4B8C-83A1-F6EECF244321}">
                <p14:modId xmlns:p14="http://schemas.microsoft.com/office/powerpoint/2010/main" val="3228280237"/>
              </p:ext>
            </p:extLst>
          </p:nvPr>
        </p:nvGraphicFramePr>
        <p:xfrm>
          <a:off x="722630" y="1524000"/>
          <a:ext cx="2286000" cy="1447338"/>
        </p:xfrm>
        <a:graphic>
          <a:graphicData uri="http://schemas.openxmlformats.org/drawingml/2006/table">
            <a:tbl>
              <a:tblPr/>
              <a:tblGrid>
                <a:gridCol w="1143000"/>
                <a:gridCol w="1143000"/>
              </a:tblGrid>
              <a:tr h="1447338">
                <a:tc>
                  <a:txBody>
                    <a:bodyPr/>
                    <a:lstStyle/>
                    <a:p>
                      <a:pPr fontAlgn="base"/>
                      <a:endParaRPr lang="en-US" sz="1000" dirty="0">
                        <a:effectLst/>
                        <a:latin typeface="Helvetica"/>
                      </a:endParaRPr>
                    </a:p>
                  </a:txBody>
                  <a:tcPr marL="52730" marR="52730" marT="26365" marB="26365">
                    <a:lnL>
                      <a:noFill/>
                    </a:lnL>
                    <a:lnR>
                      <a:noFill/>
                    </a:lnR>
                    <a:lnT>
                      <a:noFill/>
                    </a:lnT>
                    <a:lnB>
                      <a:noFill/>
                    </a:lnB>
                    <a:solidFill>
                      <a:srgbClr val="FFFFFF"/>
                    </a:solidFill>
                  </a:tcPr>
                </a:tc>
                <a:tc>
                  <a:txBody>
                    <a:bodyPr/>
                    <a:lstStyle/>
                    <a:p>
                      <a:pPr algn="l" fontAlgn="base"/>
                      <a:endParaRPr lang="en-US" sz="1000" dirty="0">
                        <a:effectLst/>
                        <a:latin typeface="Helvetica"/>
                      </a:endParaRPr>
                    </a:p>
                  </a:txBody>
                  <a:tcPr marL="52730" marR="52730" marT="26365" marB="26365">
                    <a:lnL>
                      <a:noFill/>
                    </a:lnL>
                    <a:lnR>
                      <a:noFill/>
                    </a:lnR>
                    <a:lnT>
                      <a:noFill/>
                    </a:lnT>
                    <a:lnB>
                      <a:noFill/>
                    </a:lnB>
                    <a:solidFill>
                      <a:srgbClr val="FFFFFF"/>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208410140"/>
              </p:ext>
            </p:extLst>
          </p:nvPr>
        </p:nvGraphicFramePr>
        <p:xfrm>
          <a:off x="664876" y="3048000"/>
          <a:ext cx="2213548" cy="2033929"/>
        </p:xfrm>
        <a:graphic>
          <a:graphicData uri="http://schemas.openxmlformats.org/drawingml/2006/table">
            <a:tbl>
              <a:tblPr/>
              <a:tblGrid>
                <a:gridCol w="1106774"/>
                <a:gridCol w="1106774"/>
              </a:tblGrid>
              <a:tr h="2033929">
                <a:tc>
                  <a:txBody>
                    <a:bodyPr/>
                    <a:lstStyle/>
                    <a:p>
                      <a:pPr algn="l" fontAlgn="base"/>
                      <a:endParaRPr lang="en-US" sz="1000" dirty="0">
                        <a:effectLst/>
                        <a:latin typeface="Helvetica"/>
                      </a:endParaRPr>
                    </a:p>
                  </a:txBody>
                  <a:tcPr marL="52730" marR="52730" marT="26365" marB="26365">
                    <a:lnL>
                      <a:noFill/>
                    </a:lnL>
                    <a:lnR>
                      <a:noFill/>
                    </a:lnR>
                    <a:lnT>
                      <a:noFill/>
                    </a:lnT>
                    <a:lnB>
                      <a:noFill/>
                    </a:lnB>
                    <a:solidFill>
                      <a:srgbClr val="FFFFFF"/>
                    </a:solidFill>
                  </a:tcPr>
                </a:tc>
                <a:tc>
                  <a:txBody>
                    <a:bodyPr/>
                    <a:lstStyle/>
                    <a:p>
                      <a:pPr fontAlgn="base"/>
                      <a:endParaRPr lang="en-US" sz="1000" dirty="0">
                        <a:effectLst/>
                        <a:latin typeface="Helvetica"/>
                      </a:endParaRPr>
                    </a:p>
                  </a:txBody>
                  <a:tcPr marL="52730" marR="52730" marT="26365" marB="26365">
                    <a:lnL>
                      <a:noFill/>
                    </a:lnL>
                    <a:lnR>
                      <a:noFill/>
                    </a:lnR>
                    <a:lnT>
                      <a:noFill/>
                    </a:lnT>
                    <a:lnB>
                      <a:noFill/>
                    </a:lnB>
                    <a:solidFill>
                      <a:srgbClr val="FFFFFF"/>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420226163"/>
              </p:ext>
            </p:extLst>
          </p:nvPr>
        </p:nvGraphicFramePr>
        <p:xfrm>
          <a:off x="3465226" y="1600201"/>
          <a:ext cx="2213548" cy="1828800"/>
        </p:xfrm>
        <a:graphic>
          <a:graphicData uri="http://schemas.openxmlformats.org/drawingml/2006/table">
            <a:tbl>
              <a:tblPr/>
              <a:tblGrid>
                <a:gridCol w="1106774"/>
                <a:gridCol w="1106774"/>
              </a:tblGrid>
              <a:tr h="1828800">
                <a:tc>
                  <a:txBody>
                    <a:bodyPr/>
                    <a:lstStyle/>
                    <a:p>
                      <a:pPr fontAlgn="base"/>
                      <a:endParaRPr lang="en-US" sz="1000" dirty="0">
                        <a:effectLst/>
                        <a:latin typeface="Helvetica"/>
                      </a:endParaRPr>
                    </a:p>
                  </a:txBody>
                  <a:tcPr marL="52730" marR="52730" marT="26365" marB="26365">
                    <a:lnL>
                      <a:noFill/>
                    </a:lnL>
                    <a:lnR>
                      <a:noFill/>
                    </a:lnR>
                    <a:lnT>
                      <a:noFill/>
                    </a:lnT>
                    <a:lnB>
                      <a:noFill/>
                    </a:lnB>
                    <a:solidFill>
                      <a:srgbClr val="FFFFFF"/>
                    </a:solidFill>
                  </a:tcPr>
                </a:tc>
                <a:tc>
                  <a:txBody>
                    <a:bodyPr/>
                    <a:lstStyle/>
                    <a:p>
                      <a:pPr fontAlgn="base"/>
                      <a:endParaRPr lang="en-US" sz="1000" dirty="0">
                        <a:effectLst/>
                        <a:latin typeface="Helvetica"/>
                      </a:endParaRPr>
                    </a:p>
                  </a:txBody>
                  <a:tcPr marL="52730" marR="52730" marT="26365" marB="26365">
                    <a:lnL>
                      <a:noFill/>
                    </a:lnL>
                    <a:lnR>
                      <a:noFill/>
                    </a:lnR>
                    <a:lnT>
                      <a:noFill/>
                    </a:lnT>
                    <a:lnB>
                      <a:noFill/>
                    </a:lnB>
                    <a:solidFill>
                      <a:srgbClr val="FFFFFF"/>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742014654"/>
              </p:ext>
            </p:extLst>
          </p:nvPr>
        </p:nvGraphicFramePr>
        <p:xfrm>
          <a:off x="3465513" y="3475499"/>
          <a:ext cx="2213548" cy="1934701"/>
        </p:xfrm>
        <a:graphic>
          <a:graphicData uri="http://schemas.openxmlformats.org/drawingml/2006/table">
            <a:tbl>
              <a:tblPr/>
              <a:tblGrid>
                <a:gridCol w="1106774"/>
                <a:gridCol w="1106774"/>
              </a:tblGrid>
              <a:tr h="1934701">
                <a:tc>
                  <a:txBody>
                    <a:bodyPr/>
                    <a:lstStyle/>
                    <a:p>
                      <a:pPr fontAlgn="base"/>
                      <a:endParaRPr lang="en-US" sz="1000" dirty="0">
                        <a:effectLst/>
                        <a:latin typeface="Helvetica"/>
                      </a:endParaRPr>
                    </a:p>
                  </a:txBody>
                  <a:tcPr marL="52730" marR="52730" marT="26365" marB="26365">
                    <a:lnL>
                      <a:noFill/>
                    </a:lnL>
                    <a:lnR>
                      <a:noFill/>
                    </a:lnR>
                    <a:lnT>
                      <a:noFill/>
                    </a:lnT>
                    <a:lnB>
                      <a:noFill/>
                    </a:lnB>
                    <a:solidFill>
                      <a:srgbClr val="FFFFFF"/>
                    </a:solidFill>
                  </a:tcPr>
                </a:tc>
                <a:tc>
                  <a:txBody>
                    <a:bodyPr/>
                    <a:lstStyle/>
                    <a:p>
                      <a:pPr fontAlgn="base"/>
                      <a:endParaRPr lang="en-US" sz="1000" dirty="0">
                        <a:effectLst/>
                        <a:latin typeface="Helvetica"/>
                      </a:endParaRPr>
                    </a:p>
                  </a:txBody>
                  <a:tcPr marL="52730" marR="52730" marT="26365" marB="26365">
                    <a:lnL>
                      <a:noFill/>
                    </a:lnL>
                    <a:lnR>
                      <a:noFill/>
                    </a:lnR>
                    <a:lnT>
                      <a:noFill/>
                    </a:lnT>
                    <a:lnB>
                      <a:noFill/>
                    </a:lnB>
                    <a:solidFill>
                      <a:srgbClr val="FFFFFF"/>
                    </a:solidFill>
                  </a:tcPr>
                </a:tc>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 y="1295400"/>
            <a:ext cx="8354060" cy="4267200"/>
          </a:xfrm>
          <a:prstGeom prst="rect">
            <a:avLst/>
          </a:prstGeom>
        </p:spPr>
      </p:pic>
    </p:spTree>
    <p:extLst>
      <p:ext uri="{BB962C8B-B14F-4D97-AF65-F5344CB8AC3E}">
        <p14:creationId xmlns:p14="http://schemas.microsoft.com/office/powerpoint/2010/main" val="1599147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658</TotalTime>
  <Words>2490</Words>
  <Application>Microsoft Office PowerPoint</Application>
  <PresentationFormat>On-screen Show (4:3)</PresentationFormat>
  <Paragraphs>177</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邱俊鹏</dc:creator>
  <cp:lastModifiedBy>Adhawkins</cp:lastModifiedBy>
  <cp:revision>92</cp:revision>
  <dcterms:created xsi:type="dcterms:W3CDTF">2006-08-16T00:00:00Z</dcterms:created>
  <dcterms:modified xsi:type="dcterms:W3CDTF">2013-03-29T11:07:42Z</dcterms:modified>
</cp:coreProperties>
</file>