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Kathrine Bauschk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its so beautifuylkj</p:text>
  </p:cm>
  <p:cm authorId="0" idx="2">
    <p:pos x="6000" y="100"/>
    <p:text>my fifo enable is called r_enable right now.
i think it might make more sense to rename top level signals to sd_r_enable, and sd_w_enable, to that it it clear what they are doing, and they match the fifo signals
yes/no?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Apoorv</a:t>
            </a:r>
          </a:p>
          <a:p>
            <a:pPr rtl="0">
              <a:spcBef>
                <a:spcPts val="0"/>
              </a:spcBef>
              <a:buNone/>
            </a:pPr>
            <a:r>
              <a:t/>
            </a:r>
            <a:endParaRPr/>
          </a:p>
          <a:p>
            <a:pPr rtl="0">
              <a:spcBef>
                <a:spcPts val="0"/>
              </a:spcBef>
              <a:buNone/>
            </a:pPr>
            <a:r>
              <a:rPr lang="en"/>
              <a:t>Apoorv introduces everyone!!      15 mins + 5 mins for questions</a:t>
            </a:r>
          </a:p>
          <a:p>
            <a:pPr rtl="0">
              <a:spcBef>
                <a:spcPts val="0"/>
              </a:spcBef>
              <a:buNone/>
            </a:pPr>
            <a:r>
              <a:rPr lang="en"/>
              <a:t>required handouts!!</a:t>
            </a:r>
            <a:br>
              <a:rPr lang="en"/>
            </a:br>
            <a:r>
              <a:rPr lang="en"/>
              <a:t>3 copies of:</a:t>
            </a:r>
          </a:p>
          <a:p>
            <a:pPr rtl="0">
              <a:spcBef>
                <a:spcPts val="0"/>
              </a:spcBef>
              <a:buNone/>
            </a:pPr>
            <a:r>
              <a:rPr lang="en"/>
              <a:t>-slides (one per page)</a:t>
            </a:r>
          </a:p>
          <a:p>
            <a:pPr rtl="0">
              <a:spcBef>
                <a:spcPts val="0"/>
              </a:spcBef>
              <a:buNone/>
            </a:pPr>
            <a:r>
              <a:rPr lang="en"/>
              <a:t>-annotated printouts of simulation results - waveforms or graphical/table results</a:t>
            </a:r>
          </a:p>
          <a:p>
            <a:pPr>
              <a:spcBef>
                <a:spcPts val="0"/>
              </a:spcBef>
              <a:buNone/>
            </a:pPr>
            <a:r>
              <a:rPr lang="en"/>
              <a:t>-anything else that is difficult to read on screen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500"/>
              <a:t>Apoorv</a:t>
            </a:r>
          </a:p>
          <a:p>
            <a:pPr lvl="0" rtl="0">
              <a:spcBef>
                <a:spcPts val="0"/>
              </a:spcBef>
              <a:buNone/>
            </a:pPr>
            <a:r>
              <a:t/>
            </a:r>
            <a:endParaRPr sz="1500"/>
          </a:p>
          <a:p>
            <a:pPr lvl="0" rtl="0">
              <a:spcBef>
                <a:spcPts val="0"/>
              </a:spcBef>
              <a:buNone/>
            </a:pPr>
            <a:r>
              <a:rPr lang="en" sz="1500"/>
              <a:t>most important test results slide 4 - primary intended feature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500"/>
              <a:t>Apoorv</a:t>
            </a:r>
          </a:p>
          <a:p>
            <a:pPr lvl="0" rtl="0">
              <a:spcBef>
                <a:spcPts val="0"/>
              </a:spcBef>
              <a:buNone/>
            </a:pPr>
            <a:r>
              <a:t/>
            </a:r>
            <a:endParaRPr sz="1500"/>
          </a:p>
          <a:p>
            <a:pPr lvl="0" rtl="0">
              <a:spcBef>
                <a:spcPts val="0"/>
              </a:spcBef>
              <a:buNone/>
            </a:pPr>
            <a:r>
              <a:rPr lang="en" sz="1500"/>
              <a:t>most important test results slide 4 - primary intended feature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Cameron</a:t>
            </a:r>
          </a:p>
          <a:p>
            <a:pPr rtl="0">
              <a:spcBef>
                <a:spcPts val="0"/>
              </a:spcBef>
              <a:buNone/>
            </a:pPr>
            <a:r>
              <a:t/>
            </a:r>
            <a:endParaRPr sz="1500"/>
          </a:p>
          <a:p>
            <a:pPr rtl="0">
              <a:spcBef>
                <a:spcPts val="0"/>
              </a:spcBef>
              <a:buNone/>
            </a:pPr>
            <a:r>
              <a:rPr lang="en" sz="1500"/>
              <a:t>most important test results slide 2 - primary intended feature</a:t>
            </a:r>
          </a:p>
          <a:p>
            <a:pPr lvl="0" rtl="0">
              <a:spcBef>
                <a:spcPts val="0"/>
              </a:spcBef>
              <a:buNone/>
            </a:pPr>
            <a:r>
              <a:rPr lang="en" sz="1500"/>
              <a:t>at least 2 needed, can have up to 4</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Cameron</a:t>
            </a:r>
          </a:p>
          <a:p>
            <a:pPr rtl="0">
              <a:spcBef>
                <a:spcPts val="0"/>
              </a:spcBef>
              <a:buNone/>
            </a:pPr>
            <a:r>
              <a:t/>
            </a:r>
            <a:endParaRPr sz="1500"/>
          </a:p>
          <a:p>
            <a:pPr rtl="0">
              <a:spcBef>
                <a:spcPts val="0"/>
              </a:spcBef>
              <a:buNone/>
            </a:pPr>
            <a:r>
              <a:rPr lang="en" sz="1500"/>
              <a:t>things went wrong and we couldn’t get the things to have pads</a:t>
            </a:r>
          </a:p>
          <a:p>
            <a:pPr rtl="0">
              <a:spcBef>
                <a:spcPts val="0"/>
              </a:spcBef>
              <a:buNone/>
            </a:pPr>
            <a:r>
              <a:t/>
            </a:r>
            <a:endParaRPr sz="1500"/>
          </a:p>
          <a:p>
            <a:pPr lvl="0" rtl="0">
              <a:spcBef>
                <a:spcPts val="0"/>
              </a:spcBef>
              <a:buNone/>
            </a:pPr>
            <a:r>
              <a:rPr lang="en" sz="1500"/>
              <a:t>design optimization - MAJOR DECISION TO USE SRAM - mostly used standards set by USB and SD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Cameron</a:t>
            </a:r>
          </a:p>
          <a:p>
            <a:pPr rtl="0">
              <a:spcBef>
                <a:spcPts val="0"/>
              </a:spcBef>
              <a:buNone/>
            </a:pPr>
            <a:r>
              <a:t/>
            </a:r>
            <a:endParaRPr sz="1500"/>
          </a:p>
          <a:p>
            <a:pPr lvl="0" rtl="0">
              <a:spcBef>
                <a:spcPts val="0"/>
              </a:spcBef>
              <a:buNone/>
            </a:pPr>
            <a:r>
              <a:rPr lang="en" sz="1500"/>
              <a:t>Things in green need to be done or fixed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Katie</a:t>
            </a:r>
          </a:p>
          <a:p>
            <a:pPr rtl="0">
              <a:spcBef>
                <a:spcPts val="0"/>
              </a:spcBef>
              <a:buNone/>
            </a:pPr>
            <a:r>
              <a:t/>
            </a:r>
            <a:endParaRPr sz="1500"/>
          </a:p>
          <a:p>
            <a:pPr indent="-304800" lvl="0" marL="457200" rtl="0">
              <a:lnSpc>
                <a:spcPct val="138000"/>
              </a:lnSpc>
              <a:spcBef>
                <a:spcPts val="0"/>
              </a:spcBef>
              <a:buSzPct val="100000"/>
              <a:buAutoNum type="arabicPeriod"/>
            </a:pPr>
            <a:r>
              <a:rPr lang="en" sz="1200"/>
              <a:t>(1 pt) The USB to SD interface can correctly handle single block write requests. Data is held in only one data packet (of 0-1023 bytes). Setup works, but there is no tested FIFO/SRAM to write data to.</a:t>
            </a:r>
          </a:p>
          <a:p>
            <a:pPr indent="-304800" lvl="0" marL="457200" rtl="0">
              <a:lnSpc>
                <a:spcPct val="138000"/>
              </a:lnSpc>
              <a:spcBef>
                <a:spcPts val="0"/>
              </a:spcBef>
              <a:buSzPct val="100000"/>
              <a:buAutoNum type="arabicPeriod"/>
            </a:pPr>
            <a:r>
              <a:rPr lang="en" sz="1200"/>
              <a:t>(1 pt) The SD to USB interface can correctly handle single block read requests. Data is held in only one data packet (of 0-1023 bytes).</a:t>
            </a:r>
          </a:p>
          <a:p>
            <a:pPr indent="-304800" lvl="0" marL="457200" rtl="0">
              <a:lnSpc>
                <a:spcPct val="138000"/>
              </a:lnSpc>
              <a:spcBef>
                <a:spcPts val="0"/>
              </a:spcBef>
              <a:buSzPct val="100000"/>
              <a:buAutoNum type="arabicPeriod"/>
            </a:pPr>
            <a:r>
              <a:rPr lang="en" sz="1200"/>
              <a:t>(1 pt) Demonstrate by simulation of a Verilog test bench that the bulk transport of data packets to and from USB/SD works. Data is held in multiple data packets (of 0-1023 bytes). Entirely missing.</a:t>
            </a:r>
          </a:p>
          <a:p>
            <a:pPr indent="-304800" lvl="0" marL="457200" rtl="0">
              <a:lnSpc>
                <a:spcPct val="138000"/>
              </a:lnSpc>
              <a:spcBef>
                <a:spcPts val="0"/>
              </a:spcBef>
              <a:buSzPct val="100000"/>
              <a:buAutoNum type="arabicPeriod"/>
            </a:pPr>
            <a:r>
              <a:rPr lang="en" sz="1200"/>
              <a:t>(2 pts) Rx correctly receives 4 different packet types and correctly unstuffs data. A setup token packet is accepted correctly, the remaining tokens should be as well. SOF should work by extension, and the lab 6 code worked.</a:t>
            </a:r>
          </a:p>
          <a:p>
            <a:pPr indent="-304800" lvl="0" marL="457200" rtl="0">
              <a:lnSpc>
                <a:spcPct val="138000"/>
              </a:lnSpc>
              <a:spcBef>
                <a:spcPts val="0"/>
              </a:spcBef>
              <a:buSzPct val="100000"/>
              <a:buAutoNum type="arabicPeriod"/>
            </a:pPr>
            <a:r>
              <a:rPr lang="en" sz="1200"/>
              <a:t>(1 pt) Tx correctly sends 2 different packet types and correctly stuffs data.</a:t>
            </a:r>
          </a:p>
          <a:p>
            <a:pPr indent="-304800" lvl="0" marL="457200" rtl="0">
              <a:lnSpc>
                <a:spcPct val="115000"/>
              </a:lnSpc>
              <a:spcBef>
                <a:spcPts val="0"/>
              </a:spcBef>
              <a:buSzPct val="100000"/>
              <a:buAutoNum type="arabicPeriod"/>
            </a:pPr>
            <a:r>
              <a:rPr lang="en" sz="1200"/>
              <a:t>(2 pts) Data blocks are correctly read and written to SD at all designated speed ratings. Currently only writes/reads at one speed (2 MB/s).</a:t>
            </a:r>
          </a:p>
          <a:p>
            <a:pPr lvl="0" rtl="0">
              <a:spcBef>
                <a:spcPts val="0"/>
              </a:spcBef>
              <a:buNone/>
            </a:pPr>
            <a:r>
              <a:t/>
            </a:r>
            <a:endParaRPr sz="1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Katie</a:t>
            </a:r>
          </a:p>
          <a:p>
            <a:pPr rtl="0">
              <a:spcBef>
                <a:spcPts val="0"/>
              </a:spcBef>
              <a:buNone/>
            </a:pPr>
            <a:r>
              <a:t/>
            </a:r>
            <a:endParaRPr/>
          </a:p>
          <a:p>
            <a:pPr rtl="0">
              <a:spcBef>
                <a:spcPts val="0"/>
              </a:spcBef>
              <a:buNone/>
            </a:pPr>
            <a:r>
              <a:rPr lang="en"/>
              <a:t>Biggest challenge was understanding the concepts behind the design. Things like bit stuffing and crc’s were hard ideas to grasp, and then turn into programmable code. We also ran into a problem with debugging out code, specifically mapped code and layout designs. </a:t>
            </a:r>
          </a:p>
          <a:p>
            <a:pPr rtl="0">
              <a:spcBef>
                <a:spcPts val="0"/>
              </a:spcBef>
              <a:buNone/>
            </a:pPr>
            <a:r>
              <a:t/>
            </a:r>
            <a:endParaRPr/>
          </a:p>
          <a:p>
            <a:pPr rtl="0">
              <a:spcBef>
                <a:spcPts val="0"/>
              </a:spcBef>
              <a:buNone/>
            </a:pPr>
            <a:r>
              <a:rPr lang="en"/>
              <a:t>An alternative approach is to use the SD mode instead of the SPI, meaning we would send 4 bits of data at a time instead of a serial transmission of one bit at a time. A better use of time management would also be nice if we did this again. There were several sections that turned out to go faster than others, and other sections that ended up taking a lot of time. A more forwardly progressive schedule, rather than a week-by-week task list.</a:t>
            </a:r>
          </a:p>
          <a:p>
            <a:pPr rtl="0">
              <a:spcBef>
                <a:spcPts val="0"/>
              </a:spcBef>
              <a:buNone/>
            </a:pPr>
            <a:r>
              <a:t/>
            </a:r>
            <a:endParaRPr/>
          </a:p>
          <a:p>
            <a:pPr lvl="0" rtl="0">
              <a:spcBef>
                <a:spcPts val="0"/>
              </a:spcBef>
              <a:buNone/>
            </a:pPr>
            <a:r>
              <a:rPr lang="en"/>
              <a:t>If we had more time to work on the project, some desired improvements would be checking the crc values within the SD interface, bumping up to a new version of USB, like 2.0 or 3.o, and in general having the design run at higher speeds.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Victoria</a:t>
            </a:r>
          </a:p>
          <a:p>
            <a:pPr rtl="0">
              <a:spcBef>
                <a:spcPts val="0"/>
              </a:spcBef>
              <a:buNone/>
            </a:pPr>
            <a:r>
              <a:t/>
            </a:r>
            <a:endParaRPr sz="1500"/>
          </a:p>
          <a:p>
            <a:pPr lvl="0" rtl="0">
              <a:spcBef>
                <a:spcPts val="0"/>
              </a:spcBef>
              <a:buNone/>
            </a:pPr>
            <a:r>
              <a:rPr lang="en" sz="1500"/>
              <a:t>lower level diagrams for use in question answering if needed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Katie</a:t>
            </a:r>
          </a:p>
          <a:p>
            <a:pPr rtl="0">
              <a:spcBef>
                <a:spcPts val="0"/>
              </a:spcBef>
              <a:buNone/>
            </a:pPr>
            <a:r>
              <a:t/>
            </a:r>
            <a:endParaRPr sz="1500"/>
          </a:p>
          <a:p>
            <a:pPr rtl="0">
              <a:spcBef>
                <a:spcPts val="0"/>
              </a:spcBef>
              <a:buNone/>
            </a:pPr>
            <a:r>
              <a:rPr lang="en" sz="1500"/>
              <a:t>Top Level Block Diagram for USB Rx Block. Red signals on the outermost edges are ones that reach to the MCU.</a:t>
            </a:r>
          </a:p>
          <a:p>
            <a:pPr rtl="0">
              <a:spcBef>
                <a:spcPts val="0"/>
              </a:spcBef>
              <a:buNone/>
            </a:pPr>
            <a:r>
              <a:rPr lang="en" sz="1500"/>
              <a:t>Bit Unstuff - Lookes at d_orig for repeated occurrences of 1’s. If 6 1’s are counted, the shift_stop signal is asserted and sent to bit-conscious blocks (timer, shift_register, crc_check).</a:t>
            </a:r>
          </a:p>
          <a:p>
            <a:pPr lvl="0" rtl="0">
              <a:spcBef>
                <a:spcPts val="0"/>
              </a:spcBef>
              <a:buNone/>
            </a:pPr>
            <a:r>
              <a:rPr lang="en" sz="1500"/>
              <a:t>CRC Check - Takes in the data from a packet, not including sync, pid, or eop. Handshake packets do not have a crc value. There are two instances of the CRC Check, one 5 bits wide, one 16 bits wide.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400"/>
              <a:t>Apoorv</a:t>
            </a:r>
          </a:p>
          <a:p>
            <a:pPr rtl="0">
              <a:spcBef>
                <a:spcPts val="0"/>
              </a:spcBef>
              <a:buNone/>
            </a:pPr>
            <a:r>
              <a:t/>
            </a:r>
            <a:endParaRPr sz="1400"/>
          </a:p>
          <a:p>
            <a:pPr rtl="0">
              <a:lnSpc>
                <a:spcPct val="138000"/>
              </a:lnSpc>
              <a:spcBef>
                <a:spcPts val="0"/>
              </a:spcBef>
              <a:spcAft>
                <a:spcPts val="1600"/>
              </a:spcAft>
              <a:buNone/>
            </a:pPr>
            <a:r>
              <a:rPr lang="en" sz="1400">
                <a:latin typeface="Proxima Nova"/>
                <a:ea typeface="Proxima Nova"/>
                <a:cs typeface="Proxima Nova"/>
                <a:sym typeface="Proxima Nova"/>
              </a:rPr>
              <a:t>Why is it useful? </a:t>
            </a:r>
            <a:r>
              <a:rPr lang="en" sz="1400"/>
              <a:t>Some computers don't have a SD card slot to allow the computer to interface directly with a SD card, but nearly all computers have a USB slot. This project will provide a method for these devices lacking an SD slot to be able to read from and write to SD cards.</a:t>
            </a:r>
          </a:p>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Apoorv</a:t>
            </a:r>
          </a:p>
          <a:p>
            <a:pPr rtl="0">
              <a:spcBef>
                <a:spcPts val="0"/>
              </a:spcBef>
              <a:buNone/>
            </a:pPr>
            <a:r>
              <a:t/>
            </a:r>
            <a:endParaRPr sz="1500"/>
          </a:p>
          <a:p>
            <a:pPr lvl="0" rtl="0">
              <a:spcBef>
                <a:spcPts val="0"/>
              </a:spcBef>
              <a:buNone/>
            </a:pPr>
            <a:r>
              <a:rPr lang="en" sz="1500"/>
              <a:t>lower level diagrams for use in question answering if needed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Cameron</a:t>
            </a:r>
          </a:p>
          <a:p>
            <a:pPr rtl="0">
              <a:spcBef>
                <a:spcPts val="0"/>
              </a:spcBef>
              <a:buNone/>
            </a:pPr>
            <a:r>
              <a:t/>
            </a:r>
            <a:endParaRPr sz="1500"/>
          </a:p>
          <a:p>
            <a:pPr lvl="0" rtl="0">
              <a:spcBef>
                <a:spcPts val="0"/>
              </a:spcBef>
              <a:buNone/>
            </a:pPr>
            <a:r>
              <a:rPr lang="en" sz="1500"/>
              <a:t>lower level diagrams for use in question answering if needed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500"/>
              <a:t>Cameron</a:t>
            </a:r>
          </a:p>
          <a:p>
            <a:pPr lvl="0" rtl="0">
              <a:spcBef>
                <a:spcPts val="0"/>
              </a:spcBef>
              <a:buNone/>
            </a:pPr>
            <a:r>
              <a:t/>
            </a:r>
            <a:endParaRPr sz="1500"/>
          </a:p>
          <a:p>
            <a:pPr lvl="0" rtl="0">
              <a:spcBef>
                <a:spcPts val="0"/>
              </a:spcBef>
              <a:buNone/>
            </a:pPr>
            <a:r>
              <a:rPr lang="en" sz="1500"/>
              <a:t>lower level diagrams for use in question answering if needed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500"/>
              <a:t>Cameron</a:t>
            </a:r>
          </a:p>
          <a:p>
            <a:pPr lvl="0" rtl="0">
              <a:spcBef>
                <a:spcPts val="0"/>
              </a:spcBef>
              <a:buNone/>
            </a:pPr>
            <a:r>
              <a:t/>
            </a:r>
            <a:endParaRPr sz="1500"/>
          </a:p>
          <a:p>
            <a:pPr lvl="0" rtl="0">
              <a:spcBef>
                <a:spcPts val="0"/>
              </a:spcBef>
              <a:buNone/>
            </a:pPr>
            <a:r>
              <a:rPr lang="en" sz="1500"/>
              <a:t>lower level diagrams for use in question answering if needed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Apoorv</a:t>
            </a:r>
          </a:p>
          <a:p>
            <a:pPr rtl="0">
              <a:spcBef>
                <a:spcPts val="0"/>
              </a:spcBef>
              <a:buNone/>
            </a:pPr>
            <a:r>
              <a:t/>
            </a:r>
            <a:endParaRPr sz="1500"/>
          </a:p>
          <a:p>
            <a:pPr lvl="0" rtl="0">
              <a:spcBef>
                <a:spcPts val="0"/>
              </a:spcBef>
              <a:buNone/>
            </a:pPr>
            <a:r>
              <a:rPr lang="en" sz="1500"/>
              <a:t>Describe the overall architecture, operation, and external interfaces. These slides should</a:t>
            </a:r>
          </a:p>
          <a:p>
            <a:pPr rtl="0">
              <a:spcBef>
                <a:spcPts val="0"/>
              </a:spcBef>
              <a:buNone/>
            </a:pPr>
            <a:r>
              <a:rPr lang="en" sz="1500"/>
              <a:t>correspond to the System Diagram, Operational Characteristics, and Architecture </a:t>
            </a:r>
            <a:r>
              <a:rPr lang="en"/>
              <a:t>sections</a:t>
            </a:r>
          </a:p>
          <a:p>
            <a:pPr rtl="0">
              <a:spcBef>
                <a:spcPts val="0"/>
              </a:spcBef>
              <a:buNone/>
            </a:pPr>
            <a:r>
              <a:t/>
            </a:r>
            <a:endParaRPr/>
          </a:p>
          <a:p>
            <a:pPr lvl="0" rtl="0">
              <a:spcBef>
                <a:spcPts val="0"/>
              </a:spcBef>
              <a:buNone/>
            </a:pPr>
            <a:r>
              <a:rPr lang="en"/>
              <a:t>sd card + usb 1.1 standards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200"/>
              <a:t>Victoria</a:t>
            </a:r>
          </a:p>
          <a:p>
            <a:pPr rtl="0">
              <a:spcBef>
                <a:spcPts val="0"/>
              </a:spcBef>
              <a:buNone/>
            </a:pPr>
            <a:r>
              <a:t/>
            </a:r>
            <a:endParaRPr sz="1200"/>
          </a:p>
          <a:p>
            <a:pPr rtl="0">
              <a:spcBef>
                <a:spcPts val="0"/>
              </a:spcBef>
              <a:buNone/>
            </a:pPr>
            <a:r>
              <a:rPr lang="en" sz="1200"/>
              <a:t>2 general modes - read &amp; write</a:t>
            </a:r>
          </a:p>
          <a:p>
            <a:pPr lvl="0" rtl="0">
              <a:spcBef>
                <a:spcPts val="0"/>
              </a:spcBef>
              <a:buNone/>
            </a:pPr>
            <a:r>
              <a:rPr lang="en" sz="1200"/>
              <a:t>Main controller handles communication between blocks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Victoria</a:t>
            </a:r>
          </a:p>
          <a:p>
            <a:pPr rtl="0">
              <a:spcBef>
                <a:spcPts val="0"/>
              </a:spcBef>
              <a:buNone/>
            </a:pPr>
            <a:r>
              <a:t/>
            </a:r>
            <a:endParaRPr sz="1500"/>
          </a:p>
          <a:p>
            <a:pPr lvl="0" rtl="0">
              <a:spcBef>
                <a:spcPts val="0"/>
              </a:spcBef>
              <a:buNone/>
            </a:pPr>
            <a:r>
              <a:rPr lang="en" sz="1500"/>
              <a:t>Describe the overall architecture, operation, and external interfaces. These slides should</a:t>
            </a:r>
          </a:p>
          <a:p>
            <a:pPr rtl="0">
              <a:spcBef>
                <a:spcPts val="0"/>
              </a:spcBef>
              <a:buNone/>
            </a:pPr>
            <a:r>
              <a:rPr lang="en" sz="1500"/>
              <a:t>correspond to the System Diagram, Operational Characteristics, and Architecture </a:t>
            </a:r>
            <a:r>
              <a:rPr lang="en"/>
              <a:t>sections</a:t>
            </a:r>
          </a:p>
          <a:p>
            <a:pPr rtl="0">
              <a:spcBef>
                <a:spcPts val="0"/>
              </a:spcBef>
              <a:buNone/>
            </a:pPr>
            <a:r>
              <a:t/>
            </a:r>
            <a:endParaRPr/>
          </a:p>
          <a:p>
            <a:pPr lvl="0" rtl="0">
              <a:spcBef>
                <a:spcPts val="0"/>
              </a:spcBef>
              <a:buNone/>
            </a:pPr>
            <a:r>
              <a:rPr lang="en"/>
              <a:t>flowchart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Victoria</a:t>
            </a:r>
          </a:p>
          <a:p>
            <a:pPr rtl="0">
              <a:spcBef>
                <a:spcPts val="0"/>
              </a:spcBef>
              <a:buNone/>
            </a:pPr>
            <a:r>
              <a:t/>
            </a:r>
            <a:endParaRPr sz="1500"/>
          </a:p>
          <a:p>
            <a:pPr lvl="0" rtl="0">
              <a:spcBef>
                <a:spcPts val="0"/>
              </a:spcBef>
              <a:buNone/>
            </a:pPr>
            <a:r>
              <a:rPr lang="en" sz="1500"/>
              <a:t>Write cycle with shortened write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Katie</a:t>
            </a:r>
          </a:p>
          <a:p>
            <a:pPr rtl="0">
              <a:spcBef>
                <a:spcPts val="0"/>
              </a:spcBef>
              <a:buNone/>
            </a:pPr>
            <a:r>
              <a:t/>
            </a:r>
            <a:endParaRPr sz="1500"/>
          </a:p>
          <a:p>
            <a:pPr rtl="0">
              <a:spcBef>
                <a:spcPts val="0"/>
              </a:spcBef>
              <a:buNone/>
            </a:pPr>
            <a:r>
              <a:rPr lang="en" sz="1500"/>
              <a:t>This shows the processes of receiving a setup token. This process is the first one that must occur on startup. If other packets are received before setup, the USB receiver ignores them. After a successful sync byte and PID byte, 7 bits are received, which make up the data address to be used for succeeding token packets. Two more bit periods occur, the last of which is the CRC value. At an eop, the value in the crc register is checked to be an inverted instance of 0 (11111 -&gt; 00000). Should the CRC value check out, the program moves into the normal idle state, where it waits to receive more packets. </a:t>
            </a:r>
          </a:p>
          <a:p>
            <a:pPr lvl="0" rtl="0">
              <a:spcBef>
                <a:spcPts val="0"/>
              </a:spcBef>
              <a:buNone/>
            </a:pPr>
            <a:r>
              <a:rPr lang="en" sz="1500"/>
              <a:t>Note the crc_rcv signal is only asserted when data should be shifted into the crc registers.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Katie</a:t>
            </a:r>
          </a:p>
          <a:p>
            <a:pPr rtl="0">
              <a:spcBef>
                <a:spcPts val="0"/>
              </a:spcBef>
              <a:buNone/>
            </a:pPr>
            <a:r>
              <a:t/>
            </a:r>
            <a:endParaRPr sz="1500"/>
          </a:p>
          <a:p>
            <a:pPr lvl="0" rtl="0">
              <a:spcBef>
                <a:spcPts val="0"/>
              </a:spcBef>
              <a:buNone/>
            </a:pPr>
            <a:r>
              <a:rPr lang="en" sz="1500"/>
              <a:t>This shows the proper behavior of bit_unstuff signals. When d_orig is 1 on a shift_enable, a counter is incremented. Should this counter reach 6, a state transition occurs, enabling a secondary count of clock cycles. While waiting for the count to complete, a shift_stop signal is asserted, and remains asserted through the next shift_enable. When the counting sequence finishes, the count of 1’s begins again. Should a d_edge be detected, the count of 1’s is reset (unless already in clock cycle counting state).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500"/>
              <a:t>Apoorv</a:t>
            </a:r>
          </a:p>
          <a:p>
            <a:pPr rtl="0">
              <a:spcBef>
                <a:spcPts val="0"/>
              </a:spcBef>
              <a:buNone/>
            </a:pPr>
            <a:r>
              <a:t/>
            </a:r>
            <a:endParaRPr sz="1500"/>
          </a:p>
          <a:p>
            <a:pPr lvl="0" rtl="0">
              <a:spcBef>
                <a:spcPts val="0"/>
              </a:spcBef>
              <a:buNone/>
            </a:pPr>
            <a:r>
              <a:rPr lang="en" sz="1500"/>
              <a:t>most important test results slide 4 - primary intended feature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cxnSp>
        <p:nvCxnSpPr>
          <p:cNvPr id="9" name="Shape 9"/>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0" name="Shape 10"/>
          <p:cNvSpPr txBox="1"/>
          <p:nvPr>
            <p:ph type="ctrTitle"/>
          </p:nvPr>
        </p:nvSpPr>
        <p:spPr>
          <a:xfrm>
            <a:off x="510450" y="1257300"/>
            <a:ext cx="8123100" cy="1588500"/>
          </a:xfrm>
          <a:prstGeom prst="rect">
            <a:avLst/>
          </a:prstGeom>
        </p:spPr>
        <p:txBody>
          <a:bodyPr anchorCtr="0" anchor="b"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11" name="Shape 11"/>
          <p:cNvSpPr txBox="1"/>
          <p:nvPr>
            <p:ph idx="1" type="subTitle"/>
          </p:nvPr>
        </p:nvSpPr>
        <p:spPr>
          <a:xfrm>
            <a:off x="510450" y="3182312"/>
            <a:ext cx="8123100" cy="629999"/>
          </a:xfrm>
          <a:prstGeom prst="rect">
            <a:avLst/>
          </a:prstGeom>
        </p:spPr>
        <p:txBody>
          <a:bodyPr anchorCtr="0" anchor="t" bIns="91425" lIns="91425" rIns="91425" tIns="91425"/>
          <a:lstStyle>
            <a:lvl1pPr>
              <a:lnSpc>
                <a:spcPct val="100000"/>
              </a:lnSpc>
              <a:spcBef>
                <a:spcPts val="0"/>
              </a:spcBef>
              <a:spcAft>
                <a:spcPts val="0"/>
              </a:spcAft>
              <a:buClr>
                <a:schemeClr val="lt1"/>
              </a:buClr>
              <a:buSzPct val="100000"/>
              <a:buNone/>
              <a:defRPr sz="2400">
                <a:solidFill>
                  <a:schemeClr val="lt1"/>
                </a:solidFill>
              </a:defRPr>
            </a:lvl1pPr>
            <a:lvl2pPr>
              <a:lnSpc>
                <a:spcPct val="100000"/>
              </a:lnSpc>
              <a:spcBef>
                <a:spcPts val="0"/>
              </a:spcBef>
              <a:spcAft>
                <a:spcPts val="0"/>
              </a:spcAft>
              <a:buClr>
                <a:schemeClr val="lt1"/>
              </a:buClr>
              <a:buSzPct val="100000"/>
              <a:buNone/>
              <a:defRPr sz="2400">
                <a:solidFill>
                  <a:schemeClr val="lt1"/>
                </a:solidFill>
              </a:defRPr>
            </a:lvl2pPr>
            <a:lvl3pPr>
              <a:lnSpc>
                <a:spcPct val="100000"/>
              </a:lnSpc>
              <a:spcBef>
                <a:spcPts val="0"/>
              </a:spcBef>
              <a:spcAft>
                <a:spcPts val="0"/>
              </a:spcAft>
              <a:buClr>
                <a:schemeClr val="lt1"/>
              </a:buClr>
              <a:buSzPct val="100000"/>
              <a:buNone/>
              <a:defRPr sz="2400">
                <a:solidFill>
                  <a:schemeClr val="lt1"/>
                </a:solidFill>
              </a:defRPr>
            </a:lvl3pPr>
            <a:lvl4pPr>
              <a:lnSpc>
                <a:spcPct val="100000"/>
              </a:lnSpc>
              <a:spcBef>
                <a:spcPts val="0"/>
              </a:spcBef>
              <a:spcAft>
                <a:spcPts val="0"/>
              </a:spcAft>
              <a:buClr>
                <a:schemeClr val="lt1"/>
              </a:buClr>
              <a:buSzPct val="100000"/>
              <a:buNone/>
              <a:defRPr sz="2400">
                <a:solidFill>
                  <a:schemeClr val="lt1"/>
                </a:solidFill>
              </a:defRPr>
            </a:lvl4pPr>
            <a:lvl5pPr>
              <a:lnSpc>
                <a:spcPct val="100000"/>
              </a:lnSpc>
              <a:spcBef>
                <a:spcPts val="0"/>
              </a:spcBef>
              <a:spcAft>
                <a:spcPts val="0"/>
              </a:spcAft>
              <a:buClr>
                <a:schemeClr val="lt1"/>
              </a:buClr>
              <a:buSzPct val="100000"/>
              <a:buNone/>
              <a:defRPr sz="2400">
                <a:solidFill>
                  <a:schemeClr val="lt1"/>
                </a:solidFill>
              </a:defRPr>
            </a:lvl5pPr>
            <a:lvl6pPr>
              <a:lnSpc>
                <a:spcPct val="100000"/>
              </a:lnSpc>
              <a:spcBef>
                <a:spcPts val="0"/>
              </a:spcBef>
              <a:spcAft>
                <a:spcPts val="0"/>
              </a:spcAft>
              <a:buClr>
                <a:schemeClr val="lt1"/>
              </a:buClr>
              <a:buSzPct val="100000"/>
              <a:buNone/>
              <a:defRPr sz="2400">
                <a:solidFill>
                  <a:schemeClr val="lt1"/>
                </a:solidFill>
              </a:defRPr>
            </a:lvl6pPr>
            <a:lvl7pPr>
              <a:lnSpc>
                <a:spcPct val="100000"/>
              </a:lnSpc>
              <a:spcBef>
                <a:spcPts val="0"/>
              </a:spcBef>
              <a:spcAft>
                <a:spcPts val="0"/>
              </a:spcAft>
              <a:buClr>
                <a:schemeClr val="lt1"/>
              </a:buClr>
              <a:buSzPct val="100000"/>
              <a:buNone/>
              <a:defRPr sz="2400">
                <a:solidFill>
                  <a:schemeClr val="lt1"/>
                </a:solidFill>
              </a:defRPr>
            </a:lvl7pPr>
            <a:lvl8pPr>
              <a:lnSpc>
                <a:spcPct val="100000"/>
              </a:lnSpc>
              <a:spcBef>
                <a:spcPts val="0"/>
              </a:spcBef>
              <a:spcAft>
                <a:spcPts val="0"/>
              </a:spcAft>
              <a:buClr>
                <a:schemeClr val="lt1"/>
              </a:buClr>
              <a:buSzPct val="100000"/>
              <a:buNone/>
              <a:defRPr sz="2400">
                <a:solidFill>
                  <a:schemeClr val="lt1"/>
                </a:solidFill>
              </a:defRPr>
            </a:lvl8pPr>
            <a:lvl9pPr>
              <a:lnSpc>
                <a:spcPct val="100000"/>
              </a:lnSpc>
              <a:spcBef>
                <a:spcPts val="0"/>
              </a:spcBef>
              <a:spcAft>
                <a:spcPts val="0"/>
              </a:spcAft>
              <a:buClr>
                <a:schemeClr val="lt1"/>
              </a:buClr>
              <a:buSzPct val="100000"/>
              <a:buNone/>
              <a:defRPr sz="2400">
                <a:solidFill>
                  <a:schemeClr val="l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49" name="Shape 49"/>
          <p:cNvSpPr txBox="1"/>
          <p:nvPr>
            <p:ph type="title"/>
          </p:nvPr>
        </p:nvSpPr>
        <p:spPr>
          <a:xfrm>
            <a:off x="311700" y="991475"/>
            <a:ext cx="8520599" cy="1917899"/>
          </a:xfrm>
          <a:prstGeom prst="rect">
            <a:avLst/>
          </a:prstGeom>
        </p:spPr>
        <p:txBody>
          <a:bodyPr anchorCtr="0" anchor="ctr" bIns="91425" lIns="91425" rIns="91425" tIns="91425"/>
          <a:lstStyle>
            <a:lvl1pPr algn="ctr">
              <a:spcBef>
                <a:spcPts val="0"/>
              </a:spcBef>
              <a:buSzPct val="100000"/>
              <a:defRPr b="1" sz="14000"/>
            </a:lvl1pPr>
            <a:lvl2pPr algn="ctr">
              <a:spcBef>
                <a:spcPts val="0"/>
              </a:spcBef>
              <a:buSzPct val="100000"/>
              <a:defRPr b="1" sz="14000"/>
            </a:lvl2pPr>
            <a:lvl3pPr algn="ctr">
              <a:spcBef>
                <a:spcPts val="0"/>
              </a:spcBef>
              <a:buSzPct val="100000"/>
              <a:defRPr b="1" sz="14000"/>
            </a:lvl3pPr>
            <a:lvl4pPr algn="ctr">
              <a:spcBef>
                <a:spcPts val="0"/>
              </a:spcBef>
              <a:buSzPct val="100000"/>
              <a:defRPr b="1" sz="14000"/>
            </a:lvl4pPr>
            <a:lvl5pPr algn="ctr">
              <a:spcBef>
                <a:spcPts val="0"/>
              </a:spcBef>
              <a:buSzPct val="100000"/>
              <a:defRPr b="1" sz="14000"/>
            </a:lvl5pPr>
            <a:lvl6pPr algn="ctr">
              <a:spcBef>
                <a:spcPts val="0"/>
              </a:spcBef>
              <a:buSzPct val="100000"/>
              <a:defRPr b="1" sz="14000"/>
            </a:lvl6pPr>
            <a:lvl7pPr algn="ctr">
              <a:spcBef>
                <a:spcPts val="0"/>
              </a:spcBef>
              <a:buSzPct val="100000"/>
              <a:defRPr b="1" sz="14000"/>
            </a:lvl7pPr>
            <a:lvl8pPr algn="ctr">
              <a:spcBef>
                <a:spcPts val="0"/>
              </a:spcBef>
              <a:buSzPct val="100000"/>
              <a:defRPr b="1" sz="14000"/>
            </a:lvl8pPr>
            <a:lvl9pPr algn="ctr">
              <a:spcBef>
                <a:spcPts val="0"/>
              </a:spcBef>
              <a:buSzPct val="100000"/>
              <a:defRPr b="1" sz="14000"/>
            </a:lvl9pPr>
          </a:lstStyle>
          <a:p/>
        </p:txBody>
      </p:sp>
      <p:sp>
        <p:nvSpPr>
          <p:cNvPr id="50" name="Shape 50"/>
          <p:cNvSpPr txBox="1"/>
          <p:nvPr>
            <p:ph idx="1" type="body"/>
          </p:nvPr>
        </p:nvSpPr>
        <p:spPr>
          <a:xfrm>
            <a:off x="311700" y="3071300"/>
            <a:ext cx="8520599" cy="9017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cxnSp>
        <p:nvCxnSpPr>
          <p:cNvPr id="14" name="Shape 14"/>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15" name="Shape 15"/>
          <p:cNvSpPr txBox="1"/>
          <p:nvPr>
            <p:ph type="title"/>
          </p:nvPr>
        </p:nvSpPr>
        <p:spPr>
          <a:xfrm>
            <a:off x="510450" y="2057400"/>
            <a:ext cx="8123100" cy="778800"/>
          </a:xfrm>
          <a:prstGeom prst="rect">
            <a:avLst/>
          </a:prstGeom>
        </p:spPr>
        <p:txBody>
          <a:bodyPr anchorCtr="0" anchor="b" bIns="91425" lIns="91425" rIns="91425" tIns="91425"/>
          <a:lstStyle>
            <a:lvl1pPr>
              <a:spcBef>
                <a:spcPts val="0"/>
              </a:spcBef>
              <a:buClr>
                <a:schemeClr val="lt1"/>
              </a:buClr>
              <a:buSzPct val="100000"/>
              <a:defRPr sz="3600">
                <a:solidFill>
                  <a:schemeClr val="lt1"/>
                </a:solidFill>
              </a:defRPr>
            </a:lvl1pPr>
            <a:lvl2pPr>
              <a:spcBef>
                <a:spcPts val="0"/>
              </a:spcBef>
              <a:buClr>
                <a:schemeClr val="lt1"/>
              </a:buClr>
              <a:buSzPct val="100000"/>
              <a:defRPr sz="3600">
                <a:solidFill>
                  <a:schemeClr val="lt1"/>
                </a:solidFill>
              </a:defRPr>
            </a:lvl2pPr>
            <a:lvl3pPr>
              <a:spcBef>
                <a:spcPts val="0"/>
              </a:spcBef>
              <a:buClr>
                <a:schemeClr val="lt1"/>
              </a:buClr>
              <a:buSzPct val="100000"/>
              <a:defRPr sz="3600">
                <a:solidFill>
                  <a:schemeClr val="lt1"/>
                </a:solidFill>
              </a:defRPr>
            </a:lvl3pPr>
            <a:lvl4pPr>
              <a:spcBef>
                <a:spcPts val="0"/>
              </a:spcBef>
              <a:buClr>
                <a:schemeClr val="lt1"/>
              </a:buClr>
              <a:buSzPct val="100000"/>
              <a:defRPr sz="3600">
                <a:solidFill>
                  <a:schemeClr val="lt1"/>
                </a:solidFill>
              </a:defRPr>
            </a:lvl4pPr>
            <a:lvl5pPr>
              <a:spcBef>
                <a:spcPts val="0"/>
              </a:spcBef>
              <a:buClr>
                <a:schemeClr val="lt1"/>
              </a:buClr>
              <a:buSzPct val="100000"/>
              <a:defRPr sz="3600">
                <a:solidFill>
                  <a:schemeClr val="lt1"/>
                </a:solidFill>
              </a:defRPr>
            </a:lvl5pPr>
            <a:lvl6pPr>
              <a:spcBef>
                <a:spcPts val="0"/>
              </a:spcBef>
              <a:buClr>
                <a:schemeClr val="lt1"/>
              </a:buClr>
              <a:buSzPct val="100000"/>
              <a:defRPr sz="3600">
                <a:solidFill>
                  <a:schemeClr val="lt1"/>
                </a:solidFill>
              </a:defRPr>
            </a:lvl6pPr>
            <a:lvl7pPr>
              <a:spcBef>
                <a:spcPts val="0"/>
              </a:spcBef>
              <a:buClr>
                <a:schemeClr val="lt1"/>
              </a:buClr>
              <a:buSzPct val="100000"/>
              <a:defRPr sz="3600">
                <a:solidFill>
                  <a:schemeClr val="lt1"/>
                </a:solidFill>
              </a:defRPr>
            </a:lvl7pPr>
            <a:lvl8pPr>
              <a:spcBef>
                <a:spcPts val="0"/>
              </a:spcBef>
              <a:buClr>
                <a:schemeClr val="lt1"/>
              </a:buClr>
              <a:buSzPct val="100000"/>
              <a:defRPr sz="3600">
                <a:solidFill>
                  <a:schemeClr val="lt1"/>
                </a:solidFill>
              </a:defRPr>
            </a:lvl8pPr>
            <a:lvl9pPr>
              <a:spcBef>
                <a:spcPts val="0"/>
              </a:spcBef>
              <a:buClr>
                <a:schemeClr val="lt1"/>
              </a:buClr>
              <a:buSzPct val="100000"/>
              <a:defRPr sz="3600">
                <a:solidFill>
                  <a:schemeClr val="lt1"/>
                </a:solidFill>
              </a:defRPr>
            </a:lvl9pPr>
          </a:lstStyle>
          <a:p/>
        </p:txBody>
      </p:sp>
      <p:sp>
        <p:nvSpPr>
          <p:cNvPr id="16" name="Shape 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19" name="Shape 19"/>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599" cy="572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2" name="Shape 32"/>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797500"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6" name="Shape 3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7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40" name="Shape 40"/>
          <p:cNvSpPr txBox="1"/>
          <p:nvPr>
            <p:ph type="title"/>
          </p:nvPr>
        </p:nvSpPr>
        <p:spPr>
          <a:xfrm>
            <a:off x="265500" y="1205825"/>
            <a:ext cx="4045199" cy="1509599"/>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1" name="Shape 41"/>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68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510450" y="1257300"/>
            <a:ext cx="8123100" cy="1588500"/>
          </a:xfrm>
          <a:prstGeom prst="rect">
            <a:avLst/>
          </a:prstGeom>
        </p:spPr>
        <p:txBody>
          <a:bodyPr anchorCtr="0" anchor="b" bIns="91425" lIns="91425" rIns="91425" tIns="91425">
            <a:noAutofit/>
          </a:bodyPr>
          <a:lstStyle/>
          <a:p>
            <a:pPr>
              <a:spcBef>
                <a:spcPts val="0"/>
              </a:spcBef>
              <a:buNone/>
            </a:pPr>
            <a:r>
              <a:rPr lang="en" sz="6000">
                <a:solidFill>
                  <a:srgbClr val="FFFFFF"/>
                </a:solidFill>
              </a:rPr>
              <a:t>BIG BOOTY USB</a:t>
            </a:r>
          </a:p>
        </p:txBody>
      </p:sp>
      <p:sp>
        <p:nvSpPr>
          <p:cNvPr id="59" name="Shape 59"/>
          <p:cNvSpPr txBox="1"/>
          <p:nvPr>
            <p:ph idx="1" type="subTitle"/>
          </p:nvPr>
        </p:nvSpPr>
        <p:spPr>
          <a:xfrm>
            <a:off x="510450" y="4361137"/>
            <a:ext cx="8123100" cy="629999"/>
          </a:xfrm>
          <a:prstGeom prst="rect">
            <a:avLst/>
          </a:prstGeom>
        </p:spPr>
        <p:txBody>
          <a:bodyPr anchorCtr="0" anchor="t" bIns="91425" lIns="91425" rIns="91425" tIns="91425">
            <a:noAutofit/>
          </a:bodyPr>
          <a:lstStyle/>
          <a:p>
            <a:pPr rtl="0">
              <a:lnSpc>
                <a:spcPct val="120000"/>
              </a:lnSpc>
              <a:spcBef>
                <a:spcPts val="0"/>
              </a:spcBef>
              <a:buNone/>
            </a:pPr>
            <a:r>
              <a:rPr lang="en" sz="1800">
                <a:solidFill>
                  <a:srgbClr val="FFFFFF"/>
                </a:solidFill>
              </a:rPr>
              <a:t>Victoria Humphreys        Apoorv Gaur        Cameron Jones        Katie Bauschka</a:t>
            </a:r>
          </a:p>
          <a:p>
            <a:pPr>
              <a:spcBef>
                <a:spcPts val="0"/>
              </a:spcBef>
              <a:buNone/>
            </a:pPr>
            <a:r>
              <a:t/>
            </a:r>
            <a:endParaRPr/>
          </a:p>
        </p:txBody>
      </p:sp>
      <p:sp>
        <p:nvSpPr>
          <p:cNvPr id="60" name="Shape 60"/>
          <p:cNvSpPr txBox="1"/>
          <p:nvPr>
            <p:ph idx="2" type="subTitle"/>
          </p:nvPr>
        </p:nvSpPr>
        <p:spPr>
          <a:xfrm>
            <a:off x="662850" y="3141937"/>
            <a:ext cx="8123100" cy="629999"/>
          </a:xfrm>
          <a:prstGeom prst="rect">
            <a:avLst/>
          </a:prstGeom>
        </p:spPr>
        <p:txBody>
          <a:bodyPr anchorCtr="0" anchor="t" bIns="91425" lIns="91425" rIns="91425" tIns="91425">
            <a:noAutofit/>
          </a:bodyPr>
          <a:lstStyle/>
          <a:p>
            <a:pPr lvl="0" rtl="0">
              <a:lnSpc>
                <a:spcPct val="120000"/>
              </a:lnSpc>
              <a:spcBef>
                <a:spcPts val="0"/>
              </a:spcBef>
              <a:buNone/>
            </a:pPr>
            <a:r>
              <a:rPr lang="en" sz="3000">
                <a:solidFill>
                  <a:srgbClr val="FFFFFF"/>
                </a:solidFill>
              </a:rPr>
              <a:t>SD to USB Interface Device</a:t>
            </a:r>
          </a:p>
          <a:p>
            <a:pPr lvl="0" rtl="0">
              <a:spcBef>
                <a:spcPts val="0"/>
              </a:spcBef>
              <a:buNone/>
            </a:pPr>
            <a:r>
              <a:t/>
            </a:r>
            <a:endParaRPr/>
          </a:p>
        </p:txBody>
      </p:sp>
      <p:sp>
        <p:nvSpPr>
          <p:cNvPr id="61" name="Shape 6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USB Tx Results - TX Bad Handshake Packet </a:t>
            </a:r>
          </a:p>
        </p:txBody>
      </p:sp>
      <p:sp>
        <p:nvSpPr>
          <p:cNvPr id="123" name="Shape 1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124" name="Shape 124"/>
          <p:cNvPicPr preferRelativeResize="0"/>
          <p:nvPr/>
        </p:nvPicPr>
        <p:blipFill>
          <a:blip r:embed="rId3">
            <a:alphaModFix/>
          </a:blip>
          <a:stretch>
            <a:fillRect/>
          </a:stretch>
        </p:blipFill>
        <p:spPr>
          <a:xfrm>
            <a:off x="311700" y="1332473"/>
            <a:ext cx="8520600" cy="3219937"/>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USB Tx Results - TX Transmit Packet </a:t>
            </a:r>
          </a:p>
        </p:txBody>
      </p:sp>
      <p:sp>
        <p:nvSpPr>
          <p:cNvPr id="130" name="Shape 1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131" name="Shape 131"/>
          <p:cNvPicPr preferRelativeResize="0"/>
          <p:nvPr/>
        </p:nvPicPr>
        <p:blipFill>
          <a:blip r:embed="rId3">
            <a:alphaModFix/>
          </a:blip>
          <a:stretch>
            <a:fillRect/>
          </a:stretch>
        </p:blipFill>
        <p:spPr>
          <a:xfrm>
            <a:off x="311700" y="1391375"/>
            <a:ext cx="8520600" cy="260383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USB SD Results - SD Sends Commands</a:t>
            </a:r>
          </a:p>
        </p:txBody>
      </p:sp>
      <p:sp>
        <p:nvSpPr>
          <p:cNvPr id="137" name="Shape 1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pic>
        <p:nvPicPr>
          <p:cNvPr id="138" name="Shape 138"/>
          <p:cNvPicPr preferRelativeResize="0"/>
          <p:nvPr/>
        </p:nvPicPr>
        <p:blipFill>
          <a:blip r:embed="rId3">
            <a:alphaModFix/>
          </a:blip>
          <a:stretch>
            <a:fillRect/>
          </a:stretch>
        </p:blipFill>
        <p:spPr>
          <a:xfrm>
            <a:off x="76200" y="1215175"/>
            <a:ext cx="9144000" cy="34480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Results - Layout</a:t>
            </a:r>
          </a:p>
        </p:txBody>
      </p:sp>
      <p:sp>
        <p:nvSpPr>
          <p:cNvPr id="144" name="Shape 1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
        <p:nvSpPr>
          <p:cNvPr id="145" name="Shape 145"/>
          <p:cNvSpPr txBox="1"/>
          <p:nvPr/>
        </p:nvSpPr>
        <p:spPr>
          <a:xfrm>
            <a:off x="4687775" y="1041725"/>
            <a:ext cx="3409199" cy="800399"/>
          </a:xfrm>
          <a:prstGeom prst="rect">
            <a:avLst/>
          </a:prstGeom>
          <a:noFill/>
          <a:ln>
            <a:noFill/>
          </a:ln>
        </p:spPr>
        <p:txBody>
          <a:bodyPr anchorCtr="0" anchor="t" bIns="91425" lIns="91425" rIns="91425" tIns="91425">
            <a:noAutofit/>
          </a:bodyPr>
          <a:lstStyle/>
          <a:p>
            <a:pPr lvl="0" rtl="0">
              <a:spcBef>
                <a:spcPts val="0"/>
              </a:spcBef>
              <a:buNone/>
            </a:pPr>
            <a:r>
              <a:t/>
            </a:r>
            <a:endParaRPr>
              <a:solidFill>
                <a:schemeClr val="lt1"/>
              </a:solidFill>
            </a:endParaRPr>
          </a:p>
        </p:txBody>
      </p:sp>
      <p:sp>
        <p:nvSpPr>
          <p:cNvPr id="146" name="Shape 146"/>
          <p:cNvSpPr txBox="1"/>
          <p:nvPr>
            <p:ph idx="1" type="body"/>
          </p:nvPr>
        </p:nvSpPr>
        <p:spPr>
          <a:xfrm>
            <a:off x="311700" y="1246825"/>
            <a:ext cx="8520599" cy="3416400"/>
          </a:xfrm>
          <a:prstGeom prst="rect">
            <a:avLst/>
          </a:prstGeom>
        </p:spPr>
        <p:txBody>
          <a:bodyPr anchorCtr="0" anchor="t" bIns="91425" lIns="91425" rIns="91425" tIns="91425">
            <a:noAutofit/>
          </a:bodyPr>
          <a:lstStyle/>
          <a:p>
            <a:pPr lvl="0" rtl="0">
              <a:lnSpc>
                <a:spcPct val="115000"/>
              </a:lnSpc>
              <a:spcBef>
                <a:spcPts val="0"/>
              </a:spcBef>
              <a:buNone/>
            </a:pPr>
            <a:r>
              <a:rPr lang="en" sz="2000">
                <a:solidFill>
                  <a:srgbClr val="63D297"/>
                </a:solidFill>
              </a:rPr>
              <a:t>Estimated SD Area</a:t>
            </a:r>
            <a:r>
              <a:rPr lang="en" sz="2000">
                <a:solidFill>
                  <a:srgbClr val="FFFFFF"/>
                </a:solidFill>
              </a:rPr>
              <a:t> </a:t>
            </a:r>
          </a:p>
          <a:p>
            <a:pPr indent="457200" lvl="0" rtl="0">
              <a:lnSpc>
                <a:spcPct val="115000"/>
              </a:lnSpc>
              <a:spcBef>
                <a:spcPts val="0"/>
              </a:spcBef>
              <a:spcAft>
                <a:spcPts val="0"/>
              </a:spcAft>
              <a:buNone/>
            </a:pPr>
            <a:r>
              <a:rPr lang="en" sz="2000">
                <a:solidFill>
                  <a:schemeClr val="lt1"/>
                </a:solidFill>
                <a:latin typeface="Arial"/>
                <a:ea typeface="Arial"/>
                <a:cs typeface="Arial"/>
                <a:sym typeface="Arial"/>
              </a:rPr>
              <a:t>5.16E5 um</a:t>
            </a:r>
            <a:r>
              <a:rPr baseline="30000" lang="en" sz="2000">
                <a:solidFill>
                  <a:schemeClr val="lt1"/>
                </a:solidFill>
                <a:latin typeface="Arial"/>
                <a:ea typeface="Arial"/>
                <a:cs typeface="Arial"/>
                <a:sym typeface="Arial"/>
              </a:rPr>
              <a:t>2</a:t>
            </a:r>
            <a:r>
              <a:rPr lang="en" sz="2000">
                <a:solidFill>
                  <a:schemeClr val="lt1"/>
                </a:solidFill>
                <a:latin typeface="Arial"/>
                <a:ea typeface="Arial"/>
                <a:cs typeface="Arial"/>
                <a:sym typeface="Arial"/>
              </a:rPr>
              <a:t> (No pads, no FIFO)</a:t>
            </a:r>
          </a:p>
          <a:p>
            <a:pPr indent="0" lvl="0" marL="0" rtl="0">
              <a:lnSpc>
                <a:spcPct val="115000"/>
              </a:lnSpc>
              <a:spcBef>
                <a:spcPts val="0"/>
              </a:spcBef>
              <a:buNone/>
            </a:pPr>
            <a:r>
              <a:rPr lang="en" sz="2000">
                <a:solidFill>
                  <a:srgbClr val="63D297"/>
                </a:solidFill>
              </a:rPr>
              <a:t>Current Layout SD Area</a:t>
            </a:r>
          </a:p>
          <a:p>
            <a:pPr indent="457200" lvl="0" marL="0" rtl="0">
              <a:lnSpc>
                <a:spcPct val="115000"/>
              </a:lnSpc>
              <a:spcBef>
                <a:spcPts val="0"/>
              </a:spcBef>
              <a:buNone/>
            </a:pPr>
            <a:r>
              <a:rPr lang="en" sz="2000">
                <a:solidFill>
                  <a:srgbClr val="FFFFFF"/>
                </a:solidFill>
              </a:rPr>
              <a:t>1.00E6 um</a:t>
            </a:r>
            <a:r>
              <a:rPr baseline="30000" lang="en" sz="2000">
                <a:solidFill>
                  <a:srgbClr val="FFFFFF"/>
                </a:solidFill>
              </a:rPr>
              <a:t>2</a:t>
            </a:r>
            <a:r>
              <a:rPr lang="en" sz="2000">
                <a:solidFill>
                  <a:srgbClr val="FFFFFF"/>
                </a:solidFill>
              </a:rPr>
              <a:t> (No pads, no FIFO)</a:t>
            </a:r>
          </a:p>
          <a:p>
            <a:pPr lvl="0" rtl="0">
              <a:lnSpc>
                <a:spcPct val="115000"/>
              </a:lnSpc>
              <a:spcBef>
                <a:spcPts val="0"/>
              </a:spcBef>
              <a:buNone/>
            </a:pPr>
            <a:r>
              <a:rPr lang="en" sz="2000">
                <a:solidFill>
                  <a:srgbClr val="63D297"/>
                </a:solidFill>
              </a:rPr>
              <a:t>Design Optimization</a:t>
            </a:r>
            <a:r>
              <a:rPr lang="en" sz="2000">
                <a:solidFill>
                  <a:srgbClr val="FFFFFF"/>
                </a:solidFill>
              </a:rPr>
              <a:t> </a:t>
            </a:r>
          </a:p>
          <a:p>
            <a:pPr indent="457200" lvl="0" rtl="0">
              <a:lnSpc>
                <a:spcPct val="115000"/>
              </a:lnSpc>
              <a:spcBef>
                <a:spcPts val="0"/>
              </a:spcBef>
              <a:buNone/>
            </a:pPr>
            <a:r>
              <a:rPr lang="en" sz="2000">
                <a:solidFill>
                  <a:srgbClr val="FFFFFF"/>
                </a:solidFill>
              </a:rPr>
              <a:t>SRAM to save on area</a:t>
            </a:r>
          </a:p>
        </p:txBody>
      </p:sp>
      <p:pic>
        <p:nvPicPr>
          <p:cNvPr id="147" name="Shape 147"/>
          <p:cNvPicPr preferRelativeResize="0"/>
          <p:nvPr/>
        </p:nvPicPr>
        <p:blipFill>
          <a:blip r:embed="rId3">
            <a:alphaModFix/>
          </a:blip>
          <a:stretch>
            <a:fillRect/>
          </a:stretch>
        </p:blipFill>
        <p:spPr>
          <a:xfrm>
            <a:off x="4973941" y="863550"/>
            <a:ext cx="3542933" cy="34164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Results - Fixed Success Criteria Status</a:t>
            </a:r>
          </a:p>
        </p:txBody>
      </p:sp>
      <p:sp>
        <p:nvSpPr>
          <p:cNvPr id="153" name="Shape 1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
        <p:nvSpPr>
          <p:cNvPr id="154" name="Shape 154"/>
          <p:cNvSpPr txBox="1"/>
          <p:nvPr/>
        </p:nvSpPr>
        <p:spPr>
          <a:xfrm>
            <a:off x="311700" y="1143000"/>
            <a:ext cx="8520599" cy="3656699"/>
          </a:xfrm>
          <a:prstGeom prst="rect">
            <a:avLst/>
          </a:prstGeom>
          <a:noFill/>
          <a:ln>
            <a:noFill/>
          </a:ln>
        </p:spPr>
        <p:txBody>
          <a:bodyPr anchorCtr="0" anchor="t" bIns="91425" lIns="91425" rIns="91425" tIns="91425">
            <a:noAutofit/>
          </a:bodyPr>
          <a:lstStyle/>
          <a:p>
            <a:pPr indent="-342900" lvl="0" marL="457200" rtl="0">
              <a:lnSpc>
                <a:spcPct val="165600"/>
              </a:lnSpc>
              <a:spcBef>
                <a:spcPts val="0"/>
              </a:spcBef>
              <a:buClr>
                <a:schemeClr val="lt1"/>
              </a:buClr>
              <a:buSzPct val="100000"/>
              <a:buAutoNum type="arabicPeriod"/>
            </a:pPr>
            <a:r>
              <a:rPr lang="en" sz="1800">
                <a:solidFill>
                  <a:schemeClr val="lt1"/>
                </a:solidFill>
              </a:rPr>
              <a:t>Test benches exist for all top level components and </a:t>
            </a:r>
            <a:r>
              <a:rPr lang="en" sz="1800">
                <a:solidFill>
                  <a:schemeClr val="lt2"/>
                </a:solidFill>
              </a:rPr>
              <a:t>the entire design</a:t>
            </a:r>
            <a:r>
              <a:rPr lang="en" sz="1800">
                <a:solidFill>
                  <a:schemeClr val="lt1"/>
                </a:solidFill>
              </a:rPr>
              <a:t>. </a:t>
            </a:r>
          </a:p>
          <a:p>
            <a:pPr indent="-342900" lvl="0" marL="457200" rtl="0">
              <a:lnSpc>
                <a:spcPct val="165600"/>
              </a:lnSpc>
              <a:spcBef>
                <a:spcPts val="0"/>
              </a:spcBef>
              <a:buClr>
                <a:schemeClr val="lt1"/>
              </a:buClr>
              <a:buSzPct val="100000"/>
              <a:buAutoNum type="arabicPeriod"/>
            </a:pPr>
            <a:r>
              <a:rPr lang="en" sz="1800">
                <a:solidFill>
                  <a:schemeClr val="lt2"/>
                </a:solidFill>
              </a:rPr>
              <a:t>Design synthesizes without latches, timing arcs, and warnings.</a:t>
            </a:r>
          </a:p>
          <a:p>
            <a:pPr indent="-342900" lvl="0" marL="457200" rtl="0">
              <a:lnSpc>
                <a:spcPct val="165600"/>
              </a:lnSpc>
              <a:spcBef>
                <a:spcPts val="0"/>
              </a:spcBef>
              <a:buClr>
                <a:schemeClr val="lt1"/>
              </a:buClr>
              <a:buSzPct val="100000"/>
              <a:buAutoNum type="arabicPeriod"/>
            </a:pPr>
            <a:r>
              <a:rPr lang="en" sz="1800">
                <a:solidFill>
                  <a:schemeClr val="lt1"/>
                </a:solidFill>
              </a:rPr>
              <a:t>Source and </a:t>
            </a:r>
            <a:r>
              <a:rPr lang="en" sz="1800">
                <a:solidFill>
                  <a:schemeClr val="lt2"/>
                </a:solidFill>
              </a:rPr>
              <a:t>mapped version</a:t>
            </a:r>
            <a:r>
              <a:rPr lang="en" sz="1800">
                <a:solidFill>
                  <a:schemeClr val="lt1"/>
                </a:solidFill>
              </a:rPr>
              <a:t> of the complete design behave the same. </a:t>
            </a:r>
          </a:p>
          <a:p>
            <a:pPr indent="-342900" lvl="0" marL="457200" rtl="0">
              <a:lnSpc>
                <a:spcPct val="165600"/>
              </a:lnSpc>
              <a:spcBef>
                <a:spcPts val="0"/>
              </a:spcBef>
              <a:buClr>
                <a:schemeClr val="lt1"/>
              </a:buClr>
              <a:buSzPct val="100000"/>
              <a:buAutoNum type="arabicPeriod"/>
            </a:pPr>
            <a:r>
              <a:rPr lang="en" sz="1800">
                <a:solidFill>
                  <a:schemeClr val="lt1"/>
                </a:solidFill>
              </a:rPr>
              <a:t>The </a:t>
            </a:r>
            <a:r>
              <a:rPr lang="en" sz="1800">
                <a:solidFill>
                  <a:schemeClr val="lt2"/>
                </a:solidFill>
              </a:rPr>
              <a:t>IC layout</a:t>
            </a:r>
            <a:r>
              <a:rPr lang="en" sz="1800">
                <a:solidFill>
                  <a:schemeClr val="lt1"/>
                </a:solidFill>
              </a:rPr>
              <a:t> passes all geometry and connectivity checks.</a:t>
            </a:r>
          </a:p>
          <a:p>
            <a:pPr indent="-342900" lvl="0" marL="457200" rtl="0">
              <a:lnSpc>
                <a:spcPct val="138000"/>
              </a:lnSpc>
              <a:spcBef>
                <a:spcPts val="0"/>
              </a:spcBef>
              <a:buClr>
                <a:schemeClr val="lt1"/>
              </a:buClr>
              <a:buSzPct val="100000"/>
              <a:buAutoNum type="arabicPeriod"/>
            </a:pPr>
            <a:r>
              <a:rPr lang="en" sz="1800">
                <a:solidFill>
                  <a:schemeClr val="lt1"/>
                </a:solidFill>
              </a:rPr>
              <a:t>Targets:</a:t>
            </a:r>
          </a:p>
          <a:p>
            <a:pPr indent="-342900" lvl="1" marL="914400" rtl="0">
              <a:lnSpc>
                <a:spcPct val="138000"/>
              </a:lnSpc>
              <a:spcBef>
                <a:spcPts val="0"/>
              </a:spcBef>
              <a:buClr>
                <a:schemeClr val="lt2"/>
              </a:buClr>
              <a:buSzPct val="100000"/>
              <a:buAutoNum type="alphaLcPeriod"/>
            </a:pPr>
            <a:r>
              <a:rPr lang="en" sz="1800">
                <a:solidFill>
                  <a:schemeClr val="lt2"/>
                </a:solidFill>
              </a:rPr>
              <a:t>Area - Approx. 2.61mm x 2.61mm</a:t>
            </a:r>
          </a:p>
          <a:p>
            <a:pPr indent="-342900" lvl="1" marL="914400" rtl="0">
              <a:lnSpc>
                <a:spcPct val="138000"/>
              </a:lnSpc>
              <a:spcBef>
                <a:spcPts val="0"/>
              </a:spcBef>
              <a:buClr>
                <a:schemeClr val="lt1"/>
              </a:buClr>
              <a:buSzPct val="100000"/>
              <a:buAutoNum type="alphaLcPeriod"/>
            </a:pPr>
            <a:r>
              <a:rPr lang="en" sz="1800">
                <a:solidFill>
                  <a:schemeClr val="lt1"/>
                </a:solidFill>
              </a:rPr>
              <a:t>Pin Count - 8</a:t>
            </a:r>
          </a:p>
          <a:p>
            <a:pPr indent="-342900" lvl="1" marL="914400" rtl="0">
              <a:lnSpc>
                <a:spcPct val="138000"/>
              </a:lnSpc>
              <a:spcBef>
                <a:spcPts val="0"/>
              </a:spcBef>
              <a:buClr>
                <a:schemeClr val="lt1"/>
              </a:buClr>
              <a:buSzPct val="100000"/>
              <a:buAutoNum type="alphaLcPeriod"/>
            </a:pPr>
            <a:r>
              <a:rPr lang="en" sz="1800">
                <a:solidFill>
                  <a:schemeClr val="lt1"/>
                </a:solidFill>
              </a:rPr>
              <a:t>Clock Freq - 96 MHz</a:t>
            </a:r>
          </a:p>
          <a:p>
            <a:pPr rtl="0">
              <a:lnSpc>
                <a:spcPct val="115000"/>
              </a:lnSpc>
              <a:spcBef>
                <a:spcPts val="0"/>
              </a:spcBef>
              <a:buNone/>
            </a:pPr>
            <a:r>
              <a:t/>
            </a:r>
            <a:endParaRPr sz="1800"/>
          </a:p>
          <a:p>
            <a:pPr lvl="0" rtl="0">
              <a:lnSpc>
                <a:spcPct val="115000"/>
              </a:lnSpc>
              <a:spcBef>
                <a:spcPts val="0"/>
              </a:spcBef>
              <a:buNone/>
            </a:pPr>
            <a:r>
              <a:t/>
            </a:r>
            <a:endParaRPr sz="1800">
              <a:solidFill>
                <a:srgbClr val="63D297"/>
              </a:solidFill>
            </a:endParaRPr>
          </a:p>
          <a:p>
            <a:pPr lvl="0" rtl="0">
              <a:lnSpc>
                <a:spcPct val="115000"/>
              </a:lnSpc>
              <a:spcBef>
                <a:spcPts val="0"/>
              </a:spcBef>
              <a:buNone/>
            </a:pPr>
            <a:r>
              <a:t/>
            </a:r>
            <a:endParaRPr sz="1800">
              <a:solidFill>
                <a:srgbClr val="FFFFFF"/>
              </a:solidFil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Results - Design Specific Success Criteria Status</a:t>
            </a:r>
          </a:p>
        </p:txBody>
      </p:sp>
      <p:sp>
        <p:nvSpPr>
          <p:cNvPr id="160" name="Shape 16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
        <p:nvSpPr>
          <p:cNvPr id="161" name="Shape 161"/>
          <p:cNvSpPr txBox="1"/>
          <p:nvPr/>
        </p:nvSpPr>
        <p:spPr>
          <a:xfrm>
            <a:off x="311700" y="1143000"/>
            <a:ext cx="8421300" cy="3656699"/>
          </a:xfrm>
          <a:prstGeom prst="rect">
            <a:avLst/>
          </a:prstGeom>
          <a:noFill/>
          <a:ln>
            <a:noFill/>
          </a:ln>
        </p:spPr>
        <p:txBody>
          <a:bodyPr anchorCtr="0" anchor="t" bIns="91425" lIns="91425" rIns="91425" tIns="91425">
            <a:noAutofit/>
          </a:bodyPr>
          <a:lstStyle/>
          <a:p>
            <a:pPr indent="-355600" lvl="0" marL="457200" rtl="0">
              <a:lnSpc>
                <a:spcPct val="138000"/>
              </a:lnSpc>
              <a:spcBef>
                <a:spcPts val="0"/>
              </a:spcBef>
              <a:buClr>
                <a:schemeClr val="lt1"/>
              </a:buClr>
              <a:buSzPct val="100000"/>
              <a:buAutoNum type="arabicPeriod"/>
            </a:pPr>
            <a:r>
              <a:rPr lang="en" sz="2000">
                <a:solidFill>
                  <a:schemeClr val="lt2"/>
                </a:solidFill>
              </a:rPr>
              <a:t>Single block write requests </a:t>
            </a:r>
            <a:r>
              <a:rPr lang="en" sz="2000">
                <a:solidFill>
                  <a:schemeClr val="lt1"/>
                </a:solidFill>
              </a:rPr>
              <a:t>to SD. </a:t>
            </a:r>
          </a:p>
          <a:p>
            <a:pPr indent="-355600" lvl="0" marL="457200" rtl="0">
              <a:lnSpc>
                <a:spcPct val="138000"/>
              </a:lnSpc>
              <a:spcBef>
                <a:spcPts val="0"/>
              </a:spcBef>
              <a:buClr>
                <a:schemeClr val="lt1"/>
              </a:buClr>
              <a:buSzPct val="100000"/>
              <a:buAutoNum type="arabicPeriod"/>
            </a:pPr>
            <a:r>
              <a:rPr lang="en" sz="2000">
                <a:solidFill>
                  <a:schemeClr val="lt2"/>
                </a:solidFill>
              </a:rPr>
              <a:t>Single block read requests </a:t>
            </a:r>
            <a:r>
              <a:rPr lang="en" sz="2000">
                <a:solidFill>
                  <a:schemeClr val="lt1"/>
                </a:solidFill>
              </a:rPr>
              <a:t>from SD.</a:t>
            </a:r>
          </a:p>
          <a:p>
            <a:pPr indent="-355600" lvl="0" marL="457200" rtl="0">
              <a:lnSpc>
                <a:spcPct val="138000"/>
              </a:lnSpc>
              <a:spcBef>
                <a:spcPts val="0"/>
              </a:spcBef>
              <a:buClr>
                <a:schemeClr val="lt1"/>
              </a:buClr>
              <a:buSzPct val="100000"/>
              <a:buAutoNum type="arabicPeriod"/>
            </a:pPr>
            <a:r>
              <a:rPr lang="en" sz="2000">
                <a:solidFill>
                  <a:schemeClr val="lt2"/>
                </a:solidFill>
              </a:rPr>
              <a:t>Bulk transport</a:t>
            </a:r>
            <a:r>
              <a:rPr lang="en" sz="2000">
                <a:solidFill>
                  <a:schemeClr val="lt1"/>
                </a:solidFill>
              </a:rPr>
              <a:t> of data packets from USB to SD works.</a:t>
            </a:r>
          </a:p>
          <a:p>
            <a:pPr indent="-355600" lvl="0" marL="457200" rtl="0">
              <a:lnSpc>
                <a:spcPct val="138000"/>
              </a:lnSpc>
              <a:spcBef>
                <a:spcPts val="0"/>
              </a:spcBef>
              <a:buClr>
                <a:schemeClr val="lt1"/>
              </a:buClr>
              <a:buSzPct val="100000"/>
              <a:buAutoNum type="arabicPeriod"/>
            </a:pPr>
            <a:r>
              <a:rPr lang="en" sz="2000">
                <a:solidFill>
                  <a:schemeClr val="lt1"/>
                </a:solidFill>
              </a:rPr>
              <a:t>Rx receives </a:t>
            </a:r>
            <a:r>
              <a:rPr lang="en" sz="2000">
                <a:solidFill>
                  <a:schemeClr val="lt2"/>
                </a:solidFill>
              </a:rPr>
              <a:t>4 different packet</a:t>
            </a:r>
            <a:r>
              <a:rPr lang="en" sz="2000">
                <a:solidFill>
                  <a:schemeClr val="lt1"/>
                </a:solidFill>
              </a:rPr>
              <a:t> </a:t>
            </a:r>
            <a:r>
              <a:rPr lang="en" sz="2000">
                <a:solidFill>
                  <a:schemeClr val="lt2"/>
                </a:solidFill>
              </a:rPr>
              <a:t>types</a:t>
            </a:r>
            <a:r>
              <a:rPr lang="en" sz="2000">
                <a:solidFill>
                  <a:schemeClr val="lt1"/>
                </a:solidFill>
              </a:rPr>
              <a:t> and </a:t>
            </a:r>
            <a:r>
              <a:rPr lang="en" sz="2000">
                <a:solidFill>
                  <a:schemeClr val="lt2"/>
                </a:solidFill>
              </a:rPr>
              <a:t>correctly unstuffs data</a:t>
            </a:r>
            <a:r>
              <a:rPr lang="en" sz="2000">
                <a:solidFill>
                  <a:schemeClr val="lt1"/>
                </a:solidFill>
              </a:rPr>
              <a:t>.</a:t>
            </a:r>
          </a:p>
          <a:p>
            <a:pPr indent="-355600" lvl="0" marL="457200" rtl="0">
              <a:lnSpc>
                <a:spcPct val="138000"/>
              </a:lnSpc>
              <a:spcBef>
                <a:spcPts val="0"/>
              </a:spcBef>
              <a:buClr>
                <a:schemeClr val="lt1"/>
              </a:buClr>
              <a:buSzPct val="100000"/>
              <a:buAutoNum type="arabicPeriod"/>
            </a:pPr>
            <a:r>
              <a:rPr lang="en" sz="2000">
                <a:solidFill>
                  <a:schemeClr val="lt1"/>
                </a:solidFill>
              </a:rPr>
              <a:t>Tx sends</a:t>
            </a:r>
            <a:r>
              <a:rPr lang="en" sz="2000">
                <a:solidFill>
                  <a:schemeClr val="lt2"/>
                </a:solidFill>
              </a:rPr>
              <a:t> 2 different packet types </a:t>
            </a:r>
            <a:r>
              <a:rPr lang="en" sz="2000">
                <a:solidFill>
                  <a:schemeClr val="lt1"/>
                </a:solidFill>
              </a:rPr>
              <a:t>and</a:t>
            </a:r>
            <a:r>
              <a:rPr lang="en" sz="2000">
                <a:solidFill>
                  <a:schemeClr val="lt2"/>
                </a:solidFill>
              </a:rPr>
              <a:t> correctly stuffs data.</a:t>
            </a:r>
          </a:p>
          <a:p>
            <a:pPr indent="-355600" lvl="0" marL="457200" rtl="0">
              <a:lnSpc>
                <a:spcPct val="115000"/>
              </a:lnSpc>
              <a:spcBef>
                <a:spcPts val="0"/>
              </a:spcBef>
              <a:buClr>
                <a:schemeClr val="lt1"/>
              </a:buClr>
              <a:buSzPct val="100000"/>
              <a:buAutoNum type="arabicPeriod"/>
            </a:pPr>
            <a:r>
              <a:rPr lang="en" sz="2000">
                <a:solidFill>
                  <a:schemeClr val="lt1"/>
                </a:solidFill>
              </a:rPr>
              <a:t>Data blocks are</a:t>
            </a:r>
            <a:r>
              <a:rPr lang="en" sz="2000">
                <a:solidFill>
                  <a:schemeClr val="lt2"/>
                </a:solidFill>
              </a:rPr>
              <a:t> correctly read and written to SD </a:t>
            </a:r>
            <a:r>
              <a:rPr lang="en" sz="2000">
                <a:solidFill>
                  <a:schemeClr val="lt1"/>
                </a:solidFill>
              </a:rPr>
              <a:t>at all designated speed ratings</a:t>
            </a:r>
            <a:r>
              <a:rPr lang="en" sz="2000">
                <a:solidFill>
                  <a:schemeClr val="lt2"/>
                </a:solidFill>
              </a:rPr>
              <a:t>.</a:t>
            </a:r>
          </a:p>
          <a:p>
            <a:pPr lvl="0" rtl="0">
              <a:lnSpc>
                <a:spcPct val="115000"/>
              </a:lnSpc>
              <a:spcBef>
                <a:spcPts val="0"/>
              </a:spcBef>
              <a:buNone/>
            </a:pPr>
            <a:r>
              <a:t/>
            </a:r>
            <a:endParaRPr sz="2000">
              <a:solidFill>
                <a:srgbClr val="FFFFFF"/>
              </a:solidFill>
            </a:endParaRPr>
          </a:p>
          <a:p>
            <a:pPr lvl="0" rtl="0">
              <a:lnSpc>
                <a:spcPct val="115000"/>
              </a:lnSpc>
              <a:spcBef>
                <a:spcPts val="0"/>
              </a:spcBef>
              <a:buNone/>
            </a:pPr>
            <a:r>
              <a:t/>
            </a:r>
            <a:endParaRPr sz="2000">
              <a:solidFill>
                <a:srgbClr val="FFFFFF"/>
              </a:solidFill>
            </a:endParaRPr>
          </a:p>
          <a:p>
            <a:pPr lvl="0" rtl="0">
              <a:lnSpc>
                <a:spcPct val="115000"/>
              </a:lnSpc>
              <a:spcBef>
                <a:spcPts val="0"/>
              </a:spcBef>
              <a:buNone/>
            </a:pPr>
            <a:r>
              <a:t/>
            </a:r>
            <a:endParaRPr sz="2000">
              <a:solidFill>
                <a:srgbClr val="FFFFFF"/>
              </a:solidFill>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Conclusions</a:t>
            </a:r>
          </a:p>
        </p:txBody>
      </p:sp>
      <p:sp>
        <p:nvSpPr>
          <p:cNvPr id="167" name="Shape 16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
        <p:nvSpPr>
          <p:cNvPr id="168" name="Shape 168"/>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15000"/>
              </a:lnSpc>
              <a:spcBef>
                <a:spcPts val="0"/>
              </a:spcBef>
              <a:buNone/>
            </a:pPr>
            <a:r>
              <a:rPr lang="en" sz="2000">
                <a:solidFill>
                  <a:srgbClr val="63D297"/>
                </a:solidFill>
              </a:rPr>
              <a:t>Biggest Challenges</a:t>
            </a:r>
            <a:r>
              <a:rPr lang="en" sz="2000">
                <a:solidFill>
                  <a:srgbClr val="FFFFFF"/>
                </a:solidFill>
              </a:rPr>
              <a:t> </a:t>
            </a:r>
          </a:p>
          <a:p>
            <a:pPr indent="457200" lvl="0" rtl="0">
              <a:lnSpc>
                <a:spcPct val="115000"/>
              </a:lnSpc>
              <a:spcBef>
                <a:spcPts val="0"/>
              </a:spcBef>
              <a:buNone/>
            </a:pPr>
            <a:r>
              <a:rPr lang="en" sz="2000">
                <a:solidFill>
                  <a:srgbClr val="FFFFFF"/>
                </a:solidFill>
                <a:latin typeface="Arial"/>
                <a:ea typeface="Arial"/>
                <a:cs typeface="Arial"/>
                <a:sym typeface="Arial"/>
              </a:rPr>
              <a:t>Debugging, Bit Stuffer, CRC Blocks</a:t>
            </a:r>
          </a:p>
          <a:p>
            <a:pPr indent="0" marL="0" rtl="0">
              <a:lnSpc>
                <a:spcPct val="115000"/>
              </a:lnSpc>
              <a:spcBef>
                <a:spcPts val="0"/>
              </a:spcBef>
              <a:buNone/>
            </a:pPr>
            <a:r>
              <a:rPr lang="en" sz="2000">
                <a:solidFill>
                  <a:srgbClr val="63D297"/>
                </a:solidFill>
              </a:rPr>
              <a:t>Alternative Approach</a:t>
            </a:r>
            <a:r>
              <a:rPr lang="en" sz="2000">
                <a:solidFill>
                  <a:srgbClr val="FFFFFF"/>
                </a:solidFill>
              </a:rPr>
              <a:t> </a:t>
            </a:r>
          </a:p>
          <a:p>
            <a:pPr indent="457200" lvl="0" marL="0" rtl="0">
              <a:lnSpc>
                <a:spcPct val="115000"/>
              </a:lnSpc>
              <a:spcBef>
                <a:spcPts val="0"/>
              </a:spcBef>
              <a:buNone/>
            </a:pPr>
            <a:r>
              <a:rPr lang="en" sz="2000">
                <a:solidFill>
                  <a:srgbClr val="FFFFFF"/>
                </a:solidFill>
              </a:rPr>
              <a:t>Use SD Mode instead of SPI, Better time management</a:t>
            </a:r>
          </a:p>
          <a:p>
            <a:pPr rtl="0">
              <a:lnSpc>
                <a:spcPct val="115000"/>
              </a:lnSpc>
              <a:spcBef>
                <a:spcPts val="0"/>
              </a:spcBef>
              <a:buNone/>
            </a:pPr>
            <a:r>
              <a:rPr lang="en" sz="2000">
                <a:solidFill>
                  <a:srgbClr val="63D297"/>
                </a:solidFill>
              </a:rPr>
              <a:t>Desired Improvements</a:t>
            </a:r>
            <a:r>
              <a:rPr lang="en" sz="2000">
                <a:solidFill>
                  <a:srgbClr val="FFFFFF"/>
                </a:solidFill>
              </a:rPr>
              <a:t> </a:t>
            </a:r>
          </a:p>
          <a:p>
            <a:pPr indent="457200" lvl="0" rtl="0">
              <a:lnSpc>
                <a:spcPct val="115000"/>
              </a:lnSpc>
              <a:spcBef>
                <a:spcPts val="0"/>
              </a:spcBef>
              <a:buNone/>
            </a:pPr>
            <a:r>
              <a:rPr lang="en" sz="2000">
                <a:solidFill>
                  <a:srgbClr val="FFFFFF"/>
                </a:solidFill>
              </a:rPr>
              <a:t>SD CRC checking, USB 2.0, Higher speeds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74" name="Shape 174"/>
          <p:cNvSpPr txBox="1"/>
          <p:nvPr>
            <p:ph type="ctrTitle"/>
          </p:nvPr>
        </p:nvSpPr>
        <p:spPr>
          <a:xfrm>
            <a:off x="510450" y="1257300"/>
            <a:ext cx="8123100" cy="1588500"/>
          </a:xfrm>
          <a:prstGeom prst="rect">
            <a:avLst/>
          </a:prstGeom>
        </p:spPr>
        <p:txBody>
          <a:bodyPr anchorCtr="0" anchor="b" bIns="91425" lIns="91425" rIns="91425" tIns="91425">
            <a:noAutofit/>
          </a:bodyPr>
          <a:lstStyle/>
          <a:p>
            <a:pPr lvl="0" rtl="0">
              <a:spcBef>
                <a:spcPts val="0"/>
              </a:spcBef>
              <a:buNone/>
            </a:pPr>
            <a:r>
              <a:rPr lang="en" sz="6000">
                <a:solidFill>
                  <a:srgbClr val="FFFFFF"/>
                </a:solidFill>
              </a:rPr>
              <a:t>Questions?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For Questions - MCU State Diagram</a:t>
            </a:r>
          </a:p>
        </p:txBody>
      </p:sp>
      <p:sp>
        <p:nvSpPr>
          <p:cNvPr id="180" name="Shape 18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181" name="Shape 181"/>
          <p:cNvPicPr preferRelativeResize="0"/>
          <p:nvPr/>
        </p:nvPicPr>
        <p:blipFill>
          <a:blip r:embed="rId3">
            <a:alphaModFix/>
          </a:blip>
          <a:stretch>
            <a:fillRect/>
          </a:stretch>
        </p:blipFill>
        <p:spPr>
          <a:xfrm>
            <a:off x="1415025" y="921650"/>
            <a:ext cx="6313950" cy="40589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For Questions - RX Block Diagram</a:t>
            </a:r>
          </a:p>
        </p:txBody>
      </p:sp>
      <p:sp>
        <p:nvSpPr>
          <p:cNvPr id="187" name="Shape 18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188" name="Shape 188"/>
          <p:cNvPicPr preferRelativeResize="0"/>
          <p:nvPr/>
        </p:nvPicPr>
        <p:blipFill>
          <a:blip r:embed="rId3">
            <a:alphaModFix/>
          </a:blip>
          <a:stretch>
            <a:fillRect/>
          </a:stretch>
        </p:blipFill>
        <p:spPr>
          <a:xfrm>
            <a:off x="155850" y="1219206"/>
            <a:ext cx="8832301" cy="3624343"/>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sz="3000">
                <a:solidFill>
                  <a:srgbClr val="FFFFFF"/>
                </a:solidFill>
              </a:rPr>
              <a:t>Project Overview</a:t>
            </a:r>
          </a:p>
        </p:txBody>
      </p:sp>
      <p:sp>
        <p:nvSpPr>
          <p:cNvPr id="67" name="Shape 67"/>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lnSpc>
                <a:spcPct val="115000"/>
              </a:lnSpc>
              <a:spcBef>
                <a:spcPts val="0"/>
              </a:spcBef>
              <a:buNone/>
            </a:pPr>
            <a:r>
              <a:rPr lang="en" sz="2000">
                <a:solidFill>
                  <a:srgbClr val="63D297"/>
                </a:solidFill>
                <a:latin typeface="Arial"/>
                <a:ea typeface="Arial"/>
                <a:cs typeface="Arial"/>
                <a:sym typeface="Arial"/>
              </a:rPr>
              <a:t>What is BB-USB?</a:t>
            </a:r>
            <a:r>
              <a:rPr lang="en" sz="2000">
                <a:solidFill>
                  <a:srgbClr val="FFFFFF"/>
                </a:solidFill>
                <a:latin typeface="Arial"/>
                <a:ea typeface="Arial"/>
                <a:cs typeface="Arial"/>
                <a:sym typeface="Arial"/>
              </a:rPr>
              <a:t> An SD card to USB read/write adapter. It transmits data to and from a computer via the USB connection that is linked to the SD interface.</a:t>
            </a:r>
          </a:p>
          <a:p>
            <a:pPr rtl="0">
              <a:lnSpc>
                <a:spcPct val="115000"/>
              </a:lnSpc>
              <a:spcBef>
                <a:spcPts val="0"/>
              </a:spcBef>
              <a:buNone/>
            </a:pPr>
            <a:r>
              <a:rPr lang="en" sz="2000">
                <a:solidFill>
                  <a:srgbClr val="63D297"/>
                </a:solidFill>
                <a:latin typeface="Arial"/>
                <a:ea typeface="Arial"/>
                <a:cs typeface="Arial"/>
                <a:sym typeface="Arial"/>
              </a:rPr>
              <a:t>Why is it useful?</a:t>
            </a:r>
            <a:r>
              <a:rPr lang="en" sz="2000">
                <a:solidFill>
                  <a:srgbClr val="FFFFFF"/>
                </a:solidFill>
                <a:latin typeface="Arial"/>
                <a:ea typeface="Arial"/>
                <a:cs typeface="Arial"/>
                <a:sym typeface="Arial"/>
              </a:rPr>
              <a:t> Provides a method for devices lacking an SD slot to be able to read from and write to SD cards.</a:t>
            </a:r>
          </a:p>
          <a:p>
            <a:pPr rtl="0">
              <a:spcBef>
                <a:spcPts val="0"/>
              </a:spcBef>
              <a:buNone/>
            </a:pPr>
            <a:r>
              <a:rPr lang="en" sz="2000">
                <a:solidFill>
                  <a:schemeClr val="lt2"/>
                </a:solidFill>
                <a:latin typeface="Arial"/>
                <a:ea typeface="Arial"/>
                <a:cs typeface="Arial"/>
                <a:sym typeface="Arial"/>
              </a:rPr>
              <a:t>Why ASIC? </a:t>
            </a:r>
            <a:r>
              <a:rPr lang="en" sz="2000">
                <a:solidFill>
                  <a:schemeClr val="lt1"/>
                </a:solidFill>
                <a:latin typeface="Arial"/>
                <a:ea typeface="Arial"/>
                <a:cs typeface="Arial"/>
                <a:sym typeface="Arial"/>
              </a:rPr>
              <a:t>Most cost efficient to mass-produce</a:t>
            </a:r>
          </a:p>
          <a:p>
            <a:pPr rtl="0">
              <a:lnSpc>
                <a:spcPct val="115000"/>
              </a:lnSpc>
              <a:spcBef>
                <a:spcPts val="0"/>
              </a:spcBef>
              <a:buNone/>
            </a:pPr>
            <a:r>
              <a:rPr lang="en" sz="2000">
                <a:solidFill>
                  <a:srgbClr val="63D297"/>
                </a:solidFill>
                <a:latin typeface="Arial"/>
                <a:ea typeface="Arial"/>
                <a:cs typeface="Arial"/>
                <a:sym typeface="Arial"/>
              </a:rPr>
              <a:t>Our Goals</a:t>
            </a:r>
            <a:r>
              <a:rPr lang="en" sz="2000">
                <a:solidFill>
                  <a:srgbClr val="FFFFFF"/>
                </a:solidFill>
                <a:latin typeface="Arial"/>
                <a:ea typeface="Arial"/>
                <a:cs typeface="Arial"/>
                <a:sym typeface="Arial"/>
              </a:rPr>
              <a:t>  Small, easily portable, reliable transfer of data</a:t>
            </a:r>
          </a:p>
          <a:p>
            <a:pPr rtl="0">
              <a:lnSpc>
                <a:spcPct val="115000"/>
              </a:lnSpc>
              <a:spcBef>
                <a:spcPts val="0"/>
              </a:spcBef>
              <a:buNone/>
            </a:pPr>
            <a:r>
              <a:t/>
            </a:r>
            <a:endParaRPr sz="2000">
              <a:solidFill>
                <a:schemeClr val="lt2"/>
              </a:solidFill>
              <a:latin typeface="Arial"/>
              <a:ea typeface="Arial"/>
              <a:cs typeface="Arial"/>
              <a:sym typeface="Arial"/>
            </a:endParaRPr>
          </a:p>
        </p:txBody>
      </p:sp>
      <p:sp>
        <p:nvSpPr>
          <p:cNvPr id="68" name="Shape 6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For Questions - TX Block Diagram</a:t>
            </a:r>
          </a:p>
        </p:txBody>
      </p:sp>
      <p:sp>
        <p:nvSpPr>
          <p:cNvPr id="194" name="Shape 19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195" name="Shape 195"/>
          <p:cNvPicPr preferRelativeResize="0"/>
          <p:nvPr/>
        </p:nvPicPr>
        <p:blipFill>
          <a:blip r:embed="rId3">
            <a:alphaModFix/>
          </a:blip>
          <a:stretch>
            <a:fillRect/>
          </a:stretch>
        </p:blipFill>
        <p:spPr>
          <a:xfrm>
            <a:off x="1538162" y="1233675"/>
            <a:ext cx="6067676" cy="3429549"/>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For Questions - SD State Diagram</a:t>
            </a:r>
          </a:p>
        </p:txBody>
      </p:sp>
      <p:sp>
        <p:nvSpPr>
          <p:cNvPr id="201" name="Shape 20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202" name="Shape 202"/>
          <p:cNvPicPr preferRelativeResize="0"/>
          <p:nvPr/>
        </p:nvPicPr>
        <p:blipFill>
          <a:blip r:embed="rId3">
            <a:alphaModFix/>
          </a:blip>
          <a:stretch>
            <a:fillRect/>
          </a:stretch>
        </p:blipFill>
        <p:spPr>
          <a:xfrm>
            <a:off x="1862875" y="1017725"/>
            <a:ext cx="4331659" cy="397617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For Questions - SD Block Diagram</a:t>
            </a:r>
          </a:p>
        </p:txBody>
      </p:sp>
      <p:sp>
        <p:nvSpPr>
          <p:cNvPr id="208" name="Shape 20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209" name="Shape 209"/>
          <p:cNvPicPr preferRelativeResize="0"/>
          <p:nvPr/>
        </p:nvPicPr>
        <p:blipFill>
          <a:blip r:embed="rId3">
            <a:alphaModFix/>
          </a:blip>
          <a:stretch>
            <a:fillRect/>
          </a:stretch>
        </p:blipFill>
        <p:spPr>
          <a:xfrm>
            <a:off x="1801725" y="1017725"/>
            <a:ext cx="4703974" cy="39037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For Questions - SD SPI Diagram</a:t>
            </a:r>
          </a:p>
        </p:txBody>
      </p:sp>
      <p:sp>
        <p:nvSpPr>
          <p:cNvPr id="215" name="Shape 2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216" name="Shape 216"/>
          <p:cNvPicPr preferRelativeResize="0"/>
          <p:nvPr/>
        </p:nvPicPr>
        <p:blipFill>
          <a:blip r:embed="rId3">
            <a:alphaModFix/>
          </a:blip>
          <a:stretch>
            <a:fillRect/>
          </a:stretch>
        </p:blipFill>
        <p:spPr>
          <a:xfrm>
            <a:off x="1551624" y="1017725"/>
            <a:ext cx="4666500" cy="39733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System Design - External Interfaces</a:t>
            </a:r>
          </a:p>
        </p:txBody>
      </p:sp>
      <p:sp>
        <p:nvSpPr>
          <p:cNvPr id="74" name="Shape 7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
        <p:nvSpPr>
          <p:cNvPr id="75" name="Shape 75"/>
          <p:cNvSpPr txBox="1"/>
          <p:nvPr/>
        </p:nvSpPr>
        <p:spPr>
          <a:xfrm>
            <a:off x="381000" y="1143000"/>
            <a:ext cx="8351999" cy="3656699"/>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 sz="2000">
                <a:solidFill>
                  <a:srgbClr val="63D297"/>
                </a:solidFill>
              </a:rPr>
              <a:t>USB - 1.1 Standard</a:t>
            </a:r>
          </a:p>
          <a:p>
            <a:pPr rtl="0">
              <a:lnSpc>
                <a:spcPct val="115000"/>
              </a:lnSpc>
              <a:spcBef>
                <a:spcPts val="0"/>
              </a:spcBef>
              <a:buNone/>
            </a:pPr>
            <a:r>
              <a:rPr lang="en" sz="2000">
                <a:solidFill>
                  <a:srgbClr val="FFFFFF"/>
                </a:solidFill>
              </a:rPr>
              <a:t>Max Transfer Rate: 12 Mbits/s</a:t>
            </a:r>
          </a:p>
          <a:p>
            <a:pPr rtl="0">
              <a:lnSpc>
                <a:spcPct val="115000"/>
              </a:lnSpc>
              <a:spcBef>
                <a:spcPts val="0"/>
              </a:spcBef>
              <a:buNone/>
            </a:pPr>
            <a:r>
              <a:rPr lang="en" sz="2000">
                <a:solidFill>
                  <a:srgbClr val="FFFFFF"/>
                </a:solidFill>
              </a:rPr>
              <a:t>Max Packet Size: 1024 bytes</a:t>
            </a:r>
          </a:p>
          <a:p>
            <a:pPr rtl="0">
              <a:lnSpc>
                <a:spcPct val="115000"/>
              </a:lnSpc>
              <a:spcBef>
                <a:spcPts val="0"/>
              </a:spcBef>
              <a:buNone/>
            </a:pPr>
            <a:r>
              <a:rPr lang="en" sz="2000">
                <a:solidFill>
                  <a:srgbClr val="FFFFFF"/>
                </a:solidFill>
              </a:rPr>
              <a:t>Packet Types: Handshake, Data, Token, Start-of-Frame</a:t>
            </a:r>
          </a:p>
          <a:p>
            <a:pPr rtl="0">
              <a:lnSpc>
                <a:spcPct val="115000"/>
              </a:lnSpc>
              <a:spcBef>
                <a:spcPts val="0"/>
              </a:spcBef>
              <a:buNone/>
            </a:pPr>
            <a:r>
              <a:t/>
            </a:r>
            <a:endParaRPr sz="2000">
              <a:solidFill>
                <a:srgbClr val="FFFFFF"/>
              </a:solidFill>
            </a:endParaRPr>
          </a:p>
          <a:p>
            <a:pPr lvl="0" rtl="0">
              <a:lnSpc>
                <a:spcPct val="115000"/>
              </a:lnSpc>
              <a:spcBef>
                <a:spcPts val="0"/>
              </a:spcBef>
              <a:buNone/>
            </a:pPr>
            <a:r>
              <a:rPr lang="en" sz="2000">
                <a:solidFill>
                  <a:srgbClr val="63D297"/>
                </a:solidFill>
              </a:rPr>
              <a:t>SD - Normal Speed </a:t>
            </a:r>
          </a:p>
          <a:p>
            <a:pPr rtl="0">
              <a:lnSpc>
                <a:spcPct val="115000"/>
              </a:lnSpc>
              <a:spcBef>
                <a:spcPts val="0"/>
              </a:spcBef>
              <a:buNone/>
            </a:pPr>
            <a:r>
              <a:rPr lang="en" sz="2000">
                <a:solidFill>
                  <a:srgbClr val="FFFFFF"/>
                </a:solidFill>
              </a:rPr>
              <a:t>Single SPI</a:t>
            </a:r>
          </a:p>
          <a:p>
            <a:pPr lvl="0" rtl="0">
              <a:lnSpc>
                <a:spcPct val="115000"/>
              </a:lnSpc>
              <a:spcBef>
                <a:spcPts val="0"/>
              </a:spcBef>
              <a:buNone/>
            </a:pPr>
            <a:r>
              <a:rPr lang="en" sz="2000">
                <a:solidFill>
                  <a:srgbClr val="FFFFFF"/>
                </a:solidFill>
              </a:rPr>
              <a:t>Speed Classes: Class 2 (2MB/s), Class 4 (4MB/s), Class 6 (6MB/s)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311700" y="21767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System Design - Overall Architecture</a:t>
            </a:r>
          </a:p>
        </p:txBody>
      </p:sp>
      <p:sp>
        <p:nvSpPr>
          <p:cNvPr id="81" name="Shape 8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pic>
        <p:nvPicPr>
          <p:cNvPr id="82" name="Shape 82"/>
          <p:cNvPicPr preferRelativeResize="0"/>
          <p:nvPr/>
        </p:nvPicPr>
        <p:blipFill>
          <a:blip r:embed="rId4">
            <a:alphaModFix/>
          </a:blip>
          <a:stretch>
            <a:fillRect/>
          </a:stretch>
        </p:blipFill>
        <p:spPr>
          <a:xfrm>
            <a:off x="304800" y="719875"/>
            <a:ext cx="8463424" cy="42140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System Design - Operation Flow</a:t>
            </a:r>
          </a:p>
        </p:txBody>
      </p:sp>
      <p:sp>
        <p:nvSpPr>
          <p:cNvPr id="88" name="Shape 8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pic>
        <p:nvPicPr>
          <p:cNvPr id="89" name="Shape 89"/>
          <p:cNvPicPr preferRelativeResize="0"/>
          <p:nvPr/>
        </p:nvPicPr>
        <p:blipFill>
          <a:blip r:embed="rId3">
            <a:alphaModFix/>
          </a:blip>
          <a:stretch>
            <a:fillRect/>
          </a:stretch>
        </p:blipFill>
        <p:spPr>
          <a:xfrm>
            <a:off x="2224575" y="1093925"/>
            <a:ext cx="4694850" cy="39924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USB MCU Results - Write Cycle</a:t>
            </a:r>
          </a:p>
        </p:txBody>
      </p:sp>
      <p:sp>
        <p:nvSpPr>
          <p:cNvPr id="95" name="Shape 9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96" name="Shape 96"/>
          <p:cNvPicPr preferRelativeResize="0"/>
          <p:nvPr/>
        </p:nvPicPr>
        <p:blipFill>
          <a:blip r:embed="rId3">
            <a:alphaModFix/>
          </a:blip>
          <a:stretch>
            <a:fillRect/>
          </a:stretch>
        </p:blipFill>
        <p:spPr>
          <a:xfrm>
            <a:off x="311700" y="1198752"/>
            <a:ext cx="8520599" cy="3469672"/>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USB Rx Results - Receiving a Setup Token</a:t>
            </a:r>
          </a:p>
        </p:txBody>
      </p:sp>
      <p:sp>
        <p:nvSpPr>
          <p:cNvPr id="102" name="Shape 10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pic>
        <p:nvPicPr>
          <p:cNvPr id="103" name="Shape 103"/>
          <p:cNvPicPr preferRelativeResize="0"/>
          <p:nvPr/>
        </p:nvPicPr>
        <p:blipFill>
          <a:blip r:embed="rId3">
            <a:alphaModFix/>
          </a:blip>
          <a:stretch>
            <a:fillRect/>
          </a:stretch>
        </p:blipFill>
        <p:spPr>
          <a:xfrm>
            <a:off x="36875" y="1017725"/>
            <a:ext cx="9064099" cy="40422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USB Rx Results - Bit Unstuff Signals</a:t>
            </a:r>
          </a:p>
        </p:txBody>
      </p:sp>
      <p:sp>
        <p:nvSpPr>
          <p:cNvPr id="109" name="Shape 10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110" name="Shape 110"/>
          <p:cNvPicPr preferRelativeResize="0"/>
          <p:nvPr/>
        </p:nvPicPr>
        <p:blipFill>
          <a:blip r:embed="rId3">
            <a:alphaModFix/>
          </a:blip>
          <a:stretch>
            <a:fillRect/>
          </a:stretch>
        </p:blipFill>
        <p:spPr>
          <a:xfrm>
            <a:off x="39937" y="1507100"/>
            <a:ext cx="9064125" cy="240765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sz="3000">
                <a:solidFill>
                  <a:srgbClr val="FFFFFF"/>
                </a:solidFill>
              </a:rPr>
              <a:t>USB Tx Results - TX Good Handshake Packet </a:t>
            </a:r>
          </a:p>
        </p:txBody>
      </p:sp>
      <p:sp>
        <p:nvSpPr>
          <p:cNvPr id="116" name="Shape 11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pic>
        <p:nvPicPr>
          <p:cNvPr id="117" name="Shape 117"/>
          <p:cNvPicPr preferRelativeResize="0"/>
          <p:nvPr/>
        </p:nvPicPr>
        <p:blipFill>
          <a:blip r:embed="rId3">
            <a:alphaModFix/>
          </a:blip>
          <a:stretch>
            <a:fillRect/>
          </a:stretch>
        </p:blipFill>
        <p:spPr>
          <a:xfrm>
            <a:off x="171750" y="1259927"/>
            <a:ext cx="8610875" cy="290161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