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3"/>
  </p:notesMasterIdLst>
  <p:sldIdLst>
    <p:sldId id="306" r:id="rId5"/>
    <p:sldId id="307" r:id="rId6"/>
    <p:sldId id="308" r:id="rId7"/>
    <p:sldId id="294" r:id="rId8"/>
    <p:sldId id="295" r:id="rId9"/>
    <p:sldId id="303" r:id="rId10"/>
    <p:sldId id="311" r:id="rId11"/>
    <p:sldId id="31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113" d="100"/>
          <a:sy n="113" d="100"/>
        </p:scale>
        <p:origin x="456" y="8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4T19:41:36.7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2,'56'0,"-19"-2,1 3,-1 1,65 11,-61-6,-1-3,1-1,0-2,45-4,9 0,-64 5,53 9,-53-6,57 2,1253-8,-1324 0,1 0,32-9,29-2,-33 11,-26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6" y="594360"/>
            <a:ext cx="7066621" cy="2843784"/>
          </a:xfrm>
        </p:spPr>
        <p:txBody>
          <a:bodyPr>
            <a:normAutofit/>
          </a:bodyPr>
          <a:lstStyle/>
          <a:p>
            <a:r>
              <a:rPr lang="en-US" sz="5400" spc="400">
                <a:solidFill>
                  <a:schemeClr val="bg1"/>
                </a:solidFill>
              </a:rPr>
              <a:t>Data experiment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7800" y="6060440"/>
            <a:ext cx="5392590" cy="119786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  <a:latin typeface="Freestyle Script" panose="030804020302050B0404" pitchFamily="66" charset="0"/>
              </a:rPr>
              <a:t>Aleksandar Popovic</a:t>
            </a:r>
            <a:endParaRPr lang="en-US" sz="320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spc="400">
                <a:solidFill>
                  <a:schemeClr val="bg1"/>
                </a:solidFill>
                <a:latin typeface="+mn-lt"/>
              </a:rPr>
              <a:t>Agenda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sz="1800">
                <a:solidFill>
                  <a:schemeClr val="bg1"/>
                </a:solidFill>
              </a:rPr>
              <a:t>Overview of data</a:t>
            </a:r>
          </a:p>
          <a:p>
            <a:pPr algn="r"/>
            <a:r>
              <a:rPr lang="en-US" sz="1800">
                <a:solidFill>
                  <a:schemeClr val="bg1"/>
                </a:solidFill>
              </a:rPr>
              <a:t>Timeline of events</a:t>
            </a:r>
          </a:p>
          <a:p>
            <a:pPr algn="r"/>
            <a:r>
              <a:rPr lang="en-US" sz="1800">
                <a:solidFill>
                  <a:schemeClr val="bg1"/>
                </a:solidFill>
              </a:rPr>
              <a:t>Events by category</a:t>
            </a:r>
          </a:p>
          <a:p>
            <a:pPr algn="r"/>
            <a:r>
              <a:rPr lang="en-US" sz="1800">
                <a:solidFill>
                  <a:schemeClr val="bg1"/>
                </a:solidFill>
              </a:rPr>
              <a:t>User Analysis</a:t>
            </a:r>
          </a:p>
          <a:p>
            <a:pPr algn="r"/>
            <a:r>
              <a:rPr lang="en-US"/>
              <a:t>Conclusion</a:t>
            </a:r>
            <a:endParaRPr lang="en-US" sz="1800">
              <a:solidFill>
                <a:schemeClr val="bg1"/>
              </a:solidFill>
            </a:endParaRP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/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4/23/2023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A/b TEST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5" y="436450"/>
            <a:ext cx="6190488" cy="1179576"/>
          </a:xfrm>
        </p:spPr>
        <p:txBody>
          <a:bodyPr>
            <a:normAutofit/>
          </a:bodyPr>
          <a:lstStyle/>
          <a:p>
            <a:r>
              <a:rPr lang="en-US" sz="4900"/>
              <a:t>Raw Data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4/23/2023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38D9C1-1863-E089-FF78-FB679BE8F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06" y="1733548"/>
            <a:ext cx="11302661" cy="222885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52CC127-F05D-9658-C21C-6FD368D92678}"/>
              </a:ext>
            </a:extLst>
          </p:cNvPr>
          <p:cNvSpPr txBox="1">
            <a:spLocks/>
          </p:cNvSpPr>
          <p:nvPr/>
        </p:nvSpPr>
        <p:spPr>
          <a:xfrm>
            <a:off x="237405" y="2234141"/>
            <a:ext cx="9297077" cy="32369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000" spc="30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840312D-9C32-68AD-E937-E0B605D6B68D}"/>
              </a:ext>
            </a:extLst>
          </p:cNvPr>
          <p:cNvSpPr txBox="1">
            <a:spLocks/>
          </p:cNvSpPr>
          <p:nvPr/>
        </p:nvSpPr>
        <p:spPr>
          <a:xfrm>
            <a:off x="575735" y="4197444"/>
            <a:ext cx="7365998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Goal: Increase </a:t>
            </a:r>
            <a:r>
              <a:rPr lang="en-US" sz="2000" err="1"/>
              <a:t>sign_up</a:t>
            </a:r>
            <a:r>
              <a:rPr lang="en-US" sz="2000"/>
              <a:t> &amp; purchase events.</a:t>
            </a:r>
          </a:p>
          <a:p>
            <a:r>
              <a:rPr lang="en-US" sz="2000"/>
              <a:t>Two experiment groups: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Control Group ‘ExperimentID.0’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Alternative Group ‘ExperimentID.</a:t>
            </a:r>
            <a:r>
              <a:rPr lang="en-US" sz="2000">
                <a:highlight>
                  <a:srgbClr val="FFFF00"/>
                </a:highlight>
              </a:rPr>
              <a:t>1</a:t>
            </a:r>
            <a:r>
              <a:rPr lang="en-US" sz="200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04200" cy="828675"/>
          </a:xfrm>
        </p:spPr>
        <p:txBody>
          <a:bodyPr>
            <a:normAutofit fontScale="90000"/>
          </a:bodyPr>
          <a:lstStyle/>
          <a:p>
            <a:r>
              <a:rPr lang="en-US" sz="5400"/>
              <a:t>When did the events occur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4</a:t>
            </a:fld>
            <a:endParaRPr lang="en-US" b="1" cap="all" spc="10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CDBA08-A467-9B6F-3C42-6D567D541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686" y="1433234"/>
            <a:ext cx="6011114" cy="3991532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782B121-3D81-DD86-5739-D8B34985AFD4}"/>
              </a:ext>
            </a:extLst>
          </p:cNvPr>
          <p:cNvSpPr txBox="1">
            <a:spLocks/>
          </p:cNvSpPr>
          <p:nvPr/>
        </p:nvSpPr>
        <p:spPr>
          <a:xfrm>
            <a:off x="922868" y="2316037"/>
            <a:ext cx="4419818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Visual representation of the date and time of all sign-up and purchase events</a:t>
            </a:r>
          </a:p>
          <a:p>
            <a:r>
              <a:rPr lang="en-US" sz="2000"/>
              <a:t>All sign-up and purchase events in the dataset took place on March 11th</a:t>
            </a:r>
          </a:p>
          <a:p>
            <a:r>
              <a:rPr lang="en-US" sz="2000"/>
              <a:t>All of these events belong to the Alternative group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900"/>
              <a:t>Events by Category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5</a:t>
            </a:fld>
            <a:endParaRPr lang="en-US" b="1" cap="all" spc="100">
              <a:solidFill>
                <a:schemeClr val="accent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7E3C21-3231-BBC3-0258-B31A365E8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281" y="1612238"/>
            <a:ext cx="3848637" cy="47441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2F7C2D-F749-2C3F-F868-C050197CA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561" y="1612238"/>
            <a:ext cx="3886742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942"/>
            <a:ext cx="10515600" cy="1325563"/>
          </a:xfrm>
        </p:spPr>
        <p:txBody>
          <a:bodyPr>
            <a:normAutofit/>
          </a:bodyPr>
          <a:lstStyle/>
          <a:p>
            <a:r>
              <a:rPr lang="en-US" sz="4900"/>
              <a:t>Users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b="1" cap="all" spc="100">
              <a:solidFill>
                <a:schemeClr val="accent2"/>
              </a:solidFill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C8B49EE-7C15-BEEA-BDD2-8E23890D1472}"/>
              </a:ext>
            </a:extLst>
          </p:cNvPr>
          <p:cNvSpPr txBox="1">
            <a:spLocks/>
          </p:cNvSpPr>
          <p:nvPr/>
        </p:nvSpPr>
        <p:spPr>
          <a:xfrm>
            <a:off x="827821" y="1276879"/>
            <a:ext cx="10238111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Visual of users by country and experiment groups for target events: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E2EBD-50F3-3EBF-72E6-38B24400C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155" y="1856927"/>
            <a:ext cx="3048550" cy="40957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BBCB8BD-1888-F9E6-487C-89E3E849C2D0}"/>
                  </a:ext>
                </a:extLst>
              </p14:cNvPr>
              <p14:cNvContentPartPr/>
              <p14:nvPr/>
            </p14:nvContentPartPr>
            <p14:xfrm>
              <a:off x="6925540" y="5943344"/>
              <a:ext cx="871200" cy="18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BBCB8BD-1888-F9E6-487C-89E3E849C2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71540" y="5835344"/>
                <a:ext cx="978840" cy="234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Arrow: Down 6">
            <a:extLst>
              <a:ext uri="{FF2B5EF4-FFF2-40B4-BE49-F238E27FC236}">
                <a16:creationId xmlns:a16="http://schemas.microsoft.com/office/drawing/2014/main" id="{19A0E84B-EDBC-F2F2-3B7D-16D399839430}"/>
              </a:ext>
            </a:extLst>
          </p:cNvPr>
          <p:cNvSpPr/>
          <p:nvPr/>
        </p:nvSpPr>
        <p:spPr>
          <a:xfrm>
            <a:off x="7205430" y="6130451"/>
            <a:ext cx="372257" cy="234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4724170-7560-CA09-30B2-87EDD7612DE1}"/>
              </a:ext>
            </a:extLst>
          </p:cNvPr>
          <p:cNvSpPr txBox="1">
            <a:spLocks/>
          </p:cNvSpPr>
          <p:nvPr/>
        </p:nvSpPr>
        <p:spPr>
          <a:xfrm>
            <a:off x="6679402" y="6365401"/>
            <a:ext cx="1424312" cy="24021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/>
              <a:t>‘ExperimentID.1’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AF5909-2E6E-D59A-D656-0C2A475B3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985" y="1866236"/>
            <a:ext cx="3355927" cy="408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900"/>
              <a:t>Conclusion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The targeted events were triggered exclusively on desktop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The target audience for these events consists of users located in the USA and UK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On March 11th, our purchase event was triggered at 4pm, while sign-ups occurred at 7am and 9pm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22" name="Picture Placeholder 21" descr="mountains under near dusk sky">
            <a:extLst>
              <a:ext uri="{FF2B5EF4-FFF2-40B4-BE49-F238E27FC236}">
                <a16:creationId xmlns:a16="http://schemas.microsoft.com/office/drawing/2014/main" id="{D8AC51EB-1C22-4303-8354-FC97950C7D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63" b="63"/>
          <a:stretch/>
        </p:blipFill>
        <p:spPr/>
      </p:pic>
      <p:pic>
        <p:nvPicPr>
          <p:cNvPr id="18" name="Picture Placeholder 17" descr="mountains at sunset">
            <a:extLst>
              <a:ext uri="{FF2B5EF4-FFF2-40B4-BE49-F238E27FC236}">
                <a16:creationId xmlns:a16="http://schemas.microsoft.com/office/drawing/2014/main" id="{B503D699-E643-4969-9463-5C6331D0C8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177" b="177"/>
          <a:stretch/>
        </p:blipFill>
        <p:spPr/>
      </p:pic>
      <p:pic>
        <p:nvPicPr>
          <p:cNvPr id="20" name="Picture Placeholder 19" descr="mountains at sunset">
            <a:extLst>
              <a:ext uri="{FF2B5EF4-FFF2-40B4-BE49-F238E27FC236}">
                <a16:creationId xmlns:a16="http://schemas.microsoft.com/office/drawing/2014/main" id="{B8714555-7486-4DD7-A96C-52C2764835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209" b="209"/>
          <a:stretch/>
        </p:blipFill>
        <p:spPr/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4/23/2023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Events analysis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93261" y="5710428"/>
            <a:ext cx="5276088" cy="1124712"/>
          </a:xfrm>
        </p:spPr>
        <p:txBody>
          <a:bodyPr>
            <a:normAutofit/>
          </a:bodyPr>
          <a:lstStyle/>
          <a:p>
            <a:r>
              <a:rPr lang="en-US" sz="3200">
                <a:latin typeface="Freestyle Script" panose="030804020302050B0404" pitchFamily="66" charset="0"/>
              </a:rPr>
              <a:t>Aleksandar Popovic</a:t>
            </a:r>
          </a:p>
          <a:p>
            <a:r>
              <a:rPr lang="en-US" sz="3200">
                <a:latin typeface="Freestyle Script" panose="030804020302050B0404" pitchFamily="66" charset="0"/>
              </a:rPr>
              <a:t>apopovic997@gmail.com</a:t>
            </a:r>
          </a:p>
          <a:p>
            <a:endParaRPr lang="en-US" sz="3200"/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Galaxy presentation</Template>
  <TotalTime>104</TotalTime>
  <Words>177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Freestyle Script</vt:lpstr>
      <vt:lpstr>Univers</vt:lpstr>
      <vt:lpstr>GradientUnivers</vt:lpstr>
      <vt:lpstr>Data experiment</vt:lpstr>
      <vt:lpstr>Agenda</vt:lpstr>
      <vt:lpstr>Raw Data</vt:lpstr>
      <vt:lpstr>When did the events occur </vt:lpstr>
      <vt:lpstr>Events by Category</vt:lpstr>
      <vt:lpstr>Users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SIGN_UP &amp; Purchase events analysis</dc:title>
  <dc:creator>Aleksandar Popovic</dc:creator>
  <cp:lastModifiedBy>Aleksandar Popovic</cp:lastModifiedBy>
  <cp:revision>13</cp:revision>
  <dcterms:created xsi:type="dcterms:W3CDTF">2023-04-23T15:44:18Z</dcterms:created>
  <dcterms:modified xsi:type="dcterms:W3CDTF">2023-04-24T19:49:56Z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