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4" r:id="rId11"/>
    <p:sldId id="268" r:id="rId12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0" autoAdjust="0"/>
  </p:normalViewPr>
  <p:slideViewPr>
    <p:cSldViewPr>
      <p:cViewPr>
        <p:scale>
          <a:sx n="100" d="100"/>
          <a:sy n="100" d="100"/>
        </p:scale>
        <p:origin x="498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it-IT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it-IT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it-IT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8C5C040F-9B13-4F1C-8CEE-06B0689746F2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278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it-IT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it-IT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it-IT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EAD3EA5B-7140-4361-9B5A-32C179D25E23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94508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it-IT" noProof="0"/>
              <a:t>Fare clic per modificare lo stile del titolo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438DBEC-01C8-4454-8F7C-6C440EE3877A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B436CF-102F-4A3C-92F1-2D49C1744685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99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53496-EBA9-4FD9-A55B-256CBDA8501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10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89407-714E-46E2-ACD9-D90FA0EA17D6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1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DD752-0E0D-4660-B47B-45DAAA93E18C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00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43764-1DF6-40AA-B716-632606F4D129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790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CFCAB-F540-42D2-AAC4-5399E16DF00A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517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AAC722-4FCE-42D4-96FB-355C57303ACA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50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B706D-D991-46D8-8767-BDAA929EB5D8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97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E7059-4B70-4761-BB44-C2BF9A7D4923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57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06676-51ED-40DB-8055-97E59F32E875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20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693199A8-2EB8-4DB2-A32B-EC99392819EB}" type="slidenum">
              <a:rPr lang="it-IT"/>
              <a:pPr/>
              <a:t>‹N›</a:t>
            </a:fld>
            <a:endParaRPr lang="it-IT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Laboratorio di Intelligenza Artificiale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it-IT" dirty="0"/>
              <a:t>Modellazione di problemi di ricerca tramite la libreria Java </a:t>
            </a:r>
            <a:r>
              <a:rPr lang="it-IT" dirty="0" err="1"/>
              <a:t>aima.search</a:t>
            </a:r>
            <a:endParaRPr lang="it-IT" dirty="0"/>
          </a:p>
          <a:p>
            <a:pPr algn="just"/>
            <a:r>
              <a:rPr lang="it-IT" dirty="0"/>
              <a:t>Università degli Studi di Ferrara</a:t>
            </a:r>
          </a:p>
          <a:p>
            <a:pPr algn="just"/>
            <a:r>
              <a:rPr lang="it-IT" dirty="0"/>
              <a:t>Alexandru Constantin Popescu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del </a:t>
            </a:r>
            <a:r>
              <a:rPr lang="it-IT" dirty="0" err="1"/>
              <a:t>sorting</a:t>
            </a:r>
            <a:endParaRPr lang="it-IT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Costo singolo step (singolo scambio) = 1</a:t>
            </a:r>
          </a:p>
          <a:p>
            <a:pPr algn="just"/>
            <a:r>
              <a:rPr lang="it-IT" dirty="0"/>
              <a:t>Funzione euristica: numero di interi fuori posto/2</a:t>
            </a:r>
          </a:p>
        </p:txBody>
      </p:sp>
      <p:cxnSp>
        <p:nvCxnSpPr>
          <p:cNvPr id="12" name="Connettore diritto 11"/>
          <p:cNvCxnSpPr/>
          <p:nvPr/>
        </p:nvCxnSpPr>
        <p:spPr bwMode="auto">
          <a:xfrm>
            <a:off x="5292080" y="2708920"/>
            <a:ext cx="0" cy="28803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ttore diritto 13"/>
          <p:cNvCxnSpPr/>
          <p:nvPr/>
        </p:nvCxnSpPr>
        <p:spPr bwMode="auto">
          <a:xfrm>
            <a:off x="5292080" y="2708920"/>
            <a:ext cx="144016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ttore diritto 18"/>
          <p:cNvCxnSpPr/>
          <p:nvPr/>
        </p:nvCxnSpPr>
        <p:spPr bwMode="auto">
          <a:xfrm>
            <a:off x="3707904" y="2996952"/>
            <a:ext cx="0" cy="3240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ttore diritto 19"/>
          <p:cNvCxnSpPr/>
          <p:nvPr/>
        </p:nvCxnSpPr>
        <p:spPr bwMode="auto">
          <a:xfrm>
            <a:off x="3563888" y="2996952"/>
            <a:ext cx="144016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9439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 del progetto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it-IT" dirty="0"/>
              <a:t>Trovare una soluzione ai 3 problemi proposti</a:t>
            </a:r>
          </a:p>
          <a:p>
            <a:pPr algn="just"/>
            <a:r>
              <a:rPr lang="it-IT" dirty="0"/>
              <a:t>Visualizzare lo stato iniziale e quello finale rappresentante la soluzione</a:t>
            </a:r>
          </a:p>
          <a:p>
            <a:pPr algn="just"/>
            <a:r>
              <a:rPr lang="it-IT" dirty="0"/>
              <a:t>Mostrare le azioni eseguite per raggiungere lo stato goal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aima.search</a:t>
            </a:r>
            <a:endParaRPr lang="it-IT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Libreria Java utilizzata per la risoluzione di problemi modellati nello spazio degli stati</a:t>
            </a:r>
          </a:p>
          <a:p>
            <a:r>
              <a:rPr lang="it-IT" dirty="0"/>
              <a:t>Supporto per la ricerca non informata</a:t>
            </a:r>
          </a:p>
          <a:p>
            <a:r>
              <a:rPr lang="it-IT" dirty="0"/>
              <a:t>Supporto per la </a:t>
            </a:r>
            <a:r>
              <a:rPr lang="it-IT" dirty="0">
                <a:solidFill>
                  <a:srgbClr val="92D050"/>
                </a:solidFill>
              </a:rPr>
              <a:t>ricerca informata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aima.search</a:t>
            </a:r>
            <a:endParaRPr lang="it-IT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it-IT" dirty="0"/>
              <a:t>Fornisce interfacce per la definizione dello stato goal, della funzione euristica e del costo del singolo step</a:t>
            </a:r>
          </a:p>
          <a:p>
            <a:pPr algn="just"/>
            <a:r>
              <a:rPr lang="it-IT" dirty="0" err="1"/>
              <a:t>SuccessorFunction</a:t>
            </a:r>
            <a:r>
              <a:rPr lang="it-IT" dirty="0"/>
              <a:t>, ossia un’interfaccia grazie alla quale si ottengono tutti i successori (stato + operatore applicato per giungere a tale stato) di uno specifico stato</a:t>
            </a:r>
          </a:p>
          <a:p>
            <a:pPr algn="just"/>
            <a:r>
              <a:rPr lang="it-IT" dirty="0"/>
              <a:t>Ricerca su albero o su grafo (nodi già visitati vengono ignorati)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066800"/>
            <a:ext cx="7086600" cy="838200"/>
          </a:xfrm>
        </p:spPr>
        <p:txBody>
          <a:bodyPr/>
          <a:lstStyle/>
          <a:p>
            <a:r>
              <a:rPr lang="it-IT" dirty="0"/>
              <a:t>Problema dei bicchieri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4509120"/>
            <a:ext cx="6324600" cy="1510680"/>
          </a:xfrm>
        </p:spPr>
        <p:txBody>
          <a:bodyPr/>
          <a:lstStyle/>
          <a:p>
            <a:r>
              <a:rPr lang="it-IT" dirty="0" err="1"/>
              <a:t>Flipdown</a:t>
            </a:r>
            <a:r>
              <a:rPr lang="it-IT" dirty="0"/>
              <a:t>: capovolgi i bicchieri sulla riga superiore solo se entrambi rivolti verso l’alto</a:t>
            </a:r>
          </a:p>
          <a:p>
            <a:r>
              <a:rPr lang="it-IT" dirty="0"/>
              <a:t>Rotate: sposta tutti i bicchieri di un’unità in senso antiorario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05804"/>
            <a:ext cx="1390844" cy="185763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02" y="1905000"/>
            <a:ext cx="1282726" cy="1858438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2967959" y="3763438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Stato iniziale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171335" y="3772858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Stato finale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dei bicchieri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Costo singolo step = 1</a:t>
            </a:r>
          </a:p>
          <a:p>
            <a:r>
              <a:rPr lang="it-IT" dirty="0"/>
              <a:t>Valore euristica: numero dei bicchieri rivolti verso l’alto</a:t>
            </a:r>
          </a:p>
          <a:p>
            <a:r>
              <a:rPr lang="it-IT" dirty="0"/>
              <a:t>Soluzione</a:t>
            </a:r>
          </a:p>
          <a:p>
            <a:pPr lvl="1"/>
            <a:r>
              <a:rPr lang="it-IT" dirty="0" err="1"/>
              <a:t>Flipdown</a:t>
            </a:r>
            <a:endParaRPr lang="it-IT" dirty="0"/>
          </a:p>
          <a:p>
            <a:pPr lvl="1"/>
            <a:r>
              <a:rPr lang="it-IT" dirty="0"/>
              <a:t>Rotate</a:t>
            </a:r>
          </a:p>
          <a:p>
            <a:pPr lvl="1"/>
            <a:r>
              <a:rPr lang="it-IT" dirty="0"/>
              <a:t>Rotate</a:t>
            </a:r>
          </a:p>
          <a:p>
            <a:pPr lvl="1"/>
            <a:r>
              <a:rPr lang="it-IT" dirty="0" err="1"/>
              <a:t>Flipdown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Rush Hours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0153" y="5101739"/>
            <a:ext cx="6324600" cy="1582688"/>
          </a:xfrm>
        </p:spPr>
        <p:txBody>
          <a:bodyPr/>
          <a:lstStyle/>
          <a:p>
            <a:pPr algn="just"/>
            <a:r>
              <a:rPr lang="it-IT" dirty="0"/>
              <a:t>Lo scopo del gioco è far uscire l’auto rossa, spostando una sola volta i veicoli verdi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60848"/>
            <a:ext cx="2651084" cy="237529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060848"/>
            <a:ext cx="2452836" cy="2370071"/>
          </a:xfrm>
          <a:prstGeom prst="rect">
            <a:avLst/>
          </a:prstGeom>
        </p:spPr>
      </p:pic>
      <p:sp>
        <p:nvSpPr>
          <p:cNvPr id="6" name="Freccia a destra 5"/>
          <p:cNvSpPr/>
          <p:nvPr/>
        </p:nvSpPr>
        <p:spPr bwMode="auto">
          <a:xfrm>
            <a:off x="4289810" y="2731668"/>
            <a:ext cx="380148" cy="484632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Freccia a destra 8"/>
          <p:cNvSpPr/>
          <p:nvPr/>
        </p:nvSpPr>
        <p:spPr bwMode="auto">
          <a:xfrm>
            <a:off x="8205262" y="2784801"/>
            <a:ext cx="380148" cy="484632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520995" y="4422718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Stato iniziale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6541698" y="4432832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Stato finale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351718" y="213185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2117682" y="332877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787688" y="30464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154341" y="382655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7680941" y="36017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6676282" y="382655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085130" y="279628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6853277" y="22454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Rush Hours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Costo singolo step = 1</a:t>
            </a:r>
          </a:p>
          <a:p>
            <a:pPr algn="just"/>
            <a:r>
              <a:rPr lang="it-IT" dirty="0"/>
              <a:t>Euristica che dipende dallo stato dall’automobile posta fra l’auto rossa e l’uscita (cioè se è possibile spostarla oppure no nella mossa successiva)</a:t>
            </a:r>
          </a:p>
          <a:p>
            <a:r>
              <a:rPr lang="it-IT" dirty="0"/>
              <a:t>Soluzione</a:t>
            </a:r>
          </a:p>
          <a:p>
            <a:pPr lvl="1"/>
            <a:r>
              <a:rPr lang="it-IT" dirty="0"/>
              <a:t>Auto1 destra di 1</a:t>
            </a:r>
          </a:p>
          <a:p>
            <a:pPr lvl="1"/>
            <a:r>
              <a:rPr lang="it-IT" dirty="0"/>
              <a:t>Auto2 </a:t>
            </a:r>
            <a:r>
              <a:rPr lang="it-IT" dirty="0" err="1"/>
              <a:t>sù</a:t>
            </a:r>
            <a:r>
              <a:rPr lang="it-IT" dirty="0"/>
              <a:t> di 1</a:t>
            </a:r>
          </a:p>
          <a:p>
            <a:pPr lvl="1"/>
            <a:r>
              <a:rPr lang="it-IT" dirty="0"/>
              <a:t>Auto3 sinistra di 1</a:t>
            </a:r>
          </a:p>
          <a:p>
            <a:pPr lvl="1"/>
            <a:r>
              <a:rPr lang="it-IT" dirty="0"/>
              <a:t>Auto4 giù di 1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4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del </a:t>
            </a:r>
            <a:r>
              <a:rPr lang="it-IT" dirty="0" err="1"/>
              <a:t>sorting</a:t>
            </a:r>
            <a:endParaRPr lang="it-IT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0" y="2057400"/>
            <a:ext cx="6766520" cy="3962400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[-9,5,2,10,6,89,-6,87,1,3,55,-20,0]</a:t>
            </a:r>
          </a:p>
          <a:p>
            <a:pPr algn="ctr"/>
            <a:endParaRPr lang="it-IT" dirty="0"/>
          </a:p>
          <a:p>
            <a:pPr marL="0" indent="0" algn="ctr">
              <a:buNone/>
            </a:pPr>
            <a:r>
              <a:rPr lang="it-IT" dirty="0"/>
              <a:t>[-20, -9, -6, 0, 1, 2, 3, 5, 6, 10, 55, 87, 89]</a:t>
            </a:r>
          </a:p>
          <a:p>
            <a:pPr algn="just"/>
            <a:r>
              <a:rPr lang="it-IT" dirty="0"/>
              <a:t>Ordinare un vettore di interi facendo, ad ogni passo, uno scambio di 2 elementi se non già in ordine.</a:t>
            </a:r>
          </a:p>
          <a:p>
            <a:pPr algn="just"/>
            <a:r>
              <a:rPr lang="it-IT" dirty="0"/>
              <a:t>A partire dal vettore non ordinato (stato iniziale) uno stato successivo è rappresentato dallo stesso vettore con 2 elementi non ordinati scambiati.</a:t>
            </a:r>
          </a:p>
        </p:txBody>
      </p:sp>
      <p:sp>
        <p:nvSpPr>
          <p:cNvPr id="2" name="Freccia in giù 1"/>
          <p:cNvSpPr/>
          <p:nvPr/>
        </p:nvSpPr>
        <p:spPr bwMode="auto">
          <a:xfrm>
            <a:off x="5076056" y="2708920"/>
            <a:ext cx="484632" cy="360040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FB5DDA-713D-4497-AADF-47D2693717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Informazioni generali sul progetto</Template>
  <TotalTime>317</TotalTime>
  <Words>374</Words>
  <Application>Microsoft Office PowerPoint</Application>
  <PresentationFormat>Presentazione su schermo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Garamond</vt:lpstr>
      <vt:lpstr>Times New Roman</vt:lpstr>
      <vt:lpstr>Trebuchet MS</vt:lpstr>
      <vt:lpstr>Default Design</vt:lpstr>
      <vt:lpstr>Laboratorio di Intelligenza Artificiale</vt:lpstr>
      <vt:lpstr>Obiettivi del progetto</vt:lpstr>
      <vt:lpstr>aima.search</vt:lpstr>
      <vt:lpstr>aima.search</vt:lpstr>
      <vt:lpstr>Problema dei bicchieri</vt:lpstr>
      <vt:lpstr>Problema dei bicchieri</vt:lpstr>
      <vt:lpstr>Rush Hours</vt:lpstr>
      <vt:lpstr>Rush Hours</vt:lpstr>
      <vt:lpstr>Problema del sorting</vt:lpstr>
      <vt:lpstr>Problema del sorting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Informazioni generali sul progetto</dc:title>
  <dc:subject/>
  <dc:creator>Alexandru Constantin Popescu</dc:creator>
  <cp:keywords/>
  <dc:description/>
  <cp:lastModifiedBy>Alexandru Constantin Popescu</cp:lastModifiedBy>
  <cp:revision>26</cp:revision>
  <dcterms:created xsi:type="dcterms:W3CDTF">2017-03-13T07:54:32Z</dcterms:created>
  <dcterms:modified xsi:type="dcterms:W3CDTF">2017-03-14T08:41:01Z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TC010184561040</vt:lpwstr>
  </property>
</Properties>
</file>