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0"/>
  </p:notesMasterIdLst>
  <p:sldIdLst>
    <p:sldId id="257" r:id="rId5"/>
    <p:sldId id="298" r:id="rId6"/>
    <p:sldId id="302" r:id="rId7"/>
    <p:sldId id="358" r:id="rId8"/>
    <p:sldId id="359" r:id="rId9"/>
    <p:sldId id="360" r:id="rId10"/>
    <p:sldId id="361" r:id="rId11"/>
    <p:sldId id="362" r:id="rId12"/>
    <p:sldId id="363" r:id="rId13"/>
    <p:sldId id="338" r:id="rId14"/>
    <p:sldId id="339" r:id="rId15"/>
    <p:sldId id="340" r:id="rId16"/>
    <p:sldId id="341" r:id="rId17"/>
    <p:sldId id="364" r:id="rId18"/>
    <p:sldId id="365" r:id="rId19"/>
    <p:sldId id="366" r:id="rId20"/>
    <p:sldId id="347" r:id="rId21"/>
    <p:sldId id="367" r:id="rId22"/>
    <p:sldId id="368" r:id="rId23"/>
    <p:sldId id="369" r:id="rId24"/>
    <p:sldId id="370" r:id="rId25"/>
    <p:sldId id="371" r:id="rId26"/>
    <p:sldId id="372" r:id="rId27"/>
    <p:sldId id="324" r:id="rId28"/>
    <p:sldId id="333" r:id="rId29"/>
  </p:sldIdLst>
  <p:sldSz cx="9144000" cy="5143500" type="screen16x9"/>
  <p:notesSz cx="6858000" cy="9144000"/>
  <p:embeddedFontLst>
    <p:embeddedFont>
      <p:font typeface="Century Gothic" panose="020B0502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I0lkunLW3jLt8acgoS5u8itka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EC753-3A62-4C9D-82B7-DD4F7900E4C6}" v="76" dt="2022-11-10T05:17:37.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56"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730163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9314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62384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1637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88283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Primeiro ponto a ser considerado!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Se um modelo de dados tem várias tabelas, relações complexas, cálculos complicados, diversos visuais e dados redundantes, existe o potencial de o relatório ter um desempenho insatisfatório. </a:t>
            </a:r>
          </a:p>
          <a:p>
            <a:pPr marL="158750" indent="0">
              <a:lnSpc>
                <a:spcPct val="107000"/>
              </a:lnSpc>
              <a:spcAft>
                <a:spcPts val="800"/>
              </a:spcAft>
              <a:buNone/>
            </a:pP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pt-BR" sz="1800" b="1" dirty="0">
                <a:effectLst/>
                <a:latin typeface="Calibri" panose="020F0502020204030204" pitchFamily="34" charset="0"/>
                <a:ea typeface="Calibri" panose="020F0502020204030204" pitchFamily="34" charset="0"/>
                <a:cs typeface="Times New Roman" panose="02020603050405020304" pitchFamily="18" charset="0"/>
              </a:rPr>
              <a:t>O mau desempenho leva a uma experiência negativa. O problema é que seu produto são seus relatórios, se a experiência é ruim o produto é ruim.</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544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98953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4022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74199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883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321089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512859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277572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Pense</a:t>
            </a:r>
            <a:r>
              <a:rPr lang="en-US" dirty="0"/>
              <a:t> </a:t>
            </a:r>
            <a:r>
              <a:rPr lang="en-US" dirty="0" err="1"/>
              <a:t>sobre</a:t>
            </a:r>
            <a:r>
              <a:rPr lang="en-US" dirty="0"/>
              <a:t> </a:t>
            </a:r>
            <a:r>
              <a:rPr lang="en-US" dirty="0" err="1"/>
              <a:t>os</a:t>
            </a:r>
            <a:r>
              <a:rPr lang="en-US" dirty="0"/>
              <a:t> </a:t>
            </a:r>
            <a:r>
              <a:rPr lang="en-US" dirty="0" err="1"/>
              <a:t>visuais</a:t>
            </a:r>
            <a:r>
              <a:rPr lang="en-US" dirty="0"/>
              <a:t>! É </a:t>
            </a:r>
            <a:r>
              <a:rPr lang="en-US" dirty="0" err="1"/>
              <a:t>necessário</a:t>
            </a:r>
            <a:r>
              <a:rPr lang="en-US" dirty="0"/>
              <a:t>?</a:t>
            </a:r>
          </a:p>
        </p:txBody>
      </p:sp>
    </p:spTree>
    <p:extLst>
      <p:ext uri="{BB962C8B-B14F-4D97-AF65-F5344CB8AC3E}">
        <p14:creationId xmlns:p14="http://schemas.microsoft.com/office/powerpoint/2010/main" val="1746505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7341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31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99942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68921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04915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b="1" dirty="0">
                <a:effectLst/>
                <a:latin typeface="Calibri" panose="020F0502020204030204" pitchFamily="34" charset="0"/>
                <a:ea typeface="Calibri" panose="020F0502020204030204" pitchFamily="34" charset="0"/>
                <a:cs typeface="Times New Roman" panose="02020603050405020304" pitchFamily="18" charset="0"/>
              </a:rPr>
              <a:t>Mesmo sabendo disso, por que isso ocorre?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 O processo de elaborar um modelo de dados de bom desempenho pode ser entediante e, geralmente, é subestimado. </a:t>
            </a:r>
          </a:p>
          <a:p>
            <a:pPr marL="0" indent="0">
              <a:buNone/>
            </a:pPr>
            <a:endParaRPr lang="en-US" dirty="0"/>
          </a:p>
        </p:txBody>
      </p:sp>
    </p:spTree>
    <p:extLst>
      <p:ext uri="{BB962C8B-B14F-4D97-AF65-F5344CB8AC3E}">
        <p14:creationId xmlns:p14="http://schemas.microsoft.com/office/powerpoint/2010/main" val="3313265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E </a:t>
            </a:r>
            <a:r>
              <a:rPr lang="en-US" dirty="0" err="1"/>
              <a:t>quando</a:t>
            </a:r>
            <a:r>
              <a:rPr lang="en-US" dirty="0"/>
              <a:t> o volume dos dados </a:t>
            </a:r>
            <a:r>
              <a:rPr lang="en-US" dirty="0" err="1"/>
              <a:t>começa</a:t>
            </a:r>
            <a:r>
              <a:rPr lang="en-US" dirty="0"/>
              <a:t> a </a:t>
            </a:r>
            <a:r>
              <a:rPr lang="en-US" dirty="0" err="1"/>
              <a:t>aumentar</a:t>
            </a:r>
            <a:r>
              <a:rPr lang="en-US" dirty="0"/>
              <a:t>? ….</a:t>
            </a:r>
          </a:p>
        </p:txBody>
      </p:sp>
    </p:spTree>
    <p:extLst>
      <p:ext uri="{BB962C8B-B14F-4D97-AF65-F5344CB8AC3E}">
        <p14:creationId xmlns:p14="http://schemas.microsoft.com/office/powerpoint/2010/main" val="307396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envolve minimizar o tamanho do modelo de dados e usar de maneira mais eficiente os dados contidos nele</a:t>
            </a:r>
            <a:endParaRPr lang="en-US" dirty="0"/>
          </a:p>
        </p:txBody>
      </p:sp>
    </p:spTree>
    <p:extLst>
      <p:ext uri="{BB962C8B-B14F-4D97-AF65-F5344CB8AC3E}">
        <p14:creationId xmlns:p14="http://schemas.microsoft.com/office/powerpoint/2010/main" val="221664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pt-BR"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OBS: [PRESTE ATENÇÃO!]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No entanto, tenha em mente que, embora as diretrizes básicas de desempenho e melhores práticas no Power BI façam uma grande diferença, para otimizar um modelo de dados em termos de desempenho de consulta, você provavelmente precisará trabalhar em parceria com um engenheiro de dados para otimizar o modelo de dados nas fontes de dados de origem.</a:t>
            </a:r>
          </a:p>
        </p:txBody>
      </p:sp>
    </p:spTree>
    <p:extLst>
      <p:ext uri="{BB962C8B-B14F-4D97-AF65-F5344CB8AC3E}">
        <p14:creationId xmlns:p14="http://schemas.microsoft.com/office/powerpoint/2010/main" val="32855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189" lvl="0" indent="-228594"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189" lvl="0" indent="-342892" algn="ctr">
              <a:lnSpc>
                <a:spcPct val="115000"/>
              </a:lnSpc>
              <a:spcBef>
                <a:spcPts val="0"/>
              </a:spcBef>
              <a:spcAft>
                <a:spcPts val="0"/>
              </a:spcAft>
              <a:buSzPts val="1800"/>
              <a:buChar char="●"/>
              <a:defRPr/>
            </a:lvl1pPr>
            <a:lvl2pPr marL="914378" lvl="1" indent="-317492" algn="ctr">
              <a:lnSpc>
                <a:spcPct val="115000"/>
              </a:lnSpc>
              <a:spcBef>
                <a:spcPts val="0"/>
              </a:spcBef>
              <a:spcAft>
                <a:spcPts val="0"/>
              </a:spcAft>
              <a:buSzPts val="1400"/>
              <a:buChar char="○"/>
              <a:defRPr/>
            </a:lvl2pPr>
            <a:lvl3pPr marL="1371566" lvl="2" indent="-317492" algn="ctr">
              <a:lnSpc>
                <a:spcPct val="115000"/>
              </a:lnSpc>
              <a:spcBef>
                <a:spcPts val="0"/>
              </a:spcBef>
              <a:spcAft>
                <a:spcPts val="0"/>
              </a:spcAft>
              <a:buSzPts val="1400"/>
              <a:buChar char="■"/>
              <a:defRPr/>
            </a:lvl3pPr>
            <a:lvl4pPr marL="1828754" lvl="3" indent="-317492" algn="ctr">
              <a:lnSpc>
                <a:spcPct val="115000"/>
              </a:lnSpc>
              <a:spcBef>
                <a:spcPts val="0"/>
              </a:spcBef>
              <a:spcAft>
                <a:spcPts val="0"/>
              </a:spcAft>
              <a:buSzPts val="1400"/>
              <a:buChar char="●"/>
              <a:defRPr/>
            </a:lvl4pPr>
            <a:lvl5pPr marL="2285943" lvl="4" indent="-317492" algn="ctr">
              <a:lnSpc>
                <a:spcPct val="115000"/>
              </a:lnSpc>
              <a:spcBef>
                <a:spcPts val="0"/>
              </a:spcBef>
              <a:spcAft>
                <a:spcPts val="0"/>
              </a:spcAft>
              <a:buSzPts val="1400"/>
              <a:buChar char="○"/>
              <a:defRPr/>
            </a:lvl5pPr>
            <a:lvl6pPr marL="2743132" lvl="5" indent="-317492" algn="ctr">
              <a:lnSpc>
                <a:spcPct val="115000"/>
              </a:lnSpc>
              <a:spcBef>
                <a:spcPts val="0"/>
              </a:spcBef>
              <a:spcAft>
                <a:spcPts val="0"/>
              </a:spcAft>
              <a:buSzPts val="1400"/>
              <a:buChar char="■"/>
              <a:defRPr/>
            </a:lvl6pPr>
            <a:lvl7pPr marL="3200320" lvl="6" indent="-317492" algn="ctr">
              <a:lnSpc>
                <a:spcPct val="115000"/>
              </a:lnSpc>
              <a:spcBef>
                <a:spcPts val="0"/>
              </a:spcBef>
              <a:spcAft>
                <a:spcPts val="0"/>
              </a:spcAft>
              <a:buSzPts val="1400"/>
              <a:buChar char="●"/>
              <a:defRPr/>
            </a:lvl7pPr>
            <a:lvl8pPr marL="3657509" lvl="7" indent="-317492" algn="ctr">
              <a:lnSpc>
                <a:spcPct val="115000"/>
              </a:lnSpc>
              <a:spcBef>
                <a:spcPts val="0"/>
              </a:spcBef>
              <a:spcAft>
                <a:spcPts val="0"/>
              </a:spcAft>
              <a:buSzPts val="1400"/>
              <a:buChar char="○"/>
              <a:defRPr/>
            </a:lvl8pPr>
            <a:lvl9pPr marL="4114697" lvl="8" indent="-317492"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20">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54" r:id="rId9"/>
    <p:sldLayoutId id="2147483655" r:id="rId10"/>
    <p:sldLayoutId id="2147483656" r:id="rId11"/>
    <p:sldLayoutId id="2147483657" r:id="rId12"/>
    <p:sldLayoutId id="2147483664" r:id="rId13"/>
    <p:sldLayoutId id="2147483665" r:id="rId14"/>
    <p:sldLayoutId id="2147483666" r:id="rId15"/>
    <p:sldLayoutId id="2147483658" r:id="rId16"/>
    <p:sldLayoutId id="2147483659" r:id="rId17"/>
    <p:sldLayoutId id="214748366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learn.microsoft.com/pt-br/power-bi/guidance/import-modeling-data-reducti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dev.mysql.com/downloads/connector/ne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academiapme-my.sharepoint.com/:f:/g/personal/juliana_mascarenhas_dio_me/EqzO3X7iaKBBlR9kO66SEvAB1l4KRZXgHBW5Dmnro-uI4Q?e=5WUCrM" TargetMode="External"/><Relationship Id="rId4" Type="http://schemas.openxmlformats.org/officeDocument/2006/relationships/hyperlink" Target="https://learn.microsoft.com/pt-br/training/modules/get-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2"/>
          <p:cNvSpPr txBox="1"/>
          <p:nvPr/>
        </p:nvSpPr>
        <p:spPr>
          <a:xfrm>
            <a:off x="565525" y="662152"/>
            <a:ext cx="7754173" cy="2207172"/>
          </a:xfrm>
          <a:prstGeom prst="rect">
            <a:avLst/>
          </a:prstGeom>
          <a:noFill/>
          <a:ln>
            <a:noFill/>
          </a:ln>
        </p:spPr>
        <p:txBody>
          <a:bodyPr spcFirstLastPara="1" wrap="square" lIns="91425" tIns="91425" rIns="91425" bIns="91425" anchor="t" anchorCtr="0">
            <a:noAutofit/>
          </a:bodyPr>
          <a:lstStyle/>
          <a:p>
            <a:pPr>
              <a:lnSpc>
                <a:spcPct val="114999"/>
              </a:lnSpc>
            </a:pPr>
            <a:r>
              <a:rPr lang="en-US" sz="4400" b="1" dirty="0" err="1">
                <a:solidFill>
                  <a:srgbClr val="EA4E60"/>
                </a:solidFill>
                <a:latin typeface="Century Gothic"/>
              </a:rPr>
              <a:t>Otimizando</a:t>
            </a:r>
            <a:r>
              <a:rPr lang="en-US" sz="4400" b="1" dirty="0">
                <a:solidFill>
                  <a:srgbClr val="EA4E60"/>
                </a:solidFill>
                <a:latin typeface="Century Gothic"/>
              </a:rPr>
              <a:t> </a:t>
            </a:r>
            <a:r>
              <a:rPr lang="en-US" sz="4400" b="1" dirty="0" err="1">
                <a:solidFill>
                  <a:srgbClr val="EA4E60"/>
                </a:solidFill>
                <a:latin typeface="Century Gothic"/>
              </a:rPr>
              <a:t>Modelos</a:t>
            </a:r>
            <a:r>
              <a:rPr lang="en-US" sz="4400" b="1" dirty="0">
                <a:solidFill>
                  <a:srgbClr val="EA4E60"/>
                </a:solidFill>
                <a:latin typeface="Century Gothic"/>
              </a:rPr>
              <a:t> com </a:t>
            </a:r>
            <a:r>
              <a:rPr lang="en-US" sz="4400" b="1" dirty="0" err="1">
                <a:solidFill>
                  <a:srgbClr val="EA4E60"/>
                </a:solidFill>
                <a:latin typeface="Century Gothic"/>
              </a:rPr>
              <a:t>Foco</a:t>
            </a:r>
            <a:r>
              <a:rPr lang="en-US" sz="4400" b="1" dirty="0">
                <a:solidFill>
                  <a:srgbClr val="EA4E60"/>
                </a:solidFill>
                <a:latin typeface="Century Gothic"/>
              </a:rPr>
              <a:t> </a:t>
            </a:r>
            <a:r>
              <a:rPr lang="en-US" sz="4400" b="1" dirty="0" err="1">
                <a:solidFill>
                  <a:srgbClr val="EA4E60"/>
                </a:solidFill>
                <a:latin typeface="Century Gothic"/>
              </a:rPr>
              <a:t>em</a:t>
            </a:r>
            <a:r>
              <a:rPr lang="en-US" sz="4400" b="1" dirty="0">
                <a:solidFill>
                  <a:srgbClr val="EA4E60"/>
                </a:solidFill>
                <a:latin typeface="Century Gothic"/>
              </a:rPr>
              <a:t> Performance </a:t>
            </a:r>
            <a:r>
              <a:rPr lang="en-US" sz="2400" i="1" dirty="0" err="1">
                <a:solidFill>
                  <a:srgbClr val="EA4E60"/>
                </a:solidFill>
                <a:latin typeface="Century Gothic"/>
              </a:rPr>
              <a:t>Formação</a:t>
            </a:r>
            <a:r>
              <a:rPr lang="en-US" sz="2400" i="1" dirty="0">
                <a:solidFill>
                  <a:srgbClr val="EA4E60"/>
                </a:solidFill>
                <a:latin typeface="Century Gothic"/>
                <a:ea typeface="Century Gothic"/>
                <a:cs typeface="Century Gothic"/>
                <a:sym typeface="Century Gothic"/>
              </a:rPr>
              <a:t> Power BI Analyst </a:t>
            </a:r>
            <a:endParaRPr lang="en-US" sz="2400" b="0" i="1" u="none" strike="noStrike" cap="none" dirty="0">
              <a:solidFill>
                <a:srgbClr val="EA4E60"/>
              </a:solidFill>
              <a:latin typeface="Century Gothic"/>
              <a:ea typeface="Century Gothic"/>
              <a:cs typeface="Century Gothic"/>
            </a:endParaRPr>
          </a:p>
        </p:txBody>
      </p:sp>
      <p:sp>
        <p:nvSpPr>
          <p:cNvPr id="66" name="Google Shape;6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
        <p:nvSpPr>
          <p:cNvPr id="2" name="Google Shape;154;p2">
            <a:extLst>
              <a:ext uri="{FF2B5EF4-FFF2-40B4-BE49-F238E27FC236}">
                <a16:creationId xmlns:a16="http://schemas.microsoft.com/office/drawing/2014/main" id="{9291D37F-6091-32B0-B969-022DEB2BC32F}"/>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rgbClr val="040A24"/>
                </a:solidFill>
                <a:latin typeface="Calibri"/>
                <a:ea typeface="Calibri"/>
                <a:cs typeface="Calibri"/>
              </a:rPr>
              <a:t>Juliana Mascarenhas</a:t>
            </a:r>
            <a:endParaRPr lang="en-US" sz="2400" b="1" i="0" u="none" strike="noStrike" cap="none">
              <a:solidFill>
                <a:srgbClr val="040A24"/>
              </a:solidFill>
              <a:latin typeface="Calibri"/>
              <a:ea typeface="Calibri"/>
              <a:cs typeface="Calibri"/>
            </a:endParaRPr>
          </a:p>
          <a:p>
            <a:pPr>
              <a:spcBef>
                <a:spcPts val="1000"/>
              </a:spcBef>
            </a:pPr>
            <a:r>
              <a:rPr lang="en-US" sz="1600">
                <a:solidFill>
                  <a:srgbClr val="040A24"/>
                </a:solidFill>
                <a:ea typeface="Calibri"/>
                <a:sym typeface="Calibri"/>
              </a:rPr>
              <a:t>Tech Education Specialist DIO / Owner @Simplificandoredes e @SimplificandoProgramação </a:t>
            </a:r>
            <a:endParaRPr lang="en-US" sz="1600">
              <a:ea typeface="Calibri"/>
            </a:endParaRPr>
          </a:p>
          <a:p>
            <a:pPr>
              <a:spcBef>
                <a:spcPts val="1000"/>
              </a:spcBef>
            </a:pPr>
            <a:r>
              <a:rPr lang="en-US" sz="1600">
                <a:solidFill>
                  <a:srgbClr val="040A24"/>
                </a:solidFill>
                <a:ea typeface="Calibri"/>
                <a:sym typeface="Calibri"/>
              </a:rPr>
              <a:t>Mestre </a:t>
            </a:r>
            <a:r>
              <a:rPr lang="en-US" sz="1600" err="1">
                <a:solidFill>
                  <a:srgbClr val="040A24"/>
                </a:solidFill>
                <a:ea typeface="Calibri"/>
                <a:sym typeface="Calibri"/>
              </a:rPr>
              <a:t>em</a:t>
            </a:r>
            <a:r>
              <a:rPr lang="en-US" sz="1600">
                <a:solidFill>
                  <a:srgbClr val="040A24"/>
                </a:solidFill>
                <a:ea typeface="Calibri"/>
                <a:sym typeface="Calibri"/>
              </a:rPr>
              <a:t> </a:t>
            </a:r>
            <a:r>
              <a:rPr lang="en-US" sz="1600" err="1">
                <a:solidFill>
                  <a:srgbClr val="040A24"/>
                </a:solidFill>
                <a:ea typeface="Calibri"/>
                <a:sym typeface="Calibri"/>
              </a:rPr>
              <a:t>modelagem</a:t>
            </a:r>
            <a:r>
              <a:rPr lang="en-US" sz="1600">
                <a:solidFill>
                  <a:srgbClr val="040A24"/>
                </a:solidFill>
                <a:ea typeface="Calibri"/>
                <a:sym typeface="Calibri"/>
              </a:rPr>
              <a:t> </a:t>
            </a:r>
            <a:r>
              <a:rPr lang="en-US" sz="1600" err="1">
                <a:solidFill>
                  <a:srgbClr val="040A24"/>
                </a:solidFill>
                <a:ea typeface="Calibri"/>
                <a:sym typeface="Calibri"/>
              </a:rPr>
              <a:t>computacional</a:t>
            </a:r>
            <a:r>
              <a:rPr lang="en-US" sz="1600">
                <a:solidFill>
                  <a:srgbClr val="040A24"/>
                </a:solidFill>
                <a:ea typeface="Calibri"/>
                <a:sym typeface="Calibri"/>
              </a:rPr>
              <a:t> | </a:t>
            </a:r>
            <a:r>
              <a:rPr lang="en-US" sz="1600" err="1">
                <a:solidFill>
                  <a:srgbClr val="040A24"/>
                </a:solidFill>
                <a:ea typeface="Calibri"/>
                <a:sym typeface="Calibri"/>
              </a:rPr>
              <a:t>Cientista</a:t>
            </a:r>
            <a:r>
              <a:rPr lang="en-US" sz="1600">
                <a:solidFill>
                  <a:srgbClr val="040A24"/>
                </a:solidFill>
                <a:ea typeface="Calibri"/>
                <a:sym typeface="Calibri"/>
              </a:rPr>
              <a:t> de dados</a:t>
            </a:r>
            <a:endParaRPr lang="en-US" sz="1600">
              <a:ea typeface="Calibri"/>
            </a:endParaRPr>
          </a:p>
          <a:p>
            <a:pPr marL="0" marR="0" lvl="0" indent="0" algn="l">
              <a:lnSpc>
                <a:spcPct val="100000"/>
              </a:lnSpc>
              <a:spcBef>
                <a:spcPts val="1000"/>
              </a:spcBef>
              <a:spcAft>
                <a:spcPts val="0"/>
              </a:spcAft>
              <a:buNone/>
            </a:pPr>
            <a:r>
              <a:rPr lang="en-US" sz="2000" b="1" i="0" u="none" strike="noStrike" cap="none">
                <a:solidFill>
                  <a:srgbClr val="040A24"/>
                </a:solidFill>
                <a:ea typeface="Calibri"/>
                <a:sym typeface="Calibri"/>
              </a:rPr>
              <a:t>@</a:t>
            </a:r>
            <a:r>
              <a:rPr lang="en-US" sz="2000" b="1">
                <a:solidFill>
                  <a:srgbClr val="040A24"/>
                </a:solidFill>
                <a:ea typeface="Calibri"/>
                <a:sym typeface="Calibri"/>
              </a:rPr>
              <a:t>in/juliana-mascarenhas-ds/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Armazenamento</a:t>
            </a:r>
            <a:r>
              <a:rPr lang="en-US" sz="4000" b="1" dirty="0">
                <a:solidFill>
                  <a:srgbClr val="EA4E60"/>
                </a:solidFill>
                <a:latin typeface="Century Gothic"/>
              </a:rPr>
              <a:t> de dados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74372" y="1861888"/>
            <a:ext cx="7189514" cy="2378754"/>
          </a:xfrm>
          <a:prstGeom prst="rect">
            <a:avLst/>
          </a:prstGeom>
          <a:noFill/>
          <a:ln>
            <a:noFill/>
          </a:ln>
        </p:spPr>
        <p:txBody>
          <a:bodyPr spcFirstLastPara="1" wrap="square" lIns="91425" tIns="91425" rIns="91425" bIns="91425" anchor="ctr" anchorCtr="0">
            <a:noAutofit/>
          </a:bodyPr>
          <a:lstStyle/>
          <a:p>
            <a:pPr marL="76200" lvl="1" algn="just"/>
            <a:r>
              <a:rPr lang="en-US" sz="2400" dirty="0">
                <a:solidFill>
                  <a:srgbClr val="040A24"/>
                </a:solidFill>
                <a:latin typeface="Calibri"/>
                <a:cs typeface="Calibri"/>
              </a:rPr>
              <a:t>Como </a:t>
            </a:r>
            <a:r>
              <a:rPr lang="en-US" sz="2400" dirty="0" err="1">
                <a:solidFill>
                  <a:srgbClr val="040A24"/>
                </a:solidFill>
                <a:latin typeface="Calibri"/>
                <a:cs typeface="Calibri"/>
              </a:rPr>
              <a:t>armazenar</a:t>
            </a:r>
            <a:r>
              <a:rPr lang="en-US" sz="2400" dirty="0">
                <a:solidFill>
                  <a:srgbClr val="040A24"/>
                </a:solidFill>
                <a:latin typeface="Calibri"/>
                <a:cs typeface="Calibri"/>
              </a:rPr>
              <a:t> </a:t>
            </a:r>
            <a:r>
              <a:rPr lang="en-US" sz="2400" dirty="0" err="1">
                <a:solidFill>
                  <a:srgbClr val="040A24"/>
                </a:solidFill>
                <a:latin typeface="Calibri"/>
                <a:cs typeface="Calibri"/>
              </a:rPr>
              <a:t>os</a:t>
            </a:r>
            <a:r>
              <a:rPr lang="en-US" sz="2400" dirty="0">
                <a:solidFill>
                  <a:srgbClr val="040A24"/>
                </a:solidFill>
                <a:latin typeface="Calibri"/>
                <a:cs typeface="Calibri"/>
              </a:rPr>
              <a:t> dados?</a:t>
            </a:r>
          </a:p>
          <a:p>
            <a:pPr marL="76200" lvl="1" algn="just"/>
            <a:endParaRPr lang="en-US" sz="2400" dirty="0">
              <a:solidFill>
                <a:srgbClr val="040A24"/>
              </a:solidFill>
              <a:latin typeface="Calibri"/>
              <a:cs typeface="Calibri"/>
            </a:endParaRPr>
          </a:p>
          <a:p>
            <a:pPr marL="419100" lvl="1" indent="-342900" algn="just">
              <a:buChar char="•"/>
            </a:pPr>
            <a:r>
              <a:rPr lang="en-US" sz="2400" dirty="0" err="1">
                <a:solidFill>
                  <a:srgbClr val="040A24"/>
                </a:solidFill>
                <a:latin typeface="Calibri"/>
                <a:cs typeface="Calibri"/>
              </a:rPr>
              <a:t>Importar</a:t>
            </a:r>
            <a:r>
              <a:rPr lang="en-US" sz="2400" dirty="0">
                <a:solidFill>
                  <a:srgbClr val="040A24"/>
                </a:solidFill>
                <a:latin typeface="Calibri"/>
                <a:cs typeface="Calibri"/>
              </a:rPr>
              <a:t> </a:t>
            </a:r>
          </a:p>
          <a:p>
            <a:pPr marL="419100" lvl="1" indent="-342900" algn="just">
              <a:buChar char="•"/>
            </a:pPr>
            <a:r>
              <a:rPr lang="en-US" sz="2400" dirty="0" err="1">
                <a:solidFill>
                  <a:srgbClr val="040A24"/>
                </a:solidFill>
                <a:latin typeface="Calibri"/>
                <a:cs typeface="Calibri"/>
              </a:rPr>
              <a:t>DirectQuery</a:t>
            </a:r>
            <a:endParaRPr lang="en-US" sz="2400">
              <a:solidFill>
                <a:srgbClr val="040A24"/>
              </a:solidFill>
              <a:latin typeface="Calibri"/>
              <a:cs typeface="Calibri"/>
            </a:endParaRPr>
          </a:p>
          <a:p>
            <a:pPr marL="419100" lvl="1" indent="-342900" algn="just">
              <a:buChar char="•"/>
            </a:pPr>
            <a:r>
              <a:rPr lang="en-US" sz="2400" dirty="0">
                <a:solidFill>
                  <a:srgbClr val="040A24"/>
                </a:solidFill>
                <a:latin typeface="Calibri"/>
                <a:cs typeface="Calibri"/>
              </a:rPr>
              <a:t>Composto</a:t>
            </a:r>
          </a:p>
        </p:txBody>
      </p:sp>
      <p:sp>
        <p:nvSpPr>
          <p:cNvPr id="6" name="Balão de Fala: Retângulo com Cantos Arredondados 5">
            <a:extLst>
              <a:ext uri="{FF2B5EF4-FFF2-40B4-BE49-F238E27FC236}">
                <a16:creationId xmlns:a16="http://schemas.microsoft.com/office/drawing/2014/main" id="{E665B9A5-93DB-8C40-E80B-BC4A966061A6}"/>
              </a:ext>
            </a:extLst>
          </p:cNvPr>
          <p:cNvSpPr/>
          <p:nvPr/>
        </p:nvSpPr>
        <p:spPr>
          <a:xfrm>
            <a:off x="3192235" y="2698132"/>
            <a:ext cx="3404506" cy="375557"/>
          </a:xfrm>
          <a:prstGeom prst="wedgeRoundRectCallou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pt-BR" dirty="0">
                <a:cs typeface="Arial"/>
              </a:rPr>
              <a:t>Facilidade x disponibilidade</a:t>
            </a:r>
            <a:endParaRPr lang="pt-BR" dirty="0"/>
          </a:p>
        </p:txBody>
      </p:sp>
      <p:sp>
        <p:nvSpPr>
          <p:cNvPr id="7" name="Retângulo: Cantos Arredondados 6">
            <a:extLst>
              <a:ext uri="{FF2B5EF4-FFF2-40B4-BE49-F238E27FC236}">
                <a16:creationId xmlns:a16="http://schemas.microsoft.com/office/drawing/2014/main" id="{A06C6DE5-EBBF-C0C2-99AE-560C6CBAF0AB}"/>
              </a:ext>
            </a:extLst>
          </p:cNvPr>
          <p:cNvSpPr/>
          <p:nvPr/>
        </p:nvSpPr>
        <p:spPr>
          <a:xfrm>
            <a:off x="3188153" y="3277961"/>
            <a:ext cx="3412671" cy="12573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cs typeface="Arial"/>
              </a:rPr>
              <a:t>Acesso aos dados</a:t>
            </a:r>
          </a:p>
          <a:p>
            <a:pPr algn="ctr"/>
            <a:r>
              <a:rPr lang="pt-BR" dirty="0">
                <a:cs typeface="Arial"/>
              </a:rPr>
              <a:t>Tempo de carregamento</a:t>
            </a:r>
          </a:p>
          <a:p>
            <a:pPr algn="ctr"/>
            <a:r>
              <a:rPr lang="pt-BR" dirty="0">
                <a:cs typeface="Arial"/>
              </a:rPr>
              <a:t>Permissão de acesso</a:t>
            </a:r>
          </a:p>
        </p:txBody>
      </p:sp>
      <p:pic>
        <p:nvPicPr>
          <p:cNvPr id="2050" name="Picture 2" descr="Captura de tela da lista de modo de armazenamento expandido.">
            <a:extLst>
              <a:ext uri="{FF2B5EF4-FFF2-40B4-BE49-F238E27FC236}">
                <a16:creationId xmlns:a16="http://schemas.microsoft.com/office/drawing/2014/main" id="{D44E772D-ABDC-5E2D-C8F5-854085A8E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181" y="3018970"/>
            <a:ext cx="1620236" cy="147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30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2</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Exemplificando</a:t>
            </a:r>
            <a:r>
              <a:rPr lang="en-US" sz="3600" b="1" dirty="0">
                <a:solidFill>
                  <a:srgbClr val="EA4E60"/>
                </a:solidFill>
                <a:latin typeface="Century Gothic"/>
              </a:rPr>
              <a:t> um </a:t>
            </a:r>
            <a:r>
              <a:rPr lang="en-US" sz="3600" b="1" dirty="0" err="1">
                <a:solidFill>
                  <a:srgbClr val="EA4E60"/>
                </a:solidFill>
                <a:latin typeface="Century Gothic"/>
              </a:rPr>
              <a:t>cenário</a:t>
            </a:r>
            <a:r>
              <a:rPr lang="en-US" sz="3600" b="1" dirty="0">
                <a:solidFill>
                  <a:srgbClr val="EA4E60"/>
                </a:solidFill>
                <a:latin typeface="Century Gothic"/>
              </a:rPr>
              <a:t> com </a:t>
            </a:r>
            <a:r>
              <a:rPr lang="en-US" sz="3600" b="1" dirty="0" err="1">
                <a:solidFill>
                  <a:srgbClr val="EA4E60"/>
                </a:solidFill>
                <a:latin typeface="Century Gothic"/>
              </a:rPr>
              <a:t>problemas</a:t>
            </a:r>
            <a:r>
              <a:rPr lang="en-US" sz="3600" b="1" dirty="0">
                <a:solidFill>
                  <a:srgbClr val="EA4E60"/>
                </a:solidFill>
                <a:latin typeface="Century Gothic"/>
              </a:rPr>
              <a:t> de </a:t>
            </a:r>
            <a:r>
              <a:rPr lang="en-US" sz="3600" b="1" dirty="0" err="1">
                <a:solidFill>
                  <a:srgbClr val="EA4E60"/>
                </a:solidFill>
                <a:latin typeface="Century Gothic"/>
              </a:rPr>
              <a:t>otimização</a:t>
            </a:r>
            <a:endParaRPr lang="en-US" sz="36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480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pic>
        <p:nvPicPr>
          <p:cNvPr id="1028" name="Picture 4" descr="Sales &amp; Returns sample .pbix file">
            <a:extLst>
              <a:ext uri="{FF2B5EF4-FFF2-40B4-BE49-F238E27FC236}">
                <a16:creationId xmlns:a16="http://schemas.microsoft.com/office/drawing/2014/main" id="{B2B4A50A-BA6F-8974-221E-30D677384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97066"/>
            <a:ext cx="3922533" cy="2548427"/>
          </a:xfrm>
          <a:prstGeom prst="rect">
            <a:avLst/>
          </a:prstGeom>
          <a:noFill/>
          <a:extLst>
            <a:ext uri="{909E8E84-426E-40DD-AFC4-6F175D3DCCD1}">
              <a14:hiddenFill xmlns:a14="http://schemas.microsoft.com/office/drawing/2010/main">
                <a:solidFill>
                  <a:srgbClr val="FFFFFF"/>
                </a:solidFill>
              </a14:hiddenFill>
            </a:ext>
          </a:extLst>
        </p:spPr>
      </p:pic>
      <p:sp>
        <p:nvSpPr>
          <p:cNvPr id="6" name="Balão de Fala: Retângulo com Cantos Arredondados 5">
            <a:extLst>
              <a:ext uri="{FF2B5EF4-FFF2-40B4-BE49-F238E27FC236}">
                <a16:creationId xmlns:a16="http://schemas.microsoft.com/office/drawing/2014/main" id="{B578A6B8-4834-CDA7-6CAF-90112E8F8D72}"/>
              </a:ext>
            </a:extLst>
          </p:cNvPr>
          <p:cNvSpPr/>
          <p:nvPr/>
        </p:nvSpPr>
        <p:spPr>
          <a:xfrm>
            <a:off x="5990059" y="993147"/>
            <a:ext cx="2841075" cy="515688"/>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Resultados significativos </a:t>
            </a:r>
            <a:endParaRPr lang="pt-BR" dirty="0"/>
          </a:p>
        </p:txBody>
      </p:sp>
      <p:sp>
        <p:nvSpPr>
          <p:cNvPr id="8" name="Seta: Entalhada para a Direita 7">
            <a:extLst>
              <a:ext uri="{FF2B5EF4-FFF2-40B4-BE49-F238E27FC236}">
                <a16:creationId xmlns:a16="http://schemas.microsoft.com/office/drawing/2014/main" id="{FBC0F0D9-6445-C0A8-F598-A31D5A56E71D}"/>
              </a:ext>
            </a:extLst>
          </p:cNvPr>
          <p:cNvSpPr/>
          <p:nvPr/>
        </p:nvSpPr>
        <p:spPr>
          <a:xfrm>
            <a:off x="3263900" y="3060700"/>
            <a:ext cx="1054177" cy="601751"/>
          </a:xfrm>
          <a:prstGeom prst="notched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9" name="Retângulo: Cantos Diagonais Recortados 8">
            <a:extLst>
              <a:ext uri="{FF2B5EF4-FFF2-40B4-BE49-F238E27FC236}">
                <a16:creationId xmlns:a16="http://schemas.microsoft.com/office/drawing/2014/main" id="{AB2D8DCF-4E45-D416-FA3D-70CEA0EC5738}"/>
              </a:ext>
            </a:extLst>
          </p:cNvPr>
          <p:cNvSpPr/>
          <p:nvPr/>
        </p:nvSpPr>
        <p:spPr>
          <a:xfrm>
            <a:off x="723899" y="2274703"/>
            <a:ext cx="2286077" cy="2173743"/>
          </a:xfrm>
          <a:prstGeom prst="snip2Diag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Comentários negativos por conta do mau desempenho</a:t>
            </a:r>
          </a:p>
        </p:txBody>
      </p:sp>
      <p:sp>
        <p:nvSpPr>
          <p:cNvPr id="10" name="Balão de Fala: Retângulo com Cantos Arredondados 9">
            <a:extLst>
              <a:ext uri="{FF2B5EF4-FFF2-40B4-BE49-F238E27FC236}">
                <a16:creationId xmlns:a16="http://schemas.microsoft.com/office/drawing/2014/main" id="{D8A783C5-9FAD-E314-C84C-9E87565EF7E6}"/>
              </a:ext>
            </a:extLst>
          </p:cNvPr>
          <p:cNvSpPr/>
          <p:nvPr/>
        </p:nvSpPr>
        <p:spPr>
          <a:xfrm>
            <a:off x="4862761" y="1653593"/>
            <a:ext cx="3074739" cy="515688"/>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Relatório com visual agradável</a:t>
            </a:r>
            <a:endParaRPr lang="pt-BR" dirty="0"/>
          </a:p>
        </p:txBody>
      </p:sp>
    </p:spTree>
    <p:extLst>
      <p:ext uri="{BB962C8B-B14F-4D97-AF65-F5344CB8AC3E}">
        <p14:creationId xmlns:p14="http://schemas.microsoft.com/office/powerpoint/2010/main" val="320964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031404"/>
            <a:ext cx="5301875" cy="2565996"/>
          </a:xfrm>
          <a:prstGeom prst="rect">
            <a:avLst/>
          </a:prstGeom>
          <a:noFill/>
          <a:ln>
            <a:noFill/>
          </a:ln>
        </p:spPr>
        <p:txBody>
          <a:bodyPr spcFirstLastPara="1" wrap="square" lIns="91425" tIns="91425" rIns="91425" bIns="91425" anchor="ctr" anchorCtr="0">
            <a:noAutofit/>
          </a:bodyPr>
          <a:lstStyle/>
          <a:p>
            <a:pPr marL="419100" lvl="1" indent="-342900" algn="just">
              <a:buChar char="•"/>
            </a:pPr>
            <a:r>
              <a:rPr lang="pt-BR" sz="2400" dirty="0">
                <a:latin typeface="Calibri" panose="020F0502020204030204" pitchFamily="34" charset="0"/>
                <a:cs typeface="Calibri" panose="020F0502020204030204" pitchFamily="34" charset="0"/>
              </a:rPr>
              <a:t>O carregamento das páginas lento</a:t>
            </a:r>
          </a:p>
          <a:p>
            <a:pPr marL="419100" lvl="1" indent="-342900" algn="just">
              <a:buChar char="•"/>
            </a:pPr>
            <a:r>
              <a:rPr lang="pt-BR" sz="2400" dirty="0">
                <a:latin typeface="Calibri" panose="020F0502020204030204" pitchFamily="34" charset="0"/>
                <a:cs typeface="Calibri" panose="020F0502020204030204" pitchFamily="34" charset="0"/>
              </a:rPr>
              <a:t>Tabelas não são atualizadas com rapidez em seleções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2440490" y="2076765"/>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Quais os problemas?</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6229624" y="2481429"/>
            <a:ext cx="1973665" cy="1935416"/>
          </a:xfrm>
          <a:prstGeom prst="rect">
            <a:avLst/>
          </a:prstGeom>
        </p:spPr>
      </p:pic>
      <p:sp>
        <p:nvSpPr>
          <p:cNvPr id="7" name="Retângulo: Cantos Diagonais Recortados 6">
            <a:extLst>
              <a:ext uri="{FF2B5EF4-FFF2-40B4-BE49-F238E27FC236}">
                <a16:creationId xmlns:a16="http://schemas.microsoft.com/office/drawing/2014/main" id="{B54F68F0-371F-3BD8-266F-2D5A1E3076A2}"/>
              </a:ext>
            </a:extLst>
          </p:cNvPr>
          <p:cNvSpPr/>
          <p:nvPr/>
        </p:nvSpPr>
        <p:spPr>
          <a:xfrm>
            <a:off x="774700" y="4298090"/>
            <a:ext cx="5454924" cy="451761"/>
          </a:xfrm>
          <a:prstGeom prst="snip2Diag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Relato de TI: arquivo está muito grande</a:t>
            </a:r>
          </a:p>
        </p:txBody>
      </p:sp>
    </p:spTree>
    <p:extLst>
      <p:ext uri="{BB962C8B-B14F-4D97-AF65-F5344CB8AC3E}">
        <p14:creationId xmlns:p14="http://schemas.microsoft.com/office/powerpoint/2010/main" val="266749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90700"/>
            <a:ext cx="7295775" cy="2806700"/>
          </a:xfrm>
          <a:prstGeom prst="rect">
            <a:avLst/>
          </a:prstGeom>
          <a:noFill/>
          <a:ln>
            <a:noFill/>
          </a:ln>
        </p:spPr>
        <p:txBody>
          <a:bodyPr spcFirstLastPara="1" wrap="square" lIns="91425" tIns="91425" rIns="91425" bIns="91425" anchor="ctr" anchorCtr="0">
            <a:noAutofit/>
          </a:bodyPr>
          <a:lstStyle/>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Examinar o desempenho de medidas, relações e visuais.</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Usar variáveis para aprimorar o desempenho e solucionar problemas.</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Aprimorar o desempenho reduzindo os níveis de cardinalidade.</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Otimizar modelos do </a:t>
            </a:r>
            <a:r>
              <a:rPr lang="pt-BR" sz="2000" dirty="0" err="1">
                <a:latin typeface="Calibri" panose="020F0502020204030204" pitchFamily="34" charset="0"/>
                <a:cs typeface="Calibri" panose="020F0502020204030204" pitchFamily="34" charset="0"/>
              </a:rPr>
              <a:t>DirectQuery</a:t>
            </a:r>
            <a:r>
              <a:rPr lang="pt-BR" sz="2000" dirty="0">
                <a:latin typeface="Calibri" panose="020F0502020204030204" pitchFamily="34" charset="0"/>
                <a:cs typeface="Calibri" panose="020F0502020204030204" pitchFamily="34" charset="0"/>
              </a:rPr>
              <a:t> com o armazenamento no nível da tabela.</a:t>
            </a:r>
          </a:p>
          <a:p>
            <a:pPr marL="342900" lvl="0" indent="-342900">
              <a:buFont typeface="Arial" panose="020B0604020202020204" pitchFamily="34" charset="0"/>
              <a:buChar char="•"/>
            </a:pPr>
            <a:r>
              <a:rPr lang="pt-BR" sz="2000" dirty="0">
                <a:latin typeface="Calibri" panose="020F0502020204030204" pitchFamily="34" charset="0"/>
                <a:cs typeface="Calibri" panose="020F0502020204030204" pitchFamily="34" charset="0"/>
              </a:rPr>
              <a:t>Criar e gerenciar agregações.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O que fazer para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7642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descr="Uma captura de tela mostrando fatores que impactam o desempenho do relatório.">
            <a:extLst>
              <a:ext uri="{FF2B5EF4-FFF2-40B4-BE49-F238E27FC236}">
                <a16:creationId xmlns:a16="http://schemas.microsoft.com/office/drawing/2014/main" id="{163BC4EB-3ACB-D27F-7E2A-4682D9C24C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480" y="1834870"/>
            <a:ext cx="5400040" cy="2672080"/>
          </a:xfrm>
          <a:prstGeom prst="rect">
            <a:avLst/>
          </a:prstGeom>
          <a:noFill/>
          <a:ln>
            <a:noFill/>
          </a:ln>
        </p:spPr>
      </p:pic>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Como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4"/>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310585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Cenário</a:t>
            </a:r>
            <a:r>
              <a:rPr lang="en-US" sz="4000" b="1" dirty="0">
                <a:solidFill>
                  <a:srgbClr val="EA4E60"/>
                </a:solidFill>
                <a:latin typeface="Century Gothic"/>
              </a:rPr>
              <a:t> </a:t>
            </a:r>
            <a:r>
              <a:rPr lang="en-US" sz="4000" b="1" dirty="0" err="1">
                <a:solidFill>
                  <a:srgbClr val="EA4E60"/>
                </a:solidFill>
                <a:latin typeface="Century Gothic"/>
              </a:rPr>
              <a:t>Hipotético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90700"/>
            <a:ext cx="7295775" cy="2806700"/>
          </a:xfrm>
          <a:prstGeom prst="rect">
            <a:avLst/>
          </a:prstGeom>
          <a:noFill/>
          <a:ln>
            <a:noFill/>
          </a:ln>
        </p:spPr>
        <p:txBody>
          <a:bodyPr spcFirstLastPara="1" wrap="square" lIns="91425" tIns="91425" rIns="91425" bIns="91425" anchor="ctr" anchorCtr="0">
            <a:noAutofit/>
          </a:bodyPr>
          <a:lstStyle/>
          <a:p>
            <a:r>
              <a:rPr lang="pt-BR" sz="2400" dirty="0">
                <a:latin typeface="Calibri" panose="020F0502020204030204" pitchFamily="34" charset="0"/>
                <a:cs typeface="Calibri" panose="020F0502020204030204" pitchFamily="34" charset="0"/>
              </a:rPr>
              <a:t>Existem alguns pontos a serem considerados:</a:t>
            </a:r>
          </a:p>
          <a:p>
            <a:endParaRPr lang="pt-BR" sz="24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Identificação de gargalos de desempenho no relatório</a:t>
            </a: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Analisar o desempenho com </a:t>
            </a:r>
            <a:r>
              <a:rPr lang="pt-BR" sz="2400" dirty="0" err="1">
                <a:latin typeface="Calibri" panose="020F0502020204030204" pitchFamily="34" charset="0"/>
                <a:cs typeface="Calibri" panose="020F0502020204030204" pitchFamily="34" charset="0"/>
              </a:rPr>
              <a:t>Perfomance</a:t>
            </a:r>
            <a:r>
              <a:rPr lang="pt-BR" sz="2400" dirty="0">
                <a:latin typeface="Calibri" panose="020F0502020204030204" pitchFamily="34" charset="0"/>
                <a:cs typeface="Calibri" panose="020F0502020204030204" pitchFamily="34" charset="0"/>
              </a:rPr>
              <a:t> </a:t>
            </a:r>
            <a:r>
              <a:rPr lang="pt-BR" sz="2400" dirty="0" err="1">
                <a:latin typeface="Calibri" panose="020F0502020204030204" pitchFamily="34" charset="0"/>
                <a:cs typeface="Calibri" panose="020F0502020204030204" pitchFamily="34" charset="0"/>
              </a:rPr>
              <a:t>Analyser</a:t>
            </a:r>
            <a:endParaRPr lang="pt-BR" sz="2400" dirty="0">
              <a:latin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pt-BR" sz="2400" dirty="0">
                <a:latin typeface="Calibri" panose="020F0502020204030204" pitchFamily="34" charset="0"/>
                <a:cs typeface="Calibri" panose="020F0502020204030204" pitchFamily="34" charset="0"/>
              </a:rPr>
              <a:t>Examinar os resultados</a:t>
            </a: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572000" y="1512103"/>
            <a:ext cx="3789134" cy="4949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sz="1600" dirty="0">
                <a:cs typeface="Arial"/>
              </a:rPr>
              <a:t>Como resolver?</a:t>
            </a:r>
            <a:endParaRPr lang="pt-BR" sz="1600" dirty="0"/>
          </a:p>
        </p:txBody>
      </p:sp>
      <p:pic>
        <p:nvPicPr>
          <p:cNvPr id="6" name="Imagem 5">
            <a:extLst>
              <a:ext uri="{FF2B5EF4-FFF2-40B4-BE49-F238E27FC236}">
                <a16:creationId xmlns:a16="http://schemas.microsoft.com/office/drawing/2014/main" id="{B9046D87-95A9-0DDD-3DEB-38D7CD868166}"/>
              </a:ext>
            </a:extLst>
          </p:cNvPr>
          <p:cNvPicPr>
            <a:picLocks noChangeAspect="1"/>
          </p:cNvPicPr>
          <p:nvPr/>
        </p:nvPicPr>
        <p:blipFill>
          <a:blip r:embed="rId3"/>
          <a:stretch>
            <a:fillRect/>
          </a:stretch>
        </p:blipFill>
        <p:spPr>
          <a:xfrm>
            <a:off x="7563124" y="3943451"/>
            <a:ext cx="1049030" cy="1028700"/>
          </a:xfrm>
          <a:prstGeom prst="rect">
            <a:avLst/>
          </a:prstGeom>
        </p:spPr>
      </p:pic>
    </p:spTree>
    <p:extLst>
      <p:ext uri="{BB962C8B-B14F-4D97-AF65-F5344CB8AC3E}">
        <p14:creationId xmlns:p14="http://schemas.microsoft.com/office/powerpoint/2010/main" val="7903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Resolvendo</a:t>
            </a:r>
            <a:r>
              <a:rPr lang="en-US" sz="3600" b="1" dirty="0">
                <a:solidFill>
                  <a:srgbClr val="EA4E60"/>
                </a:solidFill>
                <a:latin typeface="Century Gothic"/>
              </a:rPr>
              <a:t> </a:t>
            </a:r>
            <a:r>
              <a:rPr lang="en-US" sz="3600" b="1" dirty="0" err="1">
                <a:solidFill>
                  <a:srgbClr val="EA4E60"/>
                </a:solidFill>
                <a:latin typeface="Century Gothic"/>
              </a:rPr>
              <a:t>problemas</a:t>
            </a:r>
            <a:r>
              <a:rPr lang="en-US" sz="3600" b="1" dirty="0">
                <a:solidFill>
                  <a:srgbClr val="EA4E60"/>
                </a:solidFill>
                <a:latin typeface="Century Gothic"/>
              </a:rPr>
              <a:t> e </a:t>
            </a:r>
            <a:r>
              <a:rPr lang="en-US" sz="3600" b="1" dirty="0" err="1">
                <a:solidFill>
                  <a:srgbClr val="EA4E60"/>
                </a:solidFill>
                <a:latin typeface="Century Gothic"/>
              </a:rPr>
              <a:t>otimizando</a:t>
            </a:r>
            <a:r>
              <a:rPr lang="en-US" sz="3600" b="1" dirty="0">
                <a:solidFill>
                  <a:srgbClr val="EA4E60"/>
                </a:solidFill>
                <a:latin typeface="Century Gothic"/>
              </a:rPr>
              <a:t> </a:t>
            </a:r>
            <a:r>
              <a:rPr lang="en-US" sz="3600" b="1" dirty="0" err="1">
                <a:solidFill>
                  <a:srgbClr val="EA4E60"/>
                </a:solidFill>
                <a:latin typeface="Century Gothic"/>
              </a:rPr>
              <a:t>desempenho</a:t>
            </a:r>
            <a:endParaRPr lang="en-US" sz="36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17</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5312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5" name="Imagem 4">
            <a:extLst>
              <a:ext uri="{FF2B5EF4-FFF2-40B4-BE49-F238E27FC236}">
                <a16:creationId xmlns:a16="http://schemas.microsoft.com/office/drawing/2014/main" id="{D2C378EB-FF02-B7C5-D96B-2ECD17C686AF}"/>
              </a:ext>
            </a:extLst>
          </p:cNvPr>
          <p:cNvPicPr>
            <a:picLocks noChangeAspect="1"/>
          </p:cNvPicPr>
          <p:nvPr/>
        </p:nvPicPr>
        <p:blipFill>
          <a:blip r:embed="rId3"/>
          <a:stretch>
            <a:fillRect/>
          </a:stretch>
        </p:blipFill>
        <p:spPr>
          <a:xfrm>
            <a:off x="6799550" y="2905054"/>
            <a:ext cx="1630233" cy="2084924"/>
          </a:xfrm>
          <a:prstGeom prst="rect">
            <a:avLst/>
          </a:prstGeom>
        </p:spPr>
      </p:pic>
      <p:sp>
        <p:nvSpPr>
          <p:cNvPr id="204" name="Google Shape;204;g109ffa863cd_0_328"/>
          <p:cNvSpPr txBox="1"/>
          <p:nvPr/>
        </p:nvSpPr>
        <p:spPr>
          <a:xfrm>
            <a:off x="565525" y="636550"/>
            <a:ext cx="5886783"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654322"/>
            <a:ext cx="5085975" cy="2955777"/>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Visuais</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Melhorar</a:t>
            </a:r>
            <a:r>
              <a:rPr lang="en-US" sz="2400" dirty="0">
                <a:latin typeface="Calibri"/>
              </a:rPr>
              <a:t> o </a:t>
            </a:r>
            <a:r>
              <a:rPr lang="en-US" sz="2400" dirty="0" err="1">
                <a:latin typeface="Calibri"/>
              </a:rPr>
              <a:t>desempenho</a:t>
            </a:r>
            <a:endParaRPr lang="en-US" sz="2400" dirty="0">
              <a:latin typeface="Calibri"/>
            </a:endParaRPr>
          </a:p>
          <a:p>
            <a:pPr marL="419100" lvl="1" indent="-342900">
              <a:buFont typeface="Arial" panose="020B0604020202020204" pitchFamily="34" charset="0"/>
              <a:buChar char="•"/>
            </a:pPr>
            <a:r>
              <a:rPr lang="en-US" sz="2400" dirty="0" err="1">
                <a:latin typeface="Calibri"/>
              </a:rPr>
              <a:t>Mínimo</a:t>
            </a:r>
            <a:r>
              <a:rPr lang="en-US" sz="2400" dirty="0">
                <a:latin typeface="Calibri"/>
              </a:rPr>
              <a:t> </a:t>
            </a:r>
            <a:r>
              <a:rPr lang="en-US" sz="2400" dirty="0" err="1">
                <a:latin typeface="Calibri"/>
              </a:rPr>
              <a:t>impacto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experiência</a:t>
            </a:r>
            <a:r>
              <a:rPr lang="en-US" sz="2400" dirty="0">
                <a:latin typeface="Calibri"/>
              </a:rPr>
              <a:t> do </a:t>
            </a:r>
            <a:r>
              <a:rPr lang="en-US" sz="2400" dirty="0" err="1">
                <a:latin typeface="Calibri"/>
              </a:rPr>
              <a:t>usuário</a:t>
            </a:r>
            <a:endParaRPr lang="en-US" sz="2400" dirty="0">
              <a:latin typeface="Calibri"/>
            </a:endParaRPr>
          </a:p>
          <a:p>
            <a:pPr marL="419100" lvl="1" indent="-342900">
              <a:buFont typeface="Arial" panose="020B0604020202020204" pitchFamily="34" charset="0"/>
              <a:buChar char="•"/>
            </a:pPr>
            <a:r>
              <a:rPr lang="en-US" sz="2400" dirty="0" err="1">
                <a:latin typeface="Calibri"/>
              </a:rPr>
              <a:t>Menos</a:t>
            </a:r>
            <a:r>
              <a:rPr lang="en-US" sz="2400" dirty="0">
                <a:latin typeface="Calibri"/>
              </a:rPr>
              <a:t> </a:t>
            </a:r>
            <a:r>
              <a:rPr lang="en-US" sz="2400" dirty="0" err="1">
                <a:latin typeface="Calibri"/>
              </a:rPr>
              <a:t>visuais</a:t>
            </a:r>
            <a:r>
              <a:rPr lang="en-US" sz="2400" dirty="0">
                <a:latin typeface="Calibri"/>
              </a:rPr>
              <a:t> -&gt; </a:t>
            </a:r>
            <a:r>
              <a:rPr lang="en-US" sz="2400" dirty="0" err="1">
                <a:latin typeface="Calibri"/>
              </a:rPr>
              <a:t>mais</a:t>
            </a:r>
            <a:r>
              <a:rPr lang="en-US" sz="2400" dirty="0">
                <a:latin typeface="Calibri"/>
              </a:rPr>
              <a:t> </a:t>
            </a:r>
            <a:r>
              <a:rPr lang="en-US" sz="2400" dirty="0" err="1">
                <a:latin typeface="Calibri"/>
              </a:rPr>
              <a:t>desempenho</a:t>
            </a:r>
            <a:endParaRPr lang="en-US" sz="2400" dirty="0">
              <a:latin typeface="Calibri"/>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2445833" y="1824817"/>
            <a:ext cx="2126167" cy="489857"/>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Onde otimizar?</a:t>
            </a:r>
            <a:endParaRPr lang="pt-BR" dirty="0"/>
          </a:p>
        </p:txBody>
      </p:sp>
      <p:sp>
        <p:nvSpPr>
          <p:cNvPr id="3" name="Retângulo: Cantos Arredondados 2">
            <a:extLst>
              <a:ext uri="{FF2B5EF4-FFF2-40B4-BE49-F238E27FC236}">
                <a16:creationId xmlns:a16="http://schemas.microsoft.com/office/drawing/2014/main" id="{0B79F81D-745B-D673-1E4D-C4F4CC75B5D0}"/>
              </a:ext>
            </a:extLst>
          </p:cNvPr>
          <p:cNvSpPr/>
          <p:nvPr/>
        </p:nvSpPr>
        <p:spPr>
          <a:xfrm>
            <a:off x="6335020" y="1954125"/>
            <a:ext cx="2393575" cy="87349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Pense em como representar os Detalhes... </a:t>
            </a:r>
          </a:p>
        </p:txBody>
      </p:sp>
      <p:sp>
        <p:nvSpPr>
          <p:cNvPr id="6" name="Retângulo: Cantos Arredondados 5">
            <a:extLst>
              <a:ext uri="{FF2B5EF4-FFF2-40B4-BE49-F238E27FC236}">
                <a16:creationId xmlns:a16="http://schemas.microsoft.com/office/drawing/2014/main" id="{7B8D26D9-C5CE-2D67-6003-52778176B558}"/>
              </a:ext>
            </a:extLst>
          </p:cNvPr>
          <p:cNvSpPr/>
          <p:nvPr/>
        </p:nvSpPr>
        <p:spPr>
          <a:xfrm>
            <a:off x="6555263" y="1293817"/>
            <a:ext cx="1884233" cy="48985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t>Campos no visual</a:t>
            </a:r>
          </a:p>
        </p:txBody>
      </p:sp>
    </p:spTree>
    <p:extLst>
      <p:ext uri="{BB962C8B-B14F-4D97-AF65-F5344CB8AC3E}">
        <p14:creationId xmlns:p14="http://schemas.microsoft.com/office/powerpoint/2010/main" val="2484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4871685" cy="3268801"/>
          </a:xfrm>
          <a:prstGeom prst="rect">
            <a:avLst/>
          </a:prstGeom>
          <a:noFill/>
          <a:ln>
            <a:noFill/>
          </a:ln>
        </p:spPr>
        <p:txBody>
          <a:bodyPr spcFirstLastPara="1" wrap="square" lIns="91425" tIns="91425" rIns="91425" bIns="91425" anchor="ctr" anchorCtr="0">
            <a:noAutofit/>
          </a:bodyPr>
          <a:lstStyle/>
          <a:p>
            <a:pPr marL="76200" lvl="1"/>
            <a:r>
              <a:rPr lang="en-US" sz="2400" b="1" dirty="0">
                <a:latin typeface="Calibri"/>
              </a:rPr>
              <a:t>DAX</a:t>
            </a:r>
          </a:p>
          <a:p>
            <a:pPr marL="76200" lvl="1"/>
            <a:endParaRPr lang="en-US" sz="2400" b="1" dirty="0">
              <a:latin typeface="Calibri"/>
            </a:endParaRPr>
          </a:p>
          <a:p>
            <a:pPr marL="419100" lvl="1" indent="-342900">
              <a:buFont typeface="Arial" panose="020B0604020202020204" pitchFamily="34" charset="0"/>
              <a:buChar char="•"/>
            </a:pPr>
            <a:r>
              <a:rPr lang="en-US" sz="2400" dirty="0">
                <a:latin typeface="Calibri"/>
              </a:rPr>
              <a:t>Tempo de </a:t>
            </a:r>
            <a:r>
              <a:rPr lang="en-US" sz="2400" dirty="0" err="1">
                <a:latin typeface="Calibri"/>
              </a:rPr>
              <a:t>execução</a:t>
            </a:r>
            <a:r>
              <a:rPr lang="en-US" sz="2400" dirty="0">
                <a:latin typeface="Calibri"/>
              </a:rPr>
              <a:t> da consulta</a:t>
            </a:r>
          </a:p>
          <a:p>
            <a:pPr marL="419100" lvl="1" indent="-342900">
              <a:buFont typeface="Arial" panose="020B0604020202020204" pitchFamily="34" charset="0"/>
              <a:buChar char="•"/>
            </a:pPr>
            <a:r>
              <a:rPr lang="en-US" sz="2400" dirty="0">
                <a:latin typeface="Calibri"/>
              </a:rPr>
              <a:t>Performance Analyzer</a:t>
            </a:r>
          </a:p>
          <a:p>
            <a:pPr marL="419100" lvl="1" indent="-342900">
              <a:buFont typeface="Arial" panose="020B0604020202020204" pitchFamily="34" charset="0"/>
              <a:buChar char="•"/>
            </a:pPr>
            <a:r>
              <a:rPr lang="en-US" sz="2400" dirty="0" err="1">
                <a:latin typeface="Calibri"/>
              </a:rPr>
              <a:t>Referência</a:t>
            </a:r>
            <a:r>
              <a:rPr lang="en-US" sz="2400" dirty="0">
                <a:latin typeface="Calibri"/>
              </a:rPr>
              <a:t>: 120 </a:t>
            </a:r>
            <a:r>
              <a:rPr lang="en-US" sz="2400" dirty="0" err="1">
                <a:latin typeface="Calibri"/>
              </a:rPr>
              <a:t>milseg</a:t>
            </a:r>
            <a:endParaRPr lang="en-US" sz="2400" dirty="0">
              <a:latin typeface="Calibri"/>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3232525" y="1654323"/>
            <a:ext cx="3535134" cy="489857"/>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Onde otimizar?</a:t>
            </a:r>
            <a:endParaRPr lang="pt-BR" dirty="0"/>
          </a:p>
        </p:txBody>
      </p:sp>
      <p:pic>
        <p:nvPicPr>
          <p:cNvPr id="3" name="Imagem 2" descr="Uma captura de tela mostrando o exemplo de um longo tempo de duração no Performance Analyzer.">
            <a:extLst>
              <a:ext uri="{FF2B5EF4-FFF2-40B4-BE49-F238E27FC236}">
                <a16:creationId xmlns:a16="http://schemas.microsoft.com/office/drawing/2014/main" id="{E32D2940-7A71-B8B7-BE1D-DFBB8EB175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4170" y="3643300"/>
            <a:ext cx="3818255" cy="914400"/>
          </a:xfrm>
          <a:prstGeom prst="rect">
            <a:avLst/>
          </a:prstGeom>
          <a:noFill/>
          <a:ln>
            <a:noFill/>
          </a:ln>
        </p:spPr>
      </p:pic>
    </p:spTree>
    <p:extLst>
      <p:ext uri="{BB962C8B-B14F-4D97-AF65-F5344CB8AC3E}">
        <p14:creationId xmlns:p14="http://schemas.microsoft.com/office/powerpoint/2010/main" val="167404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a:solidFill>
                  <a:srgbClr val="EA4E60"/>
                </a:solidFill>
                <a:latin typeface="Century Gothic"/>
                <a:ea typeface="Century Gothic"/>
                <a:cs typeface="Century Gothic"/>
                <a:sym typeface="Century Gothic"/>
              </a:rPr>
              <a:t>Etapa 1</a:t>
            </a:r>
            <a:endParaRPr sz="240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3600" b="1" dirty="0" err="1">
                <a:solidFill>
                  <a:srgbClr val="EA4E60"/>
                </a:solidFill>
                <a:latin typeface="Century Gothic"/>
              </a:rPr>
              <a:t>Fundamentos</a:t>
            </a:r>
            <a:r>
              <a:rPr lang="en-US" sz="3600" b="1" dirty="0">
                <a:solidFill>
                  <a:srgbClr val="EA4E60"/>
                </a:solidFill>
                <a:latin typeface="Century Gothic"/>
              </a:rPr>
              <a:t> de </a:t>
            </a:r>
            <a:r>
              <a:rPr lang="en-US" sz="3600" b="1" dirty="0" err="1">
                <a:solidFill>
                  <a:srgbClr val="EA4E60"/>
                </a:solidFill>
                <a:latin typeface="Century Gothic"/>
              </a:rPr>
              <a:t>Otimização</a:t>
            </a:r>
            <a:r>
              <a:rPr lang="en-US" sz="3600" b="1" dirty="0">
                <a:solidFill>
                  <a:srgbClr val="EA4E60"/>
                </a:solidFill>
                <a:latin typeface="Century Gothic"/>
              </a:rPr>
              <a:t>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388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Modelo</a:t>
            </a:r>
            <a:r>
              <a:rPr lang="en-US" sz="2400" b="1" dirty="0">
                <a:latin typeface="Calibri"/>
              </a:rPr>
              <a:t> de dados</a:t>
            </a: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Visuais</a:t>
            </a:r>
            <a:r>
              <a:rPr lang="en-US" sz="2400" dirty="0">
                <a:latin typeface="Calibri"/>
              </a:rPr>
              <a:t> com </a:t>
            </a:r>
            <a:r>
              <a:rPr lang="en-US" sz="2400" dirty="0" err="1">
                <a:latin typeface="Calibri"/>
              </a:rPr>
              <a:t>bom</a:t>
            </a:r>
            <a:r>
              <a:rPr lang="en-US" sz="2400" dirty="0">
                <a:latin typeface="Calibri"/>
              </a:rPr>
              <a:t> </a:t>
            </a:r>
            <a:r>
              <a:rPr lang="en-US" sz="2400" dirty="0" err="1">
                <a:latin typeface="Calibri"/>
              </a:rPr>
              <a:t>desempenho</a:t>
            </a:r>
            <a:endParaRPr lang="en-US" sz="2400" dirty="0">
              <a:latin typeface="Calibri"/>
            </a:endParaRPr>
          </a:p>
          <a:p>
            <a:pPr marL="419100" lvl="1" indent="-342900">
              <a:buFont typeface="Arial" panose="020B0604020202020204" pitchFamily="34" charset="0"/>
              <a:buChar char="•"/>
            </a:pPr>
            <a:r>
              <a:rPr lang="en-US" sz="2400" dirty="0">
                <a:latin typeface="Calibri"/>
              </a:rPr>
              <a:t>DAX com </a:t>
            </a:r>
            <a:r>
              <a:rPr lang="en-US" sz="2400" dirty="0" err="1">
                <a:latin typeface="Calibri"/>
              </a:rPr>
              <a:t>execução</a:t>
            </a:r>
            <a:r>
              <a:rPr lang="en-US" sz="2400" dirty="0">
                <a:latin typeface="Calibri"/>
              </a:rPr>
              <a:t> </a:t>
            </a:r>
            <a:r>
              <a:rPr lang="en-US" sz="2400" dirty="0" err="1">
                <a:latin typeface="Calibri"/>
              </a:rPr>
              <a:t>rápida</a:t>
            </a:r>
            <a:endParaRPr lang="en-US" sz="2400" dirty="0">
              <a:latin typeface="Calibri"/>
            </a:endParaRPr>
          </a:p>
          <a:p>
            <a:pPr marL="419100" lvl="1" indent="-342900">
              <a:buFont typeface="Arial" panose="020B0604020202020204" pitchFamily="34" charset="0"/>
              <a:buChar char="•"/>
            </a:pPr>
            <a:r>
              <a:rPr lang="en-US" sz="2400" dirty="0" err="1">
                <a:latin typeface="Calibri"/>
              </a:rPr>
              <a:t>Provável</a:t>
            </a:r>
            <a:r>
              <a:rPr lang="en-US" sz="2400" dirty="0">
                <a:latin typeface="Calibri"/>
              </a:rPr>
              <a:t>:  </a:t>
            </a:r>
            <a:r>
              <a:rPr lang="en-US" sz="2400" dirty="0" err="1">
                <a:latin typeface="Calibri"/>
              </a:rPr>
              <a:t>relações</a:t>
            </a:r>
            <a:r>
              <a:rPr lang="en-US" sz="2400" dirty="0">
                <a:latin typeface="Calibri"/>
              </a:rPr>
              <a:t>, </a:t>
            </a:r>
            <a:r>
              <a:rPr lang="en-US" sz="2400" dirty="0" err="1">
                <a:latin typeface="Calibri"/>
              </a:rPr>
              <a:t>colunas</a:t>
            </a:r>
            <a:r>
              <a:rPr lang="en-US" sz="2400" dirty="0">
                <a:latin typeface="Calibri"/>
              </a:rPr>
              <a:t> </a:t>
            </a:r>
            <a:r>
              <a:rPr lang="en-US" sz="2400" dirty="0" err="1">
                <a:latin typeface="Calibri"/>
              </a:rPr>
              <a:t>ou</a:t>
            </a:r>
            <a:r>
              <a:rPr lang="en-US" sz="2400" dirty="0">
                <a:latin typeface="Calibri"/>
              </a:rPr>
              <a:t> </a:t>
            </a:r>
            <a:r>
              <a:rPr lang="en-US" sz="2400" dirty="0" err="1">
                <a:latin typeface="Calibri"/>
              </a:rPr>
              <a:t>metadados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427012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Pontos</a:t>
            </a:r>
            <a:r>
              <a:rPr lang="en-US" sz="2400" b="1" dirty="0">
                <a:latin typeface="Calibri"/>
              </a:rPr>
              <a:t> de </a:t>
            </a:r>
            <a:r>
              <a:rPr lang="en-US" sz="2400" b="1" dirty="0" err="1">
                <a:latin typeface="Calibri"/>
              </a:rPr>
              <a:t>atenção</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Verifique</a:t>
            </a:r>
            <a:r>
              <a:rPr lang="en-US" sz="2400" dirty="0">
                <a:latin typeface="Calibri"/>
              </a:rPr>
              <a:t> as </a:t>
            </a:r>
            <a:r>
              <a:rPr lang="en-US" sz="2400" dirty="0" err="1">
                <a:latin typeface="Calibri"/>
              </a:rPr>
              <a:t>relações</a:t>
            </a:r>
            <a:r>
              <a:rPr lang="en-US" sz="2400" dirty="0">
                <a:latin typeface="Calibri"/>
              </a:rPr>
              <a:t> e </a:t>
            </a:r>
            <a:r>
              <a:rPr lang="en-US" sz="2400" dirty="0" err="1">
                <a:latin typeface="Calibri"/>
              </a:rPr>
              <a:t>cardinalidades</a:t>
            </a:r>
            <a:endParaRPr lang="en-US" sz="2400" dirty="0">
              <a:latin typeface="Calibri"/>
            </a:endParaRPr>
          </a:p>
          <a:p>
            <a:pPr marL="419100" lvl="1" indent="-342900">
              <a:buFont typeface="Arial" panose="020B0604020202020204" pitchFamily="34" charset="0"/>
              <a:buChar char="•"/>
            </a:pPr>
            <a:r>
              <a:rPr lang="en-US" sz="2400" dirty="0">
                <a:latin typeface="Calibri"/>
              </a:rPr>
              <a:t>Delete as </a:t>
            </a:r>
            <a:r>
              <a:rPr lang="en-US" sz="2400" dirty="0" err="1">
                <a:latin typeface="Calibri"/>
              </a:rPr>
              <a:t>colunas</a:t>
            </a:r>
            <a:r>
              <a:rPr lang="en-US" sz="2400" dirty="0">
                <a:latin typeface="Calibri"/>
              </a:rPr>
              <a:t> </a:t>
            </a:r>
            <a:r>
              <a:rPr lang="en-US" sz="2400" dirty="0" err="1">
                <a:latin typeface="Calibri"/>
              </a:rPr>
              <a:t>desnecessárias</a:t>
            </a:r>
            <a:endParaRPr lang="en-US" sz="2400" dirty="0">
              <a:latin typeface="Calibri"/>
            </a:endParaRPr>
          </a:p>
          <a:p>
            <a:pPr marL="419100" lvl="1" indent="-342900">
              <a:buFont typeface="Arial" panose="020B0604020202020204" pitchFamily="34" charset="0"/>
              <a:buChar char="•"/>
            </a:pPr>
            <a:r>
              <a:rPr lang="en-US" sz="2400" dirty="0" err="1">
                <a:latin typeface="Calibri"/>
              </a:rPr>
              <a:t>Preferência</a:t>
            </a:r>
            <a:r>
              <a:rPr lang="en-US" sz="2400" dirty="0">
                <a:latin typeface="Calibri"/>
              </a:rPr>
              <a:t> </a:t>
            </a:r>
            <a:r>
              <a:rPr lang="en-US" sz="2400" dirty="0" err="1">
                <a:latin typeface="Calibri"/>
              </a:rPr>
              <a:t>exclusão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importação</a:t>
            </a:r>
            <a:endParaRPr lang="en-US" sz="2400" dirty="0">
              <a:latin typeface="Calibri"/>
            </a:endParaRPr>
          </a:p>
          <a:p>
            <a:pPr marL="419100" lvl="1" indent="-342900">
              <a:buFont typeface="Arial" panose="020B0604020202020204" pitchFamily="34" charset="0"/>
              <a:buChar char="•"/>
            </a:pPr>
            <a:r>
              <a:rPr lang="en-US" sz="2400" dirty="0">
                <a:latin typeface="Calibri"/>
              </a:rPr>
              <a:t>Use o Power Query </a:t>
            </a:r>
            <a:r>
              <a:rPr lang="en-US" sz="2400" dirty="0" err="1">
                <a:latin typeface="Calibri"/>
              </a:rPr>
              <a:t>quando</a:t>
            </a:r>
            <a:r>
              <a:rPr lang="en-US" sz="2400" dirty="0">
                <a:latin typeface="Calibri"/>
              </a:rPr>
              <a:t> </a:t>
            </a:r>
            <a:r>
              <a:rPr lang="en-US" sz="2400" dirty="0" err="1">
                <a:latin typeface="Calibri"/>
              </a:rPr>
              <a:t>necessários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171218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Pontos</a:t>
            </a:r>
            <a:r>
              <a:rPr lang="en-US" sz="2400" b="1" dirty="0">
                <a:latin typeface="Calibri"/>
              </a:rPr>
              <a:t> de </a:t>
            </a:r>
            <a:r>
              <a:rPr lang="en-US" sz="2400" b="1" dirty="0" err="1">
                <a:latin typeface="Calibri"/>
              </a:rPr>
              <a:t>atenção</a:t>
            </a:r>
            <a:endParaRPr lang="en-US" sz="2400" b="1" dirty="0">
              <a:latin typeface="Calibri"/>
            </a:endParaRPr>
          </a:p>
          <a:p>
            <a:pPr marL="76200" lvl="1"/>
            <a:endParaRPr lang="en-US" sz="2400" b="1" dirty="0">
              <a:latin typeface="Calibri"/>
            </a:endParaRPr>
          </a:p>
          <a:p>
            <a:pPr marL="419100" lvl="1" indent="-342900">
              <a:buFont typeface="Arial" panose="020B0604020202020204" pitchFamily="34" charset="0"/>
              <a:buChar char="•"/>
            </a:pPr>
            <a:r>
              <a:rPr lang="en-US" sz="2400" dirty="0" err="1">
                <a:latin typeface="Calibri"/>
              </a:rPr>
              <a:t>Verifique</a:t>
            </a:r>
            <a:r>
              <a:rPr lang="en-US" sz="2400" dirty="0">
                <a:latin typeface="Calibri"/>
              </a:rPr>
              <a:t> as </a:t>
            </a:r>
            <a:r>
              <a:rPr lang="en-US" sz="2400" dirty="0" err="1">
                <a:latin typeface="Calibri"/>
              </a:rPr>
              <a:t>relações</a:t>
            </a:r>
            <a:r>
              <a:rPr lang="en-US" sz="2400" dirty="0">
                <a:latin typeface="Calibri"/>
              </a:rPr>
              <a:t> e </a:t>
            </a:r>
            <a:r>
              <a:rPr lang="en-US" sz="2400" dirty="0" err="1">
                <a:latin typeface="Calibri"/>
              </a:rPr>
              <a:t>cardinalidades</a:t>
            </a:r>
            <a:endParaRPr lang="en-US" sz="2400" dirty="0">
              <a:latin typeface="Calibri"/>
            </a:endParaRPr>
          </a:p>
          <a:p>
            <a:pPr marL="419100" lvl="1" indent="-342900">
              <a:buFont typeface="Arial" panose="020B0604020202020204" pitchFamily="34" charset="0"/>
              <a:buChar char="•"/>
            </a:pPr>
            <a:r>
              <a:rPr lang="en-US" sz="2400" dirty="0">
                <a:latin typeface="Calibri"/>
              </a:rPr>
              <a:t>Delete as </a:t>
            </a:r>
            <a:r>
              <a:rPr lang="en-US" sz="2400" dirty="0" err="1">
                <a:latin typeface="Calibri"/>
              </a:rPr>
              <a:t>colunas</a:t>
            </a:r>
            <a:r>
              <a:rPr lang="en-US" sz="2400" dirty="0">
                <a:latin typeface="Calibri"/>
              </a:rPr>
              <a:t> </a:t>
            </a:r>
            <a:r>
              <a:rPr lang="en-US" sz="2400" dirty="0" err="1">
                <a:latin typeface="Calibri"/>
              </a:rPr>
              <a:t>desnecessárias</a:t>
            </a:r>
            <a:endParaRPr lang="en-US" sz="2400" dirty="0">
              <a:latin typeface="Calibri"/>
            </a:endParaRPr>
          </a:p>
          <a:p>
            <a:pPr marL="419100" lvl="1" indent="-342900">
              <a:buFont typeface="Arial" panose="020B0604020202020204" pitchFamily="34" charset="0"/>
              <a:buChar char="•"/>
            </a:pPr>
            <a:r>
              <a:rPr lang="en-US" sz="2400" dirty="0" err="1">
                <a:latin typeface="Calibri"/>
              </a:rPr>
              <a:t>Preferência</a:t>
            </a:r>
            <a:r>
              <a:rPr lang="en-US" sz="2400" dirty="0">
                <a:latin typeface="Calibri"/>
              </a:rPr>
              <a:t> </a:t>
            </a:r>
            <a:r>
              <a:rPr lang="en-US" sz="2400" dirty="0" err="1">
                <a:latin typeface="Calibri"/>
              </a:rPr>
              <a:t>exclusão</a:t>
            </a:r>
            <a:r>
              <a:rPr lang="en-US" sz="2400" dirty="0">
                <a:latin typeface="Calibri"/>
              </a:rPr>
              <a:t>: </a:t>
            </a:r>
            <a:r>
              <a:rPr lang="en-US" sz="2400" dirty="0" err="1">
                <a:latin typeface="Calibri"/>
              </a:rPr>
              <a:t>na</a:t>
            </a:r>
            <a:r>
              <a:rPr lang="en-US" sz="2400" dirty="0">
                <a:latin typeface="Calibri"/>
              </a:rPr>
              <a:t> </a:t>
            </a:r>
            <a:r>
              <a:rPr lang="en-US" sz="2400" dirty="0" err="1">
                <a:latin typeface="Calibri"/>
              </a:rPr>
              <a:t>importação</a:t>
            </a:r>
            <a:endParaRPr lang="en-US" sz="2400" dirty="0">
              <a:latin typeface="Calibri"/>
            </a:endParaRPr>
          </a:p>
          <a:p>
            <a:pPr marL="419100" lvl="1" indent="-342900">
              <a:buFont typeface="Arial" panose="020B0604020202020204" pitchFamily="34" charset="0"/>
              <a:buChar char="•"/>
            </a:pPr>
            <a:r>
              <a:rPr lang="en-US" sz="2400" dirty="0">
                <a:latin typeface="Calibri"/>
              </a:rPr>
              <a:t>Use o Power Query </a:t>
            </a:r>
            <a:r>
              <a:rPr lang="en-US" sz="2400" dirty="0" err="1">
                <a:latin typeface="Calibri"/>
              </a:rPr>
              <a:t>quando</a:t>
            </a:r>
            <a:r>
              <a:rPr lang="en-US" sz="2400" dirty="0">
                <a:latin typeface="Calibri"/>
              </a:rPr>
              <a:t> </a:t>
            </a:r>
            <a:r>
              <a:rPr lang="en-US" sz="2400" dirty="0" err="1">
                <a:latin typeface="Calibri"/>
              </a:rPr>
              <a:t>necessários</a:t>
            </a:r>
            <a:endParaRPr lang="en-US" sz="2400" dirty="0">
              <a:latin typeface="Calibri"/>
            </a:endParaRP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Tree>
    <p:extLst>
      <p:ext uri="{BB962C8B-B14F-4D97-AF65-F5344CB8AC3E}">
        <p14:creationId xmlns:p14="http://schemas.microsoft.com/office/powerpoint/2010/main" val="548714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Problemas</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1481049"/>
            <a:ext cx="7208485" cy="3268801"/>
          </a:xfrm>
          <a:prstGeom prst="rect">
            <a:avLst/>
          </a:prstGeom>
          <a:noFill/>
          <a:ln>
            <a:noFill/>
          </a:ln>
        </p:spPr>
        <p:txBody>
          <a:bodyPr spcFirstLastPara="1" wrap="square" lIns="91425" tIns="91425" rIns="91425" bIns="91425" anchor="ctr" anchorCtr="0">
            <a:noAutofit/>
          </a:bodyPr>
          <a:lstStyle/>
          <a:p>
            <a:pPr marL="76200" lvl="1"/>
            <a:r>
              <a:rPr lang="en-US" sz="2400" b="1" dirty="0" err="1">
                <a:latin typeface="Calibri"/>
              </a:rPr>
              <a:t>Técnicas</a:t>
            </a:r>
            <a:r>
              <a:rPr lang="en-US" sz="2400" b="1" dirty="0">
                <a:latin typeface="Calibri"/>
              </a:rPr>
              <a:t> para </a:t>
            </a:r>
            <a:r>
              <a:rPr lang="en-US" sz="2400" b="1" dirty="0" err="1">
                <a:latin typeface="Calibri"/>
              </a:rPr>
              <a:t>redução</a:t>
            </a:r>
            <a:r>
              <a:rPr lang="en-US" sz="2400" b="1" dirty="0">
                <a:latin typeface="Calibri"/>
              </a:rPr>
              <a:t> de dados</a:t>
            </a:r>
          </a:p>
          <a:p>
            <a:pPr marL="76200" lvl="1"/>
            <a:endParaRPr lang="en-US" sz="2400" b="1" dirty="0">
              <a:latin typeface="Calibri"/>
            </a:endParaRPr>
          </a:p>
          <a:p>
            <a:pPr marL="419100" lvl="1" indent="-342900">
              <a:buFont typeface="Arial" panose="020B0604020202020204" pitchFamily="34" charset="0"/>
              <a:buChar char="•"/>
            </a:pPr>
            <a:r>
              <a:rPr lang="en-US" sz="2000" dirty="0">
                <a:latin typeface="Calibri"/>
              </a:rPr>
              <a:t>Remover </a:t>
            </a:r>
            <a:r>
              <a:rPr lang="en-US" sz="2000" dirty="0" err="1">
                <a:latin typeface="Calibri"/>
              </a:rPr>
              <a:t>colunas</a:t>
            </a:r>
            <a:r>
              <a:rPr lang="en-US" sz="2000" dirty="0">
                <a:latin typeface="Calibri"/>
              </a:rPr>
              <a:t> </a:t>
            </a:r>
            <a:r>
              <a:rPr lang="en-US" sz="2000" dirty="0" err="1">
                <a:latin typeface="Calibri"/>
              </a:rPr>
              <a:t>desnecessárias</a:t>
            </a:r>
            <a:endParaRPr lang="en-US" sz="2000" dirty="0">
              <a:latin typeface="Calibri"/>
            </a:endParaRPr>
          </a:p>
          <a:p>
            <a:pPr marL="419100" lvl="1" indent="-342900">
              <a:buFont typeface="Arial" panose="020B0604020202020204" pitchFamily="34" charset="0"/>
              <a:buChar char="•"/>
            </a:pPr>
            <a:r>
              <a:rPr lang="en-US" sz="2000" dirty="0">
                <a:latin typeface="Calibri"/>
              </a:rPr>
              <a:t>Remover </a:t>
            </a:r>
            <a:r>
              <a:rPr lang="en-US" sz="2000" dirty="0" err="1">
                <a:latin typeface="Calibri"/>
              </a:rPr>
              <a:t>linhas</a:t>
            </a:r>
            <a:r>
              <a:rPr lang="en-US" sz="2000" dirty="0">
                <a:latin typeface="Calibri"/>
              </a:rPr>
              <a:t> </a:t>
            </a:r>
            <a:r>
              <a:rPr lang="en-US" sz="2000" dirty="0" err="1">
                <a:latin typeface="Calibri"/>
              </a:rPr>
              <a:t>desnecessárias</a:t>
            </a:r>
            <a:endParaRPr lang="en-US" sz="2000" dirty="0">
              <a:latin typeface="Calibri"/>
            </a:endParaRPr>
          </a:p>
          <a:p>
            <a:pPr marL="419100" lvl="1" indent="-342900">
              <a:buFont typeface="Arial" panose="020B0604020202020204" pitchFamily="34" charset="0"/>
              <a:buChar char="•"/>
            </a:pPr>
            <a:r>
              <a:rPr lang="en-US" sz="2000" dirty="0" err="1">
                <a:latin typeface="Calibri"/>
              </a:rPr>
              <a:t>Otimizar</a:t>
            </a:r>
            <a:r>
              <a:rPr lang="en-US" sz="2000" dirty="0">
                <a:latin typeface="Calibri"/>
              </a:rPr>
              <a:t> </a:t>
            </a:r>
            <a:r>
              <a:rPr lang="en-US" sz="2000" dirty="0" err="1">
                <a:latin typeface="Calibri"/>
              </a:rPr>
              <a:t>tipos</a:t>
            </a:r>
            <a:r>
              <a:rPr lang="en-US" sz="2000" dirty="0">
                <a:latin typeface="Calibri"/>
              </a:rPr>
              <a:t> de dados de </a:t>
            </a:r>
            <a:r>
              <a:rPr lang="en-US" sz="2000" dirty="0" err="1">
                <a:latin typeface="Calibri"/>
              </a:rPr>
              <a:t>coluna</a:t>
            </a:r>
            <a:endParaRPr lang="en-US" sz="2000" dirty="0">
              <a:latin typeface="Calibri"/>
            </a:endParaRPr>
          </a:p>
          <a:p>
            <a:pPr marL="419100" lvl="1" indent="-342900">
              <a:buFont typeface="Arial" panose="020B0604020202020204" pitchFamily="34" charset="0"/>
              <a:buChar char="•"/>
            </a:pPr>
            <a:r>
              <a:rPr lang="en-US" sz="2000" dirty="0" err="1">
                <a:latin typeface="Calibri"/>
              </a:rPr>
              <a:t>Colunas</a:t>
            </a:r>
            <a:r>
              <a:rPr lang="en-US" sz="2000" dirty="0">
                <a:latin typeface="Calibri"/>
              </a:rPr>
              <a:t> </a:t>
            </a:r>
            <a:r>
              <a:rPr lang="en-US" sz="2000" dirty="0" err="1">
                <a:latin typeface="Calibri"/>
              </a:rPr>
              <a:t>personalizadas</a:t>
            </a:r>
            <a:endParaRPr lang="en-US" sz="2000" dirty="0">
              <a:latin typeface="Calibri"/>
            </a:endParaRPr>
          </a:p>
          <a:p>
            <a:pPr marL="419100" lvl="1" indent="-342900">
              <a:buFont typeface="Arial" panose="020B0604020202020204" pitchFamily="34" charset="0"/>
              <a:buChar char="•"/>
            </a:pPr>
            <a:r>
              <a:rPr lang="en-US" sz="2000" dirty="0" err="1">
                <a:latin typeface="Calibri"/>
              </a:rPr>
              <a:t>Desabilitar</a:t>
            </a:r>
            <a:r>
              <a:rPr lang="en-US" sz="2000" dirty="0">
                <a:latin typeface="Calibri"/>
              </a:rPr>
              <a:t> data/hora </a:t>
            </a:r>
            <a:r>
              <a:rPr lang="en-US" sz="2000" dirty="0" err="1">
                <a:latin typeface="Calibri"/>
              </a:rPr>
              <a:t>automática</a:t>
            </a:r>
            <a:endParaRPr lang="en-US" sz="2000" dirty="0">
              <a:latin typeface="Calibri"/>
            </a:endParaRPr>
          </a:p>
          <a:p>
            <a:pPr marL="419100" lvl="1" indent="-342900">
              <a:buFont typeface="Arial" panose="020B0604020202020204" pitchFamily="34" charset="0"/>
              <a:buChar char="•"/>
            </a:pPr>
            <a:r>
              <a:rPr lang="en-US" sz="2000" dirty="0">
                <a:latin typeface="Calibri"/>
              </a:rPr>
              <a:t>…</a:t>
            </a:r>
          </a:p>
        </p:txBody>
      </p:sp>
      <p:pic>
        <p:nvPicPr>
          <p:cNvPr id="6" name="Imagem 5">
            <a:extLst>
              <a:ext uri="{FF2B5EF4-FFF2-40B4-BE49-F238E27FC236}">
                <a16:creationId xmlns:a16="http://schemas.microsoft.com/office/drawing/2014/main" id="{4C6CC011-57DF-22FD-4613-4F92044C8F30}"/>
              </a:ext>
            </a:extLst>
          </p:cNvPr>
          <p:cNvPicPr>
            <a:picLocks noChangeAspect="1"/>
          </p:cNvPicPr>
          <p:nvPr/>
        </p:nvPicPr>
        <p:blipFill>
          <a:blip r:embed="rId3"/>
          <a:stretch>
            <a:fillRect/>
          </a:stretch>
        </p:blipFill>
        <p:spPr>
          <a:xfrm>
            <a:off x="6476344" y="1265148"/>
            <a:ext cx="2080440" cy="2095682"/>
          </a:xfrm>
          <a:prstGeom prst="rect">
            <a:avLst/>
          </a:prstGeom>
        </p:spPr>
      </p:pic>
      <p:sp>
        <p:nvSpPr>
          <p:cNvPr id="3" name="Retângulo: Cantos Arredondados 2">
            <a:extLst>
              <a:ext uri="{FF2B5EF4-FFF2-40B4-BE49-F238E27FC236}">
                <a16:creationId xmlns:a16="http://schemas.microsoft.com/office/drawing/2014/main" id="{53210CA2-9693-434B-0D67-B7CCCF948A2A}"/>
              </a:ext>
            </a:extLst>
          </p:cNvPr>
          <p:cNvSpPr/>
          <p:nvPr/>
        </p:nvSpPr>
        <p:spPr>
          <a:xfrm>
            <a:off x="5740400" y="4127500"/>
            <a:ext cx="2509485" cy="52075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pt-BR" dirty="0">
                <a:hlinkClick r:id="rId4"/>
              </a:rPr>
              <a:t>Documentação oficial</a:t>
            </a:r>
            <a:endParaRPr lang="pt-BR" dirty="0"/>
          </a:p>
        </p:txBody>
      </p:sp>
    </p:spTree>
    <p:extLst>
      <p:ext uri="{BB962C8B-B14F-4D97-AF65-F5344CB8AC3E}">
        <p14:creationId xmlns:p14="http://schemas.microsoft.com/office/powerpoint/2010/main" val="107545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69"/>
        <p:cNvGrpSpPr/>
        <p:nvPr/>
      </p:nvGrpSpPr>
      <p:grpSpPr>
        <a:xfrm>
          <a:off x="0" y="0"/>
          <a:ext cx="0" cy="0"/>
          <a:chOff x="0" y="0"/>
          <a:chExt cx="0" cy="0"/>
        </a:xfrm>
      </p:grpSpPr>
      <p:sp>
        <p:nvSpPr>
          <p:cNvPr id="170" name="Google Shape;170;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“Falar é fácil.</a:t>
            </a:r>
            <a:endParaRPr sz="5400" b="1" i="1"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 Mostre-me o código!”</a:t>
            </a:r>
            <a:br>
              <a:rPr lang="en-US" sz="5400" b="1" i="1" u="none" strike="noStrike" cap="none">
                <a:solidFill>
                  <a:schemeClr val="lt1"/>
                </a:solidFill>
                <a:latin typeface="Century Gothic"/>
                <a:ea typeface="Century Gothic"/>
                <a:cs typeface="Century Gothic"/>
                <a:sym typeface="Century Gothic"/>
              </a:rPr>
            </a:br>
            <a:endParaRPr sz="2400" b="0" i="0" u="none" strike="noStrike" cap="none">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a:solidFill>
                <a:srgbClr val="EE4C4C"/>
              </a:solidFill>
              <a:latin typeface="Century Gothic"/>
              <a:ea typeface="Century Gothic"/>
              <a:cs typeface="Century Gothic"/>
              <a:sym typeface="Century Gothic"/>
            </a:endParaRPr>
          </a:p>
        </p:txBody>
      </p:sp>
      <p:pic>
        <p:nvPicPr>
          <p:cNvPr id="171" name="Google Shape;171;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172" name="Google Shape;172;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24</a:t>
            </a:fld>
            <a:r>
              <a:rPr lang="en-US">
                <a:solidFill>
                  <a:srgbClr val="EA4E60"/>
                </a:solidFill>
              </a:rPr>
              <a:t>]</a:t>
            </a:r>
            <a:endParaRPr>
              <a:solidFill>
                <a:srgbClr val="EA4E60"/>
              </a:solidFill>
            </a:endParaRPr>
          </a:p>
        </p:txBody>
      </p:sp>
      <p:sp>
        <p:nvSpPr>
          <p:cNvPr id="173" name="Google Shape;173;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0" i="0" u="none" strike="noStrike" cap="none" dirty="0">
                <a:solidFill>
                  <a:srgbClr val="EA4E60"/>
                </a:solidFill>
                <a:latin typeface="Century Gothic"/>
                <a:ea typeface="Century Gothic"/>
                <a:cs typeface="Century Gothic"/>
                <a:sym typeface="Century Gothic"/>
              </a:rPr>
              <a:t>Hands On!</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Coletando</a:t>
            </a:r>
            <a:r>
              <a:rPr lang="en-US" sz="2400" b="1" dirty="0">
                <a:solidFill>
                  <a:srgbClr val="EA4E60"/>
                </a:solidFill>
                <a:latin typeface="Century Gothic"/>
                <a:ea typeface="Century Gothic"/>
                <a:cs typeface="Century Gothic"/>
                <a:sym typeface="Century Gothic"/>
              </a:rPr>
              <a:t> dados do </a:t>
            </a:r>
            <a:r>
              <a:rPr lang="en-US" sz="2400" b="1" dirty="0" err="1">
                <a:solidFill>
                  <a:srgbClr val="EA4E60"/>
                </a:solidFill>
                <a:latin typeface="Century Gothic"/>
                <a:ea typeface="Century Gothic"/>
                <a:cs typeface="Century Gothic"/>
                <a:sym typeface="Century Gothic"/>
              </a:rPr>
              <a:t>Github</a:t>
            </a:r>
            <a:endParaRPr lang="en-US" sz="2400" b="1" i="0" u="none" strike="noStrike" cap="none" dirty="0" err="1">
              <a:solidFill>
                <a:srgbClr val="EA4E60"/>
              </a:solidFill>
              <a:latin typeface="Century Gothic"/>
              <a:ea typeface="Century Gothic"/>
              <a:cs typeface="Century Gothic"/>
            </a:endParaRPr>
          </a:p>
        </p:txBody>
      </p:sp>
    </p:spTree>
    <p:extLst>
      <p:ext uri="{BB962C8B-B14F-4D97-AF65-F5344CB8AC3E}">
        <p14:creationId xmlns:p14="http://schemas.microsoft.com/office/powerpoint/2010/main" val="353853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Links </a:t>
            </a:r>
            <a:r>
              <a:rPr lang="en-US" sz="4000" b="1" dirty="0" err="1">
                <a:solidFill>
                  <a:srgbClr val="EA4E60"/>
                </a:solidFill>
                <a:latin typeface="Century Gothic"/>
              </a:rPr>
              <a:t>úteis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8275" y="1731259"/>
            <a:ext cx="7951977" cy="2852282"/>
          </a:xfrm>
          <a:prstGeom prst="rect">
            <a:avLst/>
          </a:prstGeom>
          <a:noFill/>
          <a:ln>
            <a:noFill/>
          </a:ln>
        </p:spPr>
        <p:txBody>
          <a:bodyPr spcFirstLastPara="1" wrap="square" lIns="91425" tIns="91425" rIns="91425" bIns="91425" anchor="ctr" anchorCtr="0">
            <a:noAutofit/>
          </a:bodyPr>
          <a:lstStyle/>
          <a:p>
            <a:pPr marL="361950" lvl="1" indent="-285750" algn="just">
              <a:buChar char="•"/>
            </a:pPr>
            <a:r>
              <a:rPr lang="en-US" sz="1800" dirty="0">
                <a:latin typeface="Calibri"/>
                <a:hlinkClick r:id="rId3"/>
              </a:rPr>
              <a:t>https://dev.mysql.com/downloads/connector/net/</a:t>
            </a:r>
            <a:endParaRPr lang="en-US" sz="1800">
              <a:latin typeface="Calibri"/>
            </a:endParaRPr>
          </a:p>
          <a:p>
            <a:pPr marL="361950" lvl="1" indent="-285750" algn="just">
              <a:buChar char="•"/>
            </a:pPr>
            <a:r>
              <a:rPr lang="en-US" sz="1800" dirty="0">
                <a:latin typeface="Calibri"/>
                <a:hlinkClick r:id="rId4"/>
              </a:rPr>
              <a:t>https://learn.microsoft.com/pt-br/training/modules/get-data/</a:t>
            </a:r>
            <a:endParaRPr lang="en-US" sz="1800">
              <a:latin typeface="Calibri"/>
            </a:endParaRPr>
          </a:p>
          <a:p>
            <a:pPr marL="361950" lvl="1" indent="-285750" algn="just">
              <a:buChar char="•"/>
            </a:pPr>
            <a:r>
              <a:rPr lang="en-US" sz="1800" dirty="0">
                <a:latin typeface="Calibri"/>
                <a:hlinkClick r:id="rId5"/>
              </a:rPr>
              <a:t>dataset_powerbi</a:t>
            </a:r>
            <a:endParaRPr lang="en-US" sz="1800" dirty="0">
              <a:latin typeface="Calibri"/>
            </a:endParaRPr>
          </a:p>
        </p:txBody>
      </p:sp>
    </p:spTree>
    <p:extLst>
      <p:ext uri="{BB962C8B-B14F-4D97-AF65-F5344CB8AC3E}">
        <p14:creationId xmlns:p14="http://schemas.microsoft.com/office/powerpoint/2010/main" val="387905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843252"/>
            <a:ext cx="4557588" cy="982868"/>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O que é </a:t>
            </a:r>
            <a:r>
              <a:rPr lang="en-US" sz="2400" b="1" dirty="0" err="1">
                <a:solidFill>
                  <a:srgbClr val="040A24"/>
                </a:solidFill>
                <a:latin typeface="Calibri"/>
                <a:ea typeface="Calibri"/>
                <a:cs typeface="Calibri"/>
              </a:rPr>
              <a:t>otimização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6" name="Retângulo: Cantos Diagonais Recortados 5">
            <a:extLst>
              <a:ext uri="{FF2B5EF4-FFF2-40B4-BE49-F238E27FC236}">
                <a16:creationId xmlns:a16="http://schemas.microsoft.com/office/drawing/2014/main" id="{F0476ED3-D164-3916-ADB2-1AB09D213CEB}"/>
              </a:ext>
            </a:extLst>
          </p:cNvPr>
          <p:cNvSpPr/>
          <p:nvPr/>
        </p:nvSpPr>
        <p:spPr>
          <a:xfrm>
            <a:off x="565525" y="3009771"/>
            <a:ext cx="6337738" cy="1430570"/>
          </a:xfrm>
          <a:prstGeom prst="snip2Diag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Realização de modificações no estado atual do modelo de dados a fim de executar suas operações com maior eficiência. </a:t>
            </a:r>
          </a:p>
          <a:p>
            <a:pPr algn="ctr"/>
            <a:endParaRPr lang="pt-BR" dirty="0"/>
          </a:p>
          <a:p>
            <a:pPr algn="ctr"/>
            <a:r>
              <a:rPr lang="pt-BR" dirty="0"/>
              <a:t>Dessa forma, aumentamos seu desempenho</a:t>
            </a:r>
          </a:p>
        </p:txBody>
      </p:sp>
    </p:spTree>
    <p:extLst>
      <p:ext uri="{BB962C8B-B14F-4D97-AF65-F5344CB8AC3E}">
        <p14:creationId xmlns:p14="http://schemas.microsoft.com/office/powerpoint/2010/main" val="36710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843252"/>
            <a:ext cx="4557588" cy="982868"/>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err="1">
                <a:solidFill>
                  <a:srgbClr val="040A24"/>
                </a:solidFill>
                <a:latin typeface="Calibri"/>
                <a:ea typeface="Calibri"/>
                <a:cs typeface="Calibri"/>
              </a:rPr>
              <a:t>Desempenho</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Pra</a:t>
            </a:r>
            <a:r>
              <a:rPr lang="en-US" sz="2400" b="1" dirty="0">
                <a:solidFill>
                  <a:srgbClr val="040A24"/>
                </a:solidFill>
                <a:latin typeface="Calibri"/>
                <a:ea typeface="Calibri"/>
                <a:cs typeface="Calibri"/>
              </a:rPr>
              <a:t> que?</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6" name="Retângulo: Cantos Diagonais Recortados 5">
            <a:extLst>
              <a:ext uri="{FF2B5EF4-FFF2-40B4-BE49-F238E27FC236}">
                <a16:creationId xmlns:a16="http://schemas.microsoft.com/office/drawing/2014/main" id="{F0476ED3-D164-3916-ADB2-1AB09D213CEB}"/>
              </a:ext>
            </a:extLst>
          </p:cNvPr>
          <p:cNvSpPr/>
          <p:nvPr/>
        </p:nvSpPr>
        <p:spPr>
          <a:xfrm>
            <a:off x="565525" y="2882026"/>
            <a:ext cx="5477923" cy="542726"/>
          </a:xfrm>
          <a:prstGeom prst="snip2Diag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Desempenho do relatório em fase de testes</a:t>
            </a:r>
          </a:p>
        </p:txBody>
      </p:sp>
      <p:sp>
        <p:nvSpPr>
          <p:cNvPr id="3" name="Diferente de 2">
            <a:extLst>
              <a:ext uri="{FF2B5EF4-FFF2-40B4-BE49-F238E27FC236}">
                <a16:creationId xmlns:a16="http://schemas.microsoft.com/office/drawing/2014/main" id="{DEF11523-CFDB-6193-2924-B6A0FBD0BDDA}"/>
              </a:ext>
            </a:extLst>
          </p:cNvPr>
          <p:cNvSpPr/>
          <p:nvPr/>
        </p:nvSpPr>
        <p:spPr>
          <a:xfrm>
            <a:off x="2398604" y="3584028"/>
            <a:ext cx="1811764" cy="294289"/>
          </a:xfrm>
          <a:prstGeom prst="mathNotEqual">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solidFill>
                <a:schemeClr val="tx1"/>
              </a:solidFill>
            </a:endParaRPr>
          </a:p>
        </p:txBody>
      </p:sp>
      <p:sp>
        <p:nvSpPr>
          <p:cNvPr id="4" name="Retângulo: Cantos Diagonais Recortados 3">
            <a:extLst>
              <a:ext uri="{FF2B5EF4-FFF2-40B4-BE49-F238E27FC236}">
                <a16:creationId xmlns:a16="http://schemas.microsoft.com/office/drawing/2014/main" id="{21757CCA-9619-B4CA-E419-812AA5738939}"/>
              </a:ext>
            </a:extLst>
          </p:cNvPr>
          <p:cNvSpPr/>
          <p:nvPr/>
        </p:nvSpPr>
        <p:spPr>
          <a:xfrm>
            <a:off x="565525" y="3993634"/>
            <a:ext cx="5477923" cy="542726"/>
          </a:xfrm>
          <a:prstGeom prst="snip2DiagRec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Desempenho do relatório em fase de produção</a:t>
            </a:r>
          </a:p>
        </p:txBody>
      </p:sp>
    </p:spTree>
    <p:extLst>
      <p:ext uri="{BB962C8B-B14F-4D97-AF65-F5344CB8AC3E}">
        <p14:creationId xmlns:p14="http://schemas.microsoft.com/office/powerpoint/2010/main" val="365709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270234"/>
            <a:ext cx="4815772" cy="727202"/>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O que </a:t>
            </a:r>
            <a:r>
              <a:rPr lang="en-US" sz="2400" b="1" dirty="0" err="1">
                <a:solidFill>
                  <a:srgbClr val="040A24"/>
                </a:solidFill>
                <a:latin typeface="Calibri"/>
                <a:ea typeface="Calibri"/>
                <a:cs typeface="Calibri"/>
              </a:rPr>
              <a:t>impacta</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na</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visão</a:t>
            </a:r>
            <a:r>
              <a:rPr lang="en-US" sz="2400" b="1" dirty="0">
                <a:solidFill>
                  <a:srgbClr val="040A24"/>
                </a:solidFill>
                <a:latin typeface="Calibri"/>
                <a:ea typeface="Calibri"/>
                <a:cs typeface="Calibri"/>
              </a:rPr>
              <a:t> do </a:t>
            </a:r>
            <a:r>
              <a:rPr lang="en-US" sz="2400" b="1" dirty="0" err="1">
                <a:solidFill>
                  <a:srgbClr val="040A24"/>
                </a:solidFill>
                <a:latin typeface="Calibri"/>
                <a:ea typeface="Calibri"/>
                <a:cs typeface="Calibri"/>
              </a:rPr>
              <a:t>usuário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3049953"/>
            <a:ext cx="5190906" cy="1154185"/>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Lentidão</a:t>
            </a:r>
            <a:r>
              <a:rPr lang="en-US" sz="2400" dirty="0">
                <a:solidFill>
                  <a:srgbClr val="040A24"/>
                </a:solidFill>
                <a:latin typeface="Calibri"/>
                <a:ea typeface="Calibri"/>
                <a:cs typeface="Calibri"/>
              </a:rPr>
              <a:t> no </a:t>
            </a:r>
            <a:r>
              <a:rPr lang="en-US" sz="2400" dirty="0" err="1">
                <a:solidFill>
                  <a:srgbClr val="040A24"/>
                </a:solidFill>
                <a:latin typeface="Calibri"/>
                <a:ea typeface="Calibri"/>
                <a:cs typeface="Calibri"/>
              </a:rPr>
              <a:t>carregamento</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Demora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atualização</a:t>
            </a:r>
            <a:r>
              <a:rPr lang="en-US" sz="2400" dirty="0">
                <a:solidFill>
                  <a:srgbClr val="040A24"/>
                </a:solidFill>
                <a:latin typeface="Calibri"/>
                <a:ea typeface="Calibri"/>
                <a:cs typeface="Calibri"/>
              </a:rPr>
              <a:t> dos </a:t>
            </a:r>
            <a:r>
              <a:rPr lang="en-US" sz="2400" dirty="0" err="1">
                <a:solidFill>
                  <a:srgbClr val="040A24"/>
                </a:solidFill>
                <a:latin typeface="Calibri"/>
                <a:ea typeface="Calibri"/>
                <a:cs typeface="Calibri"/>
              </a:rPr>
              <a:t>visuais</a:t>
            </a:r>
            <a:r>
              <a:rPr lang="en-US" sz="2400" dirty="0">
                <a:solidFill>
                  <a:srgbClr val="040A24"/>
                </a:solidFill>
                <a:latin typeface="Calibri"/>
                <a:ea typeface="Calibri"/>
                <a:cs typeface="Calibri"/>
              </a:rPr>
              <a:t> </a:t>
            </a:r>
          </a:p>
        </p:txBody>
      </p:sp>
      <p:pic>
        <p:nvPicPr>
          <p:cNvPr id="9" name="Imagem 8">
            <a:extLst>
              <a:ext uri="{FF2B5EF4-FFF2-40B4-BE49-F238E27FC236}">
                <a16:creationId xmlns:a16="http://schemas.microsoft.com/office/drawing/2014/main" id="{8470B666-C79A-4933-1EAD-51413B5D432D}"/>
              </a:ext>
            </a:extLst>
          </p:cNvPr>
          <p:cNvPicPr>
            <a:picLocks noChangeAspect="1"/>
          </p:cNvPicPr>
          <p:nvPr/>
        </p:nvPicPr>
        <p:blipFill>
          <a:blip r:embed="rId4"/>
          <a:stretch>
            <a:fillRect/>
          </a:stretch>
        </p:blipFill>
        <p:spPr>
          <a:xfrm>
            <a:off x="5756431" y="3552571"/>
            <a:ext cx="1303133" cy="1303133"/>
          </a:xfrm>
          <a:prstGeom prst="rect">
            <a:avLst/>
          </a:prstGeom>
        </p:spPr>
      </p:pic>
    </p:spTree>
    <p:extLst>
      <p:ext uri="{BB962C8B-B14F-4D97-AF65-F5344CB8AC3E}">
        <p14:creationId xmlns:p14="http://schemas.microsoft.com/office/powerpoint/2010/main" val="6844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65738"/>
            <a:ext cx="4815772" cy="92491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ea typeface="Calibri"/>
                <a:cs typeface="Calibri"/>
              </a:rPr>
              <a:t>Qual o </a:t>
            </a:r>
            <a:r>
              <a:rPr lang="en-US" sz="2400" b="1" dirty="0" err="1">
                <a:solidFill>
                  <a:srgbClr val="040A24"/>
                </a:solidFill>
                <a:latin typeface="Calibri"/>
                <a:ea typeface="Calibri"/>
                <a:cs typeface="Calibri"/>
              </a:rPr>
              <a:t>motivo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2571750"/>
            <a:ext cx="5190906" cy="1632389"/>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Modelagem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inadequada</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a:solidFill>
                  <a:srgbClr val="040A24"/>
                </a:solidFill>
                <a:latin typeface="Calibri"/>
                <a:ea typeface="Calibri"/>
                <a:cs typeface="Calibri"/>
              </a:rPr>
              <a:t>Mau </a:t>
            </a:r>
            <a:r>
              <a:rPr lang="en-US" sz="2400" dirty="0" err="1">
                <a:solidFill>
                  <a:srgbClr val="040A24"/>
                </a:solidFill>
                <a:latin typeface="Calibri"/>
                <a:ea typeface="Calibri"/>
                <a:cs typeface="Calibri"/>
              </a:rPr>
              <a:t>uso</a:t>
            </a:r>
            <a:r>
              <a:rPr lang="en-US" sz="2400" dirty="0">
                <a:solidFill>
                  <a:srgbClr val="040A24"/>
                </a:solidFill>
                <a:latin typeface="Calibri"/>
                <a:ea typeface="Calibri"/>
                <a:cs typeface="Calibri"/>
              </a:rPr>
              <a:t> da </a:t>
            </a:r>
            <a:r>
              <a:rPr lang="en-US" sz="2400" dirty="0" err="1">
                <a:solidFill>
                  <a:srgbClr val="040A24"/>
                </a:solidFill>
                <a:latin typeface="Calibri"/>
                <a:ea typeface="Calibri"/>
                <a:cs typeface="Calibri"/>
              </a:rPr>
              <a:t>linguagem</a:t>
            </a:r>
            <a:r>
              <a:rPr lang="en-US" sz="2400" dirty="0">
                <a:solidFill>
                  <a:srgbClr val="040A24"/>
                </a:solidFill>
                <a:latin typeface="Calibri"/>
                <a:ea typeface="Calibri"/>
                <a:cs typeface="Calibri"/>
              </a:rPr>
              <a:t> DAX</a:t>
            </a: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Combinação</a:t>
            </a:r>
            <a:r>
              <a:rPr lang="en-US" sz="2400" dirty="0">
                <a:solidFill>
                  <a:srgbClr val="040A24"/>
                </a:solidFill>
                <a:latin typeface="Calibri"/>
                <a:ea typeface="Calibri"/>
                <a:cs typeface="Calibri"/>
              </a:rPr>
              <a:t>…</a:t>
            </a:r>
          </a:p>
        </p:txBody>
      </p:sp>
      <p:pic>
        <p:nvPicPr>
          <p:cNvPr id="8" name="Imagem 7">
            <a:extLst>
              <a:ext uri="{FF2B5EF4-FFF2-40B4-BE49-F238E27FC236}">
                <a16:creationId xmlns:a16="http://schemas.microsoft.com/office/drawing/2014/main" id="{2C741088-D2CD-2B5C-E106-500273CE2A08}"/>
              </a:ext>
            </a:extLst>
          </p:cNvPr>
          <p:cNvPicPr>
            <a:picLocks noChangeAspect="1"/>
          </p:cNvPicPr>
          <p:nvPr/>
        </p:nvPicPr>
        <p:blipFill>
          <a:blip r:embed="rId4"/>
          <a:stretch>
            <a:fillRect/>
          </a:stretch>
        </p:blipFill>
        <p:spPr>
          <a:xfrm>
            <a:off x="4679219" y="2806262"/>
            <a:ext cx="2277675" cy="1918042"/>
          </a:xfrm>
          <a:prstGeom prst="rect">
            <a:avLst/>
          </a:prstGeom>
        </p:spPr>
      </p:pic>
    </p:spTree>
    <p:extLst>
      <p:ext uri="{BB962C8B-B14F-4D97-AF65-F5344CB8AC3E}">
        <p14:creationId xmlns:p14="http://schemas.microsoft.com/office/powerpoint/2010/main" val="211714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65738"/>
            <a:ext cx="4815772" cy="92491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err="1">
                <a:solidFill>
                  <a:srgbClr val="040A24"/>
                </a:solidFill>
                <a:latin typeface="Calibri"/>
                <a:ea typeface="Calibri"/>
                <a:cs typeface="Calibri"/>
              </a:rPr>
              <a:t>Quais</a:t>
            </a:r>
            <a:r>
              <a:rPr lang="en-US" sz="2400" b="1" dirty="0">
                <a:solidFill>
                  <a:srgbClr val="040A24"/>
                </a:solidFill>
                <a:latin typeface="Calibri"/>
                <a:ea typeface="Calibri"/>
                <a:cs typeface="Calibri"/>
              </a:rPr>
              <a:t> as </a:t>
            </a:r>
            <a:r>
              <a:rPr lang="en-US" sz="2400" b="1" dirty="0" err="1">
                <a:solidFill>
                  <a:srgbClr val="040A24"/>
                </a:solidFill>
                <a:latin typeface="Calibri"/>
                <a:ea typeface="Calibri"/>
                <a:cs typeface="Calibri"/>
              </a:rPr>
              <a:t>vantagens</a:t>
            </a:r>
            <a:r>
              <a:rPr lang="en-US" sz="2400" b="1" dirty="0">
                <a:solidFill>
                  <a:srgbClr val="040A24"/>
                </a:solidFill>
                <a:latin typeface="Calibri"/>
                <a:ea typeface="Calibri"/>
                <a:cs typeface="Calibri"/>
              </a:rPr>
              <a:t> da </a:t>
            </a:r>
            <a:r>
              <a:rPr lang="en-US" sz="2400" b="1" dirty="0" err="1">
                <a:solidFill>
                  <a:srgbClr val="040A24"/>
                </a:solidFill>
                <a:latin typeface="Calibri"/>
                <a:ea typeface="Calibri"/>
                <a:cs typeface="Calibri"/>
              </a:rPr>
              <a:t>otimização</a:t>
            </a:r>
            <a:r>
              <a:rPr lang="en-US" sz="2400" b="1" dirty="0">
                <a:solidFill>
                  <a:srgbClr val="040A24"/>
                </a:solidFill>
                <a:latin typeface="Calibri"/>
                <a:ea typeface="Calibri"/>
                <a:cs typeface="Calibri"/>
              </a:rPr>
              <a:t>?</a:t>
            </a:r>
          </a:p>
        </p:txBody>
      </p:sp>
      <p:pic>
        <p:nvPicPr>
          <p:cNvPr id="5" name="Imagem 4">
            <a:extLst>
              <a:ext uri="{FF2B5EF4-FFF2-40B4-BE49-F238E27FC236}">
                <a16:creationId xmlns:a16="http://schemas.microsoft.com/office/drawing/2014/main" id="{23D7F19A-F752-81A4-BCE9-FBB5E48C4608}"/>
              </a:ext>
            </a:extLst>
          </p:cNvPr>
          <p:cNvPicPr>
            <a:picLocks noChangeAspect="1"/>
          </p:cNvPicPr>
          <p:nvPr/>
        </p:nvPicPr>
        <p:blipFill rotWithShape="1">
          <a:blip r:embed="rId3"/>
          <a:srcRect r="2641"/>
          <a:stretch/>
        </p:blipFill>
        <p:spPr>
          <a:xfrm>
            <a:off x="5756431" y="1130001"/>
            <a:ext cx="3398079" cy="2232853"/>
          </a:xfrm>
          <a:prstGeom prst="rect">
            <a:avLst/>
          </a:prstGeom>
        </p:spPr>
      </p:pic>
      <p:sp>
        <p:nvSpPr>
          <p:cNvPr id="7" name="Google Shape;168;p3">
            <a:extLst>
              <a:ext uri="{FF2B5EF4-FFF2-40B4-BE49-F238E27FC236}">
                <a16:creationId xmlns:a16="http://schemas.microsoft.com/office/drawing/2014/main" id="{36806743-41AA-FBBA-07C3-84BC877B9C9F}"/>
              </a:ext>
            </a:extLst>
          </p:cNvPr>
          <p:cNvSpPr txBox="1"/>
          <p:nvPr/>
        </p:nvSpPr>
        <p:spPr>
          <a:xfrm>
            <a:off x="565525" y="2571750"/>
            <a:ext cx="5190906" cy="1809750"/>
          </a:xfrm>
          <a:prstGeom prst="rect">
            <a:avLst/>
          </a:prstGeom>
          <a:noFill/>
          <a:ln>
            <a:noFill/>
          </a:ln>
        </p:spPr>
        <p:txBody>
          <a:bodyPr spcFirstLastPara="1" wrap="square" lIns="91425" tIns="91425" rIns="91425" bIns="91425" anchor="ctr" anchorCtr="0">
            <a:noAutofit/>
          </a:bodyPr>
          <a:lstStyle/>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Melhor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experiência</a:t>
            </a:r>
            <a:r>
              <a:rPr lang="en-US" sz="2400" dirty="0">
                <a:solidFill>
                  <a:srgbClr val="040A24"/>
                </a:solidFill>
                <a:latin typeface="Calibri"/>
                <a:ea typeface="Calibri"/>
                <a:cs typeface="Calibri"/>
              </a:rPr>
              <a:t> do </a:t>
            </a:r>
            <a:r>
              <a:rPr lang="en-US" sz="2400" dirty="0" err="1">
                <a:solidFill>
                  <a:srgbClr val="040A24"/>
                </a:solidFill>
                <a:latin typeface="Calibri"/>
                <a:ea typeface="Calibri"/>
                <a:cs typeface="Calibri"/>
              </a:rPr>
              <a:t>usuário</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Desempenho</a:t>
            </a:r>
            <a:r>
              <a:rPr lang="en-US" sz="2400" dirty="0">
                <a:solidFill>
                  <a:srgbClr val="040A24"/>
                </a:solidFill>
                <a:latin typeface="Calibri"/>
                <a:ea typeface="Calibri"/>
                <a:cs typeface="Calibri"/>
              </a:rPr>
              <a:t> e bons </a:t>
            </a:r>
            <a:r>
              <a:rPr lang="en-US" sz="2400" dirty="0" err="1">
                <a:solidFill>
                  <a:srgbClr val="040A24"/>
                </a:solidFill>
                <a:latin typeface="Calibri"/>
                <a:ea typeface="Calibri"/>
                <a:cs typeface="Calibri"/>
              </a:rPr>
              <a:t>resultados</a:t>
            </a:r>
            <a:endParaRPr lang="en-US" sz="2400" dirty="0">
              <a:solidFill>
                <a:srgbClr val="040A24"/>
              </a:solidFill>
              <a:latin typeface="Calibri"/>
              <a:ea typeface="Calibri"/>
              <a:cs typeface="Calibri"/>
            </a:endParaRPr>
          </a:p>
          <a:p>
            <a:pPr marL="419100" lvl="1" indent="-342900" algn="just">
              <a:buSzPts val="1600"/>
              <a:buFont typeface="Arial" panose="020B0604020202020204" pitchFamily="34" charset="0"/>
              <a:buChar char="•"/>
            </a:pPr>
            <a:r>
              <a:rPr lang="en-US" sz="2400" dirty="0" err="1">
                <a:solidFill>
                  <a:srgbClr val="040A24"/>
                </a:solidFill>
                <a:latin typeface="Calibri"/>
                <a:ea typeface="Calibri"/>
                <a:cs typeface="Calibri"/>
              </a:rPr>
              <a:t>Cliente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satisfeito</a:t>
            </a:r>
            <a:endParaRPr lang="en-US" sz="2400" dirty="0">
              <a:solidFill>
                <a:srgbClr val="040A24"/>
              </a:solidFill>
              <a:latin typeface="Calibri"/>
              <a:ea typeface="Calibri"/>
              <a:cs typeface="Calibri"/>
            </a:endParaRP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4"/>
          <a:stretch>
            <a:fillRect/>
          </a:stretch>
        </p:blipFill>
        <p:spPr>
          <a:xfrm>
            <a:off x="5546495" y="2988181"/>
            <a:ext cx="1272650" cy="1767993"/>
          </a:xfrm>
          <a:prstGeom prst="rect">
            <a:avLst/>
          </a:prstGeom>
        </p:spPr>
      </p:pic>
    </p:spTree>
    <p:extLst>
      <p:ext uri="{BB962C8B-B14F-4D97-AF65-F5344CB8AC3E}">
        <p14:creationId xmlns:p14="http://schemas.microsoft.com/office/powerpoint/2010/main" val="156192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Processo</a:t>
            </a:r>
            <a:r>
              <a:rPr lang="en-US" sz="4000" b="1" dirty="0">
                <a:solidFill>
                  <a:srgbClr val="EA4E60"/>
                </a:solidFill>
                <a:latin typeface="Century Gothic"/>
              </a:rPr>
              <a:t> de </a:t>
            </a: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
        <p:nvSpPr>
          <p:cNvPr id="7" name="Google Shape;168;p3">
            <a:extLst>
              <a:ext uri="{FF2B5EF4-FFF2-40B4-BE49-F238E27FC236}">
                <a16:creationId xmlns:a16="http://schemas.microsoft.com/office/drawing/2014/main" id="{36806743-41AA-FBBA-07C3-84BC877B9C9F}"/>
              </a:ext>
            </a:extLst>
          </p:cNvPr>
          <p:cNvSpPr txBox="1"/>
          <p:nvPr/>
        </p:nvSpPr>
        <p:spPr>
          <a:xfrm>
            <a:off x="565524" y="1650999"/>
            <a:ext cx="6571876" cy="3098851"/>
          </a:xfrm>
          <a:prstGeom prst="rect">
            <a:avLst/>
          </a:prstGeom>
          <a:noFill/>
          <a:ln>
            <a:noFill/>
          </a:ln>
        </p:spPr>
        <p:txBody>
          <a:bodyPr spcFirstLastPara="1" wrap="square" lIns="91425" tIns="91425" rIns="91425" bIns="91425" anchor="ctr" anchorCtr="0">
            <a:noAutofit/>
          </a:bodyPr>
          <a:lstStyle/>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Garantir que os tipos de dados corretos sejam usados.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Excluir colunas e linhas desnecessárias.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Evitar valores repetidos.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Substituir colunas numéricas por medidas.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Reduzir cardinalidades.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Analisar metadados do modelo.</a:t>
            </a:r>
          </a:p>
          <a:p>
            <a:pPr marL="342900" lvl="0" indent="-342900">
              <a:lnSpc>
                <a:spcPct val="107000"/>
              </a:lnSpc>
              <a:spcAft>
                <a:spcPts val="800"/>
              </a:spcAft>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Resumir dados sempre que possível.</a:t>
            </a: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3"/>
          <a:stretch>
            <a:fillRect/>
          </a:stretch>
        </p:blipFill>
        <p:spPr>
          <a:xfrm>
            <a:off x="7413395" y="2873881"/>
            <a:ext cx="1272650" cy="1767993"/>
          </a:xfrm>
          <a:prstGeom prst="rect">
            <a:avLst/>
          </a:prstGeom>
        </p:spPr>
      </p:pic>
    </p:spTree>
    <p:extLst>
      <p:ext uri="{BB962C8B-B14F-4D97-AF65-F5344CB8AC3E}">
        <p14:creationId xmlns:p14="http://schemas.microsoft.com/office/powerpoint/2010/main" val="65312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Processo</a:t>
            </a:r>
            <a:r>
              <a:rPr lang="en-US" sz="4000" b="1" dirty="0">
                <a:solidFill>
                  <a:srgbClr val="EA4E60"/>
                </a:solidFill>
                <a:latin typeface="Century Gothic"/>
              </a:rPr>
              <a:t> de </a:t>
            </a:r>
            <a:r>
              <a:rPr lang="en-US" sz="4000" b="1" dirty="0" err="1">
                <a:solidFill>
                  <a:srgbClr val="EA4E60"/>
                </a:solidFill>
                <a:latin typeface="Century Gothic"/>
              </a:rPr>
              <a:t>otimização</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pic>
        <p:nvPicPr>
          <p:cNvPr id="4" name="Imagem 3">
            <a:extLst>
              <a:ext uri="{FF2B5EF4-FFF2-40B4-BE49-F238E27FC236}">
                <a16:creationId xmlns:a16="http://schemas.microsoft.com/office/drawing/2014/main" id="{87CA2AAE-2E70-B8F2-9FB2-5FF6FCAD323C}"/>
              </a:ext>
            </a:extLst>
          </p:cNvPr>
          <p:cNvPicPr>
            <a:picLocks noChangeAspect="1"/>
          </p:cNvPicPr>
          <p:nvPr/>
        </p:nvPicPr>
        <p:blipFill>
          <a:blip r:embed="rId3"/>
          <a:stretch>
            <a:fillRect/>
          </a:stretch>
        </p:blipFill>
        <p:spPr>
          <a:xfrm>
            <a:off x="7413395" y="2873881"/>
            <a:ext cx="1272650" cy="1767993"/>
          </a:xfrm>
          <a:prstGeom prst="rect">
            <a:avLst/>
          </a:prstGeom>
        </p:spPr>
      </p:pic>
      <p:pic>
        <p:nvPicPr>
          <p:cNvPr id="2" name="Imagem 1" descr="Uma captura de tela mostrando as tarefas deste módulo.">
            <a:extLst>
              <a:ext uri="{FF2B5EF4-FFF2-40B4-BE49-F238E27FC236}">
                <a16:creationId xmlns:a16="http://schemas.microsoft.com/office/drawing/2014/main" id="{430ACD64-3E08-F586-0C4B-9740586CDD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095" y="1881480"/>
            <a:ext cx="6196100" cy="2470810"/>
          </a:xfrm>
          <a:prstGeom prst="rect">
            <a:avLst/>
          </a:prstGeom>
          <a:noFill/>
          <a:ln>
            <a:noFill/>
          </a:ln>
        </p:spPr>
      </p:pic>
    </p:spTree>
    <p:extLst>
      <p:ext uri="{BB962C8B-B14F-4D97-AF65-F5344CB8AC3E}">
        <p14:creationId xmlns:p14="http://schemas.microsoft.com/office/powerpoint/2010/main" val="32655719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6" ma:contentTypeDescription="Crie um novo documento." ma:contentTypeScope="" ma:versionID="776c6dd0ea2199635295f0eace2bcdf2">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d0f52f09bfd34cabfd53d1cdf7dcbd2"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SharedWithUsers xmlns="19483571-f922-4e8e-9c1c-26f0a2252132">
      <UserInfo>
        <DisplayName/>
        <AccountId xsi:nil="true"/>
        <AccountType/>
      </UserInfo>
    </SharedWithUsers>
    <MediaLengthInSeconds xmlns="851b35d3-0456-4d6a-bc2f-da927e91d158" xsi:nil="true"/>
  </documentManagement>
</p:properties>
</file>

<file path=customXml/itemProps1.xml><?xml version="1.0" encoding="utf-8"?>
<ds:datastoreItem xmlns:ds="http://schemas.openxmlformats.org/officeDocument/2006/customXml" ds:itemID="{E5D00815-259C-40B1-9162-FFA58291BCF8}">
  <ds:schemaRefs>
    <ds:schemaRef ds:uri="http://schemas.microsoft.com/sharepoint/v3/contenttype/forms"/>
  </ds:schemaRefs>
</ds:datastoreItem>
</file>

<file path=customXml/itemProps2.xml><?xml version="1.0" encoding="utf-8"?>
<ds:datastoreItem xmlns:ds="http://schemas.openxmlformats.org/officeDocument/2006/customXml" ds:itemID="{D628C73D-F004-40F0-BFFD-D7AD2BBE5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B005ED-3E83-4491-A0BB-C36D335FE14D}">
  <ds:schemaRefs>
    <ds:schemaRef ds:uri="851b35d3-0456-4d6a-bc2f-da927e91d158"/>
    <ds:schemaRef ds:uri="http://www.w3.org/XML/1998/namespace"/>
    <ds:schemaRef ds:uri="19483571-f922-4e8e-9c1c-26f0a2252132"/>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2191</TotalTime>
  <Words>904</Words>
  <Application>Microsoft Office PowerPoint</Application>
  <PresentationFormat>Apresentação na tela (16:9)</PresentationFormat>
  <Paragraphs>179</Paragraphs>
  <Slides>25</Slides>
  <Notes>25</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Juliana</cp:lastModifiedBy>
  <cp:revision>987</cp:revision>
  <dcterms:modified xsi:type="dcterms:W3CDTF">2025-01-22T20:51:49Z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Order">
    <vt:r8>600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