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6" r:id="rId35"/>
    <p:sldMasterId id="2147483687" r:id="rId37"/>
  </p:sldMasterIdLst>
  <p:notesMasterIdLst>
    <p:notesMasterId r:id="rId39"/>
  </p:notesMasterIdLst>
  <p:sldIdLst>
    <p:sldId id="2402" r:id="rId41"/>
    <p:sldId id="2137" r:id="rId42"/>
    <p:sldId id="759" r:id="rId43"/>
    <p:sldId id="258" r:id="rId44"/>
    <p:sldId id="263" r:id="rId45"/>
    <p:sldId id="259" r:id="rId46"/>
    <p:sldId id="260" r:id="rId47"/>
    <p:sldId id="261" r:id="rId48"/>
    <p:sldId id="2403" r:id="rId49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2" d="100"/>
          <a:sy n="72" d="100"/>
        </p:scale>
        <p:origin x="1047" y="3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notesMaster" Target="notesMasters/notesMaster1.xml"></Relationship><Relationship Id="rId41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3" Type="http://schemas.openxmlformats.org/officeDocument/2006/relationships/slide" Target="slides/slide3.xml"></Relationship><Relationship Id="rId44" Type="http://schemas.openxmlformats.org/officeDocument/2006/relationships/slide" Target="slides/slide4.xml"></Relationship><Relationship Id="rId45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7" Type="http://schemas.openxmlformats.org/officeDocument/2006/relationships/slide" Target="slides/slide7.xml"></Relationship><Relationship Id="rId48" Type="http://schemas.openxmlformats.org/officeDocument/2006/relationships/slide" Target="slides/slide8.xml"></Relationship><Relationship Id="rId49" Type="http://schemas.openxmlformats.org/officeDocument/2006/relationships/slide" Target="slides/slide9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2019-07-01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0E1B9F42-6F3B-44E9-B597-7C8639635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AD738245-5F64-41C5-9321-A60EAFACD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F08627D0-F49F-45CF-81B9-72625BFF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DF8A51-AE5F-4291-8E32-0613D92D2C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BED5346B-C141-4622-9C43-82126EF76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55257989-F275-4560-8C9C-09A182975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2204B1A2-28E7-4684-8860-58B6CFA28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C70B9-8170-4E0B-9DD8-22C9D392C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7ED96C-200E-46D4-8843-70D55077A718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45209231-EEC5-4B31-BB3A-2BA46A61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636E-48CA-4D55-9005-5F7C973D7138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CCC524E-C525-4B89-B215-A31AB218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7E5B-A316-4E7A-9066-CD3F3477D6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0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607EB7-5DBB-4885-92CA-34275EE1ED9D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40615" cy="548680"/>
          </a:xfrm>
        </p:spPr>
        <p:txBody>
          <a:bodyPr/>
          <a:lstStyle>
            <a:lvl1pPr algn="l">
              <a:defRPr lang="ko-KR" altLang="en-US" sz="2215" b="1" kern="1200" spc="-12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461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91EEBF3-C944-451A-86D5-C283536BA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4888F-961C-473D-A0E8-386CF39DEE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038" y="5387975"/>
            <a:ext cx="249262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ko-KR" sz="2215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2018. 09</a:t>
            </a:r>
            <a:endParaRPr lang="ko-KR" altLang="en-US" sz="1292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D70EC2-C813-49F0-9A46-810AB7E9C916}"/>
              </a:ext>
            </a:extLst>
          </p:cNvPr>
          <p:cNvSpPr/>
          <p:nvPr userDrawn="1"/>
        </p:nvSpPr>
        <p:spPr>
          <a:xfrm>
            <a:off x="2769577" y="833438"/>
            <a:ext cx="3305908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103B6580-F2F4-449E-BE4D-FEBB6781C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5087938"/>
            <a:ext cx="145805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E8E847-ACEA-4672-AF94-E83033F9B522}"/>
              </a:ext>
            </a:extLst>
          </p:cNvPr>
          <p:cNvSpPr/>
          <p:nvPr userDrawn="1"/>
        </p:nvSpPr>
        <p:spPr>
          <a:xfrm>
            <a:off x="0" y="193675"/>
            <a:ext cx="2124808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91FA48-6074-43ED-B59A-BAEB6C562A44}"/>
              </a:ext>
            </a:extLst>
          </p:cNvPr>
          <p:cNvSpPr/>
          <p:nvPr userDrawn="1"/>
        </p:nvSpPr>
        <p:spPr>
          <a:xfrm>
            <a:off x="241534" y="211283"/>
            <a:ext cx="3007360" cy="3763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신입사원 입문과정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FED20-DFFC-44E9-8B1A-902B782B73CA}"/>
              </a:ext>
            </a:extLst>
          </p:cNvPr>
          <p:cNvSpPr/>
          <p:nvPr userDrawn="1"/>
        </p:nvSpPr>
        <p:spPr>
          <a:xfrm>
            <a:off x="363415" y="280989"/>
            <a:ext cx="89389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FF428-A2E3-4907-9A10-CD54FD2C68A9}"/>
              </a:ext>
            </a:extLst>
          </p:cNvPr>
          <p:cNvSpPr/>
          <p:nvPr userDrawn="1"/>
        </p:nvSpPr>
        <p:spPr>
          <a:xfrm>
            <a:off x="2476500" y="280989"/>
            <a:ext cx="90854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69077-7449-45FB-9265-397315233055}"/>
              </a:ext>
            </a:extLst>
          </p:cNvPr>
          <p:cNvSpPr/>
          <p:nvPr userDrawn="1"/>
        </p:nvSpPr>
        <p:spPr>
          <a:xfrm>
            <a:off x="7782658" y="436563"/>
            <a:ext cx="1282211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C6F7653-8DE3-4170-BEBA-E30CCFEF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EC197-5CE7-42FE-B8B2-776B1163AE52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544EC7F-D40D-4C3C-8C69-FC656E35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BE638ED-882B-4460-8183-5F73220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F505-7116-4536-82C1-8212AFBA30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0BB9F4E-ABFC-4B9C-A2B3-8D1F195130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64301-A844-473D-B6A5-19A751E9C8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038" y="5387975"/>
            <a:ext cx="249262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ko-KR" sz="2215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2018. 09</a:t>
            </a:r>
            <a:endParaRPr lang="ko-KR" altLang="en-US" sz="1292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F2B591-36D7-4415-BD30-EFA32AAAA6C9}"/>
              </a:ext>
            </a:extLst>
          </p:cNvPr>
          <p:cNvSpPr/>
          <p:nvPr userDrawn="1"/>
        </p:nvSpPr>
        <p:spPr>
          <a:xfrm>
            <a:off x="2769577" y="833438"/>
            <a:ext cx="3305908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7A4EAFC8-CB0E-4D74-B346-8F410AEF8C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5087938"/>
            <a:ext cx="145805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5E8E-7168-4348-89CF-4F7395563EE2}"/>
              </a:ext>
            </a:extLst>
          </p:cNvPr>
          <p:cNvSpPr/>
          <p:nvPr userDrawn="1"/>
        </p:nvSpPr>
        <p:spPr>
          <a:xfrm>
            <a:off x="0" y="193675"/>
            <a:ext cx="2124808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0D1CB-474A-4BB9-AAE0-1D377B8BAD7A}"/>
              </a:ext>
            </a:extLst>
          </p:cNvPr>
          <p:cNvSpPr/>
          <p:nvPr userDrawn="1"/>
        </p:nvSpPr>
        <p:spPr>
          <a:xfrm>
            <a:off x="258787" y="219909"/>
            <a:ext cx="3007360" cy="3763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직책간부 역량강화과정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0A39CA-FCD4-4C71-983F-3E8998970A50}"/>
              </a:ext>
            </a:extLst>
          </p:cNvPr>
          <p:cNvSpPr/>
          <p:nvPr userDrawn="1"/>
        </p:nvSpPr>
        <p:spPr>
          <a:xfrm>
            <a:off x="381000" y="288925"/>
            <a:ext cx="89389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5CFD02-2943-401E-94AC-B4199F9143AB}"/>
              </a:ext>
            </a:extLst>
          </p:cNvPr>
          <p:cNvSpPr/>
          <p:nvPr userDrawn="1"/>
        </p:nvSpPr>
        <p:spPr>
          <a:xfrm>
            <a:off x="2993782" y="288925"/>
            <a:ext cx="90854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C4D860-E63A-402D-8010-61668EF04B40}"/>
              </a:ext>
            </a:extLst>
          </p:cNvPr>
          <p:cNvSpPr/>
          <p:nvPr userDrawn="1"/>
        </p:nvSpPr>
        <p:spPr>
          <a:xfrm>
            <a:off x="7782658" y="436563"/>
            <a:ext cx="1282211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EA6EBE2-7D55-4A61-8A19-59A198F2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E7760-2A6D-424C-867D-E552BB793E4D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5377F1-45A0-4073-ACF6-3C7EF37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D3B68E-8272-4CFF-B09A-9280A2F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1737-6C45-4ACD-B607-957F82B23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사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7AE76F-599E-41F9-9DAF-F16B9768F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6726238"/>
            <a:ext cx="914400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C96F32-272E-40C6-9D96-D725C35B17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2139462" y="0"/>
            <a:ext cx="7004538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45AF-8E09-43AB-BA45-CBB53535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31691-C309-4BF3-ADD2-7BA0162CBF53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E2AF-C044-4FF0-97C0-73262901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FF14-FC65-4BD4-BA4C-0211D61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78AF-49B4-4D0C-B139-F88599A734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46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EFB65C-D91D-4365-A9D5-85C1F793294B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C99535-B2E1-4311-A480-B02A97225455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id="{C8979FD2-FA54-47E1-9501-254FA8776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ADF62B1-06D7-42B9-A264-53816A7638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1F990BF-331D-44F3-8C27-7DD0A844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B08B-3E3C-4720-A2B5-60AFA63EE406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BB1B58-3DA9-4D68-BE85-F2B9FF51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C44628-ABAC-417F-84A0-702C96A2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85A19-C95C-43F2-9400-49F822E919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52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D87D7D-BFC1-45DB-BADB-132B32E0417A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64A2C5-8CA3-4FE5-A1AB-016E1CC842AC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id="{F9625A53-99B4-41DD-BA3E-033FF4E1B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516070A-4C8F-4CC0-82C7-D1F58FB4AA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37B0FEB-A03F-447B-8CB3-67F34F2A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624B-0D39-4849-9718-E32EA4726154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643FF0-D76F-4FD0-83A7-31DFB80D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C240AA-F91E-457A-A0A6-8DFC870B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CBDF-5AA7-47C1-B077-21BDE1477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1419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856B9A-D0EC-442B-9356-C31C7141329F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D2C3BA-D087-4A9D-BF43-E8E05EE3D0BC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id="{85DDD6A3-EB83-4996-89C2-F34E0CBA6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29935B2-168A-4666-A383-428346145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9E3782A-2A97-4E95-8B6A-4527FDDC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8146-322C-4BF6-A0E0-3C954991AE1C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E6046A-E039-4D55-97A3-1EB64D20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D09048-B0BC-48D4-8AC1-82D42F4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37D3-4320-4629-AE00-B854547FC7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21794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FD5CA4-7912-459B-8FEA-9EC95E8AE640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72F875-1B37-4E7D-9645-85EEA6F200DB}"/>
              </a:ext>
            </a:extLst>
          </p:cNvPr>
          <p:cNvSpPr/>
          <p:nvPr userDrawn="1"/>
        </p:nvSpPr>
        <p:spPr>
          <a:xfrm>
            <a:off x="227136" y="1279525"/>
            <a:ext cx="89388" cy="274638"/>
          </a:xfrm>
          <a:prstGeom prst="rect">
            <a:avLst/>
          </a:prstGeom>
          <a:solidFill>
            <a:srgbClr val="0048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16696" y="1223010"/>
            <a:ext cx="6486525" cy="463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 b="1">
                <a:solidFill>
                  <a:srgbClr val="00487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EB9FE4D6-1EBD-49EC-B801-358D59E9F44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C5D7-6BD1-44E6-AF7C-6EBC5C01C05F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9E1AEEF-6D45-4CA2-83ED-055FD1F495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2069-BFC3-432E-9F1F-A78AD22C3F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0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21257C-C285-435E-9339-8E4B310B2682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4A70F-55AA-4490-84C0-686933A2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72FDC-5E53-4CA3-8B04-ED5770362E8D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724E7C1-EB91-49DB-B4F1-918C2BE97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D0BA-1DDC-433B-92AB-4BBC77025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06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생각해봅시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9B42CD-AA24-4846-802B-5A6FC9F08D99}"/>
              </a:ext>
            </a:extLst>
          </p:cNvPr>
          <p:cNvCxnSpPr/>
          <p:nvPr userDrawn="1"/>
        </p:nvCxnSpPr>
        <p:spPr>
          <a:xfrm>
            <a:off x="1" y="1038225"/>
            <a:ext cx="678033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G:\02_Lover\04. 이미지\사진이미지\기타\tid020t000641.jpg">
            <a:extLst>
              <a:ext uri="{FF2B5EF4-FFF2-40B4-BE49-F238E27FC236}">
                <a16:creationId xmlns:a16="http://schemas.microsoft.com/office/drawing/2014/main" id="{FEDEDBD3-BD17-4757-86B6-7954BCE737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AEBD9"/>
              </a:clrFrom>
              <a:clrTo>
                <a:srgbClr val="EAEBD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81" y="82550"/>
            <a:ext cx="220247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38F467C8-5FCE-4FA6-A4D0-25F41DCF5A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2820" y="288926"/>
            <a:ext cx="2441332" cy="631825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 봅시다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</a:t>
            </a:r>
            <a:endParaRPr lang="ko-KR" altLang="en-US" sz="1846" b="1" spc="-138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01" y="337343"/>
            <a:ext cx="5032376" cy="666750"/>
          </a:xfrm>
          <a:prstGeom prst="rect">
            <a:avLst/>
          </a:prstGeom>
        </p:spPr>
        <p:txBody>
          <a:bodyPr/>
          <a:lstStyle>
            <a:lvl1pPr>
              <a:defRPr sz="2954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225" y="1680368"/>
            <a:ext cx="8229600" cy="445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22041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44083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66124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88165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204D027-059E-431F-822B-33921E2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DEE09-F784-4C76-8B9C-283074660F30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AB17FE1-6EE6-4887-BC5B-A67B24E7F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D96D8-CCEA-4016-95EE-C8AE5B9CA9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1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생각해봅시다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02_Lover\04. 이미지\사진이미지\기타\tid020t000641.jpg">
            <a:extLst>
              <a:ext uri="{FF2B5EF4-FFF2-40B4-BE49-F238E27FC236}">
                <a16:creationId xmlns:a16="http://schemas.microsoft.com/office/drawing/2014/main" id="{4C5FE667-436F-4F3A-8CC2-B6216356C0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AEBD9"/>
              </a:clrFrom>
              <a:clrTo>
                <a:srgbClr val="EAEBD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81" y="82550"/>
            <a:ext cx="220247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3DF91CE0-8295-468F-B3B8-2E3E01CBF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2820" y="288926"/>
            <a:ext cx="2441332" cy="631825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 봅시다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 </a:t>
            </a:r>
            <a:endParaRPr lang="ko-KR" altLang="en-US" sz="1846" b="1" spc="-138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3D034-2E35-4854-9551-43AB1D20DFB4}"/>
              </a:ext>
            </a:extLst>
          </p:cNvPr>
          <p:cNvCxnSpPr/>
          <p:nvPr userDrawn="1"/>
        </p:nvCxnSpPr>
        <p:spPr>
          <a:xfrm>
            <a:off x="1" y="1038225"/>
            <a:ext cx="678033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01" y="337343"/>
            <a:ext cx="5032376" cy="666750"/>
          </a:xfrm>
          <a:prstGeom prst="rect">
            <a:avLst/>
          </a:prstGeom>
        </p:spPr>
        <p:txBody>
          <a:bodyPr/>
          <a:lstStyle>
            <a:lvl1pPr>
              <a:defRPr sz="2954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225" y="1680368"/>
            <a:ext cx="8229600" cy="445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22041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44083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66124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88165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01ED884B-166F-498C-92D7-63C43A1D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27C61-5F49-4E43-8444-7B71B47DC23D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5A1866D-12BB-40CB-9ED1-7C711F30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080-FB15-4D33-929D-6388F44619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7C92A99D-437D-4EC3-8DC6-850D5A630A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1416" y="388938"/>
            <a:ext cx="2224454" cy="481012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Video Clip</a:t>
            </a:r>
            <a:endParaRPr lang="ko-KR" altLang="en-US" sz="1846" b="1" spc="-138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E806EF-E009-4910-B25C-0FA283E74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6438900" cy="930275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500CF-F69F-4AA7-9B51-C08E9F9E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B440F-05B8-49DB-85D7-04CD3448DD9F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74DB-1874-43E2-95DE-AECD2E172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FCA-CC07-4DD3-8DE9-F1FBD763C8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p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DA0426-4DED-4CC8-8459-55300F756D5B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71B8D-6CB6-4648-98A5-7420F8A8D223}"/>
              </a:ext>
            </a:extLst>
          </p:cNvPr>
          <p:cNvSpPr txBox="1"/>
          <p:nvPr userDrawn="1"/>
        </p:nvSpPr>
        <p:spPr>
          <a:xfrm>
            <a:off x="83528" y="1476375"/>
            <a:ext cx="8037393" cy="3487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62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12739" spc="-138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rap-up</a:t>
            </a:r>
            <a:endParaRPr lang="ko-KR" altLang="en-US" sz="15323" spc="-138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D25DDC2-CAF4-4F87-B1B7-C164DDD8C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B974B196-40BF-41C5-A6B8-68491C78A31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1E78F86-637A-4057-9AC4-4ECC5D449AA4}" type="datetimeFigureOut">
              <a:rPr lang="en-US" altLang="ko-KR"/>
              <a:pPr>
                <a:defRPr/>
              </a:pPr>
              <a:t>7/1/2019</a:t>
            </a:fld>
            <a:endParaRPr lang="en-US" altLang="ko-KR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63C3299-15EA-47F6-9F60-D94C624F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8C027-64CC-4BCE-B2AA-37CB95EB5E4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054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9F0C0A7C-02D0-4698-80A5-8EF836908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91440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D38007B-DD4D-4724-A82D-3F46FB0BC7FD}"/>
              </a:ext>
            </a:extLst>
          </p:cNvPr>
          <p:cNvSpPr/>
          <p:nvPr userDrawn="1"/>
        </p:nvSpPr>
        <p:spPr>
          <a:xfrm>
            <a:off x="0" y="195263"/>
            <a:ext cx="9144000" cy="6481762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4DC0AE-AC65-4E80-B2E9-81F400E9A30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941027" y="2970214"/>
            <a:ext cx="3644411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3877" b="1" dirty="0">
                <a:solidFill>
                  <a:srgbClr val="FFFFFF"/>
                </a:solidFill>
                <a:latin typeface="Helvetica" panose="020B0604020202020204" pitchFamily="34" charset="0"/>
                <a:ea typeface="나눔고딕" panose="020D0604000000000000" pitchFamily="50" charset="-127"/>
              </a:rPr>
              <a:t>THANK YOU</a:t>
            </a:r>
            <a:endParaRPr lang="ko-KR" altLang="en-US" sz="3877" b="1" dirty="0">
              <a:solidFill>
                <a:srgbClr val="FFFFFF"/>
              </a:solidFill>
              <a:latin typeface="Helvetica" panose="020B0604020202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30327C1-596C-41B6-B53E-5F8643EEC5CA}"/>
              </a:ext>
            </a:extLst>
          </p:cNvPr>
          <p:cNvSpPr/>
          <p:nvPr userDrawn="1"/>
        </p:nvSpPr>
        <p:spPr>
          <a:xfrm rot="5400000">
            <a:off x="2763166" y="2719816"/>
            <a:ext cx="357188" cy="42935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7446462D-DF17-4446-819E-4737211E5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98D84B36-7377-428E-9FA7-93CD0362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B2D59D3-E919-40FD-935C-7C0FA0E7D564}" type="datetimeFigureOut">
              <a:rPr lang="en-US" altLang="ko-KR"/>
              <a:pPr>
                <a:defRPr/>
              </a:pPr>
              <a:t>7/1/2019</a:t>
            </a:fld>
            <a:endParaRPr lang="en-US" altLang="ko-KR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7DFA5275-0DA8-469D-AD47-10A59419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F021B-8E66-4E37-A6C2-811471D3037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72495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72045B-ABAE-4773-9279-62C04A7E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731BB47-1EBF-4852-8176-24161160A029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ACC249-A6D1-4A69-A25B-0320BAE7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0BF8E-4F2A-4E76-A878-3AF9987B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B4B0923-42D1-4CB6-8971-4C28E8EA4C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2483"/>
      </p:ext>
    </p:extLst>
  </p:cSld>
  <p:clrMapOvr>
    <a:masterClrMapping/>
  </p:clrMapOvr>
  <p:transition spd="med" advClick="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49F50FF-65FB-4610-9FD0-E19CCEF5881F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40615" cy="548680"/>
          </a:xfrm>
        </p:spPr>
        <p:txBody>
          <a:bodyPr/>
          <a:lstStyle>
            <a:lvl1pPr algn="l">
              <a:defRPr lang="ko-KR" altLang="en-US" sz="2215" b="1" kern="1200" spc="-12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27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2019-07-01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8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22041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6pPr>
      <a:lvl7pPr marL="844083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7pPr>
      <a:lvl8pPr marL="126612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8pPr>
      <a:lvl9pPr marL="1688165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11021" indent="-211021" algn="l" rtl="0" eaLnBrk="0" fontAlgn="base" latinLnBrk="1" hangingPunct="0">
        <a:lnSpc>
          <a:spcPct val="90000"/>
        </a:lnSpc>
        <a:spcBef>
          <a:spcPts val="923"/>
        </a:spcBef>
        <a:spcAft>
          <a:spcPct val="0"/>
        </a:spcAft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2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6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4" Type="http://schemas.openxmlformats.org/officeDocument/2006/relationships/slideLayout" Target="../slideLayouts/slideLayout1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332740"/>
            <a:ext cx="7948295" cy="61531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[W/S] </a:t>
            </a:r>
            <a:r>
              <a:rPr lang="ko-KR" altLang="en-US" dirty="0"/>
              <a:t>시간 자원 분석하기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53E08F-B0A5-4E10-AD1E-CF6115B8BBC9}"/>
              </a:ext>
            </a:extLst>
          </p:cNvPr>
          <p:cNvGraphicFramePr>
            <a:graphicFrameLocks noGrp="1"/>
          </p:cNvGraphicFramePr>
          <p:nvPr/>
        </p:nvGraphicFramePr>
        <p:xfrm>
          <a:off x="351224" y="1301994"/>
          <a:ext cx="7810098" cy="510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2640550254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371942143"/>
                    </a:ext>
                  </a:extLst>
                </a:gridCol>
                <a:gridCol w="1054008">
                  <a:extLst>
                    <a:ext uri="{9D8B030D-6E8A-4147-A177-3AD203B41FA5}">
                      <a16:colId xmlns:a16="http://schemas.microsoft.com/office/drawing/2014/main" val="1444613085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4253804143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1482278118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1316950983"/>
                    </a:ext>
                  </a:extLst>
                </a:gridCol>
              </a:tblGrid>
              <a:tr h="3862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09:00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95968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3371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01507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6760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23373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368467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40974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87795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19:00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978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0625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48015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260350"/>
            <a:ext cx="7948295" cy="61531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우선 순위 만들기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53E08F-B0A5-4E10-AD1E-CF6115B8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66170"/>
              </p:ext>
            </p:extLst>
          </p:nvPr>
        </p:nvGraphicFramePr>
        <p:xfrm>
          <a:off x="484161" y="1700808"/>
          <a:ext cx="7810097" cy="389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1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우선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핵심과제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투자할 시간 자원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95968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3371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1507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6760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337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460" y="1075690"/>
            <a:ext cx="8314690" cy="5139690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7150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605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600"/>
            <a:ext cx="6318250" cy="43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0" y="1252220"/>
            <a:ext cx="8044180" cy="33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7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7820"/>
            <a:ext cx="7723505" cy="377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5" y="4437380"/>
            <a:ext cx="5732780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825" y="2357120"/>
            <a:ext cx="4271645" cy="38233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375" y="2714625"/>
            <a:ext cx="3877945" cy="3185795"/>
            <a:chOff x="841375" y="2714625"/>
            <a:chExt cx="3877945" cy="3185795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007110" y="2714625"/>
              <a:ext cx="3712210" cy="3185795"/>
              <a:chOff x="1007110" y="2714625"/>
              <a:chExt cx="3712210" cy="3185795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1007110" y="2714625"/>
                <a:ext cx="3712210" cy="3185795"/>
                <a:chOff x="1007110" y="2714625"/>
                <a:chExt cx="3712210" cy="3185795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1007110" y="3357245"/>
                  <a:ext cx="3712210" cy="2543810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094230" y="2714625"/>
                  <a:ext cx="1320165" cy="753745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133600" y="2967990"/>
                <a:ext cx="1367155" cy="461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41375" y="3498850"/>
              <a:ext cx="3869055" cy="55245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500" y="3694430"/>
            <a:ext cx="3810" cy="2012315"/>
            <a:chOff x="571500" y="3694430"/>
            <a:chExt cx="3810" cy="2012315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571500" y="3694430"/>
              <a:ext cx="0" cy="66548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75310" y="5158740"/>
              <a:ext cx="0" cy="548005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75" y="4536440"/>
            <a:ext cx="330136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70" y="3649345"/>
            <a:ext cx="2608580" cy="642620"/>
            <a:chOff x="1499870" y="3649345"/>
            <a:chExt cx="2608580" cy="64262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99870" y="3649345"/>
              <a:ext cx="2608580" cy="273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47215" y="4291965"/>
              <a:ext cx="215328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25" y="5078095"/>
            <a:ext cx="279781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625" y="5929630"/>
            <a:ext cx="864425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5"/>
            <a:ext cx="3888105" cy="714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5"/>
            <a:ext cx="3888105" cy="714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380"/>
            <a:ext cx="3888105" cy="714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5" y="2907030"/>
            <a:ext cx="3714750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755" y="4050030"/>
            <a:ext cx="407225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755" y="5264150"/>
            <a:ext cx="3714750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150" y="404495"/>
            <a:ext cx="633666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1488704"/>
          <a:ext cx="8723323" cy="503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8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수강과목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기억↑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아르바이트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봉사활동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사회활동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국내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외 여행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공모전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휴학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   ~     )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군대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~    )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145" y="1160145"/>
            <a:ext cx="86410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대학생활의 경험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정리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750" y="364490"/>
            <a:ext cx="633666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1412776"/>
          <a:ext cx="8723323" cy="506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수강과목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기억↑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아르바이트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봉사활동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사회활동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외 여행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공모전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3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8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졸업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취업준비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DF401C-35E5-4BD4-812C-4404E7A36AB8}"/>
              </a:ext>
            </a:extLst>
          </p:cNvPr>
          <p:cNvSpPr txBox="1"/>
          <p:nvPr/>
        </p:nvSpPr>
        <p:spPr>
          <a:xfrm>
            <a:off x="184150" y="404495"/>
            <a:ext cx="633666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045" y="332740"/>
            <a:ext cx="691261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2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EVENT(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69488"/>
              </p:ext>
            </p:extLst>
          </p:nvPr>
        </p:nvGraphicFramePr>
        <p:xfrm>
          <a:off x="241164" y="1639160"/>
          <a:ext cx="8507300" cy="474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의미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 의도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 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즐거움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성취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보람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행복</a:t>
                      </a:r>
                      <a:endParaRPr lang="en-US" altLang="ko-KR" sz="1000" b="1" dirty="0">
                        <a:latin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것이 가장 당신을 즐겁게 했으며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그런 경험을 통해 배운 점을 입사 후 회사 동료들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에게 어떻게 적용하겠느냐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대학시절 가장 본인이 뿌듯하고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자랑스러운 적은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언제였나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그러한 자신감을 어떻게 적용하겠는가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어떤 것에서 보람을 느꼈으며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성취감을 느낀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어떤 상황이었는가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성공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성장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자기계발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살아오면서 기존의 생활 속에서 뭔가 새롭게 결심하여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끈기를 가지고 이룩한 성과들이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굳은 결심과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각오로 개인이 세운 단계별 목표를 달성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더 큰 목표를 세워서 이룩한 성과는 무엇인가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좌절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실패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슬픔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대학생활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동안 가장 슬펐던 일은 무엇인가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그러한 슬픈 경험을 통해 깨달은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모든 것을 포기하고 싶을 만큼 좌절한 적이 있는가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그때의 경험과 이후 변화된 자신의 모습은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9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갈등조정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의견절충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크고 작든 인간관계의 갈등을 경험한 적이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아니면 주변 친구의 불화를 중간에서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조정해 준 경험이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이런 경험으로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의견대립을 대화로 풀어나간 경험이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의견대립을 조정하기 위해서는 경청과 역지사지의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입장을 견지하고 공감하는 자세가 중요하다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협력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 err="1">
                          <a:latin typeface="나눔고딕 ExtraBold" panose="020D0904000000000000" pitchFamily="50" charset="-127"/>
                        </a:rPr>
                        <a:t>팀웍</a:t>
                      </a:r>
                      <a:endParaRPr lang="ko-KR" altLang="en-US" sz="1000" b="1" dirty="0">
                        <a:latin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단체활동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프로젝트 등 자기가 맡은 책임 이외에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팀웍이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저조한 동료를 이해하려고 노력하고 설득하여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성과를 이룩한 협력사례는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개인보다는 팀을 위해 자신을 양보한 적이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405" y="1303020"/>
            <a:ext cx="86410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작성한 주요한 사건을 각 분류항목과 의미에 맞게 약술하는 작업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83934"/>
              </p:ext>
            </p:extLst>
          </p:nvPr>
        </p:nvGraphicFramePr>
        <p:xfrm>
          <a:off x="241164" y="1484785"/>
          <a:ext cx="8579308" cy="50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의미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 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도전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/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열정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주도적 의지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성장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발전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자기계발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경험과 유사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성공하거나 실패와 관계없이 뭔가를 새롭게 시도해보고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도전해 본 적이 있는가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 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무엇인가에 몰입해 본 경험이 있는가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그러한 경험을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통해서 무엇을 깨달았고 회사에서는 어떻게 적용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창의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개선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문제해결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다른 사람들이 다 들 똑같이 계획하고 행동할 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새롭고 다양한 아이디나 방식으로 시도한 일이 있는가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새로운 아이디어를 제안하여 칭찬받거나 적용한 일은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완전히 새로운 것은 아니지만 새롭게 고쳐 보거나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시도해 본 아이디어는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리더십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단체생활에서 리더로서 활동한 적은 언제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어떻게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아르바이트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동아리 활동 등에서 팀원들 각자의 생각을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모아 한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방향으로 목표를 달성하도록 이끈 경험은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리더 경험이 없다면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리더를 효과적으로 지원하여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팀의 성과를 창출에 기여한 적은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?(Followership)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글로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벌마인드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 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해외경험</a:t>
                      </a:r>
                      <a:endParaRPr lang="ko-KR" altLang="en-US" sz="10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교환학생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해외연수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배낭여행 경험 시 문화적 차이를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극복하고 다양성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(Diversity)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을 경험한 계기는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해외 경험이 없다면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학원 또는 사회활동을 통해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외국인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친구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외국문화에 대하여 익숙하게 된 계기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외국어 실력을 쌓은 노력 등을 통해 </a:t>
                      </a:r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배운점은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기타</a:t>
                      </a:r>
                      <a:endParaRPr lang="en-US" altLang="ko-KR" sz="10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              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상기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의 경험 분류 항목 외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강조할 수 있고 자소서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활용 가능한 경험 기술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705" y="1172210"/>
            <a:ext cx="86410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작성한 주요한 사건을 각 분류항목과 의미에 맞게 약술하는 작업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22DA7-9AF8-4FCE-9E74-38D29023A460}"/>
              </a:ext>
            </a:extLst>
          </p:cNvPr>
          <p:cNvSpPr txBox="1"/>
          <p:nvPr/>
        </p:nvSpPr>
        <p:spPr>
          <a:xfrm>
            <a:off x="233045" y="332740"/>
            <a:ext cx="691261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2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EVENT(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" y="400050"/>
            <a:ext cx="633666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3 : 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경험 상세화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300" y="2004695"/>
          <a:ext cx="8652510" cy="41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85"/>
                <a:gridCol w="1442085"/>
                <a:gridCol w="1442085"/>
                <a:gridCol w="1442085"/>
                <a:gridCol w="1442085"/>
                <a:gridCol w="1442085"/>
              </a:tblGrid>
              <a:tr h="311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주요 경험/사건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상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황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(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S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i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t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u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a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t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i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n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제(Task)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행동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(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A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c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t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i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n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결과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(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R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e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s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u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l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t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배운 점(Lessons)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각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택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역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량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거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경험 연결을 통하여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- 상황에 대한 장면을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생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생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,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-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답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.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험은 언제, 무엇을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/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사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례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명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요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.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,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기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맡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역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책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엇이었습니까?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그 역할을 담당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당신이 취한 행동,계획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엇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요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남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차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적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우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는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떻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결과는 어떠했죠?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사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응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만약 그 일을 다시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떻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달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리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배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싶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요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통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서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깨달은 점은 무엇?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측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/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 업무측면에서 적용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468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제어분야 특성화 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전기 공학도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로봇제어 프로그래밍 과목 수강 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PLC분야 세미나 수업진행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전기기사 취득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팀장으로서 팀프로젝트 진행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dealine과 assignment 배분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역할배분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객관적 판단의 중요성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기한에 대한 엄수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해당 프로젝트 성공적 수행을 통해 그룹멤버모두 A학점이상의 결과 도출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리더의 역할을 잘 수행해낼시 배에 사공이 많으면 물에 빠질지 혹은 화합한 두사람이 열사람보다 낫다라는 차이를 만들어 낼수 있음을 느낌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MultiCampus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공모전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프로젝트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수업내 미니프로젝트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아이디어 창출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전력수요예측모델 발안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프로그래밍 IT업무 실무능력 향상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이미지, 텍스트 처리 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기술동향 탐색을 위한 논문 원본 독서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발표 표현력</a:t>
                      </a: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( </a:t>
                      </a: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컨셉화 )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발표력 칭찬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설득 커뮤니케이션 능력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Image Data 전처리 (data양산화)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Image 처리 (ovenCV)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Image 이분화 선별작업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Text 데이터 전처리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Data 가공처리 가능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전력 수요예측모델이해</a:t>
                      </a: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>
                          <a:latin typeface="나눔고딕 ExtraBold" charset="0"/>
                          <a:ea typeface="나눔고딕 ExtraBold" charset="0"/>
                        </a:rPr>
                        <a:t>빅데이터 처리기술습득</a:t>
                      </a:r>
                      <a:endParaRPr lang="ko-KR" altLang="en-US" sz="1800" kern="1200">
                        <a:latin typeface="Calibri" charset="0"/>
                        <a:ea typeface="Calibri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35" y="1340485"/>
            <a:ext cx="864108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자소서의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분류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정리한 경험들을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539750" y="364490"/>
            <a:ext cx="6337300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나눔고딕 ExtraBold" charset="0"/>
                <a:ea typeface="나눔고딕 ExtraBold" charset="0"/>
              </a:rPr>
              <a:t>Worksheet 3 : STAR+L을 활용한 경험 상세화(2) </a:t>
            </a:r>
            <a:endParaRPr lang="ko-KR" altLang="en-US" sz="2000" b="1">
              <a:latin typeface="나눔고딕 ExtraBold" charset="0"/>
              <a:ea typeface="나눔고딕 ExtraBold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300" y="1941195"/>
          <a:ext cx="8652510" cy="33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85"/>
                <a:gridCol w="1442085"/>
                <a:gridCol w="1442085"/>
                <a:gridCol w="1442085"/>
                <a:gridCol w="1442085"/>
                <a:gridCol w="1442085"/>
              </a:tblGrid>
              <a:tr h="3003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주요 경험/사건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상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황(Situation)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과제(Task)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행동(Action)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결과(Result)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고딕 ExtraBold" charset="0"/>
                          <a:ea typeface="나눔고딕 ExtraBold" charset="0"/>
                        </a:rPr>
                        <a:t>운 점(Lessons)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633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각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택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역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량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거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경험 연결을 통하여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- 상황에 대한 장면을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생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생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,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- 질문에 답해 본다.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지금까지 OO한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험은 언제, 무엇을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O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/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사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례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설명해 주세요.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,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기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맡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역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책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엇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습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왜 그 역할을 담당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당신이 취한 행동,계획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엇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요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남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차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적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었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우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선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는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떻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결과는 어떠했죠?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주변사람의 반응은?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일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시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다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떻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게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달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리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 배보고 싶나요?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경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험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통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서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깨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달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엇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후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인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측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/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업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측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면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적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용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능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한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 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점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은</a:t>
                      </a:r>
                      <a:r>
                        <a:rPr lang="en-US" altLang="ko-KR" sz="1000" kern="1200">
                          <a:latin typeface="나눔고딕 ExtraBold" charset="0"/>
                          <a:ea typeface="나눔고딕 ExtraBold" charset="0"/>
                        </a:rPr>
                        <a:t>?</a:t>
                      </a:r>
                      <a:endParaRPr lang="ko-KR" altLang="en-US" sz="1000" kern="120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51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영어 (Global Communication) 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IntelliChoice 활동이력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학교내 축구동아리 창설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회계학 마케팅 관련수업수강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Tutor로써 현지 저소득층자녀대상 부상수학교육실행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동적 활동 지향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물류 및 물품관리에 있어 보다 전문적인 접근방식을 지님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장거리운전을 통한 해당 교육현장 주말방문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학교관계자들과 직접 대면하여 영어로 소통하면서 이례적인 해외학생 동아리 창설을 가능토록 함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해외대학내에서 키운 비즈니스 및 데이터관리에 대한 관심도를 각각 해당 과목 수강과 빅데이터 과정 입과를 통해 차별화된 전문성을 길러옴 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당시 마케팅 관련 프로젝트 진행당시 데이터 기반으로 해당 상품의 기술적 성능을 개선하고 소비자 행동패턴을 기반으로 소비자 중심의 커스토마이징 아이템을 실제 공장 설비내에서 직접 구현할수 있는 시스템 정착에 실현시키고 싶다. 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latin typeface="나눔고딕 ExtraBold" charset="0"/>
                          <a:ea typeface="나눔고딕 ExtraBold" charset="0"/>
                        </a:rPr>
                        <a:t>동적 글로벌 커뮤니케이션 능력을 바탕으로 해외 바이저 혹은 협력사와의 업무 협력 정확도를 높인다</a:t>
                      </a: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1000" kern="1200" i="0" b="0">
                        <a:latin typeface="나눔고딕 ExtraBold" charset="0"/>
                        <a:ea typeface="나눔고딕 ExtraBold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/>
          </p:cNvSpPr>
          <p:nvPr/>
        </p:nvSpPr>
        <p:spPr>
          <a:xfrm rot="0">
            <a:off x="203835" y="1340485"/>
            <a:ext cx="8641715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W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o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rksheet 3은 자소서의 완결된 소재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및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인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성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면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접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의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중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요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한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기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초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자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료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가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될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수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있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음</a:t>
            </a:r>
            <a:endParaRPr lang="ko-KR" altLang="en-US" sz="1400">
              <a:latin typeface="나눔고딕 ExtraBold" charset="0"/>
              <a:ea typeface="나눔고딕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W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orksheet 2에서 분류/정리한 경험들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을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S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T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A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R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+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L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에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맞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게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상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세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화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해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나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가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는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작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업</a:t>
            </a:r>
            <a:r>
              <a:rPr lang="en-US" altLang="ko-KR" sz="1400">
                <a:latin typeface="나눔고딕 ExtraBold" charset="0"/>
                <a:ea typeface="나눔고딕 ExtraBold" charset="0"/>
              </a:rPr>
              <a:t>임</a:t>
            </a:r>
            <a:endParaRPr lang="ko-KR" altLang="en-US" sz="1400"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Toshiba</Company>
  <DocSecurity>0</DocSecurity>
  <HyperlinksChanged>false</HyperlinksChanged>
  <Lines>0</Lines>
  <LinksUpToDate>false</LinksUpToDate>
  <Pages>9</Pages>
  <Paragraphs>324</Paragraphs>
  <Words>1398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임기만</dc:creator>
  <cp:lastModifiedBy>김 찬미</cp:lastModifiedBy>
  <dc:title>슬라이드 1</dc:title>
  <dcterms:modified xsi:type="dcterms:W3CDTF">2019-07-01T00:01:19Z</dcterms:modified>
</cp:coreProperties>
</file>