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E3AA0-496E-4E75-AB3F-CF2150A8A616}" v="22" dt="2024-06-26T13:23:0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213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orter" userId="1d7ffffa-6342-4045-8f58-f735aefaec44" providerId="ADAL" clId="{766E3AA0-496E-4E75-AB3F-CF2150A8A616}"/>
    <pc:docChg chg="custSel addSld modSld">
      <pc:chgData name="Alex Porter" userId="1d7ffffa-6342-4045-8f58-f735aefaec44" providerId="ADAL" clId="{766E3AA0-496E-4E75-AB3F-CF2150A8A616}" dt="2024-06-26T13:23:40.007" v="1144" actId="20577"/>
      <pc:docMkLst>
        <pc:docMk/>
      </pc:docMkLst>
      <pc:sldChg chg="addSp delSp modSp mod">
        <pc:chgData name="Alex Porter" userId="1d7ffffa-6342-4045-8f58-f735aefaec44" providerId="ADAL" clId="{766E3AA0-496E-4E75-AB3F-CF2150A8A616}" dt="2024-06-26T13:08:20.740" v="81" actId="1076"/>
        <pc:sldMkLst>
          <pc:docMk/>
          <pc:sldMk cId="444316207" sldId="257"/>
        </pc:sldMkLst>
        <pc:spChg chg="del">
          <ac:chgData name="Alex Porter" userId="1d7ffffa-6342-4045-8f58-f735aefaec44" providerId="ADAL" clId="{766E3AA0-496E-4E75-AB3F-CF2150A8A616}" dt="2024-06-26T13:08:11.417" v="74"/>
          <ac:spMkLst>
            <pc:docMk/>
            <pc:sldMk cId="444316207" sldId="257"/>
            <ac:spMk id="3" creationId="{A5786A57-66E2-DD56-8C8A-20FF608E6E07}"/>
          </ac:spMkLst>
        </pc:spChg>
        <pc:picChg chg="mod">
          <ac:chgData name="Alex Porter" userId="1d7ffffa-6342-4045-8f58-f735aefaec44" providerId="ADAL" clId="{766E3AA0-496E-4E75-AB3F-CF2150A8A616}" dt="2024-06-26T13:08:20.740" v="81" actId="1076"/>
          <ac:picMkLst>
            <pc:docMk/>
            <pc:sldMk cId="444316207" sldId="257"/>
            <ac:picMk id="9" creationId="{FE632C55-4300-531E-4332-E17784807180}"/>
          </ac:picMkLst>
        </pc:picChg>
        <pc:picChg chg="mod">
          <ac:chgData name="Alex Porter" userId="1d7ffffa-6342-4045-8f58-f735aefaec44" providerId="ADAL" clId="{766E3AA0-496E-4E75-AB3F-CF2150A8A616}" dt="2024-06-26T13:08:15.513" v="76" actId="14100"/>
          <ac:picMkLst>
            <pc:docMk/>
            <pc:sldMk cId="444316207" sldId="257"/>
            <ac:picMk id="1028" creationId="{22FFFC8E-289B-C42C-B4A3-F86D33088740}"/>
          </ac:picMkLst>
        </pc:picChg>
        <pc:picChg chg="add mod">
          <ac:chgData name="Alex Porter" userId="1d7ffffa-6342-4045-8f58-f735aefaec44" providerId="ADAL" clId="{766E3AA0-496E-4E75-AB3F-CF2150A8A616}" dt="2024-06-26T13:05:46.035" v="73" actId="1076"/>
          <ac:picMkLst>
            <pc:docMk/>
            <pc:sldMk cId="444316207" sldId="257"/>
            <ac:picMk id="1030" creationId="{BCC40C41-3CF5-5DA6-C0C6-FC68A9E42867}"/>
          </ac:picMkLst>
        </pc:picChg>
        <pc:picChg chg="add mod">
          <ac:chgData name="Alex Porter" userId="1d7ffffa-6342-4045-8f58-f735aefaec44" providerId="ADAL" clId="{766E3AA0-496E-4E75-AB3F-CF2150A8A616}" dt="2024-06-26T13:08:19.082" v="80" actId="1076"/>
          <ac:picMkLst>
            <pc:docMk/>
            <pc:sldMk cId="444316207" sldId="257"/>
            <ac:picMk id="1032" creationId="{235FEF91-E813-78E5-CA00-9BFEDAEF4B5C}"/>
          </ac:picMkLst>
        </pc:picChg>
      </pc:sldChg>
      <pc:sldChg chg="addSp modSp mod">
        <pc:chgData name="Alex Porter" userId="1d7ffffa-6342-4045-8f58-f735aefaec44" providerId="ADAL" clId="{766E3AA0-496E-4E75-AB3F-CF2150A8A616}" dt="2024-06-26T12:59:15.636" v="68" actId="20577"/>
        <pc:sldMkLst>
          <pc:docMk/>
          <pc:sldMk cId="3348002556" sldId="258"/>
        </pc:sldMkLst>
        <pc:spChg chg="mod">
          <ac:chgData name="Alex Porter" userId="1d7ffffa-6342-4045-8f58-f735aefaec44" providerId="ADAL" clId="{766E3AA0-496E-4E75-AB3F-CF2150A8A616}" dt="2024-06-26T12:57:42.060" v="2" actId="20577"/>
          <ac:spMkLst>
            <pc:docMk/>
            <pc:sldMk cId="3348002556" sldId="258"/>
            <ac:spMk id="2" creationId="{8893D21F-7692-7CAE-B7EF-8868AACE1A0F}"/>
          </ac:spMkLst>
        </pc:spChg>
        <pc:spChg chg="mod">
          <ac:chgData name="Alex Porter" userId="1d7ffffa-6342-4045-8f58-f735aefaec44" providerId="ADAL" clId="{766E3AA0-496E-4E75-AB3F-CF2150A8A616}" dt="2024-06-26T12:59:15.636" v="68" actId="20577"/>
          <ac:spMkLst>
            <pc:docMk/>
            <pc:sldMk cId="3348002556" sldId="258"/>
            <ac:spMk id="3" creationId="{0EDE2950-E468-1D5A-B927-2D03D5FA4C4A}"/>
          </ac:spMkLst>
        </pc:spChg>
        <pc:picChg chg="mod">
          <ac:chgData name="Alex Porter" userId="1d7ffffa-6342-4045-8f58-f735aefaec44" providerId="ADAL" clId="{766E3AA0-496E-4E75-AB3F-CF2150A8A616}" dt="2024-06-26T12:58:46.810" v="27" actId="1076"/>
          <ac:picMkLst>
            <pc:docMk/>
            <pc:sldMk cId="3348002556" sldId="258"/>
            <ac:picMk id="5" creationId="{D6A36CAA-D4FD-7FB0-2BA4-15283A809B70}"/>
          </ac:picMkLst>
        </pc:picChg>
        <pc:picChg chg="add mod">
          <ac:chgData name="Alex Porter" userId="1d7ffffa-6342-4045-8f58-f735aefaec44" providerId="ADAL" clId="{766E3AA0-496E-4E75-AB3F-CF2150A8A616}" dt="2024-06-26T12:58:54.108" v="30" actId="167"/>
          <ac:picMkLst>
            <pc:docMk/>
            <pc:sldMk cId="3348002556" sldId="258"/>
            <ac:picMk id="2050" creationId="{047AFFA0-13D2-34F7-7157-BEE3591EBA8D}"/>
          </ac:picMkLst>
        </pc:picChg>
      </pc:sldChg>
      <pc:sldChg chg="addSp modSp mod">
        <pc:chgData name="Alex Porter" userId="1d7ffffa-6342-4045-8f58-f735aefaec44" providerId="ADAL" clId="{766E3AA0-496E-4E75-AB3F-CF2150A8A616}" dt="2024-06-26T13:23:02.896" v="1062" actId="1076"/>
        <pc:sldMkLst>
          <pc:docMk/>
          <pc:sldMk cId="406664058" sldId="259"/>
        </pc:sldMkLst>
        <pc:spChg chg="mod">
          <ac:chgData name="Alex Porter" userId="1d7ffffa-6342-4045-8f58-f735aefaec44" providerId="ADAL" clId="{766E3AA0-496E-4E75-AB3F-CF2150A8A616}" dt="2024-06-26T13:12:10.178" v="234" actId="20577"/>
          <ac:spMkLst>
            <pc:docMk/>
            <pc:sldMk cId="406664058" sldId="259"/>
            <ac:spMk id="2" creationId="{7D550849-DD03-5DBE-8DE5-7D7B3ACAEB9C}"/>
          </ac:spMkLst>
        </pc:spChg>
        <pc:spChg chg="mod">
          <ac:chgData name="Alex Porter" userId="1d7ffffa-6342-4045-8f58-f735aefaec44" providerId="ADAL" clId="{766E3AA0-496E-4E75-AB3F-CF2150A8A616}" dt="2024-06-26T13:20:49.421" v="1053" actId="20577"/>
          <ac:spMkLst>
            <pc:docMk/>
            <pc:sldMk cId="406664058" sldId="259"/>
            <ac:spMk id="3" creationId="{36E9CA22-3477-78FF-0622-C475BF9A9DFC}"/>
          </ac:spMkLst>
        </pc:spChg>
        <pc:picChg chg="mod">
          <ac:chgData name="Alex Porter" userId="1d7ffffa-6342-4045-8f58-f735aefaec44" providerId="ADAL" clId="{766E3AA0-496E-4E75-AB3F-CF2150A8A616}" dt="2024-06-26T13:22:59.072" v="1060" actId="1076"/>
          <ac:picMkLst>
            <pc:docMk/>
            <pc:sldMk cId="406664058" sldId="259"/>
            <ac:picMk id="6" creationId="{973AAC71-8F04-5A9E-5957-B63374B0701B}"/>
          </ac:picMkLst>
        </pc:picChg>
        <pc:picChg chg="add mod">
          <ac:chgData name="Alex Porter" userId="1d7ffffa-6342-4045-8f58-f735aefaec44" providerId="ADAL" clId="{766E3AA0-496E-4E75-AB3F-CF2150A8A616}" dt="2024-06-26T13:23:02.896" v="1062" actId="1076"/>
          <ac:picMkLst>
            <pc:docMk/>
            <pc:sldMk cId="406664058" sldId="259"/>
            <ac:picMk id="3074" creationId="{9327CC34-E06D-1244-ED5C-8646A25115F6}"/>
          </ac:picMkLst>
        </pc:picChg>
      </pc:sldChg>
      <pc:sldChg chg="modSp mod">
        <pc:chgData name="Alex Porter" userId="1d7ffffa-6342-4045-8f58-f735aefaec44" providerId="ADAL" clId="{766E3AA0-496E-4E75-AB3F-CF2150A8A616}" dt="2024-06-26T13:16:00.213" v="522" actId="113"/>
        <pc:sldMkLst>
          <pc:docMk/>
          <pc:sldMk cId="1093904714" sldId="260"/>
        </pc:sldMkLst>
        <pc:spChg chg="mod">
          <ac:chgData name="Alex Porter" userId="1d7ffffa-6342-4045-8f58-f735aefaec44" providerId="ADAL" clId="{766E3AA0-496E-4E75-AB3F-CF2150A8A616}" dt="2024-06-26T13:14:51.856" v="476" actId="20577"/>
          <ac:spMkLst>
            <pc:docMk/>
            <pc:sldMk cId="1093904714" sldId="260"/>
            <ac:spMk id="2" creationId="{482F9F13-DA0A-0195-738F-706E6C9AD7FC}"/>
          </ac:spMkLst>
        </pc:spChg>
        <pc:spChg chg="mod">
          <ac:chgData name="Alex Porter" userId="1d7ffffa-6342-4045-8f58-f735aefaec44" providerId="ADAL" clId="{766E3AA0-496E-4E75-AB3F-CF2150A8A616}" dt="2024-06-26T13:16:00.213" v="522" actId="113"/>
          <ac:spMkLst>
            <pc:docMk/>
            <pc:sldMk cId="1093904714" sldId="260"/>
            <ac:spMk id="3" creationId="{A524AE09-ED31-36AF-1921-EDE47019DCA6}"/>
          </ac:spMkLst>
        </pc:spChg>
        <pc:picChg chg="mod">
          <ac:chgData name="Alex Porter" userId="1d7ffffa-6342-4045-8f58-f735aefaec44" providerId="ADAL" clId="{766E3AA0-496E-4E75-AB3F-CF2150A8A616}" dt="2024-06-26T13:12:54.605" v="405" actId="1076"/>
          <ac:picMkLst>
            <pc:docMk/>
            <pc:sldMk cId="1093904714" sldId="260"/>
            <ac:picMk id="5" creationId="{6A9A55D2-45F0-EA7C-FC64-0530A67B1B13}"/>
          </ac:picMkLst>
        </pc:picChg>
      </pc:sldChg>
      <pc:sldChg chg="modSp mod">
        <pc:chgData name="Alex Porter" userId="1d7ffffa-6342-4045-8f58-f735aefaec44" providerId="ADAL" clId="{766E3AA0-496E-4E75-AB3F-CF2150A8A616}" dt="2024-06-26T13:14:02.765" v="473" actId="20577"/>
        <pc:sldMkLst>
          <pc:docMk/>
          <pc:sldMk cId="940598627" sldId="261"/>
        </pc:sldMkLst>
        <pc:spChg chg="mod">
          <ac:chgData name="Alex Porter" userId="1d7ffffa-6342-4045-8f58-f735aefaec44" providerId="ADAL" clId="{766E3AA0-496E-4E75-AB3F-CF2150A8A616}" dt="2024-06-26T13:08:30.968" v="84" actId="20577"/>
          <ac:spMkLst>
            <pc:docMk/>
            <pc:sldMk cId="940598627" sldId="261"/>
            <ac:spMk id="2" creationId="{86E18302-0D92-CB36-BFD3-4A4049A38C31}"/>
          </ac:spMkLst>
        </pc:spChg>
        <pc:spChg chg="mod">
          <ac:chgData name="Alex Porter" userId="1d7ffffa-6342-4045-8f58-f735aefaec44" providerId="ADAL" clId="{766E3AA0-496E-4E75-AB3F-CF2150A8A616}" dt="2024-06-26T13:14:02.765" v="473" actId="20577"/>
          <ac:spMkLst>
            <pc:docMk/>
            <pc:sldMk cId="940598627" sldId="261"/>
            <ac:spMk id="3" creationId="{2D6CAD9A-6873-CF4D-4880-3864705027C0}"/>
          </ac:spMkLst>
        </pc:spChg>
      </pc:sldChg>
      <pc:sldChg chg="modSp mod">
        <pc:chgData name="Alex Porter" userId="1d7ffffa-6342-4045-8f58-f735aefaec44" providerId="ADAL" clId="{766E3AA0-496E-4E75-AB3F-CF2150A8A616}" dt="2024-06-26T13:23:15.343" v="1102" actId="20577"/>
        <pc:sldMkLst>
          <pc:docMk/>
          <pc:sldMk cId="2783428261" sldId="262"/>
        </pc:sldMkLst>
        <pc:spChg chg="mod">
          <ac:chgData name="Alex Porter" userId="1d7ffffa-6342-4045-8f58-f735aefaec44" providerId="ADAL" clId="{766E3AA0-496E-4E75-AB3F-CF2150A8A616}" dt="2024-06-26T13:23:15.343" v="1102" actId="20577"/>
          <ac:spMkLst>
            <pc:docMk/>
            <pc:sldMk cId="2783428261" sldId="262"/>
            <ac:spMk id="3" creationId="{18441B8C-89F1-F2F9-8054-0C9B0A0FCC28}"/>
          </ac:spMkLst>
        </pc:spChg>
      </pc:sldChg>
      <pc:sldChg chg="modSp mod">
        <pc:chgData name="Alex Porter" userId="1d7ffffa-6342-4045-8f58-f735aefaec44" providerId="ADAL" clId="{766E3AA0-496E-4E75-AB3F-CF2150A8A616}" dt="2024-06-26T13:12:49.338" v="404" actId="20577"/>
        <pc:sldMkLst>
          <pc:docMk/>
          <pc:sldMk cId="327887776" sldId="263"/>
        </pc:sldMkLst>
        <pc:spChg chg="mod">
          <ac:chgData name="Alex Porter" userId="1d7ffffa-6342-4045-8f58-f735aefaec44" providerId="ADAL" clId="{766E3AA0-496E-4E75-AB3F-CF2150A8A616}" dt="2024-06-26T13:12:14.693" v="237" actId="20577"/>
          <ac:spMkLst>
            <pc:docMk/>
            <pc:sldMk cId="327887776" sldId="263"/>
            <ac:spMk id="2" creationId="{2EB9CFB6-B9BC-AD73-49CC-79FFD3849263}"/>
          </ac:spMkLst>
        </pc:spChg>
        <pc:spChg chg="mod">
          <ac:chgData name="Alex Porter" userId="1d7ffffa-6342-4045-8f58-f735aefaec44" providerId="ADAL" clId="{766E3AA0-496E-4E75-AB3F-CF2150A8A616}" dt="2024-06-26T13:12:49.338" v="404" actId="20577"/>
          <ac:spMkLst>
            <pc:docMk/>
            <pc:sldMk cId="327887776" sldId="263"/>
            <ac:spMk id="3" creationId="{ED68DEAD-3F19-8B1C-FB66-EC1AF5B8C10F}"/>
          </ac:spMkLst>
        </pc:spChg>
      </pc:sldChg>
      <pc:sldChg chg="modSp new mod">
        <pc:chgData name="Alex Porter" userId="1d7ffffa-6342-4045-8f58-f735aefaec44" providerId="ADAL" clId="{766E3AA0-496E-4E75-AB3F-CF2150A8A616}" dt="2024-06-26T13:23:40.007" v="1144" actId="20577"/>
        <pc:sldMkLst>
          <pc:docMk/>
          <pc:sldMk cId="3830442432" sldId="264"/>
        </pc:sldMkLst>
        <pc:spChg chg="mod">
          <ac:chgData name="Alex Porter" userId="1d7ffffa-6342-4045-8f58-f735aefaec44" providerId="ADAL" clId="{766E3AA0-496E-4E75-AB3F-CF2150A8A616}" dt="2024-06-26T13:23:40.007" v="1144" actId="20577"/>
          <ac:spMkLst>
            <pc:docMk/>
            <pc:sldMk cId="3830442432" sldId="264"/>
            <ac:spMk id="2" creationId="{DCA933D8-D377-CFB7-FFB2-5011F5758DD8}"/>
          </ac:spMkLst>
        </pc:spChg>
        <pc:spChg chg="mod">
          <ac:chgData name="Alex Porter" userId="1d7ffffa-6342-4045-8f58-f735aefaec44" providerId="ADAL" clId="{766E3AA0-496E-4E75-AB3F-CF2150A8A616}" dt="2024-06-26T13:23:29.346" v="1130" actId="20577"/>
          <ac:spMkLst>
            <pc:docMk/>
            <pc:sldMk cId="3830442432" sldId="264"/>
            <ac:spMk id="3" creationId="{B247D82C-6FD2-A484-7796-510EA1D1E8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ont title slid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98E9D71-498A-0294-DB92-FA8A45963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054BE-B63C-B248-A010-D04767679C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4643853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4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AB80-4EA2-FC4A-9654-92EF4DFF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600000"/>
            <a:ext cx="7973051" cy="1024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857E-40D1-074A-8CBC-E3E38E6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02280" cy="365125"/>
          </a:xfrm>
          <a:prstGeom prst="rect">
            <a:avLst/>
          </a:prstGeom>
        </p:spPr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DEB39-6B31-D948-AF21-75D8DF423B1B}"/>
              </a:ext>
            </a:extLst>
          </p:cNvPr>
          <p:cNvSpPr txBox="1"/>
          <p:nvPr/>
        </p:nvSpPr>
        <p:spPr>
          <a:xfrm>
            <a:off x="3225114" y="6017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63D1E-5669-124C-90CA-03B13A7D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488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A1D7-0D87-D844-942F-FEAD20579184}"/>
              </a:ext>
            </a:extLst>
          </p:cNvPr>
          <p:cNvSpPr txBox="1"/>
          <p:nvPr/>
        </p:nvSpPr>
        <p:spPr>
          <a:xfrm>
            <a:off x="923345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8D04FEF-6120-D9DF-6018-2393FD13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Grid Box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44FF8-F4E4-0514-77D0-8D8D69F93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772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7721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31884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884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7721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7721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39447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1884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EB741-20EA-C36A-7EF8-DE1CD1F1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Grid Boxes 2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4378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787DC-00EF-B13A-FE97-CE51273E8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83BA3-377B-7D8A-0B7B-91C31467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Grid, Titl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05929B3-ED58-E54F-B724-E24FB5F16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A4CC6C-41AA-2D50-A8B9-63559566F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2UP with Intro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8166480-FB4D-C34C-807C-7BA7DD328F6E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1735014"/>
            <a:ext cx="3564001" cy="4319711"/>
          </a:xfrm>
        </p:spPr>
        <p:txBody>
          <a:bodyPr/>
          <a:lstStyle>
            <a:lvl1pPr marL="0" indent="0">
              <a:buNone/>
              <a:defRPr sz="22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267E27-DA97-0D46-9740-BF9E88C52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F929AC-5E7A-1A4C-8427-F04E4C908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6D0C676-28C4-BF14-7D49-3169DC1AA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3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12B60-6C80-0125-1B04-001787232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A3FC528-9065-C94F-99DF-349AA62E3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743014"/>
            <a:ext cx="3564000" cy="331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743014"/>
            <a:ext cx="3564000" cy="331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743014"/>
            <a:ext cx="3564000" cy="331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2AC99-8B06-B44A-BCC3-DEDF573C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4UP with Intro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5FB54-F5EA-C613-D5F4-F3C0063B3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1D89516-E743-9149-8E82-C8FD33FB9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2ACBA56-8EF4-494B-AB68-12ECC4D0812F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1285014"/>
            <a:ext cx="3564001" cy="4769711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E206611-9F04-2C46-95B1-573726492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0428" y="1285014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A897845-DFE8-7140-BE24-7AD33E02F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0428" y="2185014"/>
            <a:ext cx="356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737232C-EBE9-2647-917F-C7C76B08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4591" y="1285014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E4DF866-0267-6D4B-8CF4-FAFA97285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4591" y="2186048"/>
            <a:ext cx="356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E29E7FE3-94A7-274E-9C79-62D4A777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0428" y="384628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8ADAB78-EE5F-B741-8763-DEC022B42E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0428" y="4746281"/>
            <a:ext cx="356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70713629-27C4-A749-B40D-6E3D13CB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2154" y="3849215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27DCFD9-112E-A945-955D-F67D14142C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64591" y="4747441"/>
            <a:ext cx="356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46538-6FA9-4F4C-86B3-9F8268B4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5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E6883-92E0-20E6-632B-52558F9DB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F81D218-E72F-F84F-B0C3-EC8A11107F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0978" y="1089953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0978" y="199098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7024" y="1090988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7024" y="199098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9760" y="375104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32197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C04B02F-94D2-6E4A-ADC2-EE378D70C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D9A3BB3-7E48-6A41-BE78-2AD280277F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9249" y="4650425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481822-0DD9-B249-90C1-3B1FE0FD9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6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D1774-8975-89D5-1EA8-A68550359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58FD52DB-CC55-304D-B862-680CEE7832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087999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4434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6871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C04B02F-94D2-6E4A-ADC2-EE378D70C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D9A3BB3-7E48-6A41-BE78-2AD280277F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9249" y="4650425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036740-51BF-404A-B94A-164C9330A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2UP +Intro 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290349"/>
            <a:ext cx="3564000" cy="3764374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282349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290349"/>
            <a:ext cx="3564000" cy="3764372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282349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17D3740-0A11-F14D-A939-98CD3587271B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1285014"/>
            <a:ext cx="3564001" cy="4769711"/>
          </a:xfrm>
        </p:spPr>
        <p:txBody>
          <a:bodyPr lIns="0" tIns="0" rIns="0" bIns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347A23-4C56-A54D-96A3-4993B8606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21EFD07-C8A5-7845-9A8E-928B94195A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4871" y="142623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076541C-26A7-7147-BAC1-5A229E7C0E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7249" y="142623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FF391A-F0C8-2846-A025-06D92CB6C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4626D58-3C16-8648-D845-A7F521318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3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3BAF5-5900-0C46-ED91-BD67D9ED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DBDDA74-8B33-8B4B-9B25-993D2BE7C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5D2B57-B97B-B347-9DEB-D5C1AC753A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0708" y="1897014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3DD1D30-BF5F-3F4D-A1DE-F7778CA7ED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74871" y="1897014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D443938-DE7C-934D-A74E-737FAD8DA3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67249" y="1891996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58B1A-02A3-B84A-8BB1-27D19814E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ing, content, basic text one col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38" y="414734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8" y="1415778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4UP +Intro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A897845-DFE8-7140-BE24-7AD33E02F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0428" y="218501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E206611-9F04-2C46-95B1-573726492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0428" y="1285014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E4DF866-0267-6D4B-8CF4-FAFA97285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4591" y="2186048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737232C-EBE9-2647-917F-C7C76B08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4591" y="1285014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8ADAB78-EE5F-B741-8763-DEC022B42E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0428" y="4746281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E29E7FE3-94A7-274E-9C79-62D4A777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0428" y="384628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27DCFD9-112E-A945-955D-F67D14142C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64591" y="4747441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70713629-27C4-A749-B40D-6E3D13CB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2154" y="3849215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A0FBD3D-6E21-E549-967B-395F00EE1908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1393014"/>
            <a:ext cx="3564001" cy="4865268"/>
          </a:xfrm>
        </p:spPr>
        <p:txBody>
          <a:bodyPr lIns="0" tIns="0" rIns="0" bIns="0"/>
          <a:lstStyle>
            <a:lvl1pPr marL="0" indent="0">
              <a:buNone/>
              <a:defRPr sz="2200"/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8CEA5C8-040E-A042-A8BE-B661106C8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63E93DE-B0A0-E448-839F-EC15B688DA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8428" y="1393014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28E9EF-F5FD-C54D-A0C4-E79B3934E3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2591" y="1394399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3CE4756-EA5A-644E-8E3C-7A88541176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428" y="3954281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023CEAC-43CB-D349-B655-0C148109A5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0154" y="3954281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6781D-5A03-6141-8389-E5AB404EC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B9BB60-BD70-1857-B877-C41DEC1AF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4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5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78E56-0E45-B720-1A87-18BF82CE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D61316BA-3A2D-A349-8FD8-DEAD56529B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0978" y="1113399"/>
            <a:ext cx="3564000" cy="899876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EC696E9-078C-3E45-8DCD-5A562EAEB2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978" y="1228501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0978" y="199098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7024" y="1090988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7258850-67A6-DA45-BCA6-3A1843C3D9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70431" y="1228501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7024" y="199098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9D36508-91C9-D341-BD22-8B7D09BC1DA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4490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9760" y="375104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A46B0EB-2090-6B41-BC96-DD563B676C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0077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32197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C04B02F-94D2-6E4A-ADC2-EE378D70C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DEAB9F2-4319-8F40-BA4F-1ED7E30638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7249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D9A3BB3-7E48-6A41-BE78-2AD280277F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9249" y="4650425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3BFC66-CD6B-7E4B-8089-7EA6B13C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6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B64CD-1CC9-E09E-D868-6F5395EB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5FEA82EC-5F70-2C43-B773-938E8FCB9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F8E112-B1EA-6542-A337-A038C269AD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08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36E8D2E-4AD7-3342-855A-6E726FEDA3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82434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4380DA1-D506-154B-828B-630201A38F0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67249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087999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EF0A95D-85EC-7E4C-87ED-A15257D0B0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708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4434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9B38F8DE-42A5-1243-AE49-5247BD81675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2434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6871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C04B02F-94D2-6E4A-ADC2-EE378D70C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4DB68FB-4DB7-1741-9BB7-E3E914ECFD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67249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D9A3BB3-7E48-6A41-BE78-2AD280277F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9249" y="4650425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C03302-9DA8-744E-AE94-FF1801AB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959E3C-5FB4-790C-CF99-8945D267023E}"/>
              </a:ext>
            </a:extLst>
          </p:cNvPr>
          <p:cNvSpPr/>
          <p:nvPr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656E6-FF78-F94F-8811-84EB59CAC3BF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2522558-9EFB-4BAA-9B27-3CE888AC527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image icon in centre to insert a photo</a:t>
            </a:r>
            <a:br>
              <a:rPr lang="en-GB" dirty="0"/>
            </a:br>
            <a:r>
              <a:rPr lang="en-GB" dirty="0"/>
              <a:t>(don’t forget to add Alt Text to image)</a:t>
            </a:r>
          </a:p>
        </p:txBody>
      </p:sp>
    </p:spTree>
    <p:extLst>
      <p:ext uri="{BB962C8B-B14F-4D97-AF65-F5344CB8AC3E}">
        <p14:creationId xmlns:p14="http://schemas.microsoft.com/office/powerpoint/2010/main" val="26328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lu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86FEEE-9136-D68E-6360-B4FDD6D9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43F37B1-1F8A-2CA4-9D19-C0E420FB4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37CE4-9082-D695-8AD8-89148114E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386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A16B251-D1BB-394C-319F-40E8F04D7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42D69F-C459-8ECE-06A1-66E418FF3E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52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2196E5-15CA-15E3-1E10-32B3D19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52C93B3-5A12-5AAD-2ACF-93939EE7F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8B23E-2241-0C04-DC3A-1FCFC1EF8A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28418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4F947-0C85-DAF2-683C-40847EF7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A7B0BA1-E61A-5019-0AA4-5328CA2AB0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22BD2E-E9C2-A15B-06FB-553974CDE6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1231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C3909-1482-1013-E118-A2CE0A1D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119AD-4AAB-8B34-F6C1-8D76F0D45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42" y="2242938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slide 1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932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CDB1A-8B42-520A-323D-5D120AA4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C2AD-0E53-2A94-6EDF-C2BC1C35E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914" y="-121920"/>
            <a:ext cx="12408747" cy="69799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1B5349-CF21-E9D2-92A0-6C58C15A0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68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2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7C2D6-AB1B-B84B-BC13-7D79E8BCF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318" y="-148043"/>
            <a:ext cx="12499929" cy="703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6D8CC-65FF-0E59-2392-2C0EBC060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3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489-9A30-702B-3E26-D8184589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4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598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D115B473-1B85-DD59-52BE-0E90A80C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0355A0D-4235-0CF1-A976-C33D8CCCB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7A8-7F18-CBCC-319C-10DC2550A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4716354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D92FD5-08EA-6BC8-29BC-BCF5EEFE1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09143" y="-71523"/>
            <a:ext cx="10768951" cy="761623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7C56A3-4FFE-73CF-6F7F-1F451E5B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15926" y="2605852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0E57B-AF19-8642-9E47-AF887F52887B}"/>
              </a:ext>
            </a:extLst>
          </p:cNvPr>
          <p:cNvSpPr txBox="1"/>
          <p:nvPr/>
        </p:nvSpPr>
        <p:spPr>
          <a:xfrm>
            <a:off x="5610770" y="2808746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@nhsengland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nhsengland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england.nhs.uk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Twitter symbol">
            <a:extLst>
              <a:ext uri="{FF2B5EF4-FFF2-40B4-BE49-F238E27FC236}">
                <a16:creationId xmlns:a16="http://schemas.microsoft.com/office/drawing/2014/main" id="{6C1B65D7-2EE6-F44F-85AA-7C9378792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72040" y="3665234"/>
            <a:ext cx="390144" cy="390144"/>
          </a:xfrm>
          <a:prstGeom prst="rect">
            <a:avLst/>
          </a:prstGeom>
        </p:spPr>
      </p:pic>
      <p:pic>
        <p:nvPicPr>
          <p:cNvPr id="8" name="Picture 7" descr="LinkedIn symbol">
            <a:extLst>
              <a:ext uri="{FF2B5EF4-FFF2-40B4-BE49-F238E27FC236}">
                <a16:creationId xmlns:a16="http://schemas.microsoft.com/office/drawing/2014/main" id="{F2843EE8-F6F8-9D40-92C1-94FB4DCF1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85396" y="4266369"/>
            <a:ext cx="390144" cy="390144"/>
          </a:xfrm>
          <a:prstGeom prst="rect">
            <a:avLst/>
          </a:prstGeom>
        </p:spPr>
      </p:pic>
      <p:pic>
        <p:nvPicPr>
          <p:cNvPr id="72" name="Picture 96" descr="World-wide web symbol">
            <a:extLst>
              <a:ext uri="{FF2B5EF4-FFF2-40B4-BE49-F238E27FC236}">
                <a16:creationId xmlns:a16="http://schemas.microsoft.com/office/drawing/2014/main" id="{664BA24D-FA8C-EE4D-A2DC-491BF11D6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67074" y="4806522"/>
            <a:ext cx="600075" cy="600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0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10075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B2922A9-9C8F-43B1-7D0A-0C7761EE4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7672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108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ample-Icons-Layout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9F651-3737-5832-DC5A-9DB8A57B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A835D-248C-29AB-B7DE-5AD7C7D2A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1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, subhead, two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, subhead, Three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487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F89CB-5AF7-9C7B-6503-F287E127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, subhead, bullets one column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71999"/>
            <a:ext cx="11088000" cy="345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20880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71D90-A686-C949-8872-F69893BCF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D5CE1C-46DF-8846-A4A0-E19A9CC39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955267-CD3E-4484-1B20-32E90EB4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over a number of lines,</a:t>
            </a:r>
            <a:br>
              <a:rPr lang="en-GB" dirty="0"/>
            </a:br>
            <a:r>
              <a:rPr lang="en-GB" dirty="0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</p:spTree>
    <p:extLst>
      <p:ext uri="{BB962C8B-B14F-4D97-AF65-F5344CB8AC3E}">
        <p14:creationId xmlns:p14="http://schemas.microsoft.com/office/powerpoint/2010/main" val="30432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large Centred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4367" y="1180298"/>
            <a:ext cx="9811265" cy="29832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200" b="0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centred text over multiple</a:t>
            </a:r>
            <a:br>
              <a:rPr lang="en-GB" dirty="0"/>
            </a:br>
            <a:r>
              <a:rPr lang="en-GB" dirty="0"/>
              <a:t>lines, try to make a harmonious shape like a diamond or </a:t>
            </a:r>
            <a:r>
              <a:rPr lang="en-GB" dirty="0" err="1"/>
              <a:t>xmas</a:t>
            </a:r>
            <a:r>
              <a:rPr lang="en-GB" dirty="0"/>
              <a:t> tree or</a:t>
            </a:r>
            <a:br>
              <a:rPr lang="en-GB" dirty="0"/>
            </a:br>
            <a:r>
              <a:rPr lang="en-GB" dirty="0"/>
              <a:t>something similar”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0923" y="5096236"/>
            <a:ext cx="3890150" cy="8969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accent6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1AA706-8AF6-8441-8070-06566C40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2D3EEB-DBD8-CD48-C723-5F35F1DAD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26/06/2024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4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817" r:id="rId2"/>
    <p:sldLayoutId id="2147483833" r:id="rId3"/>
    <p:sldLayoutId id="2147483834" r:id="rId4"/>
    <p:sldLayoutId id="2147483826" r:id="rId5"/>
    <p:sldLayoutId id="2147483827" r:id="rId6"/>
    <p:sldLayoutId id="2147483789" r:id="rId7"/>
    <p:sldLayoutId id="2147483818" r:id="rId8"/>
    <p:sldLayoutId id="2147483791" r:id="rId9"/>
    <p:sldLayoutId id="2147483813" r:id="rId10"/>
    <p:sldLayoutId id="2147483814" r:id="rId11"/>
    <p:sldLayoutId id="2147483815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719" r:id="rId24"/>
    <p:sldLayoutId id="2147483938" r:id="rId25"/>
    <p:sldLayoutId id="2147483939" r:id="rId26"/>
    <p:sldLayoutId id="2147483933" r:id="rId27"/>
    <p:sldLayoutId id="2147483824" r:id="rId28"/>
    <p:sldLayoutId id="2147483926" r:id="rId29"/>
    <p:sldLayoutId id="2147483927" r:id="rId30"/>
    <p:sldLayoutId id="2147483929" r:id="rId31"/>
    <p:sldLayoutId id="2147483928" r:id="rId32"/>
    <p:sldLayoutId id="2147483930" r:id="rId33"/>
    <p:sldLayoutId id="2147483924" r:id="rId34"/>
    <p:sldLayoutId id="2147483809" r:id="rId35"/>
    <p:sldLayoutId id="214748394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r-graph-gall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D543-B8BD-FA39-527D-491A884AC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are some analysts a bit excited about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99A30-2FBB-0716-948F-05D8C8666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84C25-66F1-2BCE-4360-8660DF73F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1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2B0A-9C93-F0D0-7DFD-9B524FDB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think R catches on?</a:t>
            </a:r>
          </a:p>
        </p:txBody>
      </p:sp>
      <p:pic>
        <p:nvPicPr>
          <p:cNvPr id="1026" name="Picture 2" descr="Apple Gets A Trademark: There's An App For That™ | Cult of Mac">
            <a:extLst>
              <a:ext uri="{FF2B5EF4-FFF2-40B4-BE49-F238E27FC236}">
                <a16:creationId xmlns:a16="http://schemas.microsoft.com/office/drawing/2014/main" id="{4D14A483-1881-1D91-BCF0-9F41F00E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3" y="1232332"/>
            <a:ext cx="45148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AE252-8E02-8C19-1CBB-3770C9B0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25" y="971170"/>
            <a:ext cx="4449928" cy="265649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FFFC8E-289B-C42C-B4A3-F86D3308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6" y="3901803"/>
            <a:ext cx="4941376" cy="25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32C55-4300-531E-4332-E17784807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853" y="3948155"/>
            <a:ext cx="4242841" cy="2855168"/>
          </a:xfrm>
          <a:prstGeom prst="rect">
            <a:avLst/>
          </a:prstGeom>
        </p:spPr>
      </p:pic>
      <p:pic>
        <p:nvPicPr>
          <p:cNvPr id="1030" name="Picture 6" descr="Image result for free">
            <a:extLst>
              <a:ext uri="{FF2B5EF4-FFF2-40B4-BE49-F238E27FC236}">
                <a16:creationId xmlns:a16="http://schemas.microsoft.com/office/drawing/2014/main" id="{BCC40C41-3CF5-5DA6-C0C6-FC68A9E4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07" y="1232332"/>
            <a:ext cx="3314092" cy="24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versities teaching r">
            <a:extLst>
              <a:ext uri="{FF2B5EF4-FFF2-40B4-BE49-F238E27FC236}">
                <a16:creationId xmlns:a16="http://schemas.microsoft.com/office/drawing/2014/main" id="{235FEF91-E813-78E5-CA00-9BFEDAEF4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03" y="4235018"/>
            <a:ext cx="29908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wiss army knife">
            <a:extLst>
              <a:ext uri="{FF2B5EF4-FFF2-40B4-BE49-F238E27FC236}">
                <a16:creationId xmlns:a16="http://schemas.microsoft.com/office/drawing/2014/main" id="{047AFFA0-13D2-34F7-7157-BEE3591E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765" y="4933950"/>
            <a:ext cx="28384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93D21F-7692-7CAE-B7EF-8868AAC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There’s an app for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2950-E468-1D5A-B927-2D03D5FA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3961970" cy="416290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 Package library is huge &amp; comprehensive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Tidyverse</a:t>
            </a:r>
            <a:r>
              <a:rPr lang="en-GB" dirty="0"/>
              <a:t>: Nice data manipulation, loading that is intuitive to many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R Datasets: example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Plot the dots: Apply NHS methods in a few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Janitor: tidy up excel imports, dates, headers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Statistics origins – Regression, time series decomposition, etc </a:t>
            </a:r>
            <a:r>
              <a:rPr lang="en-GB" dirty="0" err="1"/>
              <a:t>etc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Process mining / System Dynamics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6CAA-D4FD-7FB0-2BA4-15283A80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28" y="874674"/>
            <a:ext cx="5996944" cy="55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8302-0D92-CB36-BFD3-4A4049A3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Huge Community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AD9A-6873-CF4D-4880-38647050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R community; Global influence, Slack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England R community: 300+ people, coffee and code catch ups… train-the-trainers..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training opportunities for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shared via </a:t>
            </a:r>
            <a:r>
              <a:rPr lang="en-GB" dirty="0" err="1"/>
              <a:t>Github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R conference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Friendly RAP &amp; Python communities (NHS Digital / data science teams)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Often taught through university data science / biostatistics / maths courses (alongside Python/SPSS)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5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0849-DD03-5DBE-8DE5-7D7B3ACA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Really high-quality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CA22-3477-78FF-0622-C475BF9A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5316535" cy="4527822"/>
          </a:xfrm>
        </p:spPr>
        <p:txBody>
          <a:bodyPr/>
          <a:lstStyle/>
          <a:p>
            <a:r>
              <a:rPr lang="en-GB" dirty="0" err="1"/>
              <a:t>GGPlot</a:t>
            </a:r>
            <a:r>
              <a:rPr lang="en-GB" dirty="0"/>
              <a:t> / </a:t>
            </a:r>
            <a:r>
              <a:rPr lang="en-GB" dirty="0" err="1"/>
              <a:t>Plotly</a:t>
            </a:r>
            <a:r>
              <a:rPr lang="en-GB" dirty="0"/>
              <a:t> – limitless opportunities for creating amazing visualisations – see gallery:</a:t>
            </a:r>
          </a:p>
          <a:p>
            <a:r>
              <a:rPr lang="en-GB" dirty="0">
                <a:hlinkClick r:id="rId2"/>
              </a:rPr>
              <a:t>The R Graph Gallery – Help and inspiration for R charts (r-graph-gallery.com)</a:t>
            </a:r>
            <a:endParaRPr lang="en-GB" dirty="0"/>
          </a:p>
          <a:p>
            <a:r>
              <a:rPr lang="en-GB" dirty="0"/>
              <a:t>Maps – no problem! Free!</a:t>
            </a:r>
          </a:p>
          <a:p>
            <a:endParaRPr lang="en-GB" dirty="0"/>
          </a:p>
          <a:p>
            <a:r>
              <a:rPr lang="en-GB" dirty="0"/>
              <a:t>Share via Markdown reports, add story, narrative</a:t>
            </a:r>
          </a:p>
          <a:p>
            <a:r>
              <a:rPr lang="en-GB" dirty="0"/>
              <a:t>Make interactive dashboards using Shiny</a:t>
            </a:r>
          </a:p>
          <a:p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C00F14-81CC-0B50-5804-8A98CC4C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4" y="1158603"/>
            <a:ext cx="5022579" cy="258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AAC71-8F04-5A9E-5957-B63374B0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673" y="3741830"/>
            <a:ext cx="3920463" cy="3021503"/>
          </a:xfrm>
          <a:prstGeom prst="rect">
            <a:avLst/>
          </a:prstGeom>
        </p:spPr>
      </p:pic>
      <p:pic>
        <p:nvPicPr>
          <p:cNvPr id="3074" name="Picture 2" descr="Choropleth map in ggplot2 with sf package">
            <a:extLst>
              <a:ext uri="{FF2B5EF4-FFF2-40B4-BE49-F238E27FC236}">
                <a16:creationId xmlns:a16="http://schemas.microsoft.com/office/drawing/2014/main" id="{9327CC34-E06D-1244-ED5C-8646A251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136" y="4075551"/>
            <a:ext cx="2782449" cy="27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FB6-B9BC-AD73-49CC-79FFD384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RAP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DEAD-3F19-8B1C-FB66-EC1AF5B8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Running code makes life so much easier</a:t>
            </a:r>
          </a:p>
          <a:p>
            <a:endParaRPr lang="en-GB" dirty="0"/>
          </a:p>
          <a:p>
            <a:r>
              <a:rPr lang="en-GB" dirty="0"/>
              <a:t>Loops</a:t>
            </a:r>
          </a:p>
          <a:p>
            <a:r>
              <a:rPr lang="en-GB" dirty="0"/>
              <a:t>Fewer </a:t>
            </a:r>
            <a:r>
              <a:rPr lang="en-GB" dirty="0" err="1"/>
              <a:t>mistaeks</a:t>
            </a:r>
            <a:r>
              <a:rPr lang="en-GB" dirty="0"/>
              <a:t>?</a:t>
            </a:r>
          </a:p>
          <a:p>
            <a:r>
              <a:rPr lang="en-GB" dirty="0"/>
              <a:t>Change a line, rerun</a:t>
            </a:r>
          </a:p>
          <a:p>
            <a:r>
              <a:rPr lang="en-GB" dirty="0"/>
              <a:t>Reusing code</a:t>
            </a:r>
          </a:p>
          <a:p>
            <a:r>
              <a:rPr lang="en-GB" dirty="0"/>
              <a:t>Run model for every permutation of ICB &amp; TFC &amp; Provider – far exceed scale and capacity of Excel</a:t>
            </a:r>
          </a:p>
          <a:p>
            <a:r>
              <a:rPr lang="en-GB" dirty="0"/>
              <a:t>Best practice – Government &amp; Goldacre review</a:t>
            </a:r>
          </a:p>
          <a:p>
            <a:endParaRPr lang="en-GB" dirty="0"/>
          </a:p>
          <a:p>
            <a:r>
              <a:rPr lang="en-GB" dirty="0"/>
              <a:t>Some downsides – not always easy to see results as you go, requires some debugging skills.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9F13-DA0A-0195-738F-706E6C9A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Works well across all our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AE09-ED31-36AF-1921-EDE47019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Foundry/FDP: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Workbook (Write code &amp; output </a:t>
            </a:r>
            <a:r>
              <a:rPr lang="en-GB" dirty="0" err="1"/>
              <a:t>GGPlot</a:t>
            </a:r>
            <a:r>
              <a:rPr lang="en-GB" dirty="0"/>
              <a:t>/</a:t>
            </a:r>
            <a:r>
              <a:rPr lang="en-GB" dirty="0" err="1"/>
              <a:t>Plotly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Workspace (Run </a:t>
            </a:r>
            <a:r>
              <a:rPr lang="en-GB" dirty="0" err="1"/>
              <a:t>Rstudio</a:t>
            </a:r>
            <a:r>
              <a:rPr lang="en-GB" dirty="0"/>
              <a:t> &amp; publish things – Trial)</a:t>
            </a:r>
          </a:p>
          <a:p>
            <a:pPr marL="1028700" lvl="1" indent="-342900"/>
            <a:r>
              <a:rPr lang="en-GB" dirty="0"/>
              <a:t>Quick win to get familiar environment to run R in secure way</a:t>
            </a:r>
            <a:br>
              <a:rPr lang="en-GB" dirty="0"/>
            </a:br>
            <a:endParaRPr lang="en-GB" dirty="0"/>
          </a:p>
          <a:p>
            <a:r>
              <a:rPr lang="en-GB" dirty="0"/>
              <a:t>UDAL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RStudio Client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Databricks environment – at scale, access to data, big data, sensitive data (Python a bit easier here for permissions)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Interoperable with Python / SQL / Tableau / </a:t>
            </a:r>
            <a:r>
              <a:rPr lang="en-GB" dirty="0" err="1"/>
              <a:t>PowerBI</a:t>
            </a:r>
            <a:br>
              <a:rPr lang="en-GB" dirty="0"/>
            </a:br>
            <a:endParaRPr lang="en-GB" dirty="0"/>
          </a:p>
          <a:p>
            <a:r>
              <a:rPr lang="en-GB" dirty="0"/>
              <a:t>Desktop/Laptop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Rstudio</a:t>
            </a:r>
            <a:r>
              <a:rPr lang="en-GB" dirty="0"/>
              <a:t> install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A55D2-45F0-EA7C-FC64-0530A67B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55" y="1181183"/>
            <a:ext cx="3781816" cy="29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8994-5459-BEA4-D30C-7AB2785B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frustrating for 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1B8C-89F1-F2F9-8054-0C9B0A0F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10514536" cy="473564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Code sharing is not standardised / routine</a:t>
            </a:r>
          </a:p>
          <a:p>
            <a:pPr marL="342900" indent="-342900">
              <a:buFontTx/>
              <a:buChar char="-"/>
            </a:pPr>
            <a:r>
              <a:rPr lang="en-GB" dirty="0"/>
              <a:t>Publishing code at risk of sharing policy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Sensitivity sharing data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Many ways to do the same thing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IT support</a:t>
            </a:r>
          </a:p>
          <a:p>
            <a:pPr marL="342900" indent="-342900">
              <a:buFontTx/>
              <a:buChar char="-"/>
            </a:pPr>
            <a:r>
              <a:rPr lang="en-GB" dirty="0"/>
              <a:t>Different versions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Reliable environment</a:t>
            </a:r>
          </a:p>
          <a:p>
            <a:endParaRPr lang="en-GB" dirty="0"/>
          </a:p>
          <a:p>
            <a:r>
              <a:rPr lang="en-GB" dirty="0"/>
              <a:t>Sharing HTML outputs isn’t easy for customers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Really good outputs like websites, lots of interactivity and visualisations, look like PPT or Document. Email / Futures / </a:t>
            </a:r>
            <a:r>
              <a:rPr lang="en-GB" dirty="0" err="1"/>
              <a:t>Sharepoint</a:t>
            </a:r>
            <a:r>
              <a:rPr lang="en-GB" dirty="0"/>
              <a:t> – all have challenges..</a:t>
            </a:r>
          </a:p>
          <a:p>
            <a:pPr marL="342900" indent="-342900">
              <a:buFontTx/>
              <a:buChar char="-"/>
            </a:pPr>
            <a:r>
              <a:rPr lang="en-GB" dirty="0"/>
              <a:t>But just a webpage… Put behind Okta?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Dashboards &amp; Policy of NHS England conflict</a:t>
            </a:r>
          </a:p>
          <a:p>
            <a:pPr marL="342900" indent="-342900">
              <a:buFontTx/>
              <a:buChar char="-"/>
            </a:pPr>
            <a:r>
              <a:rPr lang="en-GB" dirty="0"/>
              <a:t>Can run models &amp; stuff as parameters change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/ could we use R in place of Tableau and </a:t>
            </a:r>
            <a:r>
              <a:rPr lang="en-GB" dirty="0" err="1"/>
              <a:t>PowerBI</a:t>
            </a:r>
            <a:r>
              <a:rPr lang="en-GB" dirty="0"/>
              <a:t>? Or combine?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Possible solutions – running &amp; sharing via Foundry / something else linked to UDAL/Azure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4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33D8-D377-CFB7-FFB2-5011F575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support R users 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D82C-6FD2-A484-7796-510EA1D1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7" y="1415778"/>
            <a:ext cx="8547189" cy="43200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them involved with communities like NHS R, Coffee &amp; Code (300+ users in NHS England)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them experimenting with </a:t>
            </a:r>
            <a:r>
              <a:rPr lang="en-GB" dirty="0" err="1"/>
              <a:t>databricks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Encourage more RAP / Code agnostic approaches - Python good too.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Push for clarity and support from data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Encourage customers to embrace outputs from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Support code sharing &amp; public openness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4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598FB4-0710-44C7-B916-41852FBC366B}" vid="{05DDDFED-771D-4BFC-9A63-D944462ED4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</TotalTime>
  <Words>566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Theme1</vt:lpstr>
      <vt:lpstr>Why are some analysts a bit excited about R</vt:lpstr>
      <vt:lpstr>Why I think R catches on?</vt:lpstr>
      <vt:lpstr>1. There’s an app for that…</vt:lpstr>
      <vt:lpstr>2. Huge Community &amp; Support</vt:lpstr>
      <vt:lpstr>3. Really high-quality visualisations</vt:lpstr>
      <vt:lpstr>4. RAP and Automation</vt:lpstr>
      <vt:lpstr>5. Works well across all our platforms</vt:lpstr>
      <vt:lpstr>What’s frustrating for R users</vt:lpstr>
      <vt:lpstr>How to support R users in your teams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some analysts a bit excited about R</dc:title>
  <dc:creator>Alex Porter</dc:creator>
  <cp:lastModifiedBy>Alex Porter</cp:lastModifiedBy>
  <cp:revision>1</cp:revision>
  <dcterms:created xsi:type="dcterms:W3CDTF">2024-06-26T12:07:57Z</dcterms:created>
  <dcterms:modified xsi:type="dcterms:W3CDTF">2024-06-26T13:23:44Z</dcterms:modified>
</cp:coreProperties>
</file>