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72"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80550-3BFD-4C3D-90E9-AD1DB960E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34F332-B3CA-4297-8785-DB2D9D744B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3E8DB-9C2D-4101-9ED5-32BE2D33E194}"/>
              </a:ext>
            </a:extLst>
          </p:cNvPr>
          <p:cNvSpPr>
            <a:spLocks noGrp="1"/>
          </p:cNvSpPr>
          <p:nvPr>
            <p:ph type="dt" sz="half" idx="10"/>
          </p:nvPr>
        </p:nvSpPr>
        <p:spPr/>
        <p:txBody>
          <a:bodyPr/>
          <a:lstStyle/>
          <a:p>
            <a:fld id="{E715DD95-7AC8-46FB-B5D9-A12A2A6EDAC8}" type="datetimeFigureOut">
              <a:rPr lang="en-US" smtClean="0"/>
              <a:t>10/29/2019</a:t>
            </a:fld>
            <a:endParaRPr lang="en-US"/>
          </a:p>
        </p:txBody>
      </p:sp>
      <p:sp>
        <p:nvSpPr>
          <p:cNvPr id="5" name="Footer Placeholder 4">
            <a:extLst>
              <a:ext uri="{FF2B5EF4-FFF2-40B4-BE49-F238E27FC236}">
                <a16:creationId xmlns:a16="http://schemas.microsoft.com/office/drawing/2014/main" id="{91354BFF-9E29-4462-875E-22A072FED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CAC160-7506-4F7E-97C2-79C5ED2DD53F}"/>
              </a:ext>
            </a:extLst>
          </p:cNvPr>
          <p:cNvSpPr>
            <a:spLocks noGrp="1"/>
          </p:cNvSpPr>
          <p:nvPr>
            <p:ph type="sldNum" sz="quarter" idx="12"/>
          </p:nvPr>
        </p:nvSpPr>
        <p:spPr/>
        <p:txBody>
          <a:bodyPr/>
          <a:lstStyle/>
          <a:p>
            <a:fld id="{BFEC0307-D864-4E3A-97F1-192483F3D1A5}" type="slidenum">
              <a:rPr lang="en-US" smtClean="0"/>
              <a:t>‹#›</a:t>
            </a:fld>
            <a:endParaRPr lang="en-US"/>
          </a:p>
        </p:txBody>
      </p:sp>
    </p:spTree>
    <p:extLst>
      <p:ext uri="{BB962C8B-B14F-4D97-AF65-F5344CB8AC3E}">
        <p14:creationId xmlns:p14="http://schemas.microsoft.com/office/powerpoint/2010/main" val="532500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6D5A-DB7C-4D45-B677-54DE5E2DF7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794DB5-EC60-4912-BAA4-DA88C82EF0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7F240C-6798-44B3-B562-FBBA7064A66D}"/>
              </a:ext>
            </a:extLst>
          </p:cNvPr>
          <p:cNvSpPr>
            <a:spLocks noGrp="1"/>
          </p:cNvSpPr>
          <p:nvPr>
            <p:ph type="dt" sz="half" idx="10"/>
          </p:nvPr>
        </p:nvSpPr>
        <p:spPr/>
        <p:txBody>
          <a:bodyPr/>
          <a:lstStyle/>
          <a:p>
            <a:fld id="{E715DD95-7AC8-46FB-B5D9-A12A2A6EDAC8}" type="datetimeFigureOut">
              <a:rPr lang="en-US" smtClean="0"/>
              <a:t>10/29/2019</a:t>
            </a:fld>
            <a:endParaRPr lang="en-US"/>
          </a:p>
        </p:txBody>
      </p:sp>
      <p:sp>
        <p:nvSpPr>
          <p:cNvPr id="5" name="Footer Placeholder 4">
            <a:extLst>
              <a:ext uri="{FF2B5EF4-FFF2-40B4-BE49-F238E27FC236}">
                <a16:creationId xmlns:a16="http://schemas.microsoft.com/office/drawing/2014/main" id="{76C9161A-4889-488F-81FF-A5D5B85A3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DD144-7FC1-4AB3-A741-93D2DC6703E5}"/>
              </a:ext>
            </a:extLst>
          </p:cNvPr>
          <p:cNvSpPr>
            <a:spLocks noGrp="1"/>
          </p:cNvSpPr>
          <p:nvPr>
            <p:ph type="sldNum" sz="quarter" idx="12"/>
          </p:nvPr>
        </p:nvSpPr>
        <p:spPr/>
        <p:txBody>
          <a:bodyPr/>
          <a:lstStyle/>
          <a:p>
            <a:fld id="{BFEC0307-D864-4E3A-97F1-192483F3D1A5}" type="slidenum">
              <a:rPr lang="en-US" smtClean="0"/>
              <a:t>‹#›</a:t>
            </a:fld>
            <a:endParaRPr lang="en-US"/>
          </a:p>
        </p:txBody>
      </p:sp>
    </p:spTree>
    <p:extLst>
      <p:ext uri="{BB962C8B-B14F-4D97-AF65-F5344CB8AC3E}">
        <p14:creationId xmlns:p14="http://schemas.microsoft.com/office/powerpoint/2010/main" val="75098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D894AD-B2F1-4395-8209-64AB61D0D4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5A129F-2417-4C31-91AC-2F1F44128E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ACD23-FB3E-4495-83F5-36193126D6FA}"/>
              </a:ext>
            </a:extLst>
          </p:cNvPr>
          <p:cNvSpPr>
            <a:spLocks noGrp="1"/>
          </p:cNvSpPr>
          <p:nvPr>
            <p:ph type="dt" sz="half" idx="10"/>
          </p:nvPr>
        </p:nvSpPr>
        <p:spPr/>
        <p:txBody>
          <a:bodyPr/>
          <a:lstStyle/>
          <a:p>
            <a:fld id="{E715DD95-7AC8-46FB-B5D9-A12A2A6EDAC8}" type="datetimeFigureOut">
              <a:rPr lang="en-US" smtClean="0"/>
              <a:t>10/29/2019</a:t>
            </a:fld>
            <a:endParaRPr lang="en-US"/>
          </a:p>
        </p:txBody>
      </p:sp>
      <p:sp>
        <p:nvSpPr>
          <p:cNvPr id="5" name="Footer Placeholder 4">
            <a:extLst>
              <a:ext uri="{FF2B5EF4-FFF2-40B4-BE49-F238E27FC236}">
                <a16:creationId xmlns:a16="http://schemas.microsoft.com/office/drawing/2014/main" id="{9D54353E-3896-4A16-BDEA-DF6205256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0810D-656A-41CD-A118-10EE98A0D79B}"/>
              </a:ext>
            </a:extLst>
          </p:cNvPr>
          <p:cNvSpPr>
            <a:spLocks noGrp="1"/>
          </p:cNvSpPr>
          <p:nvPr>
            <p:ph type="sldNum" sz="quarter" idx="12"/>
          </p:nvPr>
        </p:nvSpPr>
        <p:spPr/>
        <p:txBody>
          <a:bodyPr/>
          <a:lstStyle/>
          <a:p>
            <a:fld id="{BFEC0307-D864-4E3A-97F1-192483F3D1A5}" type="slidenum">
              <a:rPr lang="en-US" smtClean="0"/>
              <a:t>‹#›</a:t>
            </a:fld>
            <a:endParaRPr lang="en-US"/>
          </a:p>
        </p:txBody>
      </p:sp>
    </p:spTree>
    <p:extLst>
      <p:ext uri="{BB962C8B-B14F-4D97-AF65-F5344CB8AC3E}">
        <p14:creationId xmlns:p14="http://schemas.microsoft.com/office/powerpoint/2010/main" val="146078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6944-1A4F-4DBB-A96C-0AB0B5FE69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D0ED57-B495-4165-A0A3-76A387D965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4B149-317B-4883-ADC8-76B0869CEB80}"/>
              </a:ext>
            </a:extLst>
          </p:cNvPr>
          <p:cNvSpPr>
            <a:spLocks noGrp="1"/>
          </p:cNvSpPr>
          <p:nvPr>
            <p:ph type="dt" sz="half" idx="10"/>
          </p:nvPr>
        </p:nvSpPr>
        <p:spPr/>
        <p:txBody>
          <a:bodyPr/>
          <a:lstStyle/>
          <a:p>
            <a:fld id="{E715DD95-7AC8-46FB-B5D9-A12A2A6EDAC8}" type="datetimeFigureOut">
              <a:rPr lang="en-US" smtClean="0"/>
              <a:t>10/29/2019</a:t>
            </a:fld>
            <a:endParaRPr lang="en-US"/>
          </a:p>
        </p:txBody>
      </p:sp>
      <p:sp>
        <p:nvSpPr>
          <p:cNvPr id="5" name="Footer Placeholder 4">
            <a:extLst>
              <a:ext uri="{FF2B5EF4-FFF2-40B4-BE49-F238E27FC236}">
                <a16:creationId xmlns:a16="http://schemas.microsoft.com/office/drawing/2014/main" id="{BCBE57F7-042A-4BE4-87C4-CF5FD116DF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AA69E-0D6E-4849-AC00-576E4C3525BB}"/>
              </a:ext>
            </a:extLst>
          </p:cNvPr>
          <p:cNvSpPr>
            <a:spLocks noGrp="1"/>
          </p:cNvSpPr>
          <p:nvPr>
            <p:ph type="sldNum" sz="quarter" idx="12"/>
          </p:nvPr>
        </p:nvSpPr>
        <p:spPr/>
        <p:txBody>
          <a:bodyPr/>
          <a:lstStyle/>
          <a:p>
            <a:fld id="{BFEC0307-D864-4E3A-97F1-192483F3D1A5}" type="slidenum">
              <a:rPr lang="en-US" smtClean="0"/>
              <a:t>‹#›</a:t>
            </a:fld>
            <a:endParaRPr lang="en-US"/>
          </a:p>
        </p:txBody>
      </p:sp>
    </p:spTree>
    <p:extLst>
      <p:ext uri="{BB962C8B-B14F-4D97-AF65-F5344CB8AC3E}">
        <p14:creationId xmlns:p14="http://schemas.microsoft.com/office/powerpoint/2010/main" val="1707091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42C6A-0082-45A9-B03D-FB3EC2E7AB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2869D6-FA71-4061-915D-AA6A8E9C65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619F34-8804-442A-B77E-B12426EB772C}"/>
              </a:ext>
            </a:extLst>
          </p:cNvPr>
          <p:cNvSpPr>
            <a:spLocks noGrp="1"/>
          </p:cNvSpPr>
          <p:nvPr>
            <p:ph type="dt" sz="half" idx="10"/>
          </p:nvPr>
        </p:nvSpPr>
        <p:spPr/>
        <p:txBody>
          <a:bodyPr/>
          <a:lstStyle/>
          <a:p>
            <a:fld id="{E715DD95-7AC8-46FB-B5D9-A12A2A6EDAC8}" type="datetimeFigureOut">
              <a:rPr lang="en-US" smtClean="0"/>
              <a:t>10/29/2019</a:t>
            </a:fld>
            <a:endParaRPr lang="en-US"/>
          </a:p>
        </p:txBody>
      </p:sp>
      <p:sp>
        <p:nvSpPr>
          <p:cNvPr id="5" name="Footer Placeholder 4">
            <a:extLst>
              <a:ext uri="{FF2B5EF4-FFF2-40B4-BE49-F238E27FC236}">
                <a16:creationId xmlns:a16="http://schemas.microsoft.com/office/drawing/2014/main" id="{936345D7-69C7-45B6-9D5A-9930366E6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6A6D1-6193-44EA-A607-00F209E667DE}"/>
              </a:ext>
            </a:extLst>
          </p:cNvPr>
          <p:cNvSpPr>
            <a:spLocks noGrp="1"/>
          </p:cNvSpPr>
          <p:nvPr>
            <p:ph type="sldNum" sz="quarter" idx="12"/>
          </p:nvPr>
        </p:nvSpPr>
        <p:spPr/>
        <p:txBody>
          <a:bodyPr/>
          <a:lstStyle/>
          <a:p>
            <a:fld id="{BFEC0307-D864-4E3A-97F1-192483F3D1A5}" type="slidenum">
              <a:rPr lang="en-US" smtClean="0"/>
              <a:t>‹#›</a:t>
            </a:fld>
            <a:endParaRPr lang="en-US"/>
          </a:p>
        </p:txBody>
      </p:sp>
    </p:spTree>
    <p:extLst>
      <p:ext uri="{BB962C8B-B14F-4D97-AF65-F5344CB8AC3E}">
        <p14:creationId xmlns:p14="http://schemas.microsoft.com/office/powerpoint/2010/main" val="4018883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9464C-5DB9-4582-B690-46FB258B19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1C540-92DD-4D6B-AD36-915B6CD022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60F7BF-3320-46D4-AF30-CE4BEEA621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894337-5B57-418E-B567-EE250F0D0DA4}"/>
              </a:ext>
            </a:extLst>
          </p:cNvPr>
          <p:cNvSpPr>
            <a:spLocks noGrp="1"/>
          </p:cNvSpPr>
          <p:nvPr>
            <p:ph type="dt" sz="half" idx="10"/>
          </p:nvPr>
        </p:nvSpPr>
        <p:spPr/>
        <p:txBody>
          <a:bodyPr/>
          <a:lstStyle/>
          <a:p>
            <a:fld id="{E715DD95-7AC8-46FB-B5D9-A12A2A6EDAC8}" type="datetimeFigureOut">
              <a:rPr lang="en-US" smtClean="0"/>
              <a:t>10/29/2019</a:t>
            </a:fld>
            <a:endParaRPr lang="en-US"/>
          </a:p>
        </p:txBody>
      </p:sp>
      <p:sp>
        <p:nvSpPr>
          <p:cNvPr id="6" name="Footer Placeholder 5">
            <a:extLst>
              <a:ext uri="{FF2B5EF4-FFF2-40B4-BE49-F238E27FC236}">
                <a16:creationId xmlns:a16="http://schemas.microsoft.com/office/drawing/2014/main" id="{106FB18C-6539-429C-B706-F935310BEE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FB987D-2A05-4CD5-A5FB-C8E0D97D1357}"/>
              </a:ext>
            </a:extLst>
          </p:cNvPr>
          <p:cNvSpPr>
            <a:spLocks noGrp="1"/>
          </p:cNvSpPr>
          <p:nvPr>
            <p:ph type="sldNum" sz="quarter" idx="12"/>
          </p:nvPr>
        </p:nvSpPr>
        <p:spPr/>
        <p:txBody>
          <a:bodyPr/>
          <a:lstStyle/>
          <a:p>
            <a:fld id="{BFEC0307-D864-4E3A-97F1-192483F3D1A5}" type="slidenum">
              <a:rPr lang="en-US" smtClean="0"/>
              <a:t>‹#›</a:t>
            </a:fld>
            <a:endParaRPr lang="en-US"/>
          </a:p>
        </p:txBody>
      </p:sp>
    </p:spTree>
    <p:extLst>
      <p:ext uri="{BB962C8B-B14F-4D97-AF65-F5344CB8AC3E}">
        <p14:creationId xmlns:p14="http://schemas.microsoft.com/office/powerpoint/2010/main" val="125038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A139B-CBAC-4D8E-BAF5-0EF276232B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399CD1-F521-44BD-A710-FE7E2811A0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8BA411-FAA0-4385-A14D-EEE3F94291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38714E-85AD-4931-ABED-03E1CC1EA4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25C3B3-D2A8-4EFF-BD26-816A6015D8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950270-31A9-42B8-834B-5BDF249C1A2D}"/>
              </a:ext>
            </a:extLst>
          </p:cNvPr>
          <p:cNvSpPr>
            <a:spLocks noGrp="1"/>
          </p:cNvSpPr>
          <p:nvPr>
            <p:ph type="dt" sz="half" idx="10"/>
          </p:nvPr>
        </p:nvSpPr>
        <p:spPr/>
        <p:txBody>
          <a:bodyPr/>
          <a:lstStyle/>
          <a:p>
            <a:fld id="{E715DD95-7AC8-46FB-B5D9-A12A2A6EDAC8}" type="datetimeFigureOut">
              <a:rPr lang="en-US" smtClean="0"/>
              <a:t>10/29/2019</a:t>
            </a:fld>
            <a:endParaRPr lang="en-US"/>
          </a:p>
        </p:txBody>
      </p:sp>
      <p:sp>
        <p:nvSpPr>
          <p:cNvPr id="8" name="Footer Placeholder 7">
            <a:extLst>
              <a:ext uri="{FF2B5EF4-FFF2-40B4-BE49-F238E27FC236}">
                <a16:creationId xmlns:a16="http://schemas.microsoft.com/office/drawing/2014/main" id="{AE166FC5-AB2B-4309-9F8F-4AEB4E75BF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624A1E-639D-4CB8-83A9-B949A898EC1F}"/>
              </a:ext>
            </a:extLst>
          </p:cNvPr>
          <p:cNvSpPr>
            <a:spLocks noGrp="1"/>
          </p:cNvSpPr>
          <p:nvPr>
            <p:ph type="sldNum" sz="quarter" idx="12"/>
          </p:nvPr>
        </p:nvSpPr>
        <p:spPr/>
        <p:txBody>
          <a:bodyPr/>
          <a:lstStyle/>
          <a:p>
            <a:fld id="{BFEC0307-D864-4E3A-97F1-192483F3D1A5}" type="slidenum">
              <a:rPr lang="en-US" smtClean="0"/>
              <a:t>‹#›</a:t>
            </a:fld>
            <a:endParaRPr lang="en-US"/>
          </a:p>
        </p:txBody>
      </p:sp>
    </p:spTree>
    <p:extLst>
      <p:ext uri="{BB962C8B-B14F-4D97-AF65-F5344CB8AC3E}">
        <p14:creationId xmlns:p14="http://schemas.microsoft.com/office/powerpoint/2010/main" val="1417741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9681-43AA-40D3-95C5-4982416683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4C948D-C8CF-4DF4-9D79-E9AFF32C55BD}"/>
              </a:ext>
            </a:extLst>
          </p:cNvPr>
          <p:cNvSpPr>
            <a:spLocks noGrp="1"/>
          </p:cNvSpPr>
          <p:nvPr>
            <p:ph type="dt" sz="half" idx="10"/>
          </p:nvPr>
        </p:nvSpPr>
        <p:spPr/>
        <p:txBody>
          <a:bodyPr/>
          <a:lstStyle/>
          <a:p>
            <a:fld id="{E715DD95-7AC8-46FB-B5D9-A12A2A6EDAC8}" type="datetimeFigureOut">
              <a:rPr lang="en-US" smtClean="0"/>
              <a:t>10/29/2019</a:t>
            </a:fld>
            <a:endParaRPr lang="en-US"/>
          </a:p>
        </p:txBody>
      </p:sp>
      <p:sp>
        <p:nvSpPr>
          <p:cNvPr id="4" name="Footer Placeholder 3">
            <a:extLst>
              <a:ext uri="{FF2B5EF4-FFF2-40B4-BE49-F238E27FC236}">
                <a16:creationId xmlns:a16="http://schemas.microsoft.com/office/drawing/2014/main" id="{6C6A0AE7-CA86-4644-89B5-BE71AC2E0A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BC0CD9-7F0C-4DE2-BF3F-17F3A2464AEF}"/>
              </a:ext>
            </a:extLst>
          </p:cNvPr>
          <p:cNvSpPr>
            <a:spLocks noGrp="1"/>
          </p:cNvSpPr>
          <p:nvPr>
            <p:ph type="sldNum" sz="quarter" idx="12"/>
          </p:nvPr>
        </p:nvSpPr>
        <p:spPr/>
        <p:txBody>
          <a:bodyPr/>
          <a:lstStyle/>
          <a:p>
            <a:fld id="{BFEC0307-D864-4E3A-97F1-192483F3D1A5}" type="slidenum">
              <a:rPr lang="en-US" smtClean="0"/>
              <a:t>‹#›</a:t>
            </a:fld>
            <a:endParaRPr lang="en-US"/>
          </a:p>
        </p:txBody>
      </p:sp>
    </p:spTree>
    <p:extLst>
      <p:ext uri="{BB962C8B-B14F-4D97-AF65-F5344CB8AC3E}">
        <p14:creationId xmlns:p14="http://schemas.microsoft.com/office/powerpoint/2010/main" val="206334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1B70BC-216A-432E-A96D-462B9E99065D}"/>
              </a:ext>
            </a:extLst>
          </p:cNvPr>
          <p:cNvSpPr>
            <a:spLocks noGrp="1"/>
          </p:cNvSpPr>
          <p:nvPr>
            <p:ph type="dt" sz="half" idx="10"/>
          </p:nvPr>
        </p:nvSpPr>
        <p:spPr/>
        <p:txBody>
          <a:bodyPr/>
          <a:lstStyle/>
          <a:p>
            <a:fld id="{E715DD95-7AC8-46FB-B5D9-A12A2A6EDAC8}" type="datetimeFigureOut">
              <a:rPr lang="en-US" smtClean="0"/>
              <a:t>10/29/2019</a:t>
            </a:fld>
            <a:endParaRPr lang="en-US"/>
          </a:p>
        </p:txBody>
      </p:sp>
      <p:sp>
        <p:nvSpPr>
          <p:cNvPr id="3" name="Footer Placeholder 2">
            <a:extLst>
              <a:ext uri="{FF2B5EF4-FFF2-40B4-BE49-F238E27FC236}">
                <a16:creationId xmlns:a16="http://schemas.microsoft.com/office/drawing/2014/main" id="{EA60AA7A-0AFC-4F35-AA20-B83F1475C7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836FAB-7C21-4100-A4D7-5442D1A514CC}"/>
              </a:ext>
            </a:extLst>
          </p:cNvPr>
          <p:cNvSpPr>
            <a:spLocks noGrp="1"/>
          </p:cNvSpPr>
          <p:nvPr>
            <p:ph type="sldNum" sz="quarter" idx="12"/>
          </p:nvPr>
        </p:nvSpPr>
        <p:spPr/>
        <p:txBody>
          <a:bodyPr/>
          <a:lstStyle/>
          <a:p>
            <a:fld id="{BFEC0307-D864-4E3A-97F1-192483F3D1A5}" type="slidenum">
              <a:rPr lang="en-US" smtClean="0"/>
              <a:t>‹#›</a:t>
            </a:fld>
            <a:endParaRPr lang="en-US"/>
          </a:p>
        </p:txBody>
      </p:sp>
    </p:spTree>
    <p:extLst>
      <p:ext uri="{BB962C8B-B14F-4D97-AF65-F5344CB8AC3E}">
        <p14:creationId xmlns:p14="http://schemas.microsoft.com/office/powerpoint/2010/main" val="311772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7D235-6E28-41BC-A780-2B43D89DD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CCBF49-EC1E-46DB-95EB-18CF91251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356ACF-23F4-4888-9B42-6B08612F26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785A1B-4D3A-4AD3-B56D-9C870C6A03F1}"/>
              </a:ext>
            </a:extLst>
          </p:cNvPr>
          <p:cNvSpPr>
            <a:spLocks noGrp="1"/>
          </p:cNvSpPr>
          <p:nvPr>
            <p:ph type="dt" sz="half" idx="10"/>
          </p:nvPr>
        </p:nvSpPr>
        <p:spPr/>
        <p:txBody>
          <a:bodyPr/>
          <a:lstStyle/>
          <a:p>
            <a:fld id="{E715DD95-7AC8-46FB-B5D9-A12A2A6EDAC8}" type="datetimeFigureOut">
              <a:rPr lang="en-US" smtClean="0"/>
              <a:t>10/29/2019</a:t>
            </a:fld>
            <a:endParaRPr lang="en-US"/>
          </a:p>
        </p:txBody>
      </p:sp>
      <p:sp>
        <p:nvSpPr>
          <p:cNvPr id="6" name="Footer Placeholder 5">
            <a:extLst>
              <a:ext uri="{FF2B5EF4-FFF2-40B4-BE49-F238E27FC236}">
                <a16:creationId xmlns:a16="http://schemas.microsoft.com/office/drawing/2014/main" id="{BE4F4C23-2F21-46FF-9FDF-8BE28105B9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F8B5E7-04F5-42B5-8EAE-BE729F8A5580}"/>
              </a:ext>
            </a:extLst>
          </p:cNvPr>
          <p:cNvSpPr>
            <a:spLocks noGrp="1"/>
          </p:cNvSpPr>
          <p:nvPr>
            <p:ph type="sldNum" sz="quarter" idx="12"/>
          </p:nvPr>
        </p:nvSpPr>
        <p:spPr/>
        <p:txBody>
          <a:bodyPr/>
          <a:lstStyle/>
          <a:p>
            <a:fld id="{BFEC0307-D864-4E3A-97F1-192483F3D1A5}" type="slidenum">
              <a:rPr lang="en-US" smtClean="0"/>
              <a:t>‹#›</a:t>
            </a:fld>
            <a:endParaRPr lang="en-US"/>
          </a:p>
        </p:txBody>
      </p:sp>
    </p:spTree>
    <p:extLst>
      <p:ext uri="{BB962C8B-B14F-4D97-AF65-F5344CB8AC3E}">
        <p14:creationId xmlns:p14="http://schemas.microsoft.com/office/powerpoint/2010/main" val="251046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4F286-795D-4175-9636-F397F6CD9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9F00A-0469-490E-A79C-E6757A6C5D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316FC8-CB69-4021-852C-C22B6B0750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6EFAC-C6BF-4B47-A0EC-026AF3996B72}"/>
              </a:ext>
            </a:extLst>
          </p:cNvPr>
          <p:cNvSpPr>
            <a:spLocks noGrp="1"/>
          </p:cNvSpPr>
          <p:nvPr>
            <p:ph type="dt" sz="half" idx="10"/>
          </p:nvPr>
        </p:nvSpPr>
        <p:spPr/>
        <p:txBody>
          <a:bodyPr/>
          <a:lstStyle/>
          <a:p>
            <a:fld id="{E715DD95-7AC8-46FB-B5D9-A12A2A6EDAC8}" type="datetimeFigureOut">
              <a:rPr lang="en-US" smtClean="0"/>
              <a:t>10/29/2019</a:t>
            </a:fld>
            <a:endParaRPr lang="en-US"/>
          </a:p>
        </p:txBody>
      </p:sp>
      <p:sp>
        <p:nvSpPr>
          <p:cNvPr id="6" name="Footer Placeholder 5">
            <a:extLst>
              <a:ext uri="{FF2B5EF4-FFF2-40B4-BE49-F238E27FC236}">
                <a16:creationId xmlns:a16="http://schemas.microsoft.com/office/drawing/2014/main" id="{02C45AB3-7E98-4CB0-9395-679FA8A6F6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2BD8D-EEA9-458B-A380-E7BDFDCA5283}"/>
              </a:ext>
            </a:extLst>
          </p:cNvPr>
          <p:cNvSpPr>
            <a:spLocks noGrp="1"/>
          </p:cNvSpPr>
          <p:nvPr>
            <p:ph type="sldNum" sz="quarter" idx="12"/>
          </p:nvPr>
        </p:nvSpPr>
        <p:spPr/>
        <p:txBody>
          <a:bodyPr/>
          <a:lstStyle/>
          <a:p>
            <a:fld id="{BFEC0307-D864-4E3A-97F1-192483F3D1A5}" type="slidenum">
              <a:rPr lang="en-US" smtClean="0"/>
              <a:t>‹#›</a:t>
            </a:fld>
            <a:endParaRPr lang="en-US"/>
          </a:p>
        </p:txBody>
      </p:sp>
    </p:spTree>
    <p:extLst>
      <p:ext uri="{BB962C8B-B14F-4D97-AF65-F5344CB8AC3E}">
        <p14:creationId xmlns:p14="http://schemas.microsoft.com/office/powerpoint/2010/main" val="1062085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D0B516-DACE-4738-A721-A789F14E0D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D632C4-FD18-47CB-ACAC-3173708D64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B786C9-3560-401E-AF79-C99EADF46F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15DD95-7AC8-46FB-B5D9-A12A2A6EDAC8}" type="datetimeFigureOut">
              <a:rPr lang="en-US" smtClean="0"/>
              <a:t>10/29/2019</a:t>
            </a:fld>
            <a:endParaRPr lang="en-US"/>
          </a:p>
        </p:txBody>
      </p:sp>
      <p:sp>
        <p:nvSpPr>
          <p:cNvPr id="5" name="Footer Placeholder 4">
            <a:extLst>
              <a:ext uri="{FF2B5EF4-FFF2-40B4-BE49-F238E27FC236}">
                <a16:creationId xmlns:a16="http://schemas.microsoft.com/office/drawing/2014/main" id="{2ABB411C-68F2-4037-ACBB-97DC25107A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C2BF6E-B69D-47EA-A21A-515CD58B5E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EC0307-D864-4E3A-97F1-192483F3D1A5}" type="slidenum">
              <a:rPr lang="en-US" smtClean="0"/>
              <a:t>‹#›</a:t>
            </a:fld>
            <a:endParaRPr lang="en-US"/>
          </a:p>
        </p:txBody>
      </p:sp>
    </p:spTree>
    <p:extLst>
      <p:ext uri="{BB962C8B-B14F-4D97-AF65-F5344CB8AC3E}">
        <p14:creationId xmlns:p14="http://schemas.microsoft.com/office/powerpoint/2010/main" val="1318942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00F1-9579-462D-9049-6E90ABE8BA0B}"/>
              </a:ext>
            </a:extLst>
          </p:cNvPr>
          <p:cNvSpPr>
            <a:spLocks noGrp="1"/>
          </p:cNvSpPr>
          <p:nvPr>
            <p:ph type="ctrTitle"/>
          </p:nvPr>
        </p:nvSpPr>
        <p:spPr/>
        <p:txBody>
          <a:bodyPr/>
          <a:lstStyle/>
          <a:p>
            <a:r>
              <a:rPr lang="en-US" dirty="0"/>
              <a:t>Promotion Offer Assessment</a:t>
            </a:r>
          </a:p>
        </p:txBody>
      </p:sp>
      <p:sp>
        <p:nvSpPr>
          <p:cNvPr id="3" name="Subtitle 2">
            <a:extLst>
              <a:ext uri="{FF2B5EF4-FFF2-40B4-BE49-F238E27FC236}">
                <a16:creationId xmlns:a16="http://schemas.microsoft.com/office/drawing/2014/main" id="{6C9BBF86-DDFD-4264-9A01-E89E28B75ADD}"/>
              </a:ext>
            </a:extLst>
          </p:cNvPr>
          <p:cNvSpPr>
            <a:spLocks noGrp="1"/>
          </p:cNvSpPr>
          <p:nvPr>
            <p:ph type="subTitle" idx="1"/>
          </p:nvPr>
        </p:nvSpPr>
        <p:spPr>
          <a:xfrm>
            <a:off x="1971675" y="4079875"/>
            <a:ext cx="9144000" cy="1655762"/>
          </a:xfrm>
        </p:spPr>
        <p:txBody>
          <a:bodyPr/>
          <a:lstStyle/>
          <a:p>
            <a:pPr algn="r"/>
            <a:r>
              <a:rPr lang="en-US" dirty="0"/>
              <a:t>Ankur Porwal</a:t>
            </a:r>
          </a:p>
          <a:p>
            <a:pPr algn="r"/>
            <a:r>
              <a:rPr lang="en-US" dirty="0"/>
              <a:t>ap3767@Columbia.edu</a:t>
            </a:r>
          </a:p>
        </p:txBody>
      </p:sp>
    </p:spTree>
    <p:extLst>
      <p:ext uri="{BB962C8B-B14F-4D97-AF65-F5344CB8AC3E}">
        <p14:creationId xmlns:p14="http://schemas.microsoft.com/office/powerpoint/2010/main" val="37818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99AD9-4745-4CE5-B63F-7FB50D1BEE91}"/>
              </a:ext>
            </a:extLst>
          </p:cNvPr>
          <p:cNvSpPr>
            <a:spLocks noGrp="1"/>
          </p:cNvSpPr>
          <p:nvPr>
            <p:ph type="title"/>
          </p:nvPr>
        </p:nvSpPr>
        <p:spPr>
          <a:xfrm>
            <a:off x="838200" y="346075"/>
            <a:ext cx="10515600" cy="1325563"/>
          </a:xfrm>
        </p:spPr>
        <p:txBody>
          <a:bodyPr/>
          <a:lstStyle/>
          <a:p>
            <a:r>
              <a:rPr lang="en-US" dirty="0"/>
              <a:t>Effect of Covariates on Rentals and Additional Revenue (Que 4)</a:t>
            </a:r>
          </a:p>
        </p:txBody>
      </p:sp>
      <p:sp>
        <p:nvSpPr>
          <p:cNvPr id="3" name="Content Placeholder 2">
            <a:extLst>
              <a:ext uri="{FF2B5EF4-FFF2-40B4-BE49-F238E27FC236}">
                <a16:creationId xmlns:a16="http://schemas.microsoft.com/office/drawing/2014/main" id="{7BDF57DF-7F53-40AB-9DFD-18373DBE557A}"/>
              </a:ext>
            </a:extLst>
          </p:cNvPr>
          <p:cNvSpPr>
            <a:spLocks noGrp="1"/>
          </p:cNvSpPr>
          <p:nvPr>
            <p:ph idx="1"/>
          </p:nvPr>
        </p:nvSpPr>
        <p:spPr>
          <a:xfrm>
            <a:off x="973713" y="1747661"/>
            <a:ext cx="10742037" cy="2395714"/>
          </a:xfrm>
        </p:spPr>
        <p:txBody>
          <a:bodyPr>
            <a:normAutofit/>
          </a:bodyPr>
          <a:lstStyle/>
          <a:p>
            <a:r>
              <a:rPr lang="en-US" sz="2000" dirty="0"/>
              <a:t>The data for customers who rented and used promotion is grouped on different categories of Covariates and appropriate statistics test (t test for 2 categories and ANOVA for multiple categories) to check effect of this variable on cost. Based on total cost, extra rentals are calculated for each category.</a:t>
            </a:r>
          </a:p>
          <a:p>
            <a:r>
              <a:rPr lang="en-US" sz="2000" dirty="0"/>
              <a:t>To assess the effect on revenue, customers who are predicted non-sticky (stayed due to promotion), their revenue is grouped by each category and similar statistical tests are applied to understand overall effect.</a:t>
            </a:r>
          </a:p>
          <a:p>
            <a:endParaRPr lang="en-US" sz="2000" dirty="0"/>
          </a:p>
          <a:p>
            <a:endParaRPr lang="en-US" sz="2000" dirty="0"/>
          </a:p>
          <a:p>
            <a:endParaRPr lang="en-US" sz="2000" dirty="0"/>
          </a:p>
        </p:txBody>
      </p:sp>
      <p:grpSp>
        <p:nvGrpSpPr>
          <p:cNvPr id="43" name="Group 42">
            <a:extLst>
              <a:ext uri="{FF2B5EF4-FFF2-40B4-BE49-F238E27FC236}">
                <a16:creationId xmlns:a16="http://schemas.microsoft.com/office/drawing/2014/main" id="{D5F696C8-9362-4080-9B04-AD36BB1C953F}"/>
              </a:ext>
            </a:extLst>
          </p:cNvPr>
          <p:cNvGrpSpPr/>
          <p:nvPr/>
        </p:nvGrpSpPr>
        <p:grpSpPr>
          <a:xfrm>
            <a:off x="7227087" y="4015610"/>
            <a:ext cx="4488663" cy="2809923"/>
            <a:chOff x="6360312" y="1977260"/>
            <a:chExt cx="4501170" cy="2935220"/>
          </a:xfrm>
        </p:grpSpPr>
        <p:grpSp>
          <p:nvGrpSpPr>
            <p:cNvPr id="41" name="Group 40">
              <a:extLst>
                <a:ext uri="{FF2B5EF4-FFF2-40B4-BE49-F238E27FC236}">
                  <a16:creationId xmlns:a16="http://schemas.microsoft.com/office/drawing/2014/main" id="{6EF11697-AD9F-4A8B-AF33-4757407EB168}"/>
                </a:ext>
              </a:extLst>
            </p:cNvPr>
            <p:cNvGrpSpPr/>
            <p:nvPr/>
          </p:nvGrpSpPr>
          <p:grpSpPr>
            <a:xfrm>
              <a:off x="7455686" y="1977260"/>
              <a:ext cx="3145628" cy="2464831"/>
              <a:chOff x="7543802" y="2086352"/>
              <a:chExt cx="3145628" cy="2464831"/>
            </a:xfrm>
          </p:grpSpPr>
          <p:cxnSp>
            <p:nvCxnSpPr>
              <p:cNvPr id="23" name="Straight Arrow Connector 22">
                <a:extLst>
                  <a:ext uri="{FF2B5EF4-FFF2-40B4-BE49-F238E27FC236}">
                    <a16:creationId xmlns:a16="http://schemas.microsoft.com/office/drawing/2014/main" id="{BE74043E-3DB5-4203-9D5F-851EE8D9DF2D}"/>
                  </a:ext>
                </a:extLst>
              </p:cNvPr>
              <p:cNvCxnSpPr>
                <a:cxnSpLocks/>
              </p:cNvCxnSpPr>
              <p:nvPr/>
            </p:nvCxnSpPr>
            <p:spPr>
              <a:xfrm>
                <a:off x="7543802" y="3291959"/>
                <a:ext cx="3145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66B59331-D9AD-47EE-AAAA-5E32B20627B3}"/>
                  </a:ext>
                </a:extLst>
              </p:cNvPr>
              <p:cNvGrpSpPr/>
              <p:nvPr/>
            </p:nvGrpSpPr>
            <p:grpSpPr>
              <a:xfrm>
                <a:off x="7543802" y="2086352"/>
                <a:ext cx="3145628" cy="2464831"/>
                <a:chOff x="7543802" y="2086352"/>
                <a:chExt cx="3145628" cy="2464831"/>
              </a:xfrm>
            </p:grpSpPr>
            <p:cxnSp>
              <p:nvCxnSpPr>
                <p:cNvPr id="24" name="Straight Arrow Connector 23">
                  <a:extLst>
                    <a:ext uri="{FF2B5EF4-FFF2-40B4-BE49-F238E27FC236}">
                      <a16:creationId xmlns:a16="http://schemas.microsoft.com/office/drawing/2014/main" id="{79209D96-9463-4935-B775-F41273EF0934}"/>
                    </a:ext>
                  </a:extLst>
                </p:cNvPr>
                <p:cNvCxnSpPr>
                  <a:cxnSpLocks/>
                </p:cNvCxnSpPr>
                <p:nvPr/>
              </p:nvCxnSpPr>
              <p:spPr>
                <a:xfrm flipV="1">
                  <a:off x="9116616" y="2086352"/>
                  <a:ext cx="0" cy="24648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AA426D38-C4AF-47CD-AF0E-D6187DDB887A}"/>
                    </a:ext>
                  </a:extLst>
                </p:cNvPr>
                <p:cNvSpPr/>
                <p:nvPr/>
              </p:nvSpPr>
              <p:spPr>
                <a:xfrm>
                  <a:off x="7543802" y="2105819"/>
                  <a:ext cx="3145628" cy="2425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E73F8D7B-0A3E-4EF6-8678-AB0ACBF89B09}"/>
                    </a:ext>
                  </a:extLst>
                </p:cNvPr>
                <p:cNvSpPr txBox="1"/>
                <p:nvPr/>
              </p:nvSpPr>
              <p:spPr>
                <a:xfrm>
                  <a:off x="7671792" y="3636080"/>
                  <a:ext cx="1284090" cy="646331"/>
                </a:xfrm>
                <a:prstGeom prst="rect">
                  <a:avLst/>
                </a:prstGeom>
                <a:solidFill>
                  <a:srgbClr val="FFFF00"/>
                </a:solidFill>
              </p:spPr>
              <p:txBody>
                <a:bodyPr wrap="square" rtlCol="0">
                  <a:spAutoFit/>
                </a:bodyPr>
                <a:lstStyle/>
                <a:p>
                  <a:r>
                    <a:rPr lang="en-US" dirty="0"/>
                    <a:t>Previous Storage: No </a:t>
                  </a:r>
                </a:p>
              </p:txBody>
            </p:sp>
            <p:sp>
              <p:nvSpPr>
                <p:cNvPr id="31" name="TextBox 30">
                  <a:extLst>
                    <a:ext uri="{FF2B5EF4-FFF2-40B4-BE49-F238E27FC236}">
                      <a16:creationId xmlns:a16="http://schemas.microsoft.com/office/drawing/2014/main" id="{56F4AB1D-917E-45E1-8835-157D4E9B642F}"/>
                    </a:ext>
                  </a:extLst>
                </p:cNvPr>
                <p:cNvSpPr txBox="1"/>
                <p:nvPr/>
              </p:nvSpPr>
              <p:spPr>
                <a:xfrm>
                  <a:off x="9242834" y="2385598"/>
                  <a:ext cx="1408497" cy="646331"/>
                </a:xfrm>
                <a:prstGeom prst="rect">
                  <a:avLst/>
                </a:prstGeom>
                <a:solidFill>
                  <a:srgbClr val="FFFF00"/>
                </a:solidFill>
              </p:spPr>
              <p:txBody>
                <a:bodyPr wrap="square" rtlCol="0">
                  <a:spAutoFit/>
                </a:bodyPr>
                <a:lstStyle/>
                <a:p>
                  <a:r>
                    <a:rPr lang="en-US" dirty="0"/>
                    <a:t>Previous Storage: Yes</a:t>
                  </a:r>
                </a:p>
              </p:txBody>
            </p:sp>
          </p:grpSp>
        </p:grpSp>
        <p:grpSp>
          <p:nvGrpSpPr>
            <p:cNvPr id="42" name="Group 41">
              <a:extLst>
                <a:ext uri="{FF2B5EF4-FFF2-40B4-BE49-F238E27FC236}">
                  <a16:creationId xmlns:a16="http://schemas.microsoft.com/office/drawing/2014/main" id="{2C617AF5-D9BE-4FA6-9744-D7DFA056DBA5}"/>
                </a:ext>
              </a:extLst>
            </p:cNvPr>
            <p:cNvGrpSpPr/>
            <p:nvPr/>
          </p:nvGrpSpPr>
          <p:grpSpPr>
            <a:xfrm>
              <a:off x="6360312" y="2125900"/>
              <a:ext cx="4501170" cy="2786580"/>
              <a:chOff x="6360312" y="2125900"/>
              <a:chExt cx="4501170" cy="2786580"/>
            </a:xfrm>
          </p:grpSpPr>
          <p:sp>
            <p:nvSpPr>
              <p:cNvPr id="12" name="TextBox 11">
                <a:extLst>
                  <a:ext uri="{FF2B5EF4-FFF2-40B4-BE49-F238E27FC236}">
                    <a16:creationId xmlns:a16="http://schemas.microsoft.com/office/drawing/2014/main" id="{95F5AF33-0E2E-4520-A9CD-9EAA8F57DD8B}"/>
                  </a:ext>
                </a:extLst>
              </p:cNvPr>
              <p:cNvSpPr txBox="1"/>
              <p:nvPr/>
            </p:nvSpPr>
            <p:spPr>
              <a:xfrm>
                <a:off x="6360312" y="2886511"/>
                <a:ext cx="1057273" cy="675151"/>
              </a:xfrm>
              <a:prstGeom prst="rect">
                <a:avLst/>
              </a:prstGeom>
              <a:noFill/>
            </p:spPr>
            <p:txBody>
              <a:bodyPr wrap="square" rtlCol="0">
                <a:spAutoFit/>
              </a:bodyPr>
              <a:lstStyle/>
              <a:p>
                <a:endParaRPr lang="en-US" dirty="0"/>
              </a:p>
              <a:p>
                <a:r>
                  <a:rPr lang="en-US" b="1" dirty="0"/>
                  <a:t>Revenue</a:t>
                </a:r>
              </a:p>
            </p:txBody>
          </p:sp>
          <p:sp>
            <p:nvSpPr>
              <p:cNvPr id="13" name="TextBox 12">
                <a:extLst>
                  <a:ext uri="{FF2B5EF4-FFF2-40B4-BE49-F238E27FC236}">
                    <a16:creationId xmlns:a16="http://schemas.microsoft.com/office/drawing/2014/main" id="{F7BA65A9-0E73-4A39-B6F1-3B3A43495187}"/>
                  </a:ext>
                </a:extLst>
              </p:cNvPr>
              <p:cNvSpPr txBox="1"/>
              <p:nvPr/>
            </p:nvSpPr>
            <p:spPr>
              <a:xfrm>
                <a:off x="8820921" y="4526679"/>
                <a:ext cx="914400" cy="385801"/>
              </a:xfrm>
              <a:prstGeom prst="rect">
                <a:avLst/>
              </a:prstGeom>
              <a:noFill/>
            </p:spPr>
            <p:txBody>
              <a:bodyPr wrap="square" rtlCol="0">
                <a:spAutoFit/>
              </a:bodyPr>
              <a:lstStyle/>
              <a:p>
                <a:r>
                  <a:rPr lang="en-US" b="1" dirty="0"/>
                  <a:t>Cost</a:t>
                </a:r>
                <a:r>
                  <a:rPr lang="en-US" dirty="0"/>
                  <a:t> </a:t>
                </a:r>
              </a:p>
            </p:txBody>
          </p:sp>
          <p:sp>
            <p:nvSpPr>
              <p:cNvPr id="33" name="TextBox 32">
                <a:extLst>
                  <a:ext uri="{FF2B5EF4-FFF2-40B4-BE49-F238E27FC236}">
                    <a16:creationId xmlns:a16="http://schemas.microsoft.com/office/drawing/2014/main" id="{78878924-B45C-450E-B9F4-750C99217B77}"/>
                  </a:ext>
                </a:extLst>
              </p:cNvPr>
              <p:cNvSpPr txBox="1"/>
              <p:nvPr/>
            </p:nvSpPr>
            <p:spPr>
              <a:xfrm>
                <a:off x="6690419" y="2125900"/>
                <a:ext cx="914400" cy="369332"/>
              </a:xfrm>
              <a:prstGeom prst="rect">
                <a:avLst/>
              </a:prstGeom>
              <a:noFill/>
            </p:spPr>
            <p:txBody>
              <a:bodyPr wrap="square" rtlCol="0">
                <a:spAutoFit/>
              </a:bodyPr>
              <a:lstStyle/>
              <a:p>
                <a:r>
                  <a:rPr lang="en-US" dirty="0"/>
                  <a:t>High</a:t>
                </a:r>
              </a:p>
            </p:txBody>
          </p:sp>
          <p:sp>
            <p:nvSpPr>
              <p:cNvPr id="35" name="TextBox 34">
                <a:extLst>
                  <a:ext uri="{FF2B5EF4-FFF2-40B4-BE49-F238E27FC236}">
                    <a16:creationId xmlns:a16="http://schemas.microsoft.com/office/drawing/2014/main" id="{80F5E620-C559-40A2-8916-E8EA322F3443}"/>
                  </a:ext>
                </a:extLst>
              </p:cNvPr>
              <p:cNvSpPr txBox="1"/>
              <p:nvPr/>
            </p:nvSpPr>
            <p:spPr>
              <a:xfrm>
                <a:off x="6690419" y="4162385"/>
                <a:ext cx="914400" cy="369332"/>
              </a:xfrm>
              <a:prstGeom prst="rect">
                <a:avLst/>
              </a:prstGeom>
              <a:noFill/>
            </p:spPr>
            <p:txBody>
              <a:bodyPr wrap="square" rtlCol="0">
                <a:spAutoFit/>
              </a:bodyPr>
              <a:lstStyle/>
              <a:p>
                <a:r>
                  <a:rPr lang="en-US" dirty="0"/>
                  <a:t>Low</a:t>
                </a:r>
              </a:p>
            </p:txBody>
          </p:sp>
          <p:sp>
            <p:nvSpPr>
              <p:cNvPr id="37" name="TextBox 36">
                <a:extLst>
                  <a:ext uri="{FF2B5EF4-FFF2-40B4-BE49-F238E27FC236}">
                    <a16:creationId xmlns:a16="http://schemas.microsoft.com/office/drawing/2014/main" id="{13D64E25-A3F7-4E25-809E-CFDDFEFFEF7B}"/>
                  </a:ext>
                </a:extLst>
              </p:cNvPr>
              <p:cNvSpPr txBox="1"/>
              <p:nvPr/>
            </p:nvSpPr>
            <p:spPr>
              <a:xfrm>
                <a:off x="7583675" y="4517439"/>
                <a:ext cx="914400" cy="369332"/>
              </a:xfrm>
              <a:prstGeom prst="rect">
                <a:avLst/>
              </a:prstGeom>
              <a:noFill/>
            </p:spPr>
            <p:txBody>
              <a:bodyPr wrap="square" rtlCol="0">
                <a:spAutoFit/>
              </a:bodyPr>
              <a:lstStyle/>
              <a:p>
                <a:r>
                  <a:rPr lang="en-US" dirty="0"/>
                  <a:t>Low</a:t>
                </a:r>
              </a:p>
            </p:txBody>
          </p:sp>
          <p:sp>
            <p:nvSpPr>
              <p:cNvPr id="39" name="TextBox 38">
                <a:extLst>
                  <a:ext uri="{FF2B5EF4-FFF2-40B4-BE49-F238E27FC236}">
                    <a16:creationId xmlns:a16="http://schemas.microsoft.com/office/drawing/2014/main" id="{68395AD3-0B21-42A1-8A0F-E6D3EC48668D}"/>
                  </a:ext>
                </a:extLst>
              </p:cNvPr>
              <p:cNvSpPr txBox="1"/>
              <p:nvPr/>
            </p:nvSpPr>
            <p:spPr>
              <a:xfrm>
                <a:off x="9947082" y="4503463"/>
                <a:ext cx="914400" cy="369332"/>
              </a:xfrm>
              <a:prstGeom prst="rect">
                <a:avLst/>
              </a:prstGeom>
              <a:noFill/>
            </p:spPr>
            <p:txBody>
              <a:bodyPr wrap="square" rtlCol="0">
                <a:spAutoFit/>
              </a:bodyPr>
              <a:lstStyle/>
              <a:p>
                <a:r>
                  <a:rPr lang="en-US" dirty="0"/>
                  <a:t>High</a:t>
                </a:r>
              </a:p>
            </p:txBody>
          </p:sp>
        </p:grpSp>
      </p:grpSp>
      <p:sp>
        <p:nvSpPr>
          <p:cNvPr id="45" name="TextBox 44">
            <a:extLst>
              <a:ext uri="{FF2B5EF4-FFF2-40B4-BE49-F238E27FC236}">
                <a16:creationId xmlns:a16="http://schemas.microsoft.com/office/drawing/2014/main" id="{4A3182C4-9F1A-4A8D-AAAA-BE8FC189EACD}"/>
              </a:ext>
            </a:extLst>
          </p:cNvPr>
          <p:cNvSpPr txBox="1"/>
          <p:nvPr/>
        </p:nvSpPr>
        <p:spPr>
          <a:xfrm>
            <a:off x="1136331" y="4219398"/>
            <a:ext cx="5780924" cy="2185214"/>
          </a:xfrm>
          <a:prstGeom prst="rect">
            <a:avLst/>
          </a:prstGeom>
          <a:noFill/>
        </p:spPr>
        <p:txBody>
          <a:bodyPr wrap="square" rtlCol="0">
            <a:spAutoFit/>
          </a:bodyPr>
          <a:lstStyle/>
          <a:p>
            <a:r>
              <a:rPr lang="en-US" sz="2000" b="1" u="sng" dirty="0"/>
              <a:t>Effect of using Previous Storage</a:t>
            </a:r>
          </a:p>
          <a:p>
            <a:endParaRPr lang="en-US" dirty="0"/>
          </a:p>
          <a:p>
            <a:r>
              <a:rPr lang="en-US" sz="2000" dirty="0"/>
              <a:t>The returning customers tends to use storage for free which increases the cost and extra rentals needed. Company should carefully check returning customers to predict their stickiness. </a:t>
            </a:r>
          </a:p>
          <a:p>
            <a:endParaRPr lang="en-US" dirty="0"/>
          </a:p>
        </p:txBody>
      </p:sp>
    </p:spTree>
    <p:extLst>
      <p:ext uri="{BB962C8B-B14F-4D97-AF65-F5344CB8AC3E}">
        <p14:creationId xmlns:p14="http://schemas.microsoft.com/office/powerpoint/2010/main" val="3772893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115C-E660-4465-A636-9D60FEF4C5DD}"/>
              </a:ext>
            </a:extLst>
          </p:cNvPr>
          <p:cNvSpPr>
            <a:spLocks noGrp="1"/>
          </p:cNvSpPr>
          <p:nvPr>
            <p:ph type="title"/>
          </p:nvPr>
        </p:nvSpPr>
        <p:spPr/>
        <p:txBody>
          <a:bodyPr/>
          <a:lstStyle/>
          <a:p>
            <a:r>
              <a:rPr lang="en-US" dirty="0"/>
              <a:t>Effect of Purpose and Storage Reason </a:t>
            </a:r>
          </a:p>
        </p:txBody>
      </p:sp>
      <p:sp>
        <p:nvSpPr>
          <p:cNvPr id="31" name="TextBox 30">
            <a:extLst>
              <a:ext uri="{FF2B5EF4-FFF2-40B4-BE49-F238E27FC236}">
                <a16:creationId xmlns:a16="http://schemas.microsoft.com/office/drawing/2014/main" id="{C093A068-1E38-4D2A-8C61-86ACD5037609}"/>
              </a:ext>
            </a:extLst>
          </p:cNvPr>
          <p:cNvSpPr txBox="1"/>
          <p:nvPr/>
        </p:nvSpPr>
        <p:spPr>
          <a:xfrm>
            <a:off x="5638800" y="2971800"/>
            <a:ext cx="914400" cy="914400"/>
          </a:xfrm>
          <a:prstGeom prst="rect">
            <a:avLst/>
          </a:prstGeom>
          <a:noFill/>
        </p:spPr>
        <p:txBody>
          <a:bodyPr wrap="square" rtlCol="0">
            <a:spAutoFit/>
          </a:bodyPr>
          <a:lstStyle/>
          <a:p>
            <a:endParaRPr lang="en-US" dirty="0"/>
          </a:p>
        </p:txBody>
      </p:sp>
      <p:sp>
        <p:nvSpPr>
          <p:cNvPr id="33" name="TextBox 32">
            <a:extLst>
              <a:ext uri="{FF2B5EF4-FFF2-40B4-BE49-F238E27FC236}">
                <a16:creationId xmlns:a16="http://schemas.microsoft.com/office/drawing/2014/main" id="{6494DBD6-E0FB-4E92-9153-D05ACED560EF}"/>
              </a:ext>
            </a:extLst>
          </p:cNvPr>
          <p:cNvSpPr txBox="1"/>
          <p:nvPr/>
        </p:nvSpPr>
        <p:spPr>
          <a:xfrm>
            <a:off x="6096000" y="2886511"/>
            <a:ext cx="184731" cy="369332"/>
          </a:xfrm>
          <a:prstGeom prst="rect">
            <a:avLst/>
          </a:prstGeom>
          <a:noFill/>
        </p:spPr>
        <p:txBody>
          <a:bodyPr wrap="none" rtlCol="0">
            <a:spAutoFit/>
          </a:bodyPr>
          <a:lstStyle/>
          <a:p>
            <a:endParaRPr lang="en-US" dirty="0"/>
          </a:p>
        </p:txBody>
      </p:sp>
      <p:grpSp>
        <p:nvGrpSpPr>
          <p:cNvPr id="39" name="Group 38">
            <a:extLst>
              <a:ext uri="{FF2B5EF4-FFF2-40B4-BE49-F238E27FC236}">
                <a16:creationId xmlns:a16="http://schemas.microsoft.com/office/drawing/2014/main" id="{9D8074CB-9D73-420A-8A0A-8FD4D6FDB06A}"/>
              </a:ext>
            </a:extLst>
          </p:cNvPr>
          <p:cNvGrpSpPr/>
          <p:nvPr/>
        </p:nvGrpSpPr>
        <p:grpSpPr>
          <a:xfrm>
            <a:off x="6415245" y="1994282"/>
            <a:ext cx="5969388" cy="4863718"/>
            <a:chOff x="6096000" y="2036380"/>
            <a:chExt cx="4689282" cy="3699640"/>
          </a:xfrm>
        </p:grpSpPr>
        <p:sp>
          <p:nvSpPr>
            <p:cNvPr id="32" name="TextBox 31">
              <a:extLst>
                <a:ext uri="{FF2B5EF4-FFF2-40B4-BE49-F238E27FC236}">
                  <a16:creationId xmlns:a16="http://schemas.microsoft.com/office/drawing/2014/main" id="{C566F0A8-0520-4CA3-A993-C84FD37D9A0C}"/>
                </a:ext>
              </a:extLst>
            </p:cNvPr>
            <p:cNvSpPr txBox="1"/>
            <p:nvPr/>
          </p:nvSpPr>
          <p:spPr>
            <a:xfrm>
              <a:off x="7328950" y="2100725"/>
              <a:ext cx="1484419" cy="1381270"/>
            </a:xfrm>
            <a:prstGeom prst="rect">
              <a:avLst/>
            </a:prstGeom>
            <a:solidFill>
              <a:schemeClr val="accent6"/>
            </a:solidFill>
          </p:spPr>
          <p:txBody>
            <a:bodyPr wrap="square" rtlCol="0">
              <a:spAutoFit/>
            </a:bodyPr>
            <a:lstStyle/>
            <a:p>
              <a:r>
                <a:rPr lang="en-US" sz="1600" dirty="0"/>
                <a:t>Furniture / Household goods / Appliances,</a:t>
              </a:r>
            </a:p>
            <a:p>
              <a:r>
                <a:rPr lang="en-US" sz="1600" dirty="0"/>
                <a:t>Yard Equipment / Tools</a:t>
              </a:r>
            </a:p>
            <a:p>
              <a:endParaRPr lang="en-US" sz="1600" dirty="0"/>
            </a:p>
            <a:p>
              <a:endParaRPr lang="en-US" sz="1600" dirty="0"/>
            </a:p>
          </p:txBody>
        </p:sp>
        <p:grpSp>
          <p:nvGrpSpPr>
            <p:cNvPr id="38" name="Group 37">
              <a:extLst>
                <a:ext uri="{FF2B5EF4-FFF2-40B4-BE49-F238E27FC236}">
                  <a16:creationId xmlns:a16="http://schemas.microsoft.com/office/drawing/2014/main" id="{405DEBAA-9C0E-4B6F-AED7-E77B43E05FB0}"/>
                </a:ext>
              </a:extLst>
            </p:cNvPr>
            <p:cNvGrpSpPr/>
            <p:nvPr/>
          </p:nvGrpSpPr>
          <p:grpSpPr>
            <a:xfrm>
              <a:off x="6096000" y="2036380"/>
              <a:ext cx="4689282" cy="3699640"/>
              <a:chOff x="6096000" y="2036380"/>
              <a:chExt cx="4689282" cy="3699640"/>
            </a:xfrm>
          </p:grpSpPr>
          <p:grpSp>
            <p:nvGrpSpPr>
              <p:cNvPr id="16" name="Group 15">
                <a:extLst>
                  <a:ext uri="{FF2B5EF4-FFF2-40B4-BE49-F238E27FC236}">
                    <a16:creationId xmlns:a16="http://schemas.microsoft.com/office/drawing/2014/main" id="{AFADB634-3EFD-448A-B68C-8AFB869B3C29}"/>
                  </a:ext>
                </a:extLst>
              </p:cNvPr>
              <p:cNvGrpSpPr/>
              <p:nvPr/>
            </p:nvGrpSpPr>
            <p:grpSpPr>
              <a:xfrm>
                <a:off x="6096000" y="2036380"/>
                <a:ext cx="4689282" cy="3699640"/>
                <a:chOff x="6360312" y="1977260"/>
                <a:chExt cx="4501170" cy="3038783"/>
              </a:xfrm>
            </p:grpSpPr>
            <p:grpSp>
              <p:nvGrpSpPr>
                <p:cNvPr id="17" name="Group 16">
                  <a:extLst>
                    <a:ext uri="{FF2B5EF4-FFF2-40B4-BE49-F238E27FC236}">
                      <a16:creationId xmlns:a16="http://schemas.microsoft.com/office/drawing/2014/main" id="{7B2A555D-1723-47ED-8315-A941A3FA4A34}"/>
                    </a:ext>
                  </a:extLst>
                </p:cNvPr>
                <p:cNvGrpSpPr/>
                <p:nvPr/>
              </p:nvGrpSpPr>
              <p:grpSpPr>
                <a:xfrm>
                  <a:off x="7455686" y="1977260"/>
                  <a:ext cx="3145628" cy="2464831"/>
                  <a:chOff x="7543802" y="2086352"/>
                  <a:chExt cx="3145628" cy="2464831"/>
                </a:xfrm>
              </p:grpSpPr>
              <p:cxnSp>
                <p:nvCxnSpPr>
                  <p:cNvPr id="25" name="Straight Arrow Connector 24">
                    <a:extLst>
                      <a:ext uri="{FF2B5EF4-FFF2-40B4-BE49-F238E27FC236}">
                        <a16:creationId xmlns:a16="http://schemas.microsoft.com/office/drawing/2014/main" id="{8A340BE5-D998-4919-8757-07B1FF69B57B}"/>
                      </a:ext>
                    </a:extLst>
                  </p:cNvPr>
                  <p:cNvCxnSpPr>
                    <a:cxnSpLocks/>
                  </p:cNvCxnSpPr>
                  <p:nvPr/>
                </p:nvCxnSpPr>
                <p:spPr>
                  <a:xfrm>
                    <a:off x="7543802" y="3291959"/>
                    <a:ext cx="3145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6CE15CCA-6457-4415-A62F-A541685BB985}"/>
                      </a:ext>
                    </a:extLst>
                  </p:cNvPr>
                  <p:cNvGrpSpPr/>
                  <p:nvPr/>
                </p:nvGrpSpPr>
                <p:grpSpPr>
                  <a:xfrm>
                    <a:off x="7543802" y="2086352"/>
                    <a:ext cx="3145628" cy="2464831"/>
                    <a:chOff x="7543802" y="2086352"/>
                    <a:chExt cx="3145628" cy="2464831"/>
                  </a:xfrm>
                </p:grpSpPr>
                <p:cxnSp>
                  <p:nvCxnSpPr>
                    <p:cNvPr id="27" name="Straight Arrow Connector 26">
                      <a:extLst>
                        <a:ext uri="{FF2B5EF4-FFF2-40B4-BE49-F238E27FC236}">
                          <a16:creationId xmlns:a16="http://schemas.microsoft.com/office/drawing/2014/main" id="{69BD84C0-A20E-4CE2-A02A-7DF585BECB2B}"/>
                        </a:ext>
                      </a:extLst>
                    </p:cNvPr>
                    <p:cNvCxnSpPr>
                      <a:cxnSpLocks/>
                    </p:cNvCxnSpPr>
                    <p:nvPr/>
                  </p:nvCxnSpPr>
                  <p:spPr>
                    <a:xfrm flipV="1">
                      <a:off x="9116616" y="2086352"/>
                      <a:ext cx="0" cy="24648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D411B128-F38E-4F94-B605-517A2971EB2B}"/>
                        </a:ext>
                      </a:extLst>
                    </p:cNvPr>
                    <p:cNvSpPr/>
                    <p:nvPr/>
                  </p:nvSpPr>
                  <p:spPr>
                    <a:xfrm>
                      <a:off x="7543802" y="2105819"/>
                      <a:ext cx="3145628" cy="2425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A5E0CB62-71EC-4F95-9325-4E310202F9E0}"/>
                        </a:ext>
                      </a:extLst>
                    </p:cNvPr>
                    <p:cNvSpPr txBox="1"/>
                    <p:nvPr/>
                  </p:nvSpPr>
                  <p:spPr>
                    <a:xfrm>
                      <a:off x="9176446" y="3363409"/>
                      <a:ext cx="1465635" cy="365359"/>
                    </a:xfrm>
                    <a:prstGeom prst="rect">
                      <a:avLst/>
                    </a:prstGeom>
                    <a:solidFill>
                      <a:srgbClr val="FF0000"/>
                    </a:solidFill>
                  </p:spPr>
                  <p:txBody>
                    <a:bodyPr wrap="square" rtlCol="0">
                      <a:spAutoFit/>
                    </a:bodyPr>
                    <a:lstStyle/>
                    <a:p>
                      <a:r>
                        <a:rPr lang="en-US" sz="1600" dirty="0"/>
                        <a:t>Business Inventory / Product</a:t>
                      </a:r>
                      <a:endParaRPr lang="en-US" sz="1400" dirty="0"/>
                    </a:p>
                  </p:txBody>
                </p:sp>
                <p:sp>
                  <p:nvSpPr>
                    <p:cNvPr id="30" name="TextBox 29">
                      <a:extLst>
                        <a:ext uri="{FF2B5EF4-FFF2-40B4-BE49-F238E27FC236}">
                          <a16:creationId xmlns:a16="http://schemas.microsoft.com/office/drawing/2014/main" id="{B848120D-A0B8-42CB-892D-B11189457881}"/>
                        </a:ext>
                      </a:extLst>
                    </p:cNvPr>
                    <p:cNvSpPr txBox="1"/>
                    <p:nvPr/>
                  </p:nvSpPr>
                  <p:spPr>
                    <a:xfrm>
                      <a:off x="9120332" y="2154395"/>
                      <a:ext cx="1549896" cy="788408"/>
                    </a:xfrm>
                    <a:prstGeom prst="rect">
                      <a:avLst/>
                    </a:prstGeom>
                    <a:solidFill>
                      <a:srgbClr val="FFFF00"/>
                    </a:solidFill>
                  </p:spPr>
                  <p:txBody>
                    <a:bodyPr wrap="square" rtlCol="0">
                      <a:spAutoFit/>
                    </a:bodyPr>
                    <a:lstStyle/>
                    <a:p>
                      <a:r>
                        <a:rPr lang="en-US" sz="1400" dirty="0"/>
                        <a:t>Clothes / Toys / Miscellaneous</a:t>
                      </a:r>
                      <a:endParaRPr lang="en-US" sz="1600" dirty="0"/>
                    </a:p>
                    <a:p>
                      <a:endParaRPr lang="en-US" sz="1600" dirty="0"/>
                    </a:p>
                    <a:p>
                      <a:endParaRPr lang="en-US" sz="1600" dirty="0"/>
                    </a:p>
                    <a:p>
                      <a:endParaRPr lang="en-US" sz="1600" dirty="0"/>
                    </a:p>
                  </p:txBody>
                </p:sp>
              </p:grpSp>
            </p:grpSp>
            <p:grpSp>
              <p:nvGrpSpPr>
                <p:cNvPr id="18" name="Group 17">
                  <a:extLst>
                    <a:ext uri="{FF2B5EF4-FFF2-40B4-BE49-F238E27FC236}">
                      <a16:creationId xmlns:a16="http://schemas.microsoft.com/office/drawing/2014/main" id="{5CF61BC3-5A59-4196-9052-F3F528A6CC16}"/>
                    </a:ext>
                  </a:extLst>
                </p:cNvPr>
                <p:cNvGrpSpPr/>
                <p:nvPr/>
              </p:nvGrpSpPr>
              <p:grpSpPr>
                <a:xfrm>
                  <a:off x="6360312" y="2125900"/>
                  <a:ext cx="4501170" cy="2890143"/>
                  <a:chOff x="6360312" y="2125900"/>
                  <a:chExt cx="4501170" cy="2890143"/>
                </a:xfrm>
              </p:grpSpPr>
              <p:sp>
                <p:nvSpPr>
                  <p:cNvPr id="19" name="TextBox 18">
                    <a:extLst>
                      <a:ext uri="{FF2B5EF4-FFF2-40B4-BE49-F238E27FC236}">
                        <a16:creationId xmlns:a16="http://schemas.microsoft.com/office/drawing/2014/main" id="{4EF787C0-8BBE-429D-AADE-7F486D643240}"/>
                      </a:ext>
                    </a:extLst>
                  </p:cNvPr>
                  <p:cNvSpPr txBox="1"/>
                  <p:nvPr/>
                </p:nvSpPr>
                <p:spPr>
                  <a:xfrm>
                    <a:off x="6360312" y="2886511"/>
                    <a:ext cx="1057273" cy="403819"/>
                  </a:xfrm>
                  <a:prstGeom prst="rect">
                    <a:avLst/>
                  </a:prstGeom>
                  <a:noFill/>
                </p:spPr>
                <p:txBody>
                  <a:bodyPr wrap="square" rtlCol="0">
                    <a:spAutoFit/>
                  </a:bodyPr>
                  <a:lstStyle/>
                  <a:p>
                    <a:endParaRPr lang="en-US" dirty="0"/>
                  </a:p>
                  <a:p>
                    <a:r>
                      <a:rPr lang="en-US" b="1" dirty="0"/>
                      <a:t>Revenue</a:t>
                    </a:r>
                  </a:p>
                </p:txBody>
              </p:sp>
              <p:sp>
                <p:nvSpPr>
                  <p:cNvPr id="20" name="TextBox 19">
                    <a:extLst>
                      <a:ext uri="{FF2B5EF4-FFF2-40B4-BE49-F238E27FC236}">
                        <a16:creationId xmlns:a16="http://schemas.microsoft.com/office/drawing/2014/main" id="{6B96FBA4-467A-4C83-B92A-BCF958738694}"/>
                      </a:ext>
                    </a:extLst>
                  </p:cNvPr>
                  <p:cNvSpPr txBox="1"/>
                  <p:nvPr/>
                </p:nvSpPr>
                <p:spPr>
                  <a:xfrm>
                    <a:off x="8841582" y="4646711"/>
                    <a:ext cx="914400" cy="230753"/>
                  </a:xfrm>
                  <a:prstGeom prst="rect">
                    <a:avLst/>
                  </a:prstGeom>
                  <a:noFill/>
                </p:spPr>
                <p:txBody>
                  <a:bodyPr wrap="square" rtlCol="0">
                    <a:spAutoFit/>
                  </a:bodyPr>
                  <a:lstStyle/>
                  <a:p>
                    <a:r>
                      <a:rPr lang="en-US" b="1" dirty="0"/>
                      <a:t>Cost</a:t>
                    </a:r>
                    <a:r>
                      <a:rPr lang="en-US" dirty="0"/>
                      <a:t> </a:t>
                    </a:r>
                  </a:p>
                </p:txBody>
              </p:sp>
              <p:sp>
                <p:nvSpPr>
                  <p:cNvPr id="21" name="TextBox 20">
                    <a:extLst>
                      <a:ext uri="{FF2B5EF4-FFF2-40B4-BE49-F238E27FC236}">
                        <a16:creationId xmlns:a16="http://schemas.microsoft.com/office/drawing/2014/main" id="{9AB057A3-C479-46AE-9AC3-2D36B2BC91EA}"/>
                      </a:ext>
                    </a:extLst>
                  </p:cNvPr>
                  <p:cNvSpPr txBox="1"/>
                  <p:nvPr/>
                </p:nvSpPr>
                <p:spPr>
                  <a:xfrm>
                    <a:off x="6690419" y="2125900"/>
                    <a:ext cx="914400" cy="369332"/>
                  </a:xfrm>
                  <a:prstGeom prst="rect">
                    <a:avLst/>
                  </a:prstGeom>
                  <a:noFill/>
                </p:spPr>
                <p:txBody>
                  <a:bodyPr wrap="square" rtlCol="0">
                    <a:spAutoFit/>
                  </a:bodyPr>
                  <a:lstStyle/>
                  <a:p>
                    <a:r>
                      <a:rPr lang="en-US" dirty="0"/>
                      <a:t>High</a:t>
                    </a:r>
                  </a:p>
                </p:txBody>
              </p:sp>
              <p:sp>
                <p:nvSpPr>
                  <p:cNvPr id="22" name="TextBox 21">
                    <a:extLst>
                      <a:ext uri="{FF2B5EF4-FFF2-40B4-BE49-F238E27FC236}">
                        <a16:creationId xmlns:a16="http://schemas.microsoft.com/office/drawing/2014/main" id="{DA603A12-B470-46E0-AAC5-90F81724B87E}"/>
                      </a:ext>
                    </a:extLst>
                  </p:cNvPr>
                  <p:cNvSpPr txBox="1"/>
                  <p:nvPr/>
                </p:nvSpPr>
                <p:spPr>
                  <a:xfrm>
                    <a:off x="6690419" y="4162385"/>
                    <a:ext cx="914400" cy="369332"/>
                  </a:xfrm>
                  <a:prstGeom prst="rect">
                    <a:avLst/>
                  </a:prstGeom>
                  <a:noFill/>
                </p:spPr>
                <p:txBody>
                  <a:bodyPr wrap="square" rtlCol="0">
                    <a:spAutoFit/>
                  </a:bodyPr>
                  <a:lstStyle/>
                  <a:p>
                    <a:r>
                      <a:rPr lang="en-US" dirty="0"/>
                      <a:t>Low</a:t>
                    </a:r>
                  </a:p>
                </p:txBody>
              </p:sp>
              <p:sp>
                <p:nvSpPr>
                  <p:cNvPr id="23" name="TextBox 22">
                    <a:extLst>
                      <a:ext uri="{FF2B5EF4-FFF2-40B4-BE49-F238E27FC236}">
                        <a16:creationId xmlns:a16="http://schemas.microsoft.com/office/drawing/2014/main" id="{FCD25D4C-4648-479A-BD94-2D2FDA2A8F5B}"/>
                      </a:ext>
                    </a:extLst>
                  </p:cNvPr>
                  <p:cNvSpPr txBox="1"/>
                  <p:nvPr/>
                </p:nvSpPr>
                <p:spPr>
                  <a:xfrm>
                    <a:off x="7543802" y="4617006"/>
                    <a:ext cx="914400" cy="369332"/>
                  </a:xfrm>
                  <a:prstGeom prst="rect">
                    <a:avLst/>
                  </a:prstGeom>
                  <a:noFill/>
                </p:spPr>
                <p:txBody>
                  <a:bodyPr wrap="square" rtlCol="0">
                    <a:spAutoFit/>
                  </a:bodyPr>
                  <a:lstStyle/>
                  <a:p>
                    <a:r>
                      <a:rPr lang="en-US" dirty="0"/>
                      <a:t>Low</a:t>
                    </a:r>
                  </a:p>
                </p:txBody>
              </p:sp>
              <p:sp>
                <p:nvSpPr>
                  <p:cNvPr id="24" name="TextBox 23">
                    <a:extLst>
                      <a:ext uri="{FF2B5EF4-FFF2-40B4-BE49-F238E27FC236}">
                        <a16:creationId xmlns:a16="http://schemas.microsoft.com/office/drawing/2014/main" id="{1D35B35F-BA76-440C-9200-83214841F4C9}"/>
                      </a:ext>
                    </a:extLst>
                  </p:cNvPr>
                  <p:cNvSpPr txBox="1"/>
                  <p:nvPr/>
                </p:nvSpPr>
                <p:spPr>
                  <a:xfrm>
                    <a:off x="9947082" y="4646711"/>
                    <a:ext cx="914400" cy="369332"/>
                  </a:xfrm>
                  <a:prstGeom prst="rect">
                    <a:avLst/>
                  </a:prstGeom>
                  <a:noFill/>
                </p:spPr>
                <p:txBody>
                  <a:bodyPr wrap="square" rtlCol="0">
                    <a:spAutoFit/>
                  </a:bodyPr>
                  <a:lstStyle/>
                  <a:p>
                    <a:r>
                      <a:rPr lang="en-US" dirty="0"/>
                      <a:t>High</a:t>
                    </a:r>
                  </a:p>
                </p:txBody>
              </p:sp>
            </p:grpSp>
          </p:grpSp>
          <p:sp>
            <p:nvSpPr>
              <p:cNvPr id="35" name="TextBox 34">
                <a:extLst>
                  <a:ext uri="{FF2B5EF4-FFF2-40B4-BE49-F238E27FC236}">
                    <a16:creationId xmlns:a16="http://schemas.microsoft.com/office/drawing/2014/main" id="{FE926E96-F11C-47F5-A6C4-78F19137C7B0}"/>
                  </a:ext>
                </a:extLst>
              </p:cNvPr>
              <p:cNvSpPr txBox="1"/>
              <p:nvPr/>
            </p:nvSpPr>
            <p:spPr>
              <a:xfrm>
                <a:off x="7314465" y="3584188"/>
                <a:ext cx="1513389" cy="1123746"/>
              </a:xfrm>
              <a:prstGeom prst="rect">
                <a:avLst/>
              </a:prstGeom>
              <a:solidFill>
                <a:srgbClr val="FFFF00"/>
              </a:solidFill>
            </p:spPr>
            <p:txBody>
              <a:bodyPr wrap="square" rtlCol="0">
                <a:spAutoFit/>
              </a:bodyPr>
              <a:lstStyle/>
              <a:p>
                <a:r>
                  <a:rPr lang="en-US" sz="1600" dirty="0"/>
                  <a:t>Files / Office Items</a:t>
                </a:r>
              </a:p>
              <a:p>
                <a:endParaRPr lang="en-US" dirty="0"/>
              </a:p>
              <a:p>
                <a:endParaRPr lang="en-US" dirty="0"/>
              </a:p>
              <a:p>
                <a:endParaRPr lang="en-US" dirty="0"/>
              </a:p>
              <a:p>
                <a:endParaRPr lang="en-US" dirty="0"/>
              </a:p>
            </p:txBody>
          </p:sp>
        </p:grpSp>
      </p:grpSp>
      <p:grpSp>
        <p:nvGrpSpPr>
          <p:cNvPr id="41" name="Group 40">
            <a:extLst>
              <a:ext uri="{FF2B5EF4-FFF2-40B4-BE49-F238E27FC236}">
                <a16:creationId xmlns:a16="http://schemas.microsoft.com/office/drawing/2014/main" id="{7144008D-AE6A-405B-ABE4-1F6C74DA888B}"/>
              </a:ext>
            </a:extLst>
          </p:cNvPr>
          <p:cNvGrpSpPr/>
          <p:nvPr/>
        </p:nvGrpSpPr>
        <p:grpSpPr>
          <a:xfrm>
            <a:off x="0" y="2052207"/>
            <a:ext cx="5969388" cy="4863718"/>
            <a:chOff x="6096000" y="2036380"/>
            <a:chExt cx="4689282" cy="3699640"/>
          </a:xfrm>
        </p:grpSpPr>
        <p:sp>
          <p:nvSpPr>
            <p:cNvPr id="42" name="TextBox 41">
              <a:extLst>
                <a:ext uri="{FF2B5EF4-FFF2-40B4-BE49-F238E27FC236}">
                  <a16:creationId xmlns:a16="http://schemas.microsoft.com/office/drawing/2014/main" id="{A295271C-0E50-4D6C-8632-A43A213656DE}"/>
                </a:ext>
              </a:extLst>
            </p:cNvPr>
            <p:cNvSpPr txBox="1"/>
            <p:nvPr/>
          </p:nvSpPr>
          <p:spPr>
            <a:xfrm>
              <a:off x="7328950" y="2100725"/>
              <a:ext cx="1484419" cy="1323439"/>
            </a:xfrm>
            <a:prstGeom prst="rect">
              <a:avLst/>
            </a:prstGeom>
            <a:solidFill>
              <a:schemeClr val="accent6"/>
            </a:solidFill>
          </p:spPr>
          <p:txBody>
            <a:bodyPr wrap="square" rtlCol="0">
              <a:spAutoFit/>
            </a:bodyPr>
            <a:lstStyle/>
            <a:p>
              <a:r>
                <a:rPr lang="en-US" sz="1600" dirty="0"/>
                <a:t>Remodeling / Renovating</a:t>
              </a:r>
            </a:p>
            <a:p>
              <a:endParaRPr lang="en-US" sz="1600" dirty="0"/>
            </a:p>
            <a:p>
              <a:endParaRPr lang="en-US" sz="1600" dirty="0"/>
            </a:p>
            <a:p>
              <a:endParaRPr lang="en-US" sz="1600" dirty="0"/>
            </a:p>
          </p:txBody>
        </p:sp>
        <p:grpSp>
          <p:nvGrpSpPr>
            <p:cNvPr id="43" name="Group 42">
              <a:extLst>
                <a:ext uri="{FF2B5EF4-FFF2-40B4-BE49-F238E27FC236}">
                  <a16:creationId xmlns:a16="http://schemas.microsoft.com/office/drawing/2014/main" id="{55FDE4C9-2A49-4DB9-9022-ED6BE54EFC81}"/>
                </a:ext>
              </a:extLst>
            </p:cNvPr>
            <p:cNvGrpSpPr/>
            <p:nvPr/>
          </p:nvGrpSpPr>
          <p:grpSpPr>
            <a:xfrm>
              <a:off x="6096000" y="2036380"/>
              <a:ext cx="4689282" cy="3699640"/>
              <a:chOff x="6096000" y="2036380"/>
              <a:chExt cx="4689282" cy="3699640"/>
            </a:xfrm>
          </p:grpSpPr>
          <p:grpSp>
            <p:nvGrpSpPr>
              <p:cNvPr id="44" name="Group 43">
                <a:extLst>
                  <a:ext uri="{FF2B5EF4-FFF2-40B4-BE49-F238E27FC236}">
                    <a16:creationId xmlns:a16="http://schemas.microsoft.com/office/drawing/2014/main" id="{C22507A2-1DA6-4040-BFE1-103C8BCFE737}"/>
                  </a:ext>
                </a:extLst>
              </p:cNvPr>
              <p:cNvGrpSpPr/>
              <p:nvPr/>
            </p:nvGrpSpPr>
            <p:grpSpPr>
              <a:xfrm>
                <a:off x="6096000" y="2036380"/>
                <a:ext cx="4689282" cy="3699640"/>
                <a:chOff x="6360312" y="1977260"/>
                <a:chExt cx="4501170" cy="3038783"/>
              </a:xfrm>
            </p:grpSpPr>
            <p:grpSp>
              <p:nvGrpSpPr>
                <p:cNvPr id="46" name="Group 45">
                  <a:extLst>
                    <a:ext uri="{FF2B5EF4-FFF2-40B4-BE49-F238E27FC236}">
                      <a16:creationId xmlns:a16="http://schemas.microsoft.com/office/drawing/2014/main" id="{9E27B722-D08E-4403-9E9F-C3563859B94C}"/>
                    </a:ext>
                  </a:extLst>
                </p:cNvPr>
                <p:cNvGrpSpPr/>
                <p:nvPr/>
              </p:nvGrpSpPr>
              <p:grpSpPr>
                <a:xfrm>
                  <a:off x="7455686" y="1977260"/>
                  <a:ext cx="3145628" cy="2464831"/>
                  <a:chOff x="7543802" y="2086352"/>
                  <a:chExt cx="3145628" cy="2464831"/>
                </a:xfrm>
              </p:grpSpPr>
              <p:cxnSp>
                <p:nvCxnSpPr>
                  <p:cNvPr id="54" name="Straight Arrow Connector 53">
                    <a:extLst>
                      <a:ext uri="{FF2B5EF4-FFF2-40B4-BE49-F238E27FC236}">
                        <a16:creationId xmlns:a16="http://schemas.microsoft.com/office/drawing/2014/main" id="{9BA4C6A2-7202-41E6-A47A-A25337510015}"/>
                      </a:ext>
                    </a:extLst>
                  </p:cNvPr>
                  <p:cNvCxnSpPr>
                    <a:cxnSpLocks/>
                  </p:cNvCxnSpPr>
                  <p:nvPr/>
                </p:nvCxnSpPr>
                <p:spPr>
                  <a:xfrm>
                    <a:off x="7543802" y="3291959"/>
                    <a:ext cx="3145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DF614349-E6F6-453C-A0D2-958A3D2850C1}"/>
                      </a:ext>
                    </a:extLst>
                  </p:cNvPr>
                  <p:cNvGrpSpPr/>
                  <p:nvPr/>
                </p:nvGrpSpPr>
                <p:grpSpPr>
                  <a:xfrm>
                    <a:off x="7543802" y="2086352"/>
                    <a:ext cx="3145628" cy="2464831"/>
                    <a:chOff x="7543802" y="2086352"/>
                    <a:chExt cx="3145628" cy="2464831"/>
                  </a:xfrm>
                </p:grpSpPr>
                <p:cxnSp>
                  <p:nvCxnSpPr>
                    <p:cNvPr id="56" name="Straight Arrow Connector 55">
                      <a:extLst>
                        <a:ext uri="{FF2B5EF4-FFF2-40B4-BE49-F238E27FC236}">
                          <a16:creationId xmlns:a16="http://schemas.microsoft.com/office/drawing/2014/main" id="{4BBA2BF8-0CCF-4440-8AE7-15AAA08C56F2}"/>
                        </a:ext>
                      </a:extLst>
                    </p:cNvPr>
                    <p:cNvCxnSpPr>
                      <a:cxnSpLocks/>
                    </p:cNvCxnSpPr>
                    <p:nvPr/>
                  </p:nvCxnSpPr>
                  <p:spPr>
                    <a:xfrm flipV="1">
                      <a:off x="9116616" y="2086352"/>
                      <a:ext cx="0" cy="24648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C5F9937A-C417-44D6-9CFB-566840C1AC61}"/>
                        </a:ext>
                      </a:extLst>
                    </p:cNvPr>
                    <p:cNvSpPr/>
                    <p:nvPr/>
                  </p:nvSpPr>
                  <p:spPr>
                    <a:xfrm>
                      <a:off x="7543802" y="2105819"/>
                      <a:ext cx="3145628" cy="2425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322D39A4-0209-4FDD-A355-76A190403486}"/>
                        </a:ext>
                      </a:extLst>
                    </p:cNvPr>
                    <p:cNvSpPr txBox="1"/>
                    <p:nvPr/>
                  </p:nvSpPr>
                  <p:spPr>
                    <a:xfrm>
                      <a:off x="9176446" y="3363409"/>
                      <a:ext cx="1465635" cy="673031"/>
                    </a:xfrm>
                    <a:prstGeom prst="rect">
                      <a:avLst/>
                    </a:prstGeom>
                    <a:solidFill>
                      <a:srgbClr val="FF0000"/>
                    </a:solidFill>
                  </p:spPr>
                  <p:txBody>
                    <a:bodyPr wrap="square" rtlCol="0">
                      <a:spAutoFit/>
                    </a:bodyPr>
                    <a:lstStyle/>
                    <a:p>
                      <a:r>
                        <a:rPr lang="en-US" sz="1600" dirty="0"/>
                        <a:t>Organizing / Creating More Living Space,</a:t>
                      </a:r>
                    </a:p>
                    <a:p>
                      <a:r>
                        <a:rPr lang="en-US" sz="1600" dirty="0"/>
                        <a:t>Recently Acquired Items</a:t>
                      </a:r>
                      <a:endParaRPr lang="en-US" sz="1400" dirty="0"/>
                    </a:p>
                  </p:txBody>
                </p:sp>
                <p:sp>
                  <p:nvSpPr>
                    <p:cNvPr id="59" name="TextBox 58">
                      <a:extLst>
                        <a:ext uri="{FF2B5EF4-FFF2-40B4-BE49-F238E27FC236}">
                          <a16:creationId xmlns:a16="http://schemas.microsoft.com/office/drawing/2014/main" id="{8C1A5370-30AF-4951-A582-42E6350735A2}"/>
                        </a:ext>
                      </a:extLst>
                    </p:cNvPr>
                    <p:cNvSpPr txBox="1"/>
                    <p:nvPr/>
                  </p:nvSpPr>
                  <p:spPr>
                    <a:xfrm>
                      <a:off x="9120332" y="2154395"/>
                      <a:ext cx="1549896" cy="1096078"/>
                    </a:xfrm>
                    <a:prstGeom prst="rect">
                      <a:avLst/>
                    </a:prstGeom>
                    <a:solidFill>
                      <a:srgbClr val="FFFF00"/>
                    </a:solidFill>
                  </p:spPr>
                  <p:txBody>
                    <a:bodyPr wrap="square" rtlCol="0">
                      <a:spAutoFit/>
                    </a:bodyPr>
                    <a:lstStyle/>
                    <a:p>
                      <a:r>
                        <a:rPr lang="en-US" sz="1400" dirty="0"/>
                        <a:t>Seasonal Storage,</a:t>
                      </a:r>
                    </a:p>
                    <a:p>
                      <a:r>
                        <a:rPr lang="en-US" sz="1400" dirty="0"/>
                        <a:t>Moving (includes college &amp; military deployment</a:t>
                      </a:r>
                      <a:r>
                        <a:rPr lang="en-US" sz="1600" dirty="0"/>
                        <a:t>)</a:t>
                      </a:r>
                    </a:p>
                    <a:p>
                      <a:endParaRPr lang="en-US" sz="1600" dirty="0"/>
                    </a:p>
                    <a:p>
                      <a:endParaRPr lang="en-US" sz="1600" dirty="0"/>
                    </a:p>
                    <a:p>
                      <a:endParaRPr lang="en-US" sz="1600" dirty="0"/>
                    </a:p>
                    <a:p>
                      <a:endParaRPr lang="en-US" sz="1600" dirty="0"/>
                    </a:p>
                  </p:txBody>
                </p:sp>
              </p:grpSp>
            </p:grpSp>
            <p:grpSp>
              <p:nvGrpSpPr>
                <p:cNvPr id="47" name="Group 46">
                  <a:extLst>
                    <a:ext uri="{FF2B5EF4-FFF2-40B4-BE49-F238E27FC236}">
                      <a16:creationId xmlns:a16="http://schemas.microsoft.com/office/drawing/2014/main" id="{1B991777-1444-4049-814D-06B093432B25}"/>
                    </a:ext>
                  </a:extLst>
                </p:cNvPr>
                <p:cNvGrpSpPr/>
                <p:nvPr/>
              </p:nvGrpSpPr>
              <p:grpSpPr>
                <a:xfrm>
                  <a:off x="6360312" y="2125900"/>
                  <a:ext cx="4501170" cy="2890143"/>
                  <a:chOff x="6360312" y="2125900"/>
                  <a:chExt cx="4501170" cy="2890143"/>
                </a:xfrm>
              </p:grpSpPr>
              <p:sp>
                <p:nvSpPr>
                  <p:cNvPr id="48" name="TextBox 47">
                    <a:extLst>
                      <a:ext uri="{FF2B5EF4-FFF2-40B4-BE49-F238E27FC236}">
                        <a16:creationId xmlns:a16="http://schemas.microsoft.com/office/drawing/2014/main" id="{24B3E53F-5BE3-49D7-B83D-0A588D284CF9}"/>
                      </a:ext>
                    </a:extLst>
                  </p:cNvPr>
                  <p:cNvSpPr txBox="1"/>
                  <p:nvPr/>
                </p:nvSpPr>
                <p:spPr>
                  <a:xfrm>
                    <a:off x="6360312" y="2886511"/>
                    <a:ext cx="1057273" cy="403819"/>
                  </a:xfrm>
                  <a:prstGeom prst="rect">
                    <a:avLst/>
                  </a:prstGeom>
                  <a:noFill/>
                </p:spPr>
                <p:txBody>
                  <a:bodyPr wrap="square" rtlCol="0">
                    <a:spAutoFit/>
                  </a:bodyPr>
                  <a:lstStyle/>
                  <a:p>
                    <a:endParaRPr lang="en-US" dirty="0"/>
                  </a:p>
                  <a:p>
                    <a:r>
                      <a:rPr lang="en-US" b="1" dirty="0"/>
                      <a:t>Revenue</a:t>
                    </a:r>
                  </a:p>
                </p:txBody>
              </p:sp>
              <p:sp>
                <p:nvSpPr>
                  <p:cNvPr id="49" name="TextBox 48">
                    <a:extLst>
                      <a:ext uri="{FF2B5EF4-FFF2-40B4-BE49-F238E27FC236}">
                        <a16:creationId xmlns:a16="http://schemas.microsoft.com/office/drawing/2014/main" id="{569120A3-41AA-495E-A112-538F63BD6F1C}"/>
                      </a:ext>
                    </a:extLst>
                  </p:cNvPr>
                  <p:cNvSpPr txBox="1"/>
                  <p:nvPr/>
                </p:nvSpPr>
                <p:spPr>
                  <a:xfrm>
                    <a:off x="8841582" y="4646711"/>
                    <a:ext cx="914400" cy="230753"/>
                  </a:xfrm>
                  <a:prstGeom prst="rect">
                    <a:avLst/>
                  </a:prstGeom>
                  <a:noFill/>
                </p:spPr>
                <p:txBody>
                  <a:bodyPr wrap="square" rtlCol="0">
                    <a:spAutoFit/>
                  </a:bodyPr>
                  <a:lstStyle/>
                  <a:p>
                    <a:r>
                      <a:rPr lang="en-US" b="1" dirty="0"/>
                      <a:t>Cost</a:t>
                    </a:r>
                    <a:r>
                      <a:rPr lang="en-US" dirty="0"/>
                      <a:t> </a:t>
                    </a:r>
                  </a:p>
                </p:txBody>
              </p:sp>
              <p:sp>
                <p:nvSpPr>
                  <p:cNvPr id="50" name="TextBox 49">
                    <a:extLst>
                      <a:ext uri="{FF2B5EF4-FFF2-40B4-BE49-F238E27FC236}">
                        <a16:creationId xmlns:a16="http://schemas.microsoft.com/office/drawing/2014/main" id="{0E882224-78D0-4C70-B618-75A5502F083C}"/>
                      </a:ext>
                    </a:extLst>
                  </p:cNvPr>
                  <p:cNvSpPr txBox="1"/>
                  <p:nvPr/>
                </p:nvSpPr>
                <p:spPr>
                  <a:xfrm>
                    <a:off x="6690419" y="2125900"/>
                    <a:ext cx="914400" cy="369332"/>
                  </a:xfrm>
                  <a:prstGeom prst="rect">
                    <a:avLst/>
                  </a:prstGeom>
                  <a:noFill/>
                </p:spPr>
                <p:txBody>
                  <a:bodyPr wrap="square" rtlCol="0">
                    <a:spAutoFit/>
                  </a:bodyPr>
                  <a:lstStyle/>
                  <a:p>
                    <a:r>
                      <a:rPr lang="en-US" dirty="0"/>
                      <a:t>High</a:t>
                    </a:r>
                  </a:p>
                </p:txBody>
              </p:sp>
              <p:sp>
                <p:nvSpPr>
                  <p:cNvPr id="51" name="TextBox 50">
                    <a:extLst>
                      <a:ext uri="{FF2B5EF4-FFF2-40B4-BE49-F238E27FC236}">
                        <a16:creationId xmlns:a16="http://schemas.microsoft.com/office/drawing/2014/main" id="{2F8F3240-4390-4195-8985-0F94FCB39F7B}"/>
                      </a:ext>
                    </a:extLst>
                  </p:cNvPr>
                  <p:cNvSpPr txBox="1"/>
                  <p:nvPr/>
                </p:nvSpPr>
                <p:spPr>
                  <a:xfrm>
                    <a:off x="6690419" y="4162385"/>
                    <a:ext cx="914400" cy="369332"/>
                  </a:xfrm>
                  <a:prstGeom prst="rect">
                    <a:avLst/>
                  </a:prstGeom>
                  <a:noFill/>
                </p:spPr>
                <p:txBody>
                  <a:bodyPr wrap="square" rtlCol="0">
                    <a:spAutoFit/>
                  </a:bodyPr>
                  <a:lstStyle/>
                  <a:p>
                    <a:r>
                      <a:rPr lang="en-US" dirty="0"/>
                      <a:t>Low</a:t>
                    </a:r>
                  </a:p>
                </p:txBody>
              </p:sp>
              <p:sp>
                <p:nvSpPr>
                  <p:cNvPr id="52" name="TextBox 51">
                    <a:extLst>
                      <a:ext uri="{FF2B5EF4-FFF2-40B4-BE49-F238E27FC236}">
                        <a16:creationId xmlns:a16="http://schemas.microsoft.com/office/drawing/2014/main" id="{3D8EB0B5-462F-4034-9120-FD83B00E2243}"/>
                      </a:ext>
                    </a:extLst>
                  </p:cNvPr>
                  <p:cNvSpPr txBox="1"/>
                  <p:nvPr/>
                </p:nvSpPr>
                <p:spPr>
                  <a:xfrm>
                    <a:off x="7543802" y="4617006"/>
                    <a:ext cx="914400" cy="369332"/>
                  </a:xfrm>
                  <a:prstGeom prst="rect">
                    <a:avLst/>
                  </a:prstGeom>
                  <a:noFill/>
                </p:spPr>
                <p:txBody>
                  <a:bodyPr wrap="square" rtlCol="0">
                    <a:spAutoFit/>
                  </a:bodyPr>
                  <a:lstStyle/>
                  <a:p>
                    <a:r>
                      <a:rPr lang="en-US" dirty="0"/>
                      <a:t>Low</a:t>
                    </a:r>
                  </a:p>
                </p:txBody>
              </p:sp>
              <p:sp>
                <p:nvSpPr>
                  <p:cNvPr id="53" name="TextBox 52">
                    <a:extLst>
                      <a:ext uri="{FF2B5EF4-FFF2-40B4-BE49-F238E27FC236}">
                        <a16:creationId xmlns:a16="http://schemas.microsoft.com/office/drawing/2014/main" id="{CAC2D72C-C458-41DB-AF90-BB31771A841C}"/>
                      </a:ext>
                    </a:extLst>
                  </p:cNvPr>
                  <p:cNvSpPr txBox="1"/>
                  <p:nvPr/>
                </p:nvSpPr>
                <p:spPr>
                  <a:xfrm>
                    <a:off x="9947082" y="4646711"/>
                    <a:ext cx="914400" cy="369332"/>
                  </a:xfrm>
                  <a:prstGeom prst="rect">
                    <a:avLst/>
                  </a:prstGeom>
                  <a:noFill/>
                </p:spPr>
                <p:txBody>
                  <a:bodyPr wrap="square" rtlCol="0">
                    <a:spAutoFit/>
                  </a:bodyPr>
                  <a:lstStyle/>
                  <a:p>
                    <a:r>
                      <a:rPr lang="en-US" dirty="0"/>
                      <a:t>High</a:t>
                    </a:r>
                  </a:p>
                </p:txBody>
              </p:sp>
            </p:grpSp>
          </p:grpSp>
          <p:sp>
            <p:nvSpPr>
              <p:cNvPr id="45" name="TextBox 44">
                <a:extLst>
                  <a:ext uri="{FF2B5EF4-FFF2-40B4-BE49-F238E27FC236}">
                    <a16:creationId xmlns:a16="http://schemas.microsoft.com/office/drawing/2014/main" id="{1027410C-3AA8-4086-922E-924D63107F18}"/>
                  </a:ext>
                </a:extLst>
              </p:cNvPr>
              <p:cNvSpPr txBox="1"/>
              <p:nvPr/>
            </p:nvSpPr>
            <p:spPr>
              <a:xfrm>
                <a:off x="7314465" y="3584188"/>
                <a:ext cx="1513389" cy="1334447"/>
              </a:xfrm>
              <a:prstGeom prst="rect">
                <a:avLst/>
              </a:prstGeom>
              <a:solidFill>
                <a:srgbClr val="FFFF00"/>
              </a:solidFill>
            </p:spPr>
            <p:txBody>
              <a:bodyPr wrap="square" rtlCol="0">
                <a:spAutoFit/>
              </a:bodyPr>
              <a:lstStyle/>
              <a:p>
                <a:r>
                  <a:rPr lang="en-US" sz="1600" dirty="0"/>
                  <a:t>Business Purposes</a:t>
                </a:r>
              </a:p>
              <a:p>
                <a:endParaRPr lang="en-US" dirty="0"/>
              </a:p>
              <a:p>
                <a:endParaRPr lang="en-US" dirty="0"/>
              </a:p>
              <a:p>
                <a:endParaRPr lang="en-US" dirty="0"/>
              </a:p>
              <a:p>
                <a:endParaRPr lang="en-US" dirty="0"/>
              </a:p>
              <a:p>
                <a:endParaRPr lang="en-US" dirty="0"/>
              </a:p>
            </p:txBody>
          </p:sp>
        </p:grpSp>
      </p:grpSp>
      <p:sp>
        <p:nvSpPr>
          <p:cNvPr id="60" name="TextBox 59">
            <a:extLst>
              <a:ext uri="{FF2B5EF4-FFF2-40B4-BE49-F238E27FC236}">
                <a16:creationId xmlns:a16="http://schemas.microsoft.com/office/drawing/2014/main" id="{35431B39-8AF3-498D-9C12-487AEEF36997}"/>
              </a:ext>
            </a:extLst>
          </p:cNvPr>
          <p:cNvSpPr txBox="1"/>
          <p:nvPr/>
        </p:nvSpPr>
        <p:spPr>
          <a:xfrm>
            <a:off x="2515945" y="1658904"/>
            <a:ext cx="2802721" cy="400110"/>
          </a:xfrm>
          <a:prstGeom prst="rect">
            <a:avLst/>
          </a:prstGeom>
          <a:noFill/>
        </p:spPr>
        <p:txBody>
          <a:bodyPr wrap="square" rtlCol="0">
            <a:spAutoFit/>
          </a:bodyPr>
          <a:lstStyle/>
          <a:p>
            <a:r>
              <a:rPr lang="en-US" sz="2000" b="1" dirty="0"/>
              <a:t>Effect of Purpose</a:t>
            </a:r>
          </a:p>
        </p:txBody>
      </p:sp>
      <p:sp>
        <p:nvSpPr>
          <p:cNvPr id="61" name="TextBox 60">
            <a:extLst>
              <a:ext uri="{FF2B5EF4-FFF2-40B4-BE49-F238E27FC236}">
                <a16:creationId xmlns:a16="http://schemas.microsoft.com/office/drawing/2014/main" id="{2640E2BE-AC6A-4726-B210-0A5B9A31ADC8}"/>
              </a:ext>
            </a:extLst>
          </p:cNvPr>
          <p:cNvSpPr txBox="1"/>
          <p:nvPr/>
        </p:nvSpPr>
        <p:spPr>
          <a:xfrm>
            <a:off x="8746043" y="1614897"/>
            <a:ext cx="2802721" cy="400110"/>
          </a:xfrm>
          <a:prstGeom prst="rect">
            <a:avLst/>
          </a:prstGeom>
          <a:noFill/>
        </p:spPr>
        <p:txBody>
          <a:bodyPr wrap="square" rtlCol="0">
            <a:spAutoFit/>
          </a:bodyPr>
          <a:lstStyle/>
          <a:p>
            <a:r>
              <a:rPr lang="en-US" sz="2000" b="1" dirty="0"/>
              <a:t>Effect of Storage Reason</a:t>
            </a:r>
          </a:p>
        </p:txBody>
      </p:sp>
    </p:spTree>
    <p:extLst>
      <p:ext uri="{BB962C8B-B14F-4D97-AF65-F5344CB8AC3E}">
        <p14:creationId xmlns:p14="http://schemas.microsoft.com/office/powerpoint/2010/main" val="4020145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DA3D-C226-49AB-BE17-BB62B9948545}"/>
              </a:ext>
            </a:extLst>
          </p:cNvPr>
          <p:cNvSpPr>
            <a:spLocks noGrp="1"/>
          </p:cNvSpPr>
          <p:nvPr>
            <p:ph type="title"/>
          </p:nvPr>
        </p:nvSpPr>
        <p:spPr/>
        <p:txBody>
          <a:bodyPr/>
          <a:lstStyle/>
          <a:p>
            <a:r>
              <a:rPr lang="en-US" dirty="0"/>
              <a:t>Effect of Region and Source</a:t>
            </a:r>
          </a:p>
        </p:txBody>
      </p:sp>
      <p:grpSp>
        <p:nvGrpSpPr>
          <p:cNvPr id="36" name="Group 35">
            <a:extLst>
              <a:ext uri="{FF2B5EF4-FFF2-40B4-BE49-F238E27FC236}">
                <a16:creationId xmlns:a16="http://schemas.microsoft.com/office/drawing/2014/main" id="{FBB90A3E-DD18-4C3F-8474-13E6608DD257}"/>
              </a:ext>
            </a:extLst>
          </p:cNvPr>
          <p:cNvGrpSpPr/>
          <p:nvPr/>
        </p:nvGrpSpPr>
        <p:grpSpPr>
          <a:xfrm>
            <a:off x="6222612" y="1994282"/>
            <a:ext cx="5969388" cy="4863718"/>
            <a:chOff x="6096000" y="2036380"/>
            <a:chExt cx="4689282" cy="3699640"/>
          </a:xfrm>
        </p:grpSpPr>
        <p:sp>
          <p:nvSpPr>
            <p:cNvPr id="37" name="TextBox 36">
              <a:extLst>
                <a:ext uri="{FF2B5EF4-FFF2-40B4-BE49-F238E27FC236}">
                  <a16:creationId xmlns:a16="http://schemas.microsoft.com/office/drawing/2014/main" id="{0D562E13-4324-49AE-9F6D-CB2612577036}"/>
                </a:ext>
              </a:extLst>
            </p:cNvPr>
            <p:cNvSpPr txBox="1"/>
            <p:nvPr/>
          </p:nvSpPr>
          <p:spPr>
            <a:xfrm>
              <a:off x="7328950" y="2100725"/>
              <a:ext cx="1484419" cy="632107"/>
            </a:xfrm>
            <a:prstGeom prst="rect">
              <a:avLst/>
            </a:prstGeom>
            <a:solidFill>
              <a:schemeClr val="accent6"/>
            </a:solidFill>
          </p:spPr>
          <p:txBody>
            <a:bodyPr wrap="square" rtlCol="0">
              <a:spAutoFit/>
            </a:bodyPr>
            <a:lstStyle/>
            <a:p>
              <a:r>
                <a:rPr lang="en-US" sz="1600" dirty="0"/>
                <a:t>Sales Center Reservation</a:t>
              </a:r>
            </a:p>
            <a:p>
              <a:endParaRPr lang="en-US" sz="1600" dirty="0"/>
            </a:p>
          </p:txBody>
        </p:sp>
        <p:grpSp>
          <p:nvGrpSpPr>
            <p:cNvPr id="38" name="Group 37">
              <a:extLst>
                <a:ext uri="{FF2B5EF4-FFF2-40B4-BE49-F238E27FC236}">
                  <a16:creationId xmlns:a16="http://schemas.microsoft.com/office/drawing/2014/main" id="{82555E7A-592D-4E85-B134-FC6F9CD6C5C0}"/>
                </a:ext>
              </a:extLst>
            </p:cNvPr>
            <p:cNvGrpSpPr/>
            <p:nvPr/>
          </p:nvGrpSpPr>
          <p:grpSpPr>
            <a:xfrm>
              <a:off x="6096000" y="2036380"/>
              <a:ext cx="4689282" cy="3699640"/>
              <a:chOff x="6096000" y="2036380"/>
              <a:chExt cx="4689282" cy="3699640"/>
            </a:xfrm>
          </p:grpSpPr>
          <p:grpSp>
            <p:nvGrpSpPr>
              <p:cNvPr id="39" name="Group 38">
                <a:extLst>
                  <a:ext uri="{FF2B5EF4-FFF2-40B4-BE49-F238E27FC236}">
                    <a16:creationId xmlns:a16="http://schemas.microsoft.com/office/drawing/2014/main" id="{79865803-60CE-4568-9FC7-A8CF4AF326EB}"/>
                  </a:ext>
                </a:extLst>
              </p:cNvPr>
              <p:cNvGrpSpPr/>
              <p:nvPr/>
            </p:nvGrpSpPr>
            <p:grpSpPr>
              <a:xfrm>
                <a:off x="6096000" y="2036380"/>
                <a:ext cx="4689282" cy="3699640"/>
                <a:chOff x="6360312" y="1977260"/>
                <a:chExt cx="4501170" cy="3038783"/>
              </a:xfrm>
            </p:grpSpPr>
            <p:grpSp>
              <p:nvGrpSpPr>
                <p:cNvPr id="41" name="Group 40">
                  <a:extLst>
                    <a:ext uri="{FF2B5EF4-FFF2-40B4-BE49-F238E27FC236}">
                      <a16:creationId xmlns:a16="http://schemas.microsoft.com/office/drawing/2014/main" id="{046CDA13-0777-4A5F-8FE3-A448BB16D4CF}"/>
                    </a:ext>
                  </a:extLst>
                </p:cNvPr>
                <p:cNvGrpSpPr/>
                <p:nvPr/>
              </p:nvGrpSpPr>
              <p:grpSpPr>
                <a:xfrm>
                  <a:off x="7455686" y="1977260"/>
                  <a:ext cx="3145628" cy="2464831"/>
                  <a:chOff x="7543802" y="2086352"/>
                  <a:chExt cx="3145628" cy="2464831"/>
                </a:xfrm>
              </p:grpSpPr>
              <p:cxnSp>
                <p:nvCxnSpPr>
                  <p:cNvPr id="49" name="Straight Arrow Connector 48">
                    <a:extLst>
                      <a:ext uri="{FF2B5EF4-FFF2-40B4-BE49-F238E27FC236}">
                        <a16:creationId xmlns:a16="http://schemas.microsoft.com/office/drawing/2014/main" id="{4248DA95-634D-4282-8641-A6F33904EDAD}"/>
                      </a:ext>
                    </a:extLst>
                  </p:cNvPr>
                  <p:cNvCxnSpPr>
                    <a:cxnSpLocks/>
                  </p:cNvCxnSpPr>
                  <p:nvPr/>
                </p:nvCxnSpPr>
                <p:spPr>
                  <a:xfrm>
                    <a:off x="7543802" y="3291959"/>
                    <a:ext cx="3145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49EBC2E5-229E-4A92-AE70-B1EDB8E55979}"/>
                      </a:ext>
                    </a:extLst>
                  </p:cNvPr>
                  <p:cNvGrpSpPr/>
                  <p:nvPr/>
                </p:nvGrpSpPr>
                <p:grpSpPr>
                  <a:xfrm>
                    <a:off x="7543802" y="2086352"/>
                    <a:ext cx="3145628" cy="2464831"/>
                    <a:chOff x="7543802" y="2086352"/>
                    <a:chExt cx="3145628" cy="2464831"/>
                  </a:xfrm>
                </p:grpSpPr>
                <p:cxnSp>
                  <p:nvCxnSpPr>
                    <p:cNvPr id="51" name="Straight Arrow Connector 50">
                      <a:extLst>
                        <a:ext uri="{FF2B5EF4-FFF2-40B4-BE49-F238E27FC236}">
                          <a16:creationId xmlns:a16="http://schemas.microsoft.com/office/drawing/2014/main" id="{4B2BC360-AE00-42DD-9CCB-B123D17B959C}"/>
                        </a:ext>
                      </a:extLst>
                    </p:cNvPr>
                    <p:cNvCxnSpPr>
                      <a:cxnSpLocks/>
                    </p:cNvCxnSpPr>
                    <p:nvPr/>
                  </p:nvCxnSpPr>
                  <p:spPr>
                    <a:xfrm flipV="1">
                      <a:off x="9116616" y="2086352"/>
                      <a:ext cx="0" cy="24648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Rectangle 51">
                      <a:extLst>
                        <a:ext uri="{FF2B5EF4-FFF2-40B4-BE49-F238E27FC236}">
                          <a16:creationId xmlns:a16="http://schemas.microsoft.com/office/drawing/2014/main" id="{9D225C03-FE6F-4D15-A36E-5006178F1B63}"/>
                        </a:ext>
                      </a:extLst>
                    </p:cNvPr>
                    <p:cNvSpPr/>
                    <p:nvPr/>
                  </p:nvSpPr>
                  <p:spPr>
                    <a:xfrm>
                      <a:off x="7543802" y="2105819"/>
                      <a:ext cx="3145628" cy="2425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A658F7E-69E4-49F9-B67B-6EE87CC1DEF5}"/>
                        </a:ext>
                      </a:extLst>
                    </p:cNvPr>
                    <p:cNvSpPr txBox="1"/>
                    <p:nvPr/>
                  </p:nvSpPr>
                  <p:spPr>
                    <a:xfrm>
                      <a:off x="9176446" y="3363409"/>
                      <a:ext cx="1465635" cy="192295"/>
                    </a:xfrm>
                    <a:prstGeom prst="rect">
                      <a:avLst/>
                    </a:prstGeom>
                    <a:solidFill>
                      <a:srgbClr val="FF0000"/>
                    </a:solidFill>
                  </p:spPr>
                  <p:txBody>
                    <a:bodyPr wrap="square" rtlCol="0">
                      <a:spAutoFit/>
                    </a:bodyPr>
                    <a:lstStyle/>
                    <a:p>
                      <a:endParaRPr lang="en-US" sz="1400" dirty="0"/>
                    </a:p>
                  </p:txBody>
                </p:sp>
                <p:sp>
                  <p:nvSpPr>
                    <p:cNvPr id="54" name="TextBox 53">
                      <a:extLst>
                        <a:ext uri="{FF2B5EF4-FFF2-40B4-BE49-F238E27FC236}">
                          <a16:creationId xmlns:a16="http://schemas.microsoft.com/office/drawing/2014/main" id="{E49252F8-A998-4A3B-A987-CDFF5FA1363D}"/>
                        </a:ext>
                      </a:extLst>
                    </p:cNvPr>
                    <p:cNvSpPr txBox="1"/>
                    <p:nvPr/>
                  </p:nvSpPr>
                  <p:spPr>
                    <a:xfrm>
                      <a:off x="9134698" y="2154395"/>
                      <a:ext cx="1549896" cy="499966"/>
                    </a:xfrm>
                    <a:prstGeom prst="rect">
                      <a:avLst/>
                    </a:prstGeom>
                    <a:solidFill>
                      <a:srgbClr val="FFFF00"/>
                    </a:solidFill>
                  </p:spPr>
                  <p:txBody>
                    <a:bodyPr wrap="square" rtlCol="0">
                      <a:spAutoFit/>
                    </a:bodyPr>
                    <a:lstStyle/>
                    <a:p>
                      <a:r>
                        <a:rPr lang="en-US" sz="1400" dirty="0"/>
                        <a:t>Web Reservation</a:t>
                      </a:r>
                      <a:endParaRPr lang="en-US" sz="1600" dirty="0"/>
                    </a:p>
                    <a:p>
                      <a:endParaRPr lang="en-US" sz="1600" dirty="0"/>
                    </a:p>
                    <a:p>
                      <a:endParaRPr lang="en-US" sz="1600" dirty="0"/>
                    </a:p>
                  </p:txBody>
                </p:sp>
              </p:grpSp>
            </p:grpSp>
            <p:grpSp>
              <p:nvGrpSpPr>
                <p:cNvPr id="42" name="Group 41">
                  <a:extLst>
                    <a:ext uri="{FF2B5EF4-FFF2-40B4-BE49-F238E27FC236}">
                      <a16:creationId xmlns:a16="http://schemas.microsoft.com/office/drawing/2014/main" id="{5D76944A-4DF7-4D05-AF3A-BE269F791955}"/>
                    </a:ext>
                  </a:extLst>
                </p:cNvPr>
                <p:cNvGrpSpPr/>
                <p:nvPr/>
              </p:nvGrpSpPr>
              <p:grpSpPr>
                <a:xfrm>
                  <a:off x="6360312" y="2125900"/>
                  <a:ext cx="4501170" cy="2890143"/>
                  <a:chOff x="6360312" y="2125900"/>
                  <a:chExt cx="4501170" cy="2890143"/>
                </a:xfrm>
              </p:grpSpPr>
              <p:sp>
                <p:nvSpPr>
                  <p:cNvPr id="43" name="TextBox 42">
                    <a:extLst>
                      <a:ext uri="{FF2B5EF4-FFF2-40B4-BE49-F238E27FC236}">
                        <a16:creationId xmlns:a16="http://schemas.microsoft.com/office/drawing/2014/main" id="{798E7D76-AE07-42A0-9EE5-9CE109ABCCC7}"/>
                      </a:ext>
                    </a:extLst>
                  </p:cNvPr>
                  <p:cNvSpPr txBox="1"/>
                  <p:nvPr/>
                </p:nvSpPr>
                <p:spPr>
                  <a:xfrm>
                    <a:off x="6360312" y="2886511"/>
                    <a:ext cx="1057273" cy="646331"/>
                  </a:xfrm>
                  <a:prstGeom prst="rect">
                    <a:avLst/>
                  </a:prstGeom>
                  <a:noFill/>
                </p:spPr>
                <p:txBody>
                  <a:bodyPr wrap="square" rtlCol="0">
                    <a:spAutoFit/>
                  </a:bodyPr>
                  <a:lstStyle/>
                  <a:p>
                    <a:endParaRPr lang="en-US" dirty="0"/>
                  </a:p>
                  <a:p>
                    <a:r>
                      <a:rPr lang="en-US" dirty="0"/>
                      <a:t>Revenue</a:t>
                    </a:r>
                  </a:p>
                </p:txBody>
              </p:sp>
              <p:sp>
                <p:nvSpPr>
                  <p:cNvPr id="44" name="TextBox 43">
                    <a:extLst>
                      <a:ext uri="{FF2B5EF4-FFF2-40B4-BE49-F238E27FC236}">
                        <a16:creationId xmlns:a16="http://schemas.microsoft.com/office/drawing/2014/main" id="{73015D0F-E7A2-436A-8990-16857A60EEC9}"/>
                      </a:ext>
                    </a:extLst>
                  </p:cNvPr>
                  <p:cNvSpPr txBox="1"/>
                  <p:nvPr/>
                </p:nvSpPr>
                <p:spPr>
                  <a:xfrm>
                    <a:off x="8841582" y="4646711"/>
                    <a:ext cx="914400" cy="369332"/>
                  </a:xfrm>
                  <a:prstGeom prst="rect">
                    <a:avLst/>
                  </a:prstGeom>
                  <a:noFill/>
                </p:spPr>
                <p:txBody>
                  <a:bodyPr wrap="square" rtlCol="0">
                    <a:spAutoFit/>
                  </a:bodyPr>
                  <a:lstStyle/>
                  <a:p>
                    <a:r>
                      <a:rPr lang="en-US" dirty="0"/>
                      <a:t>Cost </a:t>
                    </a:r>
                  </a:p>
                </p:txBody>
              </p:sp>
              <p:sp>
                <p:nvSpPr>
                  <p:cNvPr id="45" name="TextBox 44">
                    <a:extLst>
                      <a:ext uri="{FF2B5EF4-FFF2-40B4-BE49-F238E27FC236}">
                        <a16:creationId xmlns:a16="http://schemas.microsoft.com/office/drawing/2014/main" id="{FFE88BAF-738F-4620-8E07-D2BC8550AE0D}"/>
                      </a:ext>
                    </a:extLst>
                  </p:cNvPr>
                  <p:cNvSpPr txBox="1"/>
                  <p:nvPr/>
                </p:nvSpPr>
                <p:spPr>
                  <a:xfrm>
                    <a:off x="6690419" y="2125900"/>
                    <a:ext cx="914400" cy="369332"/>
                  </a:xfrm>
                  <a:prstGeom prst="rect">
                    <a:avLst/>
                  </a:prstGeom>
                  <a:noFill/>
                </p:spPr>
                <p:txBody>
                  <a:bodyPr wrap="square" rtlCol="0">
                    <a:spAutoFit/>
                  </a:bodyPr>
                  <a:lstStyle/>
                  <a:p>
                    <a:r>
                      <a:rPr lang="en-US" dirty="0"/>
                      <a:t>High</a:t>
                    </a:r>
                  </a:p>
                </p:txBody>
              </p:sp>
              <p:sp>
                <p:nvSpPr>
                  <p:cNvPr id="46" name="TextBox 45">
                    <a:extLst>
                      <a:ext uri="{FF2B5EF4-FFF2-40B4-BE49-F238E27FC236}">
                        <a16:creationId xmlns:a16="http://schemas.microsoft.com/office/drawing/2014/main" id="{D9867D4A-4E87-4F3F-87C1-FA813FCA2F2F}"/>
                      </a:ext>
                    </a:extLst>
                  </p:cNvPr>
                  <p:cNvSpPr txBox="1"/>
                  <p:nvPr/>
                </p:nvSpPr>
                <p:spPr>
                  <a:xfrm>
                    <a:off x="6690419" y="4162385"/>
                    <a:ext cx="914400" cy="369332"/>
                  </a:xfrm>
                  <a:prstGeom prst="rect">
                    <a:avLst/>
                  </a:prstGeom>
                  <a:noFill/>
                </p:spPr>
                <p:txBody>
                  <a:bodyPr wrap="square" rtlCol="0">
                    <a:spAutoFit/>
                  </a:bodyPr>
                  <a:lstStyle/>
                  <a:p>
                    <a:r>
                      <a:rPr lang="en-US" dirty="0"/>
                      <a:t>Low</a:t>
                    </a:r>
                  </a:p>
                </p:txBody>
              </p:sp>
              <p:sp>
                <p:nvSpPr>
                  <p:cNvPr id="47" name="TextBox 46">
                    <a:extLst>
                      <a:ext uri="{FF2B5EF4-FFF2-40B4-BE49-F238E27FC236}">
                        <a16:creationId xmlns:a16="http://schemas.microsoft.com/office/drawing/2014/main" id="{D6910530-EA84-4C25-A27D-1FEF237C6382}"/>
                      </a:ext>
                    </a:extLst>
                  </p:cNvPr>
                  <p:cNvSpPr txBox="1"/>
                  <p:nvPr/>
                </p:nvSpPr>
                <p:spPr>
                  <a:xfrm>
                    <a:off x="7543802" y="4617006"/>
                    <a:ext cx="914400" cy="369332"/>
                  </a:xfrm>
                  <a:prstGeom prst="rect">
                    <a:avLst/>
                  </a:prstGeom>
                  <a:noFill/>
                </p:spPr>
                <p:txBody>
                  <a:bodyPr wrap="square" rtlCol="0">
                    <a:spAutoFit/>
                  </a:bodyPr>
                  <a:lstStyle/>
                  <a:p>
                    <a:r>
                      <a:rPr lang="en-US" dirty="0"/>
                      <a:t>Low</a:t>
                    </a:r>
                  </a:p>
                </p:txBody>
              </p:sp>
              <p:sp>
                <p:nvSpPr>
                  <p:cNvPr id="48" name="TextBox 47">
                    <a:extLst>
                      <a:ext uri="{FF2B5EF4-FFF2-40B4-BE49-F238E27FC236}">
                        <a16:creationId xmlns:a16="http://schemas.microsoft.com/office/drawing/2014/main" id="{89D04373-C708-4473-B3C8-E30EDFA93A54}"/>
                      </a:ext>
                    </a:extLst>
                  </p:cNvPr>
                  <p:cNvSpPr txBox="1"/>
                  <p:nvPr/>
                </p:nvSpPr>
                <p:spPr>
                  <a:xfrm>
                    <a:off x="9947082" y="4646711"/>
                    <a:ext cx="914400" cy="369332"/>
                  </a:xfrm>
                  <a:prstGeom prst="rect">
                    <a:avLst/>
                  </a:prstGeom>
                  <a:noFill/>
                </p:spPr>
                <p:txBody>
                  <a:bodyPr wrap="square" rtlCol="0">
                    <a:spAutoFit/>
                  </a:bodyPr>
                  <a:lstStyle/>
                  <a:p>
                    <a:r>
                      <a:rPr lang="en-US" dirty="0"/>
                      <a:t>High</a:t>
                    </a:r>
                  </a:p>
                </p:txBody>
              </p:sp>
            </p:grpSp>
          </p:grpSp>
          <p:sp>
            <p:nvSpPr>
              <p:cNvPr id="40" name="TextBox 39">
                <a:extLst>
                  <a:ext uri="{FF2B5EF4-FFF2-40B4-BE49-F238E27FC236}">
                    <a16:creationId xmlns:a16="http://schemas.microsoft.com/office/drawing/2014/main" id="{C995DD5C-1D23-43B8-8EA8-D9C06707CB75}"/>
                  </a:ext>
                </a:extLst>
              </p:cNvPr>
              <p:cNvSpPr txBox="1"/>
              <p:nvPr/>
            </p:nvSpPr>
            <p:spPr>
              <a:xfrm>
                <a:off x="7312979" y="3533170"/>
                <a:ext cx="1513389" cy="889632"/>
              </a:xfrm>
              <a:prstGeom prst="rect">
                <a:avLst/>
              </a:prstGeom>
              <a:solidFill>
                <a:srgbClr val="FFFF00"/>
              </a:solidFill>
            </p:spPr>
            <p:txBody>
              <a:bodyPr wrap="square" rtlCol="0">
                <a:spAutoFit/>
              </a:bodyPr>
              <a:lstStyle/>
              <a:p>
                <a:r>
                  <a:rPr lang="en-US" sz="1600" dirty="0"/>
                  <a:t>Store Reservation</a:t>
                </a:r>
                <a:endParaRPr lang="en-US" dirty="0"/>
              </a:p>
              <a:p>
                <a:endParaRPr lang="en-US" dirty="0"/>
              </a:p>
              <a:p>
                <a:endParaRPr lang="en-US" dirty="0"/>
              </a:p>
              <a:p>
                <a:endParaRPr lang="en-US" dirty="0"/>
              </a:p>
            </p:txBody>
          </p:sp>
        </p:grpSp>
      </p:grpSp>
      <p:grpSp>
        <p:nvGrpSpPr>
          <p:cNvPr id="55" name="Group 54">
            <a:extLst>
              <a:ext uri="{FF2B5EF4-FFF2-40B4-BE49-F238E27FC236}">
                <a16:creationId xmlns:a16="http://schemas.microsoft.com/office/drawing/2014/main" id="{DA5EC397-21F5-41EF-A083-E2329DE78A6D}"/>
              </a:ext>
            </a:extLst>
          </p:cNvPr>
          <p:cNvGrpSpPr/>
          <p:nvPr/>
        </p:nvGrpSpPr>
        <p:grpSpPr>
          <a:xfrm>
            <a:off x="209737" y="1994282"/>
            <a:ext cx="5969388" cy="4863718"/>
            <a:chOff x="6096000" y="2036380"/>
            <a:chExt cx="4689282" cy="3699640"/>
          </a:xfrm>
        </p:grpSpPr>
        <p:sp>
          <p:nvSpPr>
            <p:cNvPr id="56" name="TextBox 55">
              <a:extLst>
                <a:ext uri="{FF2B5EF4-FFF2-40B4-BE49-F238E27FC236}">
                  <a16:creationId xmlns:a16="http://schemas.microsoft.com/office/drawing/2014/main" id="{48ED1B58-4728-4B54-9735-6D6BBE94A349}"/>
                </a:ext>
              </a:extLst>
            </p:cNvPr>
            <p:cNvSpPr txBox="1"/>
            <p:nvPr/>
          </p:nvSpPr>
          <p:spPr>
            <a:xfrm>
              <a:off x="7328950" y="2100725"/>
              <a:ext cx="1484419" cy="1006688"/>
            </a:xfrm>
            <a:prstGeom prst="rect">
              <a:avLst/>
            </a:prstGeom>
            <a:solidFill>
              <a:schemeClr val="accent6"/>
            </a:solidFill>
          </p:spPr>
          <p:txBody>
            <a:bodyPr wrap="square" rtlCol="0">
              <a:spAutoFit/>
            </a:bodyPr>
            <a:lstStyle/>
            <a:p>
              <a:r>
                <a:rPr lang="en-US" sz="1600" dirty="0"/>
                <a:t>Other Southeast, Texas Markets - Major</a:t>
              </a:r>
            </a:p>
            <a:p>
              <a:endParaRPr lang="en-US" sz="1600" dirty="0"/>
            </a:p>
            <a:p>
              <a:endParaRPr lang="en-US" sz="1600" dirty="0"/>
            </a:p>
          </p:txBody>
        </p:sp>
        <p:grpSp>
          <p:nvGrpSpPr>
            <p:cNvPr id="57" name="Group 56">
              <a:extLst>
                <a:ext uri="{FF2B5EF4-FFF2-40B4-BE49-F238E27FC236}">
                  <a16:creationId xmlns:a16="http://schemas.microsoft.com/office/drawing/2014/main" id="{803A01A2-EB89-4584-ABB5-6871C006CCA2}"/>
                </a:ext>
              </a:extLst>
            </p:cNvPr>
            <p:cNvGrpSpPr/>
            <p:nvPr/>
          </p:nvGrpSpPr>
          <p:grpSpPr>
            <a:xfrm>
              <a:off x="6096000" y="2036380"/>
              <a:ext cx="4689282" cy="3699640"/>
              <a:chOff x="6096000" y="2036380"/>
              <a:chExt cx="4689282" cy="3699640"/>
            </a:xfrm>
          </p:grpSpPr>
          <p:grpSp>
            <p:nvGrpSpPr>
              <p:cNvPr id="58" name="Group 57">
                <a:extLst>
                  <a:ext uri="{FF2B5EF4-FFF2-40B4-BE49-F238E27FC236}">
                    <a16:creationId xmlns:a16="http://schemas.microsoft.com/office/drawing/2014/main" id="{0223483B-FEA9-467B-9120-88472F581FAE}"/>
                  </a:ext>
                </a:extLst>
              </p:cNvPr>
              <p:cNvGrpSpPr/>
              <p:nvPr/>
            </p:nvGrpSpPr>
            <p:grpSpPr>
              <a:xfrm>
                <a:off x="6096000" y="2036380"/>
                <a:ext cx="4689282" cy="3699640"/>
                <a:chOff x="6360312" y="1977260"/>
                <a:chExt cx="4501170" cy="3038783"/>
              </a:xfrm>
            </p:grpSpPr>
            <p:grpSp>
              <p:nvGrpSpPr>
                <p:cNvPr id="60" name="Group 59">
                  <a:extLst>
                    <a:ext uri="{FF2B5EF4-FFF2-40B4-BE49-F238E27FC236}">
                      <a16:creationId xmlns:a16="http://schemas.microsoft.com/office/drawing/2014/main" id="{9E534F00-89D7-4536-97FB-4188AC864633}"/>
                    </a:ext>
                  </a:extLst>
                </p:cNvPr>
                <p:cNvGrpSpPr/>
                <p:nvPr/>
              </p:nvGrpSpPr>
              <p:grpSpPr>
                <a:xfrm>
                  <a:off x="7455686" y="1977260"/>
                  <a:ext cx="3147975" cy="2464831"/>
                  <a:chOff x="7543802" y="2086352"/>
                  <a:chExt cx="3147975" cy="2464831"/>
                </a:xfrm>
              </p:grpSpPr>
              <p:cxnSp>
                <p:nvCxnSpPr>
                  <p:cNvPr id="68" name="Straight Arrow Connector 67">
                    <a:extLst>
                      <a:ext uri="{FF2B5EF4-FFF2-40B4-BE49-F238E27FC236}">
                        <a16:creationId xmlns:a16="http://schemas.microsoft.com/office/drawing/2014/main" id="{1468D0B5-571B-4E94-B810-348D128E504C}"/>
                      </a:ext>
                    </a:extLst>
                  </p:cNvPr>
                  <p:cNvCxnSpPr>
                    <a:cxnSpLocks/>
                  </p:cNvCxnSpPr>
                  <p:nvPr/>
                </p:nvCxnSpPr>
                <p:spPr>
                  <a:xfrm>
                    <a:off x="7543802" y="3291959"/>
                    <a:ext cx="3145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B75180DF-1900-4A67-96B6-739AEF3FCD56}"/>
                      </a:ext>
                    </a:extLst>
                  </p:cNvPr>
                  <p:cNvGrpSpPr/>
                  <p:nvPr/>
                </p:nvGrpSpPr>
                <p:grpSpPr>
                  <a:xfrm>
                    <a:off x="7543802" y="2086352"/>
                    <a:ext cx="3147975" cy="2464831"/>
                    <a:chOff x="7543802" y="2086352"/>
                    <a:chExt cx="3147975" cy="2464831"/>
                  </a:xfrm>
                </p:grpSpPr>
                <p:cxnSp>
                  <p:nvCxnSpPr>
                    <p:cNvPr id="70" name="Straight Arrow Connector 69">
                      <a:extLst>
                        <a:ext uri="{FF2B5EF4-FFF2-40B4-BE49-F238E27FC236}">
                          <a16:creationId xmlns:a16="http://schemas.microsoft.com/office/drawing/2014/main" id="{8A4909D2-63A9-482A-86E1-07257C1B52D7}"/>
                        </a:ext>
                      </a:extLst>
                    </p:cNvPr>
                    <p:cNvCxnSpPr>
                      <a:cxnSpLocks/>
                    </p:cNvCxnSpPr>
                    <p:nvPr/>
                  </p:nvCxnSpPr>
                  <p:spPr>
                    <a:xfrm flipV="1">
                      <a:off x="9116616" y="2086352"/>
                      <a:ext cx="0" cy="24648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Rectangle 70">
                      <a:extLst>
                        <a:ext uri="{FF2B5EF4-FFF2-40B4-BE49-F238E27FC236}">
                          <a16:creationId xmlns:a16="http://schemas.microsoft.com/office/drawing/2014/main" id="{D0C141A0-337B-4E77-8BC8-4041423227BD}"/>
                        </a:ext>
                      </a:extLst>
                    </p:cNvPr>
                    <p:cNvSpPr/>
                    <p:nvPr/>
                  </p:nvSpPr>
                  <p:spPr>
                    <a:xfrm>
                      <a:off x="7543802" y="2105819"/>
                      <a:ext cx="3145628" cy="2425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9F92BD21-E539-4C97-9F1C-1A196BF7C349}"/>
                        </a:ext>
                      </a:extLst>
                    </p:cNvPr>
                    <p:cNvSpPr txBox="1"/>
                    <p:nvPr/>
                  </p:nvSpPr>
                  <p:spPr>
                    <a:xfrm>
                      <a:off x="9176446" y="3363409"/>
                      <a:ext cx="1465635" cy="365359"/>
                    </a:xfrm>
                    <a:prstGeom prst="rect">
                      <a:avLst/>
                    </a:prstGeom>
                    <a:solidFill>
                      <a:srgbClr val="FF0000"/>
                    </a:solidFill>
                  </p:spPr>
                  <p:txBody>
                    <a:bodyPr wrap="square" rtlCol="0">
                      <a:spAutoFit/>
                    </a:bodyPr>
                    <a:lstStyle/>
                    <a:p>
                      <a:r>
                        <a:rPr lang="en-US" sz="1600" dirty="0"/>
                        <a:t>Tennessee, Miami / Ft. Lauderdale</a:t>
                      </a:r>
                      <a:endParaRPr lang="en-US" sz="1400" dirty="0"/>
                    </a:p>
                  </p:txBody>
                </p:sp>
                <p:sp>
                  <p:nvSpPr>
                    <p:cNvPr id="73" name="TextBox 72">
                      <a:extLst>
                        <a:ext uri="{FF2B5EF4-FFF2-40B4-BE49-F238E27FC236}">
                          <a16:creationId xmlns:a16="http://schemas.microsoft.com/office/drawing/2014/main" id="{44DCE7D3-9AEF-498D-AD4A-07D59295F01C}"/>
                        </a:ext>
                      </a:extLst>
                    </p:cNvPr>
                    <p:cNvSpPr txBox="1"/>
                    <p:nvPr/>
                  </p:nvSpPr>
                  <p:spPr>
                    <a:xfrm>
                      <a:off x="9141881" y="2154395"/>
                      <a:ext cx="1549896" cy="788408"/>
                    </a:xfrm>
                    <a:prstGeom prst="rect">
                      <a:avLst/>
                    </a:prstGeom>
                    <a:solidFill>
                      <a:srgbClr val="FFFF00"/>
                    </a:solidFill>
                  </p:spPr>
                  <p:txBody>
                    <a:bodyPr wrap="square" rtlCol="0">
                      <a:spAutoFit/>
                    </a:bodyPr>
                    <a:lstStyle/>
                    <a:p>
                      <a:r>
                        <a:rPr lang="en-US" sz="1400" dirty="0"/>
                        <a:t>Connecticut, Ohio, Boston, Chicago</a:t>
                      </a:r>
                      <a:endParaRPr lang="en-US" sz="1600" dirty="0"/>
                    </a:p>
                    <a:p>
                      <a:endParaRPr lang="en-US" sz="1600" dirty="0"/>
                    </a:p>
                    <a:p>
                      <a:endParaRPr lang="en-US" sz="1600" dirty="0"/>
                    </a:p>
                    <a:p>
                      <a:endParaRPr lang="en-US" sz="1600" dirty="0"/>
                    </a:p>
                  </p:txBody>
                </p:sp>
              </p:grpSp>
            </p:grpSp>
            <p:grpSp>
              <p:nvGrpSpPr>
                <p:cNvPr id="61" name="Group 60">
                  <a:extLst>
                    <a:ext uri="{FF2B5EF4-FFF2-40B4-BE49-F238E27FC236}">
                      <a16:creationId xmlns:a16="http://schemas.microsoft.com/office/drawing/2014/main" id="{528C1CA2-D2C4-4E16-8029-3E1D15FA3B8E}"/>
                    </a:ext>
                  </a:extLst>
                </p:cNvPr>
                <p:cNvGrpSpPr/>
                <p:nvPr/>
              </p:nvGrpSpPr>
              <p:grpSpPr>
                <a:xfrm>
                  <a:off x="6360312" y="2125900"/>
                  <a:ext cx="4501170" cy="2890143"/>
                  <a:chOff x="6360312" y="2125900"/>
                  <a:chExt cx="4501170" cy="2890143"/>
                </a:xfrm>
              </p:grpSpPr>
              <p:sp>
                <p:nvSpPr>
                  <p:cNvPr id="62" name="TextBox 61">
                    <a:extLst>
                      <a:ext uri="{FF2B5EF4-FFF2-40B4-BE49-F238E27FC236}">
                        <a16:creationId xmlns:a16="http://schemas.microsoft.com/office/drawing/2014/main" id="{A70EC8C2-4E59-4012-8DCF-01219B4ED514}"/>
                      </a:ext>
                    </a:extLst>
                  </p:cNvPr>
                  <p:cNvSpPr txBox="1"/>
                  <p:nvPr/>
                </p:nvSpPr>
                <p:spPr>
                  <a:xfrm>
                    <a:off x="6360312" y="2886511"/>
                    <a:ext cx="1057273" cy="646331"/>
                  </a:xfrm>
                  <a:prstGeom prst="rect">
                    <a:avLst/>
                  </a:prstGeom>
                  <a:noFill/>
                </p:spPr>
                <p:txBody>
                  <a:bodyPr wrap="square" rtlCol="0">
                    <a:spAutoFit/>
                  </a:bodyPr>
                  <a:lstStyle/>
                  <a:p>
                    <a:endParaRPr lang="en-US" dirty="0"/>
                  </a:p>
                  <a:p>
                    <a:r>
                      <a:rPr lang="en-US" dirty="0"/>
                      <a:t>Revenue</a:t>
                    </a:r>
                  </a:p>
                </p:txBody>
              </p:sp>
              <p:sp>
                <p:nvSpPr>
                  <p:cNvPr id="63" name="TextBox 62">
                    <a:extLst>
                      <a:ext uri="{FF2B5EF4-FFF2-40B4-BE49-F238E27FC236}">
                        <a16:creationId xmlns:a16="http://schemas.microsoft.com/office/drawing/2014/main" id="{82DF4FF8-BE23-41FD-8423-23103F539E37}"/>
                      </a:ext>
                    </a:extLst>
                  </p:cNvPr>
                  <p:cNvSpPr txBox="1"/>
                  <p:nvPr/>
                </p:nvSpPr>
                <p:spPr>
                  <a:xfrm>
                    <a:off x="8841582" y="4646711"/>
                    <a:ext cx="914400" cy="369332"/>
                  </a:xfrm>
                  <a:prstGeom prst="rect">
                    <a:avLst/>
                  </a:prstGeom>
                  <a:noFill/>
                </p:spPr>
                <p:txBody>
                  <a:bodyPr wrap="square" rtlCol="0">
                    <a:spAutoFit/>
                  </a:bodyPr>
                  <a:lstStyle/>
                  <a:p>
                    <a:r>
                      <a:rPr lang="en-US" dirty="0"/>
                      <a:t>Cost </a:t>
                    </a:r>
                  </a:p>
                </p:txBody>
              </p:sp>
              <p:sp>
                <p:nvSpPr>
                  <p:cNvPr id="64" name="TextBox 63">
                    <a:extLst>
                      <a:ext uri="{FF2B5EF4-FFF2-40B4-BE49-F238E27FC236}">
                        <a16:creationId xmlns:a16="http://schemas.microsoft.com/office/drawing/2014/main" id="{2F657E3C-A86F-466A-9042-3A5F7DC93C6E}"/>
                      </a:ext>
                    </a:extLst>
                  </p:cNvPr>
                  <p:cNvSpPr txBox="1"/>
                  <p:nvPr/>
                </p:nvSpPr>
                <p:spPr>
                  <a:xfrm>
                    <a:off x="6690419" y="2125900"/>
                    <a:ext cx="914400" cy="369332"/>
                  </a:xfrm>
                  <a:prstGeom prst="rect">
                    <a:avLst/>
                  </a:prstGeom>
                  <a:noFill/>
                </p:spPr>
                <p:txBody>
                  <a:bodyPr wrap="square" rtlCol="0">
                    <a:spAutoFit/>
                  </a:bodyPr>
                  <a:lstStyle/>
                  <a:p>
                    <a:r>
                      <a:rPr lang="en-US" dirty="0"/>
                      <a:t>High</a:t>
                    </a:r>
                  </a:p>
                </p:txBody>
              </p:sp>
              <p:sp>
                <p:nvSpPr>
                  <p:cNvPr id="65" name="TextBox 64">
                    <a:extLst>
                      <a:ext uri="{FF2B5EF4-FFF2-40B4-BE49-F238E27FC236}">
                        <a16:creationId xmlns:a16="http://schemas.microsoft.com/office/drawing/2014/main" id="{9FBC79C3-0CF2-4449-9212-BD088750A637}"/>
                      </a:ext>
                    </a:extLst>
                  </p:cNvPr>
                  <p:cNvSpPr txBox="1"/>
                  <p:nvPr/>
                </p:nvSpPr>
                <p:spPr>
                  <a:xfrm>
                    <a:off x="6690419" y="4162385"/>
                    <a:ext cx="914400" cy="369332"/>
                  </a:xfrm>
                  <a:prstGeom prst="rect">
                    <a:avLst/>
                  </a:prstGeom>
                  <a:noFill/>
                </p:spPr>
                <p:txBody>
                  <a:bodyPr wrap="square" rtlCol="0">
                    <a:spAutoFit/>
                  </a:bodyPr>
                  <a:lstStyle/>
                  <a:p>
                    <a:r>
                      <a:rPr lang="en-US" dirty="0"/>
                      <a:t>Low</a:t>
                    </a:r>
                  </a:p>
                </p:txBody>
              </p:sp>
              <p:sp>
                <p:nvSpPr>
                  <p:cNvPr id="66" name="TextBox 65">
                    <a:extLst>
                      <a:ext uri="{FF2B5EF4-FFF2-40B4-BE49-F238E27FC236}">
                        <a16:creationId xmlns:a16="http://schemas.microsoft.com/office/drawing/2014/main" id="{95684190-660C-4416-9F89-794374FAEE3D}"/>
                      </a:ext>
                    </a:extLst>
                  </p:cNvPr>
                  <p:cNvSpPr txBox="1"/>
                  <p:nvPr/>
                </p:nvSpPr>
                <p:spPr>
                  <a:xfrm>
                    <a:off x="7543802" y="4617006"/>
                    <a:ext cx="914400" cy="369332"/>
                  </a:xfrm>
                  <a:prstGeom prst="rect">
                    <a:avLst/>
                  </a:prstGeom>
                  <a:noFill/>
                </p:spPr>
                <p:txBody>
                  <a:bodyPr wrap="square" rtlCol="0">
                    <a:spAutoFit/>
                  </a:bodyPr>
                  <a:lstStyle/>
                  <a:p>
                    <a:r>
                      <a:rPr lang="en-US" dirty="0"/>
                      <a:t>Low</a:t>
                    </a:r>
                  </a:p>
                </p:txBody>
              </p:sp>
              <p:sp>
                <p:nvSpPr>
                  <p:cNvPr id="67" name="TextBox 66">
                    <a:extLst>
                      <a:ext uri="{FF2B5EF4-FFF2-40B4-BE49-F238E27FC236}">
                        <a16:creationId xmlns:a16="http://schemas.microsoft.com/office/drawing/2014/main" id="{86208D37-8D15-42D8-BBC2-4FCCD7D2E7F3}"/>
                      </a:ext>
                    </a:extLst>
                  </p:cNvPr>
                  <p:cNvSpPr txBox="1"/>
                  <p:nvPr/>
                </p:nvSpPr>
                <p:spPr>
                  <a:xfrm>
                    <a:off x="9947082" y="4646711"/>
                    <a:ext cx="914400" cy="369332"/>
                  </a:xfrm>
                  <a:prstGeom prst="rect">
                    <a:avLst/>
                  </a:prstGeom>
                  <a:noFill/>
                </p:spPr>
                <p:txBody>
                  <a:bodyPr wrap="square" rtlCol="0">
                    <a:spAutoFit/>
                  </a:bodyPr>
                  <a:lstStyle/>
                  <a:p>
                    <a:r>
                      <a:rPr lang="en-US" dirty="0"/>
                      <a:t>High</a:t>
                    </a:r>
                  </a:p>
                </p:txBody>
              </p:sp>
            </p:grpSp>
          </p:grpSp>
          <p:sp>
            <p:nvSpPr>
              <p:cNvPr id="59" name="TextBox 58">
                <a:extLst>
                  <a:ext uri="{FF2B5EF4-FFF2-40B4-BE49-F238E27FC236}">
                    <a16:creationId xmlns:a16="http://schemas.microsoft.com/office/drawing/2014/main" id="{6CC16610-8904-4FBF-9A37-9614957EE3A4}"/>
                  </a:ext>
                </a:extLst>
              </p:cNvPr>
              <p:cNvSpPr txBox="1"/>
              <p:nvPr/>
            </p:nvSpPr>
            <p:spPr>
              <a:xfrm>
                <a:off x="7311421" y="3527596"/>
                <a:ext cx="1490008" cy="1474915"/>
              </a:xfrm>
              <a:prstGeom prst="rect">
                <a:avLst/>
              </a:prstGeom>
              <a:solidFill>
                <a:srgbClr val="FFFF00"/>
              </a:solidFill>
            </p:spPr>
            <p:txBody>
              <a:bodyPr wrap="square" rtlCol="0">
                <a:spAutoFit/>
              </a:bodyPr>
              <a:lstStyle/>
              <a:p>
                <a:r>
                  <a:rPr lang="en-US" sz="1600" dirty="0"/>
                  <a:t>Other West, Philadelphia / Southern NJ, Atlanta</a:t>
                </a:r>
              </a:p>
              <a:p>
                <a:endParaRPr lang="en-US" dirty="0"/>
              </a:p>
              <a:p>
                <a:endParaRPr lang="en-US" dirty="0"/>
              </a:p>
              <a:p>
                <a:endParaRPr lang="en-US" dirty="0"/>
              </a:p>
              <a:p>
                <a:endParaRPr lang="en-US" dirty="0"/>
              </a:p>
            </p:txBody>
          </p:sp>
        </p:grpSp>
      </p:grpSp>
      <p:sp>
        <p:nvSpPr>
          <p:cNvPr id="74" name="TextBox 73">
            <a:extLst>
              <a:ext uri="{FF2B5EF4-FFF2-40B4-BE49-F238E27FC236}">
                <a16:creationId xmlns:a16="http://schemas.microsoft.com/office/drawing/2014/main" id="{9009D60A-ED5F-4B5F-B6B8-3BC3CBCE6D69}"/>
              </a:ext>
            </a:extLst>
          </p:cNvPr>
          <p:cNvSpPr txBox="1"/>
          <p:nvPr/>
        </p:nvSpPr>
        <p:spPr>
          <a:xfrm>
            <a:off x="2500477" y="1581314"/>
            <a:ext cx="2802721" cy="400110"/>
          </a:xfrm>
          <a:prstGeom prst="rect">
            <a:avLst/>
          </a:prstGeom>
          <a:noFill/>
        </p:spPr>
        <p:txBody>
          <a:bodyPr wrap="square" rtlCol="0">
            <a:spAutoFit/>
          </a:bodyPr>
          <a:lstStyle/>
          <a:p>
            <a:r>
              <a:rPr lang="en-US" sz="2000" b="1" dirty="0"/>
              <a:t>Effect of Region</a:t>
            </a:r>
          </a:p>
        </p:txBody>
      </p:sp>
      <p:sp>
        <p:nvSpPr>
          <p:cNvPr id="75" name="TextBox 74">
            <a:extLst>
              <a:ext uri="{FF2B5EF4-FFF2-40B4-BE49-F238E27FC236}">
                <a16:creationId xmlns:a16="http://schemas.microsoft.com/office/drawing/2014/main" id="{E3090A55-409A-4515-A3F1-B9F19E877C09}"/>
              </a:ext>
            </a:extLst>
          </p:cNvPr>
          <p:cNvSpPr txBox="1"/>
          <p:nvPr/>
        </p:nvSpPr>
        <p:spPr>
          <a:xfrm>
            <a:off x="8681599" y="1586076"/>
            <a:ext cx="2802721" cy="400110"/>
          </a:xfrm>
          <a:prstGeom prst="rect">
            <a:avLst/>
          </a:prstGeom>
          <a:noFill/>
        </p:spPr>
        <p:txBody>
          <a:bodyPr wrap="square" rtlCol="0">
            <a:spAutoFit/>
          </a:bodyPr>
          <a:lstStyle/>
          <a:p>
            <a:r>
              <a:rPr lang="en-US" sz="2000" b="1" dirty="0"/>
              <a:t>Effect of Source</a:t>
            </a:r>
          </a:p>
        </p:txBody>
      </p:sp>
    </p:spTree>
    <p:extLst>
      <p:ext uri="{BB962C8B-B14F-4D97-AF65-F5344CB8AC3E}">
        <p14:creationId xmlns:p14="http://schemas.microsoft.com/office/powerpoint/2010/main" val="3887952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A3AE-8420-4E3D-AB8E-25186F700FAC}"/>
              </a:ext>
            </a:extLst>
          </p:cNvPr>
          <p:cNvSpPr>
            <a:spLocks noGrp="1"/>
          </p:cNvSpPr>
          <p:nvPr>
            <p:ph type="title"/>
          </p:nvPr>
        </p:nvSpPr>
        <p:spPr/>
        <p:txBody>
          <a:bodyPr/>
          <a:lstStyle/>
          <a:p>
            <a:r>
              <a:rPr lang="en-US" dirty="0"/>
              <a:t>Effect of Concession</a:t>
            </a:r>
          </a:p>
        </p:txBody>
      </p:sp>
      <p:sp>
        <p:nvSpPr>
          <p:cNvPr id="3" name="Content Placeholder 2">
            <a:extLst>
              <a:ext uri="{FF2B5EF4-FFF2-40B4-BE49-F238E27FC236}">
                <a16:creationId xmlns:a16="http://schemas.microsoft.com/office/drawing/2014/main" id="{AAADD8F2-5D63-4F05-8ADC-FD19E40048B1}"/>
              </a:ext>
            </a:extLst>
          </p:cNvPr>
          <p:cNvSpPr>
            <a:spLocks noGrp="1"/>
          </p:cNvSpPr>
          <p:nvPr>
            <p:ph idx="1"/>
          </p:nvPr>
        </p:nvSpPr>
        <p:spPr>
          <a:xfrm>
            <a:off x="762000" y="1396206"/>
            <a:ext cx="10515600" cy="4351338"/>
          </a:xfrm>
        </p:spPr>
        <p:txBody>
          <a:bodyPr>
            <a:normAutofit/>
          </a:bodyPr>
          <a:lstStyle/>
          <a:p>
            <a:pPr marL="0" indent="0">
              <a:buNone/>
            </a:pPr>
            <a:r>
              <a:rPr lang="en-US" sz="2000" dirty="0"/>
              <a:t>The correlation coefficient with cost and revenue is very low (0.1) so concession is not having much impact.</a:t>
            </a:r>
          </a:p>
          <a:p>
            <a:endParaRPr lang="en-US" sz="2000" dirty="0"/>
          </a:p>
          <a:p>
            <a:endParaRPr lang="en-US" sz="2000" dirty="0"/>
          </a:p>
        </p:txBody>
      </p:sp>
      <p:sp>
        <p:nvSpPr>
          <p:cNvPr id="4" name="Title 1">
            <a:extLst>
              <a:ext uri="{FF2B5EF4-FFF2-40B4-BE49-F238E27FC236}">
                <a16:creationId xmlns:a16="http://schemas.microsoft.com/office/drawing/2014/main" id="{C36353D9-CDD3-4D63-8263-0F0DEA5E322C}"/>
              </a:ext>
            </a:extLst>
          </p:cNvPr>
          <p:cNvSpPr txBox="1">
            <a:spLocks/>
          </p:cNvSpPr>
          <p:nvPr/>
        </p:nvSpPr>
        <p:spPr>
          <a:xfrm>
            <a:off x="914400" y="1951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Recommendations (Que 5)</a:t>
            </a:r>
          </a:p>
        </p:txBody>
      </p:sp>
      <p:sp>
        <p:nvSpPr>
          <p:cNvPr id="5" name="Content Placeholder 2">
            <a:extLst>
              <a:ext uri="{FF2B5EF4-FFF2-40B4-BE49-F238E27FC236}">
                <a16:creationId xmlns:a16="http://schemas.microsoft.com/office/drawing/2014/main" id="{8AC674D3-AFE1-40DA-9765-00C2F7BD3C03}"/>
              </a:ext>
            </a:extLst>
          </p:cNvPr>
          <p:cNvSpPr txBox="1">
            <a:spLocks/>
          </p:cNvSpPr>
          <p:nvPr/>
        </p:nvSpPr>
        <p:spPr>
          <a:xfrm>
            <a:off x="838200" y="300910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As shown with calculation, company is losing money in providing promotion currently. It is giving free space to use even for customers who will stay even without it. </a:t>
            </a:r>
          </a:p>
          <a:p>
            <a:r>
              <a:rPr lang="en-US" sz="2000" dirty="0"/>
              <a:t>Company needs to target the customers who will be lured with free initial month storage. A </a:t>
            </a:r>
            <a:r>
              <a:rPr lang="en-US" sz="2000" b="1" dirty="0"/>
              <a:t>predicting analysis </a:t>
            </a:r>
            <a:r>
              <a:rPr lang="en-US" sz="2000" dirty="0"/>
              <a:t>should be done before deciding promotion should be given or not.</a:t>
            </a:r>
          </a:p>
          <a:p>
            <a:r>
              <a:rPr lang="en-US" sz="2000" dirty="0"/>
              <a:t>Based on the analysis, regions like Other </a:t>
            </a:r>
            <a:r>
              <a:rPr lang="en-US" sz="2000" u="sng" dirty="0"/>
              <a:t>Southeast and Texas </a:t>
            </a:r>
            <a:r>
              <a:rPr lang="en-US" sz="2000" dirty="0"/>
              <a:t>Markets – Major most profitable so company has expand in those areas. </a:t>
            </a:r>
          </a:p>
          <a:p>
            <a:r>
              <a:rPr lang="en-US" sz="2000" dirty="0"/>
              <a:t>The customers who have used storage with company before are more revenue generating than new customers but lot of them are returning to use free storage and increasing promotion cost as well. </a:t>
            </a:r>
          </a:p>
          <a:p>
            <a:r>
              <a:rPr lang="en-US" sz="2000" dirty="0"/>
              <a:t>The customers who are doing reservation from </a:t>
            </a:r>
            <a:r>
              <a:rPr lang="en-US" sz="2000" b="1" dirty="0"/>
              <a:t>Sales Center </a:t>
            </a:r>
            <a:r>
              <a:rPr lang="en-US" sz="2000" dirty="0"/>
              <a:t>are more serious customers and more profit generating.</a:t>
            </a:r>
          </a:p>
        </p:txBody>
      </p:sp>
    </p:spTree>
    <p:extLst>
      <p:ext uri="{BB962C8B-B14F-4D97-AF65-F5344CB8AC3E}">
        <p14:creationId xmlns:p14="http://schemas.microsoft.com/office/powerpoint/2010/main" val="2808911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9CFC-0D7C-4619-B482-D596CEEC6667}"/>
              </a:ext>
            </a:extLst>
          </p:cNvPr>
          <p:cNvSpPr>
            <a:spLocks noGrp="1"/>
          </p:cNvSpPr>
          <p:nvPr>
            <p:ph type="title"/>
          </p:nvPr>
        </p:nvSpPr>
        <p:spPr/>
        <p:txBody>
          <a:bodyPr/>
          <a:lstStyle/>
          <a:p>
            <a:r>
              <a:rPr lang="en-US" dirty="0"/>
              <a:t>Additional Useful Information (Que 6)</a:t>
            </a:r>
          </a:p>
        </p:txBody>
      </p:sp>
      <p:sp>
        <p:nvSpPr>
          <p:cNvPr id="3" name="Content Placeholder 2">
            <a:extLst>
              <a:ext uri="{FF2B5EF4-FFF2-40B4-BE49-F238E27FC236}">
                <a16:creationId xmlns:a16="http://schemas.microsoft.com/office/drawing/2014/main" id="{34AD0CE5-3D99-450B-B924-12FAE9ED11F3}"/>
              </a:ext>
            </a:extLst>
          </p:cNvPr>
          <p:cNvSpPr>
            <a:spLocks noGrp="1"/>
          </p:cNvSpPr>
          <p:nvPr>
            <p:ph idx="1"/>
          </p:nvPr>
        </p:nvSpPr>
        <p:spPr/>
        <p:txBody>
          <a:bodyPr>
            <a:normAutofit/>
          </a:bodyPr>
          <a:lstStyle/>
          <a:p>
            <a:r>
              <a:rPr lang="en-US" sz="2000" dirty="0"/>
              <a:t>Currently customer based data is not known. If company register each </a:t>
            </a:r>
            <a:r>
              <a:rPr lang="en-US" sz="2000" u="sng" dirty="0"/>
              <a:t>client’s age, gender, education, income, Marital status, Country of residence, FICO score </a:t>
            </a:r>
            <a:r>
              <a:rPr lang="en-US" sz="2000" dirty="0"/>
              <a:t>etc. that will help in building better classification model for sticky-ness prediction.</a:t>
            </a:r>
          </a:p>
          <a:p>
            <a:r>
              <a:rPr lang="en-US" sz="2000" dirty="0"/>
              <a:t>Apart from basic demographics, it will be very useful to know customer’s </a:t>
            </a:r>
            <a:r>
              <a:rPr lang="en-US" sz="2000" u="sng" dirty="0"/>
              <a:t>previous lease records</a:t>
            </a:r>
            <a:r>
              <a:rPr lang="en-US" sz="2000" dirty="0"/>
              <a:t>. E.g. If he/she is staying in lease house, how frequently are they changing house or information about other rentals. This can turn out crucial in assessing sticky-ness. </a:t>
            </a:r>
          </a:p>
          <a:p>
            <a:r>
              <a:rPr lang="en-US" sz="2000" dirty="0"/>
              <a:t>Currently, each enquiry is being given unique id. It will be helpful to </a:t>
            </a:r>
            <a:r>
              <a:rPr lang="en-US" sz="2000" b="1" dirty="0"/>
              <a:t>assign Id</a:t>
            </a:r>
            <a:r>
              <a:rPr lang="en-US" sz="2000" dirty="0"/>
              <a:t> to each client so we can assess history of previous rentals of each customer. </a:t>
            </a:r>
          </a:p>
        </p:txBody>
      </p:sp>
    </p:spTree>
    <p:extLst>
      <p:ext uri="{BB962C8B-B14F-4D97-AF65-F5344CB8AC3E}">
        <p14:creationId xmlns:p14="http://schemas.microsoft.com/office/powerpoint/2010/main" val="2008480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D1BFF-7054-480C-B612-F67487BA4151}"/>
              </a:ext>
            </a:extLst>
          </p:cNvPr>
          <p:cNvSpPr>
            <a:spLocks noGrp="1"/>
          </p:cNvSpPr>
          <p:nvPr>
            <p:ph type="title"/>
          </p:nvPr>
        </p:nvSpPr>
        <p:spPr/>
        <p:txBody>
          <a:bodyPr/>
          <a:lstStyle/>
          <a:p>
            <a:r>
              <a:rPr lang="en-US" dirty="0"/>
              <a:t>Length of stay for currently using storage</a:t>
            </a:r>
          </a:p>
        </p:txBody>
      </p:sp>
      <p:sp>
        <p:nvSpPr>
          <p:cNvPr id="3" name="Content Placeholder 2">
            <a:extLst>
              <a:ext uri="{FF2B5EF4-FFF2-40B4-BE49-F238E27FC236}">
                <a16:creationId xmlns:a16="http://schemas.microsoft.com/office/drawing/2014/main" id="{49EB852D-96E3-4090-A197-47D0B339F60F}"/>
              </a:ext>
            </a:extLst>
          </p:cNvPr>
          <p:cNvSpPr>
            <a:spLocks noGrp="1"/>
          </p:cNvSpPr>
          <p:nvPr>
            <p:ph idx="1"/>
          </p:nvPr>
        </p:nvSpPr>
        <p:spPr/>
        <p:txBody>
          <a:bodyPr>
            <a:normAutofit/>
          </a:bodyPr>
          <a:lstStyle/>
          <a:p>
            <a:r>
              <a:rPr lang="en-US" sz="2000" b="1" dirty="0"/>
              <a:t>Idea</a:t>
            </a:r>
            <a:r>
              <a:rPr lang="en-US" sz="2000" dirty="0"/>
              <a:t>: Using data of customers who have left the storage,  predict the extension of stay. </a:t>
            </a:r>
          </a:p>
          <a:p>
            <a:r>
              <a:rPr lang="en-US" sz="2000" b="1" dirty="0"/>
              <a:t>Prediction data</a:t>
            </a:r>
            <a:r>
              <a:rPr lang="en-US" sz="2000" dirty="0"/>
              <a:t>: Data for which move out date is known</a:t>
            </a:r>
          </a:p>
          <a:p>
            <a:r>
              <a:rPr lang="en-US" sz="2000" b="1" dirty="0"/>
              <a:t>Covariates</a:t>
            </a:r>
            <a:r>
              <a:rPr lang="en-US" sz="2000" dirty="0"/>
              <a:t>: Square Feet, Promotion Name, Source, Rent Rate, Concession, Region, Previously Used Storage?, Purpose?, Storage Reason</a:t>
            </a:r>
          </a:p>
          <a:p>
            <a:r>
              <a:rPr lang="en-US" sz="2000" b="1" dirty="0"/>
              <a:t>Model used</a:t>
            </a:r>
            <a:r>
              <a:rPr lang="en-US" sz="2000" dirty="0"/>
              <a:t>: Linear Regression</a:t>
            </a:r>
          </a:p>
          <a:p>
            <a:r>
              <a:rPr lang="en-US" sz="2000" b="1" dirty="0"/>
              <a:t>Formula</a:t>
            </a:r>
            <a:r>
              <a:rPr lang="en-US" sz="2000" dirty="0"/>
              <a:t>: Total stay =  (6/11/2014 – Move In date) + predicted value</a:t>
            </a:r>
          </a:p>
          <a:p>
            <a:endParaRPr lang="en-US" sz="2000" dirty="0"/>
          </a:p>
          <a:p>
            <a:pPr marL="0" indent="0">
              <a:buNone/>
            </a:pPr>
            <a:r>
              <a:rPr lang="en-US" sz="2000" dirty="0"/>
              <a:t>The data justifies directly adding predicted value to some degree, better formula can be used considering the months of existing stay.</a:t>
            </a:r>
          </a:p>
        </p:txBody>
      </p:sp>
    </p:spTree>
    <p:extLst>
      <p:ext uri="{BB962C8B-B14F-4D97-AF65-F5344CB8AC3E}">
        <p14:creationId xmlns:p14="http://schemas.microsoft.com/office/powerpoint/2010/main" val="2890072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A99D-40D3-4813-B07D-7F8B5BCC7914}"/>
              </a:ext>
            </a:extLst>
          </p:cNvPr>
          <p:cNvSpPr>
            <a:spLocks noGrp="1"/>
          </p:cNvSpPr>
          <p:nvPr>
            <p:ph type="title"/>
          </p:nvPr>
        </p:nvSpPr>
        <p:spPr/>
        <p:txBody>
          <a:bodyPr/>
          <a:lstStyle/>
          <a:p>
            <a:r>
              <a:rPr lang="en-US" dirty="0"/>
              <a:t>Defining Pay Period and Cost for each account</a:t>
            </a:r>
          </a:p>
        </p:txBody>
      </p:sp>
      <p:sp>
        <p:nvSpPr>
          <p:cNvPr id="3" name="Content Placeholder 2">
            <a:extLst>
              <a:ext uri="{FF2B5EF4-FFF2-40B4-BE49-F238E27FC236}">
                <a16:creationId xmlns:a16="http://schemas.microsoft.com/office/drawing/2014/main" id="{C6952F82-CF97-40CB-9EF2-A60635C75AF7}"/>
              </a:ext>
            </a:extLst>
          </p:cNvPr>
          <p:cNvSpPr>
            <a:spLocks noGrp="1"/>
          </p:cNvSpPr>
          <p:nvPr>
            <p:ph idx="1"/>
          </p:nvPr>
        </p:nvSpPr>
        <p:spPr/>
        <p:txBody>
          <a:bodyPr>
            <a:normAutofit/>
          </a:bodyPr>
          <a:lstStyle/>
          <a:p>
            <a:pPr marL="0" indent="0">
              <a:buNone/>
            </a:pPr>
            <a:r>
              <a:rPr lang="en-US" sz="2000" b="1" dirty="0"/>
              <a:t>Pay Period</a:t>
            </a:r>
            <a:r>
              <a:rPr lang="en-US" sz="2000" dirty="0"/>
              <a:t>: Based on the length of stay, a new variable is defined to understand the time, customer paid for storage. This will depend upon Type of Promotion used. </a:t>
            </a:r>
          </a:p>
          <a:p>
            <a:pPr marL="0" indent="0">
              <a:buNone/>
            </a:pPr>
            <a:r>
              <a:rPr lang="en-US" sz="2000" dirty="0"/>
              <a:t>E.g. If Promotion is First Month Free, Pay Period = Length of stay -1</a:t>
            </a:r>
          </a:p>
          <a:p>
            <a:endParaRPr lang="en-US" sz="2000" dirty="0"/>
          </a:p>
          <a:p>
            <a:pPr marL="0" indent="0">
              <a:buNone/>
            </a:pPr>
            <a:r>
              <a:rPr lang="en-US" sz="2000" dirty="0"/>
              <a:t>Similarly, Cost is defined based on Promotion.</a:t>
            </a:r>
          </a:p>
          <a:p>
            <a:pPr marL="0" indent="0">
              <a:buNone/>
            </a:pPr>
            <a:r>
              <a:rPr lang="en-US" sz="2000" dirty="0"/>
              <a:t>E.g. If Promotion is First Month Free, Cost = First Month Rent</a:t>
            </a:r>
          </a:p>
          <a:p>
            <a:endParaRPr lang="en-US" sz="2000" dirty="0"/>
          </a:p>
        </p:txBody>
      </p:sp>
    </p:spTree>
    <p:extLst>
      <p:ext uri="{BB962C8B-B14F-4D97-AF65-F5344CB8AC3E}">
        <p14:creationId xmlns:p14="http://schemas.microsoft.com/office/powerpoint/2010/main" val="376244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3F46-40C8-4B94-B904-65412EB37314}"/>
              </a:ext>
            </a:extLst>
          </p:cNvPr>
          <p:cNvSpPr>
            <a:spLocks noGrp="1"/>
          </p:cNvSpPr>
          <p:nvPr>
            <p:ph type="title"/>
          </p:nvPr>
        </p:nvSpPr>
        <p:spPr/>
        <p:txBody>
          <a:bodyPr/>
          <a:lstStyle/>
          <a:p>
            <a:r>
              <a:rPr lang="en-US" dirty="0"/>
              <a:t>Break Even for Promotion Cost (Que 1)</a:t>
            </a:r>
          </a:p>
        </p:txBody>
      </p:sp>
      <p:sp>
        <p:nvSpPr>
          <p:cNvPr id="3" name="Content Placeholder 2">
            <a:extLst>
              <a:ext uri="{FF2B5EF4-FFF2-40B4-BE49-F238E27FC236}">
                <a16:creationId xmlns:a16="http://schemas.microsoft.com/office/drawing/2014/main" id="{F470CB8D-C2D6-4AAB-A6CE-E1E19B91E269}"/>
              </a:ext>
            </a:extLst>
          </p:cNvPr>
          <p:cNvSpPr>
            <a:spLocks noGrp="1"/>
          </p:cNvSpPr>
          <p:nvPr>
            <p:ph idx="1"/>
          </p:nvPr>
        </p:nvSpPr>
        <p:spPr/>
        <p:txBody>
          <a:bodyPr>
            <a:normAutofit/>
          </a:bodyPr>
          <a:lstStyle/>
          <a:p>
            <a:pPr marL="0" indent="0">
              <a:buNone/>
            </a:pPr>
            <a:r>
              <a:rPr lang="en-US" sz="2000" b="1" dirty="0"/>
              <a:t>Total Promotion Cost = Extra Rental Volume to gain * Average Price over Promotion data * Average Pay Period over Promotion data</a:t>
            </a:r>
          </a:p>
          <a:p>
            <a:r>
              <a:rPr lang="en-US" sz="2000" dirty="0"/>
              <a:t>Result:</a:t>
            </a:r>
          </a:p>
          <a:p>
            <a:pPr marL="0" indent="0">
              <a:buNone/>
            </a:pPr>
            <a:r>
              <a:rPr lang="en-US" sz="2000" dirty="0"/>
              <a:t>Total Promotion Cost  = 2223112 $</a:t>
            </a:r>
          </a:p>
          <a:p>
            <a:pPr marL="0" indent="0">
              <a:buNone/>
            </a:pPr>
            <a:r>
              <a:rPr lang="en-US" sz="2000" dirty="0"/>
              <a:t>Extra Rental Volume to gain = 1967</a:t>
            </a:r>
          </a:p>
          <a:p>
            <a:pPr marL="0" indent="0">
              <a:buNone/>
            </a:pPr>
            <a:r>
              <a:rPr lang="en-US" sz="2000" dirty="0"/>
              <a:t>Considering conversion ratio of Reservation and Rentals (62.5 %), Total additional Reservations required to cover promotion cost = 3144 </a:t>
            </a:r>
          </a:p>
        </p:txBody>
      </p:sp>
    </p:spTree>
    <p:extLst>
      <p:ext uri="{BB962C8B-B14F-4D97-AF65-F5344CB8AC3E}">
        <p14:creationId xmlns:p14="http://schemas.microsoft.com/office/powerpoint/2010/main" val="24177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CBD50-61AD-4461-A60A-AE704D1A07DA}"/>
              </a:ext>
            </a:extLst>
          </p:cNvPr>
          <p:cNvSpPr>
            <a:spLocks noGrp="1"/>
          </p:cNvSpPr>
          <p:nvPr>
            <p:ph type="title"/>
          </p:nvPr>
        </p:nvSpPr>
        <p:spPr/>
        <p:txBody>
          <a:bodyPr/>
          <a:lstStyle/>
          <a:p>
            <a:r>
              <a:rPr lang="en-US" dirty="0"/>
              <a:t>Does giving promotion make overall sense? (Que 2)</a:t>
            </a:r>
          </a:p>
        </p:txBody>
      </p:sp>
      <p:sp>
        <p:nvSpPr>
          <p:cNvPr id="3" name="Content Placeholder 2">
            <a:extLst>
              <a:ext uri="{FF2B5EF4-FFF2-40B4-BE49-F238E27FC236}">
                <a16:creationId xmlns:a16="http://schemas.microsoft.com/office/drawing/2014/main" id="{9A482ECC-709A-483A-9298-81FB3A1A2A5C}"/>
              </a:ext>
            </a:extLst>
          </p:cNvPr>
          <p:cNvSpPr>
            <a:spLocks noGrp="1"/>
          </p:cNvSpPr>
          <p:nvPr>
            <p:ph idx="1"/>
          </p:nvPr>
        </p:nvSpPr>
        <p:spPr/>
        <p:txBody>
          <a:bodyPr>
            <a:normAutofit/>
          </a:bodyPr>
          <a:lstStyle/>
          <a:p>
            <a:pPr marL="0" indent="0">
              <a:buNone/>
            </a:pPr>
            <a:r>
              <a:rPr lang="en-US" sz="2000" dirty="0"/>
              <a:t>Total Revenue with Promotion data = 27994928 $</a:t>
            </a:r>
          </a:p>
          <a:p>
            <a:pPr marL="0" indent="0">
              <a:buNone/>
            </a:pPr>
            <a:r>
              <a:rPr lang="en-US" sz="2000" dirty="0"/>
              <a:t>Total Revenue with Non Promotional data = 17638648 $</a:t>
            </a:r>
          </a:p>
          <a:p>
            <a:endParaRPr lang="en-US" sz="2000" dirty="0"/>
          </a:p>
          <a:p>
            <a:endParaRPr lang="en-US" sz="2000" dirty="0"/>
          </a:p>
          <a:p>
            <a:pPr marL="0" indent="0">
              <a:buNone/>
            </a:pPr>
            <a:r>
              <a:rPr lang="en-US" sz="2000" dirty="0"/>
              <a:t>So, clearly, using Promotion company is generating additional revenue of 10356280 $ and company should not discard the idea of giving free initial months of storage. </a:t>
            </a:r>
          </a:p>
          <a:p>
            <a:pPr marL="0" indent="0">
              <a:buNone/>
            </a:pPr>
            <a:endParaRPr lang="en-US" sz="2000" dirty="0"/>
          </a:p>
          <a:p>
            <a:pPr marL="0" indent="0">
              <a:buNone/>
            </a:pPr>
            <a:r>
              <a:rPr lang="en-US" sz="2000" dirty="0"/>
              <a:t>But can we utilize the targeted promotion?</a:t>
            </a:r>
          </a:p>
          <a:p>
            <a:endParaRPr lang="en-US" sz="2000" dirty="0"/>
          </a:p>
        </p:txBody>
      </p:sp>
      <p:sp>
        <p:nvSpPr>
          <p:cNvPr id="4" name="Rectangle 3">
            <a:extLst>
              <a:ext uri="{FF2B5EF4-FFF2-40B4-BE49-F238E27FC236}">
                <a16:creationId xmlns:a16="http://schemas.microsoft.com/office/drawing/2014/main" id="{C64D2A30-9ACA-4E82-A9A0-26620CC7DF0C}"/>
              </a:ext>
            </a:extLst>
          </p:cNvPr>
          <p:cNvSpPr/>
          <p:nvPr/>
        </p:nvSpPr>
        <p:spPr>
          <a:xfrm>
            <a:off x="2190749" y="2647950"/>
            <a:ext cx="7820025" cy="314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Total Revenue with Promotion data &gt; Total Revenue with Non Promotional </a:t>
            </a:r>
            <a:r>
              <a:rPr lang="en-US" dirty="0"/>
              <a:t>data</a:t>
            </a:r>
            <a:endParaRPr lang="en-US" dirty="0">
              <a:solidFill>
                <a:schemeClr val="tx1"/>
              </a:solidFill>
            </a:endParaRPr>
          </a:p>
        </p:txBody>
      </p:sp>
    </p:spTree>
    <p:extLst>
      <p:ext uri="{BB962C8B-B14F-4D97-AF65-F5344CB8AC3E}">
        <p14:creationId xmlns:p14="http://schemas.microsoft.com/office/powerpoint/2010/main" val="69744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3C46-69A9-4C62-BF94-BADE21790E9E}"/>
              </a:ext>
            </a:extLst>
          </p:cNvPr>
          <p:cNvSpPr>
            <a:spLocks noGrp="1"/>
          </p:cNvSpPr>
          <p:nvPr>
            <p:ph type="title"/>
          </p:nvPr>
        </p:nvSpPr>
        <p:spPr/>
        <p:txBody>
          <a:bodyPr/>
          <a:lstStyle/>
          <a:p>
            <a:r>
              <a:rPr lang="en-US" dirty="0"/>
              <a:t>Targeted Promotion</a:t>
            </a:r>
          </a:p>
        </p:txBody>
      </p:sp>
      <p:sp>
        <p:nvSpPr>
          <p:cNvPr id="3" name="Content Placeholder 2">
            <a:extLst>
              <a:ext uri="{FF2B5EF4-FFF2-40B4-BE49-F238E27FC236}">
                <a16:creationId xmlns:a16="http://schemas.microsoft.com/office/drawing/2014/main" id="{10DF3AE5-4BE0-4D08-9857-B07445CDE742}"/>
              </a:ext>
            </a:extLst>
          </p:cNvPr>
          <p:cNvSpPr>
            <a:spLocks noGrp="1"/>
          </p:cNvSpPr>
          <p:nvPr>
            <p:ph idx="1"/>
          </p:nvPr>
        </p:nvSpPr>
        <p:spPr/>
        <p:txBody>
          <a:bodyPr>
            <a:normAutofit/>
          </a:bodyPr>
          <a:lstStyle/>
          <a:p>
            <a:pPr marL="0" indent="0">
              <a:lnSpc>
                <a:spcPts val="2400"/>
              </a:lnSpc>
              <a:buNone/>
            </a:pPr>
            <a:r>
              <a:rPr lang="en-US" sz="2000" dirty="0"/>
              <a:t>Defining a binary variable: whether customer is sticky or not</a:t>
            </a:r>
          </a:p>
          <a:p>
            <a:pPr marL="0" indent="0">
              <a:lnSpc>
                <a:spcPts val="2400"/>
              </a:lnSpc>
              <a:buNone/>
            </a:pPr>
            <a:r>
              <a:rPr lang="en-US" sz="2000" b="1" dirty="0"/>
              <a:t>Sticky:</a:t>
            </a:r>
            <a:r>
              <a:rPr lang="en-US" sz="2000" dirty="0"/>
              <a:t> customer tends not to change place or storage once he/she puts the belongings</a:t>
            </a:r>
          </a:p>
          <a:p>
            <a:pPr marL="0" indent="0">
              <a:lnSpc>
                <a:spcPts val="2400"/>
              </a:lnSpc>
              <a:buNone/>
            </a:pPr>
            <a:r>
              <a:rPr lang="en-US" sz="2000" b="1" dirty="0"/>
              <a:t>non-sticky:</a:t>
            </a:r>
            <a:r>
              <a:rPr lang="en-US" sz="2000" dirty="0"/>
              <a:t> customers tend to move quickly from one place to other. </a:t>
            </a:r>
          </a:p>
          <a:p>
            <a:pPr marL="0" indent="0">
              <a:buNone/>
            </a:pPr>
            <a:r>
              <a:rPr lang="en-US" sz="2000" dirty="0"/>
              <a:t>All customers who utilized the promotions and left straight away (Pay period =0) are non-sticky, while all customers who kept their belongings even without any promotion are sticky. </a:t>
            </a:r>
          </a:p>
          <a:p>
            <a:endParaRPr lang="en-US" sz="2000" dirty="0"/>
          </a:p>
        </p:txBody>
      </p:sp>
      <p:sp>
        <p:nvSpPr>
          <p:cNvPr id="4" name="Rectangle 3">
            <a:extLst>
              <a:ext uri="{FF2B5EF4-FFF2-40B4-BE49-F238E27FC236}">
                <a16:creationId xmlns:a16="http://schemas.microsoft.com/office/drawing/2014/main" id="{DB83D187-CBFA-4DA1-A96D-8021C15B92ED}"/>
              </a:ext>
            </a:extLst>
          </p:cNvPr>
          <p:cNvSpPr/>
          <p:nvPr/>
        </p:nvSpPr>
        <p:spPr>
          <a:xfrm>
            <a:off x="3895725" y="4029075"/>
            <a:ext cx="2333625" cy="78978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Customers Rented with Promotion</a:t>
            </a:r>
          </a:p>
        </p:txBody>
      </p:sp>
      <p:sp>
        <p:nvSpPr>
          <p:cNvPr id="5" name="Rectangle 4">
            <a:extLst>
              <a:ext uri="{FF2B5EF4-FFF2-40B4-BE49-F238E27FC236}">
                <a16:creationId xmlns:a16="http://schemas.microsoft.com/office/drawing/2014/main" id="{93ED56FB-CC0F-4BC2-B9BD-A16A5E8BEA1A}"/>
              </a:ext>
            </a:extLst>
          </p:cNvPr>
          <p:cNvSpPr/>
          <p:nvPr/>
        </p:nvSpPr>
        <p:spPr>
          <a:xfrm>
            <a:off x="7077075" y="4029075"/>
            <a:ext cx="2333625" cy="78978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Customers Rented without  Promotion</a:t>
            </a:r>
          </a:p>
          <a:p>
            <a:pPr algn="ctr"/>
            <a:r>
              <a:rPr lang="en-US" dirty="0">
                <a:solidFill>
                  <a:schemeClr val="tx1"/>
                </a:solidFill>
              </a:rPr>
              <a:t>(Sticky)</a:t>
            </a:r>
          </a:p>
        </p:txBody>
      </p:sp>
      <p:sp>
        <p:nvSpPr>
          <p:cNvPr id="6" name="Rectangle 5">
            <a:extLst>
              <a:ext uri="{FF2B5EF4-FFF2-40B4-BE49-F238E27FC236}">
                <a16:creationId xmlns:a16="http://schemas.microsoft.com/office/drawing/2014/main" id="{4BE1E336-C882-497C-83B3-02A44A53551B}"/>
              </a:ext>
            </a:extLst>
          </p:cNvPr>
          <p:cNvSpPr/>
          <p:nvPr/>
        </p:nvSpPr>
        <p:spPr>
          <a:xfrm>
            <a:off x="2533650" y="5677695"/>
            <a:ext cx="2333625" cy="81518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Customers left using promotion</a:t>
            </a:r>
          </a:p>
          <a:p>
            <a:pPr algn="ctr"/>
            <a:r>
              <a:rPr lang="en-US" dirty="0">
                <a:solidFill>
                  <a:schemeClr val="tx1"/>
                </a:solidFill>
              </a:rPr>
              <a:t>(Non-Sticky)</a:t>
            </a:r>
          </a:p>
        </p:txBody>
      </p:sp>
      <p:sp>
        <p:nvSpPr>
          <p:cNvPr id="7" name="Rectangle 6">
            <a:extLst>
              <a:ext uri="{FF2B5EF4-FFF2-40B4-BE49-F238E27FC236}">
                <a16:creationId xmlns:a16="http://schemas.microsoft.com/office/drawing/2014/main" id="{4A6DF7A8-6B57-4B11-8B1C-63EEE3BF5407}"/>
              </a:ext>
            </a:extLst>
          </p:cNvPr>
          <p:cNvSpPr/>
          <p:nvPr/>
        </p:nvSpPr>
        <p:spPr>
          <a:xfrm>
            <a:off x="5372100" y="5677694"/>
            <a:ext cx="2333625" cy="78978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 stayed</a:t>
            </a:r>
          </a:p>
          <a:p>
            <a:pPr algn="ctr"/>
            <a:r>
              <a:rPr lang="en-US" dirty="0">
                <a:solidFill>
                  <a:schemeClr val="tx1"/>
                </a:solidFill>
              </a:rPr>
              <a:t>(Test data)</a:t>
            </a:r>
          </a:p>
        </p:txBody>
      </p:sp>
      <p:cxnSp>
        <p:nvCxnSpPr>
          <p:cNvPr id="8" name="Straight Arrow Connector 7">
            <a:extLst>
              <a:ext uri="{FF2B5EF4-FFF2-40B4-BE49-F238E27FC236}">
                <a16:creationId xmlns:a16="http://schemas.microsoft.com/office/drawing/2014/main" id="{D9BE4BEF-7C61-4EF4-B9BB-76DC91ACD5FE}"/>
              </a:ext>
            </a:extLst>
          </p:cNvPr>
          <p:cNvCxnSpPr>
            <a:cxnSpLocks/>
            <a:stCxn id="4" idx="2"/>
          </p:cNvCxnSpPr>
          <p:nvPr/>
        </p:nvCxnSpPr>
        <p:spPr>
          <a:xfrm flipH="1">
            <a:off x="3895726" y="4818857"/>
            <a:ext cx="1166812" cy="858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2412773-1128-4BBB-9461-CCC2494922B1}"/>
              </a:ext>
            </a:extLst>
          </p:cNvPr>
          <p:cNvCxnSpPr>
            <a:cxnSpLocks/>
            <a:stCxn id="4" idx="2"/>
            <a:endCxn id="7" idx="0"/>
          </p:cNvCxnSpPr>
          <p:nvPr/>
        </p:nvCxnSpPr>
        <p:spPr>
          <a:xfrm>
            <a:off x="5062538" y="4818857"/>
            <a:ext cx="1476375" cy="858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799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59B6-1B16-4C61-ACBF-3BF79A39B65A}"/>
              </a:ext>
            </a:extLst>
          </p:cNvPr>
          <p:cNvSpPr>
            <a:spLocks noGrp="1"/>
          </p:cNvSpPr>
          <p:nvPr>
            <p:ph type="title"/>
          </p:nvPr>
        </p:nvSpPr>
        <p:spPr/>
        <p:txBody>
          <a:bodyPr/>
          <a:lstStyle/>
          <a:p>
            <a:r>
              <a:rPr lang="en-US" dirty="0"/>
              <a:t>Targeted Promotion Continue..</a:t>
            </a:r>
          </a:p>
        </p:txBody>
      </p:sp>
      <p:sp>
        <p:nvSpPr>
          <p:cNvPr id="20" name="Content Placeholder 2">
            <a:extLst>
              <a:ext uri="{FF2B5EF4-FFF2-40B4-BE49-F238E27FC236}">
                <a16:creationId xmlns:a16="http://schemas.microsoft.com/office/drawing/2014/main" id="{12842D07-9DE6-41DE-B269-DF9BE2AA76B8}"/>
              </a:ext>
            </a:extLst>
          </p:cNvPr>
          <p:cNvSpPr>
            <a:spLocks noGrp="1"/>
          </p:cNvSpPr>
          <p:nvPr>
            <p:ph idx="1"/>
          </p:nvPr>
        </p:nvSpPr>
        <p:spPr>
          <a:xfrm>
            <a:off x="838200" y="1825625"/>
            <a:ext cx="10515600" cy="4351338"/>
          </a:xfrm>
        </p:spPr>
        <p:txBody>
          <a:bodyPr>
            <a:normAutofit/>
          </a:bodyPr>
          <a:lstStyle/>
          <a:p>
            <a:pPr marL="0" indent="0">
              <a:buNone/>
            </a:pPr>
            <a:r>
              <a:rPr lang="en-US" sz="2000" b="1" dirty="0"/>
              <a:t>Idea</a:t>
            </a:r>
            <a:r>
              <a:rPr lang="en-US" sz="2000" dirty="0"/>
              <a:t>: predict whether a customer is sticky or not for the rentals using promotion &amp; staying after free period. </a:t>
            </a:r>
          </a:p>
          <a:p>
            <a:pPr marL="0" indent="0">
              <a:buNone/>
            </a:pPr>
            <a:r>
              <a:rPr lang="en-US" sz="2000" b="1" dirty="0"/>
              <a:t>Covariates</a:t>
            </a:r>
            <a:r>
              <a:rPr lang="en-US" sz="2000" dirty="0"/>
              <a:t>:  Square Feet , Pay Period , Source , Rent Rate , Concession , Region , Previously Used Storage? , Purpose? , Storage Reason </a:t>
            </a:r>
          </a:p>
          <a:p>
            <a:pPr marL="0" indent="0">
              <a:buNone/>
            </a:pPr>
            <a:r>
              <a:rPr lang="en-US" sz="2000" b="1" dirty="0"/>
              <a:t>Model</a:t>
            </a:r>
            <a:r>
              <a:rPr lang="en-US" sz="2000" dirty="0"/>
              <a:t>: Logistic Regression with L2 penalty</a:t>
            </a:r>
          </a:p>
          <a:p>
            <a:pPr marL="0" indent="0">
              <a:buNone/>
            </a:pPr>
            <a:r>
              <a:rPr lang="en-US" sz="2000" b="1" dirty="0"/>
              <a:t>Result</a:t>
            </a:r>
            <a:r>
              <a:rPr lang="en-US" sz="2000" dirty="0"/>
              <a:t>: Out of 24278 customers, only 2756 are non-sticky and stayed due to promotion while remaining 21522 customers did not require the promotion to stay. </a:t>
            </a:r>
          </a:p>
          <a:p>
            <a:pPr marL="0" indent="0">
              <a:buNone/>
            </a:pPr>
            <a:r>
              <a:rPr lang="en-US" sz="2000" dirty="0"/>
              <a:t>Additional revenue from 2756 customers  = 1003170 $</a:t>
            </a:r>
          </a:p>
          <a:p>
            <a:pPr marL="0" indent="0">
              <a:buNone/>
            </a:pPr>
            <a:r>
              <a:rPr lang="en-US" sz="2000" dirty="0"/>
              <a:t>While as calculated previously, company is paying 2223112 $ in giving promotions and bearing a </a:t>
            </a:r>
            <a:r>
              <a:rPr lang="en-US" sz="2000" dirty="0">
                <a:solidFill>
                  <a:srgbClr val="FF0000"/>
                </a:solidFill>
              </a:rPr>
              <a:t>loss of 1219941 $ </a:t>
            </a:r>
            <a:r>
              <a:rPr lang="en-US" sz="2000" dirty="0"/>
              <a:t>currently by giving promotion to all 24728 customers. </a:t>
            </a:r>
          </a:p>
          <a:p>
            <a:pPr marL="0" indent="0">
              <a:buNone/>
            </a:pPr>
            <a:endParaRPr lang="en-US" sz="2000" dirty="0"/>
          </a:p>
        </p:txBody>
      </p:sp>
      <p:sp>
        <p:nvSpPr>
          <p:cNvPr id="21" name="Rectangle 20">
            <a:extLst>
              <a:ext uri="{FF2B5EF4-FFF2-40B4-BE49-F238E27FC236}">
                <a16:creationId xmlns:a16="http://schemas.microsoft.com/office/drawing/2014/main" id="{599F9EBB-BF7A-4D82-BFEF-4058B6B1C243}"/>
              </a:ext>
            </a:extLst>
          </p:cNvPr>
          <p:cNvSpPr/>
          <p:nvPr/>
        </p:nvSpPr>
        <p:spPr>
          <a:xfrm>
            <a:off x="3228975" y="5368925"/>
            <a:ext cx="5124450" cy="80803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 is clear now that company needs to use targeted promotion approach.</a:t>
            </a:r>
          </a:p>
        </p:txBody>
      </p:sp>
    </p:spTree>
    <p:extLst>
      <p:ext uri="{BB962C8B-B14F-4D97-AF65-F5344CB8AC3E}">
        <p14:creationId xmlns:p14="http://schemas.microsoft.com/office/powerpoint/2010/main" val="193872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DF388-965E-45DE-B0B9-5626A2304553}"/>
              </a:ext>
            </a:extLst>
          </p:cNvPr>
          <p:cNvSpPr>
            <a:spLocks noGrp="1"/>
          </p:cNvSpPr>
          <p:nvPr>
            <p:ph type="title"/>
          </p:nvPr>
        </p:nvSpPr>
        <p:spPr/>
        <p:txBody>
          <a:bodyPr/>
          <a:lstStyle/>
          <a:p>
            <a:r>
              <a:rPr lang="en-US" dirty="0"/>
              <a:t>Effect of length of stay (Que 3)</a:t>
            </a:r>
          </a:p>
        </p:txBody>
      </p:sp>
      <p:sp>
        <p:nvSpPr>
          <p:cNvPr id="3" name="Content Placeholder 2">
            <a:extLst>
              <a:ext uri="{FF2B5EF4-FFF2-40B4-BE49-F238E27FC236}">
                <a16:creationId xmlns:a16="http://schemas.microsoft.com/office/drawing/2014/main" id="{282050D7-E408-4A5A-A537-1F0E80F2F0AB}"/>
              </a:ext>
            </a:extLst>
          </p:cNvPr>
          <p:cNvSpPr>
            <a:spLocks noGrp="1"/>
          </p:cNvSpPr>
          <p:nvPr>
            <p:ph idx="1"/>
          </p:nvPr>
        </p:nvSpPr>
        <p:spPr/>
        <p:txBody>
          <a:bodyPr/>
          <a:lstStyle/>
          <a:p>
            <a:pPr marL="0" indent="0">
              <a:buNone/>
            </a:pPr>
            <a:r>
              <a:rPr lang="en-US" sz="2000" b="1" u="sng" dirty="0"/>
              <a:t>On extra rentals</a:t>
            </a:r>
          </a:p>
          <a:p>
            <a:pPr marL="0" indent="0">
              <a:buNone/>
            </a:pPr>
            <a:r>
              <a:rPr lang="en-US" sz="2000" dirty="0"/>
              <a:t>By from the formula used earlier:</a:t>
            </a:r>
          </a:p>
          <a:p>
            <a:pPr marL="0" indent="0">
              <a:buNone/>
            </a:pPr>
            <a:r>
              <a:rPr lang="en-US" sz="2000" dirty="0"/>
              <a:t>Extra Rental Volume to gain = Total Promotion Cost /(Average Price over Promotion data * Average Pay Period over Promotion data)</a:t>
            </a:r>
          </a:p>
          <a:p>
            <a:pPr marL="0" indent="0">
              <a:buNone/>
            </a:pPr>
            <a:r>
              <a:rPr lang="en-US" sz="2000" dirty="0"/>
              <a:t>Very clearly, if length of stay increase which linearly affects the Pay Period, we will require to have much lesser extra rentals to break even on promotion cost. So, extra rentals are </a:t>
            </a:r>
            <a:r>
              <a:rPr lang="en-US" sz="2000" b="1" dirty="0"/>
              <a:t>anti-proportional</a:t>
            </a:r>
            <a:r>
              <a:rPr lang="en-US" sz="2000" dirty="0"/>
              <a:t> to length of stay. </a:t>
            </a:r>
          </a:p>
          <a:p>
            <a:endParaRPr lang="en-US" sz="2000" dirty="0"/>
          </a:p>
          <a:p>
            <a:endParaRPr lang="en-US" sz="2000" dirty="0"/>
          </a:p>
          <a:p>
            <a:endParaRPr lang="en-US" dirty="0"/>
          </a:p>
        </p:txBody>
      </p:sp>
    </p:spTree>
    <p:extLst>
      <p:ext uri="{BB962C8B-B14F-4D97-AF65-F5344CB8AC3E}">
        <p14:creationId xmlns:p14="http://schemas.microsoft.com/office/powerpoint/2010/main" val="4266547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8B62D-A8F0-4119-A793-327B564B281C}"/>
              </a:ext>
            </a:extLst>
          </p:cNvPr>
          <p:cNvSpPr>
            <a:spLocks noGrp="1"/>
          </p:cNvSpPr>
          <p:nvPr>
            <p:ph type="title"/>
          </p:nvPr>
        </p:nvSpPr>
        <p:spPr/>
        <p:txBody>
          <a:bodyPr/>
          <a:lstStyle/>
          <a:p>
            <a:r>
              <a:rPr lang="en-US" dirty="0"/>
              <a:t>Effect of length of stay (Que 3)</a:t>
            </a:r>
          </a:p>
        </p:txBody>
      </p:sp>
      <p:sp>
        <p:nvSpPr>
          <p:cNvPr id="3" name="Content Placeholder 2">
            <a:extLst>
              <a:ext uri="{FF2B5EF4-FFF2-40B4-BE49-F238E27FC236}">
                <a16:creationId xmlns:a16="http://schemas.microsoft.com/office/drawing/2014/main" id="{08A48795-18D1-4B11-8205-9C7CA9DA3FF9}"/>
              </a:ext>
            </a:extLst>
          </p:cNvPr>
          <p:cNvSpPr>
            <a:spLocks noGrp="1"/>
          </p:cNvSpPr>
          <p:nvPr>
            <p:ph idx="1"/>
          </p:nvPr>
        </p:nvSpPr>
        <p:spPr>
          <a:xfrm>
            <a:off x="838200" y="1690688"/>
            <a:ext cx="7400925" cy="4351338"/>
          </a:xfrm>
        </p:spPr>
        <p:txBody>
          <a:bodyPr/>
          <a:lstStyle/>
          <a:p>
            <a:pPr marL="0" indent="0">
              <a:buNone/>
            </a:pPr>
            <a:r>
              <a:rPr lang="en-US" sz="2000" b="1" u="sng" dirty="0"/>
              <a:t>On Customer Stickiness </a:t>
            </a:r>
          </a:p>
          <a:p>
            <a:r>
              <a:rPr lang="en-US" sz="2000" dirty="0"/>
              <a:t>Using t test for predicted sticky and non sticky customers , length of stay is not coming statistically significant. ( p value = 0.71)</a:t>
            </a:r>
          </a:p>
          <a:p>
            <a:r>
              <a:rPr lang="en-US" sz="2000" dirty="0"/>
              <a:t>This can be explained as non sticky customer usually leaves immediately but if they stay little longer, they tend to stay further. </a:t>
            </a:r>
            <a:endParaRPr lang="en-US" sz="2000" b="1" dirty="0"/>
          </a:p>
          <a:p>
            <a:r>
              <a:rPr lang="en-US" sz="2000" dirty="0"/>
              <a:t>Although length of stay is not affecting sticky-ness, but it directly affects the revenue , as revenue = Rent rate * Pay period </a:t>
            </a:r>
          </a:p>
          <a:p>
            <a:r>
              <a:rPr lang="en-US" sz="2000" dirty="0"/>
              <a:t>So, we should focus on increasing Stay Length for existing customers to generate more revenue. </a:t>
            </a:r>
          </a:p>
          <a:p>
            <a:endParaRPr lang="en-US" dirty="0"/>
          </a:p>
        </p:txBody>
      </p:sp>
      <p:pic>
        <p:nvPicPr>
          <p:cNvPr id="1026" name="Picture 2">
            <a:extLst>
              <a:ext uri="{FF2B5EF4-FFF2-40B4-BE49-F238E27FC236}">
                <a16:creationId xmlns:a16="http://schemas.microsoft.com/office/drawing/2014/main" id="{36AAA412-C07B-4942-8917-25625B791B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0" y="2032793"/>
            <a:ext cx="3796878" cy="2792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943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2736</TotalTime>
  <Words>1353</Words>
  <Application>Microsoft Office PowerPoint</Application>
  <PresentationFormat>Widescreen</PresentationFormat>
  <Paragraphs>157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Promotion Offer Assessment</vt:lpstr>
      <vt:lpstr>Length of stay for currently using storage</vt:lpstr>
      <vt:lpstr>Defining Pay Period and Cost for each account</vt:lpstr>
      <vt:lpstr>Break Even for Promotion Cost (Que 1)</vt:lpstr>
      <vt:lpstr>Does giving promotion make overall sense? (Que 2)</vt:lpstr>
      <vt:lpstr>Targeted Promotion</vt:lpstr>
      <vt:lpstr>Targeted Promotion Continue..</vt:lpstr>
      <vt:lpstr>Effect of length of stay (Que 3)</vt:lpstr>
      <vt:lpstr>Effect of length of stay (Que 3)</vt:lpstr>
      <vt:lpstr>Effect of Covariates on Rentals and Additional Revenue (Que 4)</vt:lpstr>
      <vt:lpstr>Effect of Purpose and Storage Reason </vt:lpstr>
      <vt:lpstr>Effect of Region and Source</vt:lpstr>
      <vt:lpstr>Effect of Concession</vt:lpstr>
      <vt:lpstr>Additional Useful Information (Que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Promotion Offer Assessment</dc:title>
  <dc:creator>Ankur Porwal</dc:creator>
  <cp:lastModifiedBy>Ankur Porwal</cp:lastModifiedBy>
  <cp:revision>30</cp:revision>
  <dcterms:created xsi:type="dcterms:W3CDTF">2019-10-27T22:30:33Z</dcterms:created>
  <dcterms:modified xsi:type="dcterms:W3CDTF">2019-10-29T20:18:52Z</dcterms:modified>
</cp:coreProperties>
</file>