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ur Porwal" initials="AP" lastIdx="1" clrIdx="0">
    <p:extLst>
      <p:ext uri="{19B8F6BF-5375-455C-9EA6-DF929625EA0E}">
        <p15:presenceInfo xmlns:p15="http://schemas.microsoft.com/office/powerpoint/2012/main" userId="f45235d1f332e6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7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57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7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EFF5CE-8640-4500-81EF-7823793AB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34A973-AE76-4DAD-8505-49F2128C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A0E-193F-4E4A-85D5-AA7AA5808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1AA7-E803-46AC-85C7-0BDB42E2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Ankur Porwal</a:t>
            </a:r>
          </a:p>
          <a:p>
            <a:pPr algn="r"/>
            <a:r>
              <a:rPr lang="en-US" dirty="0"/>
              <a:t>ap3767@Columbia.edu</a:t>
            </a:r>
          </a:p>
        </p:txBody>
      </p:sp>
    </p:spTree>
    <p:extLst>
      <p:ext uri="{BB962C8B-B14F-4D97-AF65-F5344CB8AC3E}">
        <p14:creationId xmlns:p14="http://schemas.microsoft.com/office/powerpoint/2010/main" val="169507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3115-26A2-4C08-89B1-1EE3C2F4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973668"/>
            <a:ext cx="8687007" cy="706964"/>
          </a:xfrm>
        </p:spPr>
        <p:txBody>
          <a:bodyPr/>
          <a:lstStyle/>
          <a:p>
            <a:r>
              <a:rPr lang="en-US" dirty="0"/>
              <a:t>Model2: Predicting Destination/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F8D8-07A3-4B27-BFA2-469147E8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/>
              <a:t>There are not many multi origin users so origin can be kept same as origin of recent search. </a:t>
            </a:r>
          </a:p>
          <a:p>
            <a:pPr>
              <a:buFont typeface="+mj-lt"/>
              <a:buAutoNum type="arabicPeriod"/>
            </a:pPr>
            <a:r>
              <a:rPr lang="en-US" dirty="0"/>
              <a:t>Taking </a:t>
            </a:r>
            <a:r>
              <a:rPr lang="en-US" b="1" dirty="0"/>
              <a:t>feedback</a:t>
            </a:r>
            <a:r>
              <a:rPr lang="en-US" dirty="0"/>
              <a:t> on recommended trips will help modifying the model in the direction of user experience.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we have user demographic data, user embeddings can be created and we can apply </a:t>
            </a:r>
            <a:r>
              <a:rPr lang="en-US" b="1" dirty="0"/>
              <a:t>collaborative filtering </a:t>
            </a:r>
            <a:r>
              <a:rPr lang="en-US" dirty="0"/>
              <a:t>to recommend trips based on similar users.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49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7B2C-314B-45D2-B918-506FCBBE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Possible Betterments</a:t>
            </a:r>
            <a:r>
              <a:rPr lang="en-US"/>
              <a:t>:</a:t>
            </a:r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With enough data, we can create </a:t>
            </a:r>
            <a:r>
              <a:rPr lang="en-US" b="1" dirty="0"/>
              <a:t>two different model</a:t>
            </a:r>
            <a:r>
              <a:rPr lang="en-US" dirty="0"/>
              <a:t>s for one-way and round trip so that we do not have to deal with stay values for one-way.</a:t>
            </a:r>
          </a:p>
          <a:p>
            <a:pPr>
              <a:buFont typeface="+mj-lt"/>
              <a:buAutoNum type="arabicPeriod"/>
            </a:pPr>
            <a:r>
              <a:rPr lang="en-US" dirty="0"/>
              <a:t>It will be advisable to categorize , </a:t>
            </a:r>
            <a:r>
              <a:rPr lang="en-US" b="1" dirty="0"/>
              <a:t>domestic and international users</a:t>
            </a:r>
            <a:r>
              <a:rPr lang="en-US" dirty="0"/>
              <a:t>. Destination prediction will become much better.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1222C7-C601-481C-9B30-BC316D32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Model2: Predicting Destination/ Dates</a:t>
            </a:r>
          </a:p>
        </p:txBody>
      </p:sp>
    </p:spTree>
    <p:extLst>
      <p:ext uri="{BB962C8B-B14F-4D97-AF65-F5344CB8AC3E}">
        <p14:creationId xmlns:p14="http://schemas.microsoft.com/office/powerpoint/2010/main" val="195923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16A9-5EF3-4688-BA97-9BA04639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5963-1027-4183-84DB-D42EA042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represents unique combination of user id and trip id</a:t>
            </a:r>
          </a:p>
          <a:p>
            <a:r>
              <a:rPr lang="en-US" dirty="0"/>
              <a:t>On average, one user has looked for 15 trips</a:t>
            </a:r>
          </a:p>
          <a:p>
            <a:r>
              <a:rPr lang="en-US" dirty="0"/>
              <a:t>Trip id repetition is quite rare ( only 40 K out of 1.1 Million)</a:t>
            </a:r>
          </a:p>
          <a:p>
            <a:r>
              <a:rPr lang="en-US" dirty="0"/>
              <a:t>The data is quite clean with one-way/ Round trip having length of stay mostly in appropriate range.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684A-D58B-4568-9ED7-0651D29A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 err="1"/>
              <a:t>trip_id</a:t>
            </a:r>
            <a:r>
              <a:rPr lang="en-US" dirty="0"/>
              <a:t>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7DEF-FA29-4791-8A9E-4ACFCE09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271713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Trip id is mostly about same origin, destination, dates, trip type etc.</a:t>
            </a:r>
          </a:p>
          <a:p>
            <a:pPr marL="0" indent="0">
              <a:buNone/>
            </a:pPr>
            <a:r>
              <a:rPr lang="en-US" dirty="0"/>
              <a:t>Below are columns which has same value over a trip id: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6BEDA-B18D-4DD7-B6E6-1BD6C90548A0}"/>
              </a:ext>
            </a:extLst>
          </p:cNvPr>
          <p:cNvSpPr/>
          <p:nvPr/>
        </p:nvSpPr>
        <p:spPr>
          <a:xfrm>
            <a:off x="1970722" y="3125154"/>
            <a:ext cx="2676525" cy="3495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2DCB1-8905-4BEA-8CDB-9F8A9734EAE5}"/>
              </a:ext>
            </a:extLst>
          </p:cNvPr>
          <p:cNvSpPr txBox="1"/>
          <p:nvPr/>
        </p:nvSpPr>
        <p:spPr>
          <a:xfrm>
            <a:off x="2135504" y="3337560"/>
            <a:ext cx="2346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Trip type</a:t>
            </a:r>
          </a:p>
          <a:p>
            <a:r>
              <a:rPr lang="en-US" dirty="0"/>
              <a:t>Origin,  Destination</a:t>
            </a:r>
          </a:p>
          <a:p>
            <a:r>
              <a:rPr lang="en-US" dirty="0"/>
              <a:t>Origin type, Destination type,</a:t>
            </a:r>
          </a:p>
          <a:p>
            <a:r>
              <a:rPr lang="en-US" dirty="0"/>
              <a:t>Departure date,</a:t>
            </a:r>
          </a:p>
          <a:p>
            <a:r>
              <a:rPr lang="en-US" dirty="0"/>
              <a:t>Return date</a:t>
            </a:r>
          </a:p>
          <a:p>
            <a:r>
              <a:rPr lang="en-US" dirty="0"/>
              <a:t>Stay, Weekend,</a:t>
            </a:r>
          </a:p>
          <a:p>
            <a:r>
              <a:rPr lang="en-US" dirty="0"/>
              <a:t>filter_no_lcc </a:t>
            </a:r>
          </a:p>
          <a:p>
            <a:r>
              <a:rPr lang="en-US" dirty="0"/>
              <a:t>filter_non_stop </a:t>
            </a:r>
          </a:p>
          <a:p>
            <a:r>
              <a:rPr lang="en-US" dirty="0"/>
              <a:t>filter_short_layover </a:t>
            </a:r>
          </a:p>
          <a:p>
            <a:r>
              <a:rPr lang="en-US" dirty="0"/>
              <a:t>filter_name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4E9F-3C43-446A-A039-EA3DFD13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Model1: Simple Similarity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7F0F-C80F-48BD-B816-6DE73D20FD05}"/>
              </a:ext>
            </a:extLst>
          </p:cNvPr>
          <p:cNvSpPr txBox="1"/>
          <p:nvPr/>
        </p:nvSpPr>
        <p:spPr>
          <a:xfrm>
            <a:off x="898825" y="2732082"/>
            <a:ext cx="10579997" cy="1937197"/>
          </a:xfrm>
          <a:prstGeom prst="rect">
            <a:avLst/>
          </a:prstGeom>
          <a:noFill/>
          <a:ln>
            <a:noFill/>
          </a:ln>
        </p:spPr>
        <p:txBody>
          <a:bodyPr wrap="square" rIns="36000" rtlCol="0">
            <a:spAutoFit/>
          </a:bodyPr>
          <a:lstStyle/>
          <a:p>
            <a:pPr>
              <a:lnSpc>
                <a:spcPct val="204000"/>
              </a:lnSpc>
              <a:spcBef>
                <a:spcPts val="200"/>
              </a:spcBef>
            </a:pPr>
            <a:r>
              <a:rPr lang="en-US" sz="2400" dirty="0"/>
              <a:t>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Convert same trip id columns in Numerical array (Convert dates, coordinates, dummies)</a:t>
            </a:r>
          </a:p>
          <a:p>
            <a:pPr>
              <a:lnSpc>
                <a:spcPct val="204000"/>
              </a:lnSpc>
              <a:spcBef>
                <a:spcPts val="200"/>
              </a:spcBef>
            </a:pP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204000"/>
              </a:lnSpc>
              <a:spcBef>
                <a:spcPts val="20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  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C2B834A-73BE-44AA-985D-F76626C6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6" y="2863925"/>
            <a:ext cx="524396" cy="5846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9CE8329-996F-4D21-97BD-91AE3EBB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0" y="4681600"/>
            <a:ext cx="524396" cy="580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D59EFC6-6625-4764-AA5B-57112444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0" y="5285527"/>
            <a:ext cx="524396" cy="580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2D402-9E9E-49F8-8FB7-52EC2B95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0" y="4076271"/>
            <a:ext cx="524396" cy="5846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03  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28AA83D-3761-4275-942B-A08ABB4C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05" y="5885372"/>
            <a:ext cx="524396" cy="582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06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E2008-9B76-4B17-BC8F-0A32A29B2B25}"/>
              </a:ext>
            </a:extLst>
          </p:cNvPr>
          <p:cNvCxnSpPr/>
          <p:nvPr/>
        </p:nvCxnSpPr>
        <p:spPr>
          <a:xfrm>
            <a:off x="839584" y="6442778"/>
            <a:ext cx="1069848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258D4A-9A5E-47B5-A930-8871B441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7" y="3468338"/>
            <a:ext cx="521207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3DE3A-2D19-41E2-A2C1-BDF6BDB97A1F}"/>
              </a:ext>
            </a:extLst>
          </p:cNvPr>
          <p:cNvCxnSpPr/>
          <p:nvPr/>
        </p:nvCxnSpPr>
        <p:spPr>
          <a:xfrm>
            <a:off x="838200" y="3440252"/>
            <a:ext cx="1069848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DB097-7F47-46F2-AE9C-BDB13506C92F}"/>
              </a:ext>
            </a:extLst>
          </p:cNvPr>
          <p:cNvCxnSpPr/>
          <p:nvPr/>
        </p:nvCxnSpPr>
        <p:spPr>
          <a:xfrm>
            <a:off x="819150" y="4076271"/>
            <a:ext cx="1069848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A2A089-61EE-4856-BBC1-3ADF28A28DEA}"/>
              </a:ext>
            </a:extLst>
          </p:cNvPr>
          <p:cNvCxnSpPr/>
          <p:nvPr/>
        </p:nvCxnSpPr>
        <p:spPr>
          <a:xfrm>
            <a:off x="838200" y="4660892"/>
            <a:ext cx="1069848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F7480E-C3B9-4E96-8852-E723DDE620B2}"/>
              </a:ext>
            </a:extLst>
          </p:cNvPr>
          <p:cNvCxnSpPr/>
          <p:nvPr/>
        </p:nvCxnSpPr>
        <p:spPr>
          <a:xfrm>
            <a:off x="828675" y="5285527"/>
            <a:ext cx="1069848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4827-AEB9-4234-B128-E78B171F650B}"/>
              </a:ext>
            </a:extLst>
          </p:cNvPr>
          <p:cNvCxnSpPr/>
          <p:nvPr/>
        </p:nvCxnSpPr>
        <p:spPr>
          <a:xfrm>
            <a:off x="819150" y="5885372"/>
            <a:ext cx="1069848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2BFDCB-A114-4AF1-9B45-8AE1F862413C}"/>
              </a:ext>
            </a:extLst>
          </p:cNvPr>
          <p:cNvSpPr/>
          <p:nvPr/>
        </p:nvSpPr>
        <p:spPr>
          <a:xfrm>
            <a:off x="1168744" y="3730418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Normalize the data for good scaling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79522-EB4D-458B-A6C9-E63E3DA85B35}"/>
              </a:ext>
            </a:extLst>
          </p:cNvPr>
          <p:cNvSpPr/>
          <p:nvPr/>
        </p:nvSpPr>
        <p:spPr>
          <a:xfrm>
            <a:off x="1285874" y="5457197"/>
            <a:ext cx="709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all trips to recommend to users based on closest trip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17D3D-EF01-47F6-A5FD-61EB3F7CB723}"/>
              </a:ext>
            </a:extLst>
          </p:cNvPr>
          <p:cNvSpPr/>
          <p:nvPr/>
        </p:nvSpPr>
        <p:spPr>
          <a:xfrm>
            <a:off x="1285874" y="6012226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Filter trips if that is already done by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845D7-57AE-4BFA-A7DB-CC6DEB3BF0BA}"/>
              </a:ext>
            </a:extLst>
          </p:cNvPr>
          <p:cNvSpPr/>
          <p:nvPr/>
        </p:nvSpPr>
        <p:spPr>
          <a:xfrm>
            <a:off x="1281110" y="4311686"/>
            <a:ext cx="542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cosine similarity matrix for each trip 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CE3D7-6DFE-4D29-8BBD-98478360C08F}"/>
              </a:ext>
            </a:extLst>
          </p:cNvPr>
          <p:cNvSpPr/>
          <p:nvPr/>
        </p:nvSpPr>
        <p:spPr>
          <a:xfrm>
            <a:off x="1281110" y="4907809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Find closest trip to each trip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1C98-D294-41E7-82D5-BA303094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Model2: Predicting Destination/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19D5-3C3F-4139-98DA-04C7DC36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Ideally to each user, we would like to trips to be booked or active.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EF86E-3BBD-4C4D-8B55-CC8D2779DE38}"/>
              </a:ext>
            </a:extLst>
          </p:cNvPr>
          <p:cNvSpPr/>
          <p:nvPr/>
        </p:nvSpPr>
        <p:spPr>
          <a:xfrm>
            <a:off x="1666874" y="3733800"/>
            <a:ext cx="2800351" cy="192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AE4F9-7A32-4491-950D-5365F9BF5960}"/>
              </a:ext>
            </a:extLst>
          </p:cNvPr>
          <p:cNvSpPr/>
          <p:nvPr/>
        </p:nvSpPr>
        <p:spPr>
          <a:xfrm>
            <a:off x="6096000" y="3733800"/>
            <a:ext cx="2800352" cy="192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4C18D-F7E0-4981-BBCF-F7112B6E66E4}"/>
              </a:ext>
            </a:extLst>
          </p:cNvPr>
          <p:cNvSpPr txBox="1"/>
          <p:nvPr/>
        </p:nvSpPr>
        <p:spPr>
          <a:xfrm>
            <a:off x="2184400" y="3982720"/>
            <a:ext cx="204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Observation by a user for a trip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7B7B-E4C9-486E-85CE-3ED624D19F71}"/>
              </a:ext>
            </a:extLst>
          </p:cNvPr>
          <p:cNvSpPr txBox="1"/>
          <p:nvPr/>
        </p:nvSpPr>
        <p:spPr>
          <a:xfrm>
            <a:off x="6832443" y="4036060"/>
            <a:ext cx="1737360" cy="99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1A0AB-F402-48F1-A71A-89AB8FD943BC}"/>
              </a:ext>
            </a:extLst>
          </p:cNvPr>
          <p:cNvSpPr txBox="1"/>
          <p:nvPr/>
        </p:nvSpPr>
        <p:spPr>
          <a:xfrm>
            <a:off x="6259276" y="3743960"/>
            <a:ext cx="2626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For same user with same origin , active/booked trip with different destination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C8B7-4A50-4A71-AB70-0C8331CB8493}"/>
              </a:ext>
            </a:extLst>
          </p:cNvPr>
          <p:cNvSpPr txBox="1"/>
          <p:nvPr/>
        </p:nvSpPr>
        <p:spPr>
          <a:xfrm>
            <a:off x="7137243" y="4340860"/>
            <a:ext cx="1737360" cy="99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A6D52F-7BAC-4768-AD90-2E37C5459F19}"/>
              </a:ext>
            </a:extLst>
          </p:cNvPr>
          <p:cNvSpPr/>
          <p:nvPr/>
        </p:nvSpPr>
        <p:spPr>
          <a:xfrm>
            <a:off x="4582160" y="4500880"/>
            <a:ext cx="1372316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80CB-FFF4-4211-95D9-4968081A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9297"/>
            <a:ext cx="8825659" cy="3710503"/>
          </a:xfrm>
        </p:spPr>
        <p:txBody>
          <a:bodyPr/>
          <a:lstStyle/>
          <a:p>
            <a:r>
              <a:rPr lang="en-US" b="1" dirty="0"/>
              <a:t>Model Building: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129640-ADEC-4C97-BE99-B0F6B793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Model2: Predicting Destination/ 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5F5A7-3AD2-400A-85D2-9313459D5B11}"/>
              </a:ext>
            </a:extLst>
          </p:cNvPr>
          <p:cNvSpPr/>
          <p:nvPr/>
        </p:nvSpPr>
        <p:spPr>
          <a:xfrm>
            <a:off x="1676717" y="2753360"/>
            <a:ext cx="3839845" cy="379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EE1AF-6082-4A23-BA9D-0BEB3C58C278}"/>
              </a:ext>
            </a:extLst>
          </p:cNvPr>
          <p:cNvSpPr txBox="1"/>
          <p:nvPr/>
        </p:nvSpPr>
        <p:spPr>
          <a:xfrm>
            <a:off x="1828798" y="2753360"/>
            <a:ext cx="368776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sz="1400" dirty="0"/>
              <a:t>destination ,</a:t>
            </a:r>
            <a:r>
              <a:rPr lang="en-US" sz="1400" dirty="0" err="1"/>
              <a:t>destination_type,weekend</a:t>
            </a:r>
            <a:r>
              <a:rPr lang="en-US" sz="1400" dirty="0"/>
              <a:t>, </a:t>
            </a:r>
            <a:r>
              <a:rPr lang="en-US" sz="1400" dirty="0" err="1"/>
              <a:t>filter_no_lcc</a:t>
            </a:r>
            <a:r>
              <a:rPr lang="en-US" sz="1400" dirty="0"/>
              <a:t>, </a:t>
            </a:r>
            <a:r>
              <a:rPr lang="en-US" sz="1400" dirty="0" err="1"/>
              <a:t>filter_non_stop</a:t>
            </a:r>
            <a:r>
              <a:rPr lang="en-US" sz="1400" dirty="0"/>
              <a:t>, </a:t>
            </a:r>
            <a:r>
              <a:rPr lang="en-US" sz="1400" dirty="0" err="1"/>
              <a:t>filter_short_layover</a:t>
            </a:r>
            <a:r>
              <a:rPr lang="en-US" sz="1400" dirty="0"/>
              <a:t>, </a:t>
            </a:r>
            <a:r>
              <a:rPr lang="en-US" sz="1400" dirty="0" err="1"/>
              <a:t>filter_name</a:t>
            </a:r>
            <a:r>
              <a:rPr lang="en-US" sz="1400" dirty="0"/>
              <a:t>, </a:t>
            </a:r>
            <a:r>
              <a:rPr lang="en-US" sz="1400" dirty="0" err="1"/>
              <a:t>stay,total_notifs,total_buy_notifs</a:t>
            </a:r>
            <a:r>
              <a:rPr lang="en-US" sz="1400" dirty="0"/>
              <a:t>, </a:t>
            </a:r>
            <a:r>
              <a:rPr lang="en-US" sz="1400" dirty="0" err="1"/>
              <a:t>first_rec</a:t>
            </a:r>
            <a:r>
              <a:rPr lang="en-US" sz="1400" dirty="0"/>
              <a:t>, </a:t>
            </a:r>
            <a:r>
              <a:rPr lang="en-US" sz="1400" dirty="0" err="1"/>
              <a:t>first_price</a:t>
            </a:r>
            <a:r>
              <a:rPr lang="en-US" sz="1400" dirty="0"/>
              <a:t>, </a:t>
            </a:r>
            <a:r>
              <a:rPr lang="en-US" sz="1400" dirty="0" err="1"/>
              <a:t>first_buy_price</a:t>
            </a:r>
            <a:r>
              <a:rPr lang="en-US" sz="1400" dirty="0"/>
              <a:t>, </a:t>
            </a:r>
            <a:r>
              <a:rPr lang="en-US" sz="1400" dirty="0" err="1"/>
              <a:t>lowest_price</a:t>
            </a:r>
            <a:r>
              <a:rPr lang="en-US" sz="1400" dirty="0"/>
              <a:t>, </a:t>
            </a:r>
            <a:r>
              <a:rPr lang="en-US" sz="1400" dirty="0" err="1"/>
              <a:t>forecast_first_target_price</a:t>
            </a:r>
            <a:r>
              <a:rPr lang="en-US" sz="1400" dirty="0"/>
              <a:t>, </a:t>
            </a:r>
            <a:r>
              <a:rPr lang="en-US" sz="1400" dirty="0" err="1"/>
              <a:t>forecast_first_good_price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forecast_last_target_price</a:t>
            </a:r>
            <a:r>
              <a:rPr lang="en-US" sz="1400" dirty="0"/>
              <a:t>, </a:t>
            </a:r>
            <a:r>
              <a:rPr lang="en-US" sz="1400" dirty="0" err="1"/>
              <a:t>forecast_last_good_price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forecast_min_target_price</a:t>
            </a:r>
            <a:r>
              <a:rPr lang="en-US" sz="1400" dirty="0"/>
              <a:t>, </a:t>
            </a:r>
            <a:r>
              <a:rPr lang="en-US" sz="1400" dirty="0" err="1"/>
              <a:t>forecast_max_target_price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forecast_min_good_price</a:t>
            </a:r>
            <a:r>
              <a:rPr lang="en-US" sz="1400" dirty="0"/>
              <a:t>, </a:t>
            </a:r>
            <a:r>
              <a:rPr lang="en-US" sz="1400" dirty="0" err="1"/>
              <a:t>forecast_max_good_price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first_advance</a:t>
            </a:r>
            <a:r>
              <a:rPr lang="en-US" sz="1400" dirty="0"/>
              <a:t>, </a:t>
            </a:r>
            <a:r>
              <a:rPr lang="en-US" sz="1400" dirty="0" err="1"/>
              <a:t>watch_advance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D8F00-C99D-4FCB-8411-EE69D618050F}"/>
              </a:ext>
            </a:extLst>
          </p:cNvPr>
          <p:cNvSpPr/>
          <p:nvPr/>
        </p:nvSpPr>
        <p:spPr>
          <a:xfrm>
            <a:off x="8915994" y="3499119"/>
            <a:ext cx="2800352" cy="192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56D22-8142-43C4-A7A8-37A546A060A8}"/>
              </a:ext>
            </a:extLst>
          </p:cNvPr>
          <p:cNvSpPr txBox="1"/>
          <p:nvPr/>
        </p:nvSpPr>
        <p:spPr>
          <a:xfrm>
            <a:off x="9050101" y="3599994"/>
            <a:ext cx="2626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Departure date</a:t>
            </a:r>
          </a:p>
          <a:p>
            <a:r>
              <a:rPr lang="en-US" dirty="0"/>
              <a:t>Destination</a:t>
            </a:r>
          </a:p>
          <a:p>
            <a:r>
              <a:rPr lang="en-US" dirty="0"/>
              <a:t>Stay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3E486-4AD5-463C-9A91-390A9690DAB4}"/>
              </a:ext>
            </a:extLst>
          </p:cNvPr>
          <p:cNvSpPr/>
          <p:nvPr/>
        </p:nvSpPr>
        <p:spPr>
          <a:xfrm>
            <a:off x="6236948" y="3805596"/>
            <a:ext cx="1886626" cy="1271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515478-E4F1-4AFA-9171-2E908D4BD9C3}"/>
              </a:ext>
            </a:extLst>
          </p:cNvPr>
          <p:cNvSpPr/>
          <p:nvPr/>
        </p:nvSpPr>
        <p:spPr>
          <a:xfrm>
            <a:off x="5516075" y="4441459"/>
            <a:ext cx="72136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C65D0B5-53D4-4F4C-8D08-561EA72CF146}"/>
              </a:ext>
            </a:extLst>
          </p:cNvPr>
          <p:cNvSpPr/>
          <p:nvPr/>
        </p:nvSpPr>
        <p:spPr>
          <a:xfrm>
            <a:off x="8159104" y="4461779"/>
            <a:ext cx="72136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2579-DB16-438C-B316-6474699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Model2: Predicting Destination/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6C58-0594-49B5-A12E-526609D5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Trip data to Output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C663E0-A28C-492A-9A0B-4FF0E2479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19933"/>
              </p:ext>
            </p:extLst>
          </p:nvPr>
        </p:nvGraphicFramePr>
        <p:xfrm>
          <a:off x="2211386" y="3737186"/>
          <a:ext cx="8426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77">
                  <a:extLst>
                    <a:ext uri="{9D8B030D-6E8A-4147-A177-3AD203B41FA5}">
                      <a16:colId xmlns:a16="http://schemas.microsoft.com/office/drawing/2014/main" val="1590596372"/>
                    </a:ext>
                  </a:extLst>
                </a:gridCol>
                <a:gridCol w="6147456">
                  <a:extLst>
                    <a:ext uri="{9D8B030D-6E8A-4147-A177-3AD203B41FA5}">
                      <a16:colId xmlns:a16="http://schemas.microsoft.com/office/drawing/2014/main" val="2489430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0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Departure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into integer by number of days from 1/1/2015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9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Latitude and 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 stay by a high value for one-way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24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8CFEAB-0591-4C0A-A18A-D86634C1CFA6}"/>
              </a:ext>
            </a:extLst>
          </p:cNvPr>
          <p:cNvSpPr txBox="1"/>
          <p:nvPr/>
        </p:nvSpPr>
        <p:spPr>
          <a:xfrm>
            <a:off x="1362075" y="5686425"/>
            <a:ext cx="806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origin of trip will be kept same as origin of recent trip the </a:t>
            </a:r>
            <a:r>
              <a:rPr lang="en-US" b="1" dirty="0"/>
              <a:t>same</a:t>
            </a:r>
            <a:r>
              <a:rPr lang="en-US" dirty="0"/>
              <a:t> user searched for.</a:t>
            </a:r>
          </a:p>
        </p:txBody>
      </p:sp>
    </p:spTree>
    <p:extLst>
      <p:ext uri="{BB962C8B-B14F-4D97-AF65-F5344CB8AC3E}">
        <p14:creationId xmlns:p14="http://schemas.microsoft.com/office/powerpoint/2010/main" val="421828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86E2-985F-4B17-9DDA-C684955A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Model2: Predicting Destination/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AF9A-3DD8-423E-A7D6-6B0A5B44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 Output Neural Network: </a:t>
            </a:r>
          </a:p>
          <a:p>
            <a:pPr marL="0" indent="0">
              <a:buNone/>
            </a:pPr>
            <a:r>
              <a:rPr lang="en-US" b="1" dirty="0"/>
              <a:t>Trained on Euclidian Loss(RMSE) of each of 4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E62D0-9909-4963-9594-A8954ABA9A7D}"/>
              </a:ext>
            </a:extLst>
          </p:cNvPr>
          <p:cNvSpPr/>
          <p:nvPr/>
        </p:nvSpPr>
        <p:spPr>
          <a:xfrm>
            <a:off x="1154954" y="3560078"/>
            <a:ext cx="1141206" cy="245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CE621-EA91-4A05-A3B3-F5576BC81C76}"/>
              </a:ext>
            </a:extLst>
          </p:cNvPr>
          <p:cNvSpPr/>
          <p:nvPr/>
        </p:nvSpPr>
        <p:spPr>
          <a:xfrm>
            <a:off x="3065034" y="3880869"/>
            <a:ext cx="1141206" cy="1818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755DD-414B-4BE7-810F-11007694B75E}"/>
              </a:ext>
            </a:extLst>
          </p:cNvPr>
          <p:cNvSpPr/>
          <p:nvPr/>
        </p:nvSpPr>
        <p:spPr>
          <a:xfrm>
            <a:off x="4954794" y="4114800"/>
            <a:ext cx="1141206" cy="1263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25634-45D3-4B73-A865-0A639509519A}"/>
              </a:ext>
            </a:extLst>
          </p:cNvPr>
          <p:cNvSpPr/>
          <p:nvPr/>
        </p:nvSpPr>
        <p:spPr>
          <a:xfrm>
            <a:off x="6844554" y="4365508"/>
            <a:ext cx="856726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52873-1428-474C-B6CA-3DDB0B088647}"/>
              </a:ext>
            </a:extLst>
          </p:cNvPr>
          <p:cNvSpPr/>
          <p:nvPr/>
        </p:nvSpPr>
        <p:spPr>
          <a:xfrm>
            <a:off x="8967994" y="3118869"/>
            <a:ext cx="1547606" cy="441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12083-6183-4267-8315-1EC03FBD7CE6}"/>
              </a:ext>
            </a:extLst>
          </p:cNvPr>
          <p:cNvSpPr/>
          <p:nvPr/>
        </p:nvSpPr>
        <p:spPr>
          <a:xfrm>
            <a:off x="8967993" y="4041737"/>
            <a:ext cx="1558943" cy="441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6AAB4-F65B-4BA9-9733-A918F77FA3DB}"/>
              </a:ext>
            </a:extLst>
          </p:cNvPr>
          <p:cNvSpPr/>
          <p:nvPr/>
        </p:nvSpPr>
        <p:spPr>
          <a:xfrm>
            <a:off x="9006990" y="5030768"/>
            <a:ext cx="1519945" cy="441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D61D6-6D2C-45DF-A79F-615DAE701BC2}"/>
              </a:ext>
            </a:extLst>
          </p:cNvPr>
          <p:cNvSpPr/>
          <p:nvPr/>
        </p:nvSpPr>
        <p:spPr>
          <a:xfrm>
            <a:off x="9024025" y="6060250"/>
            <a:ext cx="1502910" cy="441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DABBD-87A8-4751-84BE-B26AC49E457C}"/>
              </a:ext>
            </a:extLst>
          </p:cNvPr>
          <p:cNvSpPr txBox="1"/>
          <p:nvPr/>
        </p:nvSpPr>
        <p:spPr>
          <a:xfrm>
            <a:off x="1239520" y="4114800"/>
            <a:ext cx="97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dirty="0"/>
              <a:t>(31)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EA2CAA-E933-46AF-9E60-E1EE94A9C4E7}"/>
              </a:ext>
            </a:extLst>
          </p:cNvPr>
          <p:cNvSpPr txBox="1"/>
          <p:nvPr/>
        </p:nvSpPr>
        <p:spPr>
          <a:xfrm>
            <a:off x="3108187" y="4188732"/>
            <a:ext cx="119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layer1:</a:t>
            </a:r>
          </a:p>
          <a:p>
            <a:r>
              <a:rPr lang="en-US" dirty="0"/>
              <a:t>(20)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1E382-1258-4C00-804D-F21A1091899F}"/>
              </a:ext>
            </a:extLst>
          </p:cNvPr>
          <p:cNvSpPr txBox="1"/>
          <p:nvPr/>
        </p:nvSpPr>
        <p:spPr>
          <a:xfrm>
            <a:off x="5035201" y="4246400"/>
            <a:ext cx="11937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Hidden layer2:</a:t>
            </a:r>
          </a:p>
          <a:p>
            <a:r>
              <a:rPr lang="en-US" sz="1600" dirty="0"/>
              <a:t>(10)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BD03B-1DDA-4D53-BF0C-D1EFA5760D5A}"/>
              </a:ext>
            </a:extLst>
          </p:cNvPr>
          <p:cNvSpPr txBox="1"/>
          <p:nvPr/>
        </p:nvSpPr>
        <p:spPr>
          <a:xfrm>
            <a:off x="6817562" y="4437965"/>
            <a:ext cx="1193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layer2:</a:t>
            </a:r>
          </a:p>
          <a:p>
            <a:r>
              <a:rPr lang="en-US" sz="1400" dirty="0"/>
              <a:t>(5)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7A085-B2FB-4961-8A23-A55787CFC35B}"/>
              </a:ext>
            </a:extLst>
          </p:cNvPr>
          <p:cNvSpPr txBox="1"/>
          <p:nvPr/>
        </p:nvSpPr>
        <p:spPr>
          <a:xfrm>
            <a:off x="9006991" y="3077863"/>
            <a:ext cx="119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Days from 1/1/2015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4D03B-4B30-4100-85A3-BA3C8D2ABCEC}"/>
              </a:ext>
            </a:extLst>
          </p:cNvPr>
          <p:cNvSpPr txBox="1"/>
          <p:nvPr/>
        </p:nvSpPr>
        <p:spPr>
          <a:xfrm>
            <a:off x="9024025" y="4082742"/>
            <a:ext cx="155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B8B62-332C-46CC-BC56-E6F7153BEB55}"/>
              </a:ext>
            </a:extLst>
          </p:cNvPr>
          <p:cNvSpPr txBox="1"/>
          <p:nvPr/>
        </p:nvSpPr>
        <p:spPr>
          <a:xfrm>
            <a:off x="9024025" y="5098037"/>
            <a:ext cx="155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Longitude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F4E6D-D732-4112-814D-6E247486E501}"/>
              </a:ext>
            </a:extLst>
          </p:cNvPr>
          <p:cNvSpPr txBox="1"/>
          <p:nvPr/>
        </p:nvSpPr>
        <p:spPr>
          <a:xfrm>
            <a:off x="9136896" y="6139822"/>
            <a:ext cx="155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732573-937B-4AC3-8DAB-53D98F804396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2296160" y="4788897"/>
            <a:ext cx="812027" cy="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07AB56-0299-482E-B061-274D5ECA167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86250" y="4732819"/>
            <a:ext cx="768544" cy="1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11875F-BB78-4E61-A5A5-1EEB441F9639}"/>
              </a:ext>
            </a:extLst>
          </p:cNvPr>
          <p:cNvCxnSpPr>
            <a:cxnSpLocks/>
          </p:cNvCxnSpPr>
          <p:nvPr/>
        </p:nvCxnSpPr>
        <p:spPr>
          <a:xfrm>
            <a:off x="6117244" y="4747550"/>
            <a:ext cx="727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3B52E3-9C1A-4319-B122-90F21A27BD2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693628" y="3339474"/>
            <a:ext cx="1274366" cy="112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046B37-4D13-42BB-9C23-495FAECF242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701280" y="4236631"/>
            <a:ext cx="1322745" cy="39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AEA9D5-5365-41A4-84F5-0C971EE9B8C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701280" y="4816828"/>
            <a:ext cx="1322745" cy="4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14B0-0D82-4ABC-BF01-40A922E0EE5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1280" y="4923600"/>
            <a:ext cx="1322745" cy="135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5289-6EC5-4072-86F6-99AFA67B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Due to memory constraints I trained on model on lesser data ( first 500,000 rows of initial data yielded approximately 4200 rows)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test data (size 840 rows), 342 rows has matching destination group, 750 rows has correct one-way or round trip predictions and 84 rows has departure range in 30 days vicinity. </a:t>
            </a:r>
          </a:p>
          <a:p>
            <a:pPr>
              <a:buFont typeface="+mj-lt"/>
              <a:buAutoNum type="arabicPeriod"/>
            </a:pPr>
            <a:r>
              <a:rPr lang="en-US" dirty="0"/>
              <a:t>As neural net requires lot of data, the performance can be improved processing with full data.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10AA9C-2CF7-4991-84F6-33F65249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Model2: Predicting Destination/ Dates</a:t>
            </a:r>
          </a:p>
        </p:txBody>
      </p:sp>
    </p:spTree>
    <p:extLst>
      <p:ext uri="{BB962C8B-B14F-4D97-AF65-F5344CB8AC3E}">
        <p14:creationId xmlns:p14="http://schemas.microsoft.com/office/powerpoint/2010/main" val="216096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378</TotalTime>
  <Words>731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Case Analysis</vt:lpstr>
      <vt:lpstr>Understanding data</vt:lpstr>
      <vt:lpstr>What does a trip_id represent?</vt:lpstr>
      <vt:lpstr>Model1: Simple Similarity Matrix</vt:lpstr>
      <vt:lpstr>Model2: Predicting Destination/ Dates</vt:lpstr>
      <vt:lpstr>Model2: Predicting Destination/ Dates</vt:lpstr>
      <vt:lpstr>Model2: Predicting Destination/ Dates</vt:lpstr>
      <vt:lpstr>Model2: Predicting Destination/ Dates</vt:lpstr>
      <vt:lpstr>Model2: Predicting Destination/ Dates</vt:lpstr>
      <vt:lpstr>Model2: Predicting Destination/ Dates</vt:lpstr>
      <vt:lpstr>Model2: Predicting Destination/ 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Analysis: Hopper</dc:title>
  <dc:creator>Ankur Porwal</dc:creator>
  <cp:lastModifiedBy>Ankur Porwal</cp:lastModifiedBy>
  <cp:revision>16</cp:revision>
  <dcterms:created xsi:type="dcterms:W3CDTF">2019-11-18T17:51:01Z</dcterms:created>
  <dcterms:modified xsi:type="dcterms:W3CDTF">2019-11-19T01:18:01Z</dcterms:modified>
</cp:coreProperties>
</file>