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40"/>
  </p:notesMasterIdLst>
  <p:handoutMasterIdLst>
    <p:handoutMasterId r:id="rId41"/>
  </p:handoutMasterIdLst>
  <p:sldIdLst>
    <p:sldId id="258" r:id="rId5"/>
    <p:sldId id="331" r:id="rId6"/>
    <p:sldId id="408" r:id="rId7"/>
    <p:sldId id="407" r:id="rId8"/>
    <p:sldId id="381" r:id="rId9"/>
    <p:sldId id="382" r:id="rId10"/>
    <p:sldId id="383" r:id="rId11"/>
    <p:sldId id="384" r:id="rId12"/>
    <p:sldId id="385" r:id="rId13"/>
    <p:sldId id="386" r:id="rId14"/>
    <p:sldId id="387" r:id="rId15"/>
    <p:sldId id="388" r:id="rId16"/>
    <p:sldId id="400" r:id="rId17"/>
    <p:sldId id="389" r:id="rId18"/>
    <p:sldId id="390" r:id="rId19"/>
    <p:sldId id="391" r:id="rId20"/>
    <p:sldId id="394" r:id="rId21"/>
    <p:sldId id="396" r:id="rId22"/>
    <p:sldId id="397" r:id="rId23"/>
    <p:sldId id="411" r:id="rId24"/>
    <p:sldId id="398" r:id="rId25"/>
    <p:sldId id="414" r:id="rId26"/>
    <p:sldId id="415" r:id="rId27"/>
    <p:sldId id="416" r:id="rId28"/>
    <p:sldId id="417" r:id="rId29"/>
    <p:sldId id="401" r:id="rId30"/>
    <p:sldId id="413" r:id="rId31"/>
    <p:sldId id="412" r:id="rId32"/>
    <p:sldId id="399" r:id="rId33"/>
    <p:sldId id="402" r:id="rId34"/>
    <p:sldId id="403" r:id="rId35"/>
    <p:sldId id="405" r:id="rId36"/>
    <p:sldId id="418" r:id="rId37"/>
    <p:sldId id="410" r:id="rId38"/>
    <p:sldId id="261" r:id="rId3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7">
          <p15:clr>
            <a:srgbClr val="A4A3A4"/>
          </p15:clr>
        </p15:guide>
        <p15:guide id="2" orient="horz" pos="2203">
          <p15:clr>
            <a:srgbClr val="A4A3A4"/>
          </p15:clr>
        </p15:guide>
        <p15:guide id="3" orient="horz" pos="3881">
          <p15:clr>
            <a:srgbClr val="A4A3A4"/>
          </p15:clr>
        </p15:guide>
        <p15:guide id="4" orient="horz" pos="184">
          <p15:clr>
            <a:srgbClr val="A4A3A4"/>
          </p15:clr>
        </p15:guide>
        <p15:guide id="5" orient="horz" pos="456">
          <p15:clr>
            <a:srgbClr val="A4A3A4"/>
          </p15:clr>
        </p15:guide>
        <p15:guide id="6" pos="7301">
          <p15:clr>
            <a:srgbClr val="A4A3A4"/>
          </p15:clr>
        </p15:guide>
        <p15:guide id="7" pos="3831">
          <p15:clr>
            <a:srgbClr val="A4A3A4"/>
          </p15:clr>
        </p15:guide>
        <p15:guide id="8" pos="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5AF"/>
    <a:srgbClr val="0A2A74"/>
    <a:srgbClr val="12838C"/>
    <a:srgbClr val="A8A27E"/>
    <a:srgbClr val="3A2139"/>
    <a:srgbClr val="868686"/>
    <a:srgbClr val="1499E6"/>
    <a:srgbClr val="149DEC"/>
    <a:srgbClr val="0D84AF"/>
    <a:srgbClr val="0184A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84381" autoAdjust="0"/>
  </p:normalViewPr>
  <p:slideViewPr>
    <p:cSldViewPr snapToGrid="0" showGuides="1">
      <p:cViewPr varScale="1">
        <p:scale>
          <a:sx n="63" d="100"/>
          <a:sy n="63" d="100"/>
        </p:scale>
        <p:origin x="990" y="60"/>
      </p:cViewPr>
      <p:guideLst>
        <p:guide orient="horz" pos="697"/>
        <p:guide orient="horz" pos="2203"/>
        <p:guide orient="horz" pos="3881"/>
        <p:guide orient="horz" pos="184"/>
        <p:guide orient="horz" pos="456"/>
        <p:guide pos="7301"/>
        <p:guide pos="3831"/>
        <p:guide pos="37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23E7550-E0F9-3D47-B240-CDF212F954DC}" type="datetimeFigureOut">
              <a:rPr lang="en-US" smtClean="0"/>
              <a:t>12/13/2016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55E19F-8104-454E-99EE-5FECE3F2C2A1}" type="slidenum">
              <a:rPr lang="en-US" smtClean="0"/>
              <a:t>‹#›</a:t>
            </a:fld>
            <a:endParaRPr lang="en-US"/>
          </a:p>
        </p:txBody>
      </p:sp>
    </p:spTree>
    <p:extLst>
      <p:ext uri="{BB962C8B-B14F-4D97-AF65-F5344CB8AC3E}">
        <p14:creationId xmlns:p14="http://schemas.microsoft.com/office/powerpoint/2010/main" val="2280270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4816F-C52D-684F-90D7-8658B6D04F7F}" type="datetimeFigureOut">
              <a:rPr lang="en-US" smtClean="0"/>
              <a:t>12/13/2016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2F3505-8F58-2C45-86A7-6D873B9ECDD2}" type="slidenum">
              <a:rPr lang="en-US" smtClean="0"/>
              <a:t>‹#›</a:t>
            </a:fld>
            <a:endParaRPr lang="en-US"/>
          </a:p>
        </p:txBody>
      </p:sp>
    </p:spTree>
    <p:extLst>
      <p:ext uri="{BB962C8B-B14F-4D97-AF65-F5344CB8AC3E}">
        <p14:creationId xmlns:p14="http://schemas.microsoft.com/office/powerpoint/2010/main" val="185622629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a:t>
            </a:fld>
            <a:endParaRPr lang="en-US"/>
          </a:p>
        </p:txBody>
      </p:sp>
    </p:spTree>
    <p:extLst>
      <p:ext uri="{BB962C8B-B14F-4D97-AF65-F5344CB8AC3E}">
        <p14:creationId xmlns:p14="http://schemas.microsoft.com/office/powerpoint/2010/main" val="2678155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a:t>
            </a:r>
            <a:r>
              <a:rPr lang="en-US" sz="1200" b="0" kern="1200" dirty="0" err="1" smtClean="0">
                <a:solidFill>
                  <a:schemeClr val="tx1"/>
                </a:solidFill>
                <a:latin typeface="+mn-lt"/>
                <a:ea typeface="+mn-ea"/>
                <a:cs typeface="+mn-cs"/>
              </a:rPr>
              <a:t>BillPughSingleton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private </a:t>
            </a:r>
            <a:r>
              <a:rPr lang="en-US" sz="1200" b="0" kern="1200" dirty="0" err="1" smtClean="0">
                <a:solidFill>
                  <a:schemeClr val="tx1"/>
                </a:solidFill>
                <a:latin typeface="+mn-lt"/>
                <a:ea typeface="+mn-ea"/>
                <a:cs typeface="+mn-cs"/>
              </a:rPr>
              <a:t>BillPughSingleton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private static class </a:t>
            </a:r>
            <a:r>
              <a:rPr lang="en-US" sz="1200" b="0" kern="1200" dirty="0" err="1" smtClean="0">
                <a:solidFill>
                  <a:schemeClr val="tx1"/>
                </a:solidFill>
                <a:latin typeface="+mn-lt"/>
                <a:ea typeface="+mn-ea"/>
                <a:cs typeface="+mn-cs"/>
              </a:rPr>
              <a:t>SingletonHelper</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private static final </a:t>
            </a:r>
            <a:r>
              <a:rPr lang="en-US" sz="1200" b="0" kern="1200" dirty="0" err="1" smtClean="0">
                <a:solidFill>
                  <a:schemeClr val="tx1"/>
                </a:solidFill>
                <a:latin typeface="+mn-lt"/>
                <a:ea typeface="+mn-ea"/>
                <a:cs typeface="+mn-cs"/>
              </a:rPr>
              <a:t>BillPughSingleton</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INSTANCE = new </a:t>
            </a:r>
            <a:r>
              <a:rPr lang="en-US" sz="1200" b="0" i="1" kern="1200" dirty="0" err="1" smtClean="0">
                <a:solidFill>
                  <a:schemeClr val="tx1"/>
                </a:solidFill>
                <a:latin typeface="+mn-lt"/>
                <a:ea typeface="+mn-ea"/>
                <a:cs typeface="+mn-cs"/>
              </a:rPr>
              <a:t>BillPughSingleton</a:t>
            </a:r>
            <a:r>
              <a:rPr lang="en-US" sz="1200" b="0" i="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public static </a:t>
            </a:r>
            <a:r>
              <a:rPr lang="en-US" sz="1200" b="0" kern="1200" dirty="0" err="1" smtClean="0">
                <a:solidFill>
                  <a:schemeClr val="tx1"/>
                </a:solidFill>
                <a:latin typeface="+mn-lt"/>
                <a:ea typeface="+mn-ea"/>
                <a:cs typeface="+mn-cs"/>
              </a:rPr>
              <a:t>BillPughSingleton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getInstance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return </a:t>
            </a:r>
            <a:r>
              <a:rPr lang="en-US" sz="1200" b="0" kern="1200" dirty="0" err="1" smtClean="0">
                <a:solidFill>
                  <a:schemeClr val="tx1"/>
                </a:solidFill>
                <a:latin typeface="+mn-lt"/>
                <a:ea typeface="+mn-ea"/>
                <a:cs typeface="+mn-cs"/>
              </a:rPr>
              <a:t>SingletonHelper.</a:t>
            </a:r>
            <a:r>
              <a:rPr lang="en-US" sz="1200" b="0" i="1" kern="1200" dirty="0" err="1" smtClean="0">
                <a:solidFill>
                  <a:schemeClr val="tx1"/>
                </a:solidFill>
                <a:latin typeface="+mn-lt"/>
                <a:ea typeface="+mn-ea"/>
                <a:cs typeface="+mn-cs"/>
              </a:rPr>
              <a:t>INSTANCE</a:t>
            </a:r>
            <a:r>
              <a:rPr lang="en-US" sz="1200" b="0" i="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52F3505-8F58-2C45-86A7-6D873B9ECDD2}" type="slidenum">
              <a:rPr lang="en-US" smtClean="0"/>
              <a:t>12</a:t>
            </a:fld>
            <a:endParaRPr lang="en-US"/>
          </a:p>
        </p:txBody>
      </p:sp>
    </p:spTree>
    <p:extLst>
      <p:ext uri="{BB962C8B-B14F-4D97-AF65-F5344CB8AC3E}">
        <p14:creationId xmlns:p14="http://schemas.microsoft.com/office/powerpoint/2010/main" val="2229087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52F3505-8F58-2C45-86A7-6D873B9ECDD2}" type="slidenum">
              <a:rPr lang="en-US" smtClean="0"/>
              <a:t>13</a:t>
            </a:fld>
            <a:endParaRPr lang="en-US"/>
          </a:p>
        </p:txBody>
      </p:sp>
    </p:spTree>
    <p:extLst>
      <p:ext uri="{BB962C8B-B14F-4D97-AF65-F5344CB8AC3E}">
        <p14:creationId xmlns:p14="http://schemas.microsoft.com/office/powerpoint/2010/main" val="3547105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package </a:t>
            </a:r>
            <a:r>
              <a:rPr lang="en-US" dirty="0" err="1" smtClean="0"/>
              <a:t>com.sapient.singleton</a:t>
            </a:r>
            <a:r>
              <a:rPr lang="en-US" dirty="0" smtClean="0"/>
              <a:t>;</a:t>
            </a:r>
          </a:p>
          <a:p>
            <a:endParaRPr lang="en-US" dirty="0" smtClean="0"/>
          </a:p>
          <a:p>
            <a:r>
              <a:rPr lang="en-US" dirty="0" smtClean="0"/>
              <a:t>import </a:t>
            </a:r>
            <a:r>
              <a:rPr lang="en-US" dirty="0" err="1" smtClean="0"/>
              <a:t>java.lang.reflect.Constructor</a:t>
            </a:r>
            <a:r>
              <a:rPr lang="en-US" dirty="0" smtClean="0"/>
              <a:t>;</a:t>
            </a:r>
          </a:p>
          <a:p>
            <a:r>
              <a:rPr lang="en-US" dirty="0" smtClean="0"/>
              <a:t>import </a:t>
            </a:r>
            <a:r>
              <a:rPr lang="en-US" dirty="0" err="1" smtClean="0"/>
              <a:t>java.lang.reflect.InvocationTargetException</a:t>
            </a:r>
            <a:r>
              <a:rPr lang="en-US" dirty="0" smtClean="0"/>
              <a:t>;</a:t>
            </a:r>
          </a:p>
          <a:p>
            <a:endParaRPr lang="en-US" dirty="0" smtClean="0"/>
          </a:p>
          <a:p>
            <a:r>
              <a:rPr lang="en-US" dirty="0" smtClean="0"/>
              <a:t>public class </a:t>
            </a:r>
            <a:r>
              <a:rPr lang="en-US" dirty="0" err="1" smtClean="0"/>
              <a:t>ReflectionSingletonTest</a:t>
            </a:r>
            <a:r>
              <a:rPr lang="en-US" dirty="0" smtClean="0"/>
              <a:t> {</a:t>
            </a:r>
          </a:p>
          <a:p>
            <a:endParaRPr lang="en-US" dirty="0" smtClean="0"/>
          </a:p>
          <a:p>
            <a:r>
              <a:rPr lang="en-US" dirty="0" smtClean="0"/>
              <a:t>	public static void main(String[] args) throws </a:t>
            </a:r>
            <a:r>
              <a:rPr lang="en-US" dirty="0" err="1" smtClean="0"/>
              <a:t>InstantiationException</a:t>
            </a:r>
            <a:r>
              <a:rPr lang="en-US" dirty="0" smtClean="0"/>
              <a:t>,</a:t>
            </a:r>
          </a:p>
          <a:p>
            <a:r>
              <a:rPr lang="en-US" dirty="0" smtClean="0"/>
              <a:t>			</a:t>
            </a:r>
            <a:r>
              <a:rPr lang="en-US" dirty="0" err="1" smtClean="0"/>
              <a:t>IllegalAccessException</a:t>
            </a:r>
            <a:r>
              <a:rPr lang="en-US" dirty="0" smtClean="0"/>
              <a:t>, </a:t>
            </a:r>
            <a:r>
              <a:rPr lang="en-US" dirty="0" err="1" smtClean="0"/>
              <a:t>IllegalArgumentException</a:t>
            </a:r>
            <a:r>
              <a:rPr lang="en-US" dirty="0" smtClean="0"/>
              <a:t>,</a:t>
            </a:r>
          </a:p>
          <a:p>
            <a:r>
              <a:rPr lang="en-US" dirty="0" smtClean="0"/>
              <a:t>			</a:t>
            </a:r>
            <a:r>
              <a:rPr lang="en-US" dirty="0" err="1" smtClean="0"/>
              <a:t>InvocationTargetException</a:t>
            </a:r>
            <a:r>
              <a:rPr lang="en-US" dirty="0" smtClean="0"/>
              <a:t> {</a:t>
            </a:r>
          </a:p>
          <a:p>
            <a:r>
              <a:rPr lang="en-US" dirty="0" smtClean="0"/>
              <a:t>		</a:t>
            </a:r>
            <a:r>
              <a:rPr lang="en-US" dirty="0" err="1" smtClean="0"/>
              <a:t>ThreadSafeSingleton</a:t>
            </a:r>
            <a:r>
              <a:rPr lang="en-US" dirty="0" smtClean="0"/>
              <a:t> </a:t>
            </a:r>
            <a:r>
              <a:rPr lang="en-US" dirty="0" err="1" smtClean="0"/>
              <a:t>newInstance</a:t>
            </a:r>
            <a:r>
              <a:rPr lang="en-US" dirty="0" smtClean="0"/>
              <a:t> = null;</a:t>
            </a:r>
          </a:p>
          <a:p>
            <a:r>
              <a:rPr lang="en-US" dirty="0" smtClean="0"/>
              <a:t>		</a:t>
            </a:r>
            <a:r>
              <a:rPr lang="en-US" dirty="0" err="1" smtClean="0"/>
              <a:t>ThreadSafeSingleton</a:t>
            </a:r>
            <a:r>
              <a:rPr lang="en-US" dirty="0" smtClean="0"/>
              <a:t> instance = </a:t>
            </a:r>
            <a:r>
              <a:rPr lang="en-US" dirty="0" err="1" smtClean="0"/>
              <a:t>ThreadSafeSingleton.getInstance</a:t>
            </a:r>
            <a:r>
              <a:rPr lang="en-US" dirty="0" smtClean="0"/>
              <a:t>();</a:t>
            </a:r>
          </a:p>
          <a:p>
            <a:r>
              <a:rPr lang="en-US" dirty="0" smtClean="0"/>
              <a:t>		System.out.println("My original instance: " + </a:t>
            </a:r>
            <a:r>
              <a:rPr lang="en-US" dirty="0" err="1" smtClean="0"/>
              <a:t>instance.hashCode</a:t>
            </a:r>
            <a:r>
              <a:rPr lang="en-US" dirty="0" smtClean="0"/>
              <a:t>());</a:t>
            </a:r>
          </a:p>
          <a:p>
            <a:endParaRPr lang="en-US" dirty="0" smtClean="0"/>
          </a:p>
          <a:p>
            <a:r>
              <a:rPr lang="en-US" dirty="0" smtClean="0"/>
              <a:t>		Constructor&lt;?&gt;[] </a:t>
            </a:r>
            <a:r>
              <a:rPr lang="en-US" dirty="0" err="1" smtClean="0"/>
              <a:t>declaredConstructors</a:t>
            </a:r>
            <a:r>
              <a:rPr lang="en-US" dirty="0" smtClean="0"/>
              <a:t> = </a:t>
            </a:r>
            <a:r>
              <a:rPr lang="en-US" dirty="0" err="1" smtClean="0"/>
              <a:t>ThreadSafeSingleton.class</a:t>
            </a:r>
            <a:endParaRPr lang="en-US" dirty="0" smtClean="0"/>
          </a:p>
          <a:p>
            <a:r>
              <a:rPr lang="en-US" dirty="0" smtClean="0"/>
              <a:t>				.</a:t>
            </a:r>
            <a:r>
              <a:rPr lang="en-US" dirty="0" err="1" smtClean="0"/>
              <a:t>getDeclaredConstructors</a:t>
            </a:r>
            <a:r>
              <a:rPr lang="en-US" dirty="0" smtClean="0"/>
              <a:t>();</a:t>
            </a:r>
          </a:p>
          <a:p>
            <a:endParaRPr lang="en-US" dirty="0" smtClean="0"/>
          </a:p>
          <a:p>
            <a:r>
              <a:rPr lang="en-US" dirty="0" smtClean="0"/>
              <a:t>		for (Constructor&lt;?&gt; constructor : </a:t>
            </a:r>
            <a:r>
              <a:rPr lang="en-US" dirty="0" err="1" smtClean="0"/>
              <a:t>declaredConstructors</a:t>
            </a:r>
            <a:r>
              <a:rPr lang="en-US" dirty="0" smtClean="0"/>
              <a:t>) {</a:t>
            </a:r>
          </a:p>
          <a:p>
            <a:r>
              <a:rPr lang="en-US" dirty="0" smtClean="0"/>
              <a:t>			</a:t>
            </a:r>
            <a:r>
              <a:rPr lang="en-US" dirty="0" err="1" smtClean="0"/>
              <a:t>constructor.setAccessible</a:t>
            </a:r>
            <a:r>
              <a:rPr lang="en-US" dirty="0" smtClean="0"/>
              <a:t>(true);</a:t>
            </a:r>
          </a:p>
          <a:p>
            <a:r>
              <a:rPr lang="en-US" dirty="0" smtClean="0"/>
              <a:t>			</a:t>
            </a:r>
            <a:r>
              <a:rPr lang="en-US" dirty="0" err="1" smtClean="0"/>
              <a:t>newInstance</a:t>
            </a:r>
            <a:r>
              <a:rPr lang="en-US" dirty="0" smtClean="0"/>
              <a:t> = (</a:t>
            </a:r>
            <a:r>
              <a:rPr lang="en-US" dirty="0" err="1" smtClean="0"/>
              <a:t>ThreadSafeSingleton</a:t>
            </a:r>
            <a:r>
              <a:rPr lang="en-US" dirty="0" smtClean="0"/>
              <a:t>) </a:t>
            </a:r>
            <a:r>
              <a:rPr lang="en-US" dirty="0" err="1" smtClean="0"/>
              <a:t>constructor.newInstance</a:t>
            </a:r>
            <a:r>
              <a:rPr lang="en-US" dirty="0" smtClean="0"/>
              <a:t>();</a:t>
            </a:r>
          </a:p>
          <a:p>
            <a:r>
              <a:rPr lang="en-US" dirty="0" smtClean="0"/>
              <a:t>		}</a:t>
            </a:r>
          </a:p>
          <a:p>
            <a:r>
              <a:rPr lang="en-US" dirty="0" smtClean="0"/>
              <a:t>		System.out.println("My new instance: " + </a:t>
            </a:r>
            <a:r>
              <a:rPr lang="en-US" dirty="0" err="1" smtClean="0"/>
              <a:t>newInstance.hashCode</a:t>
            </a:r>
            <a:r>
              <a:rPr lang="en-US" dirty="0" smtClean="0"/>
              <a:t>());</a:t>
            </a:r>
          </a:p>
          <a:p>
            <a:r>
              <a:rPr lang="en-US" dirty="0" smtClean="0"/>
              <a:t>	}</a:t>
            </a:r>
          </a:p>
          <a:p>
            <a:r>
              <a:rPr lang="en-US" dirty="0" smtClean="0"/>
              <a:t>}</a:t>
            </a:r>
          </a:p>
        </p:txBody>
      </p:sp>
      <p:sp>
        <p:nvSpPr>
          <p:cNvPr id="4" name="Slide Number Placeholder 3"/>
          <p:cNvSpPr>
            <a:spLocks noGrp="1"/>
          </p:cNvSpPr>
          <p:nvPr>
            <p:ph type="sldNum" sz="quarter" idx="10"/>
          </p:nvPr>
        </p:nvSpPr>
        <p:spPr/>
        <p:txBody>
          <a:bodyPr/>
          <a:lstStyle/>
          <a:p>
            <a:fld id="{252F3505-8F58-2C45-86A7-6D873B9ECDD2}" type="slidenum">
              <a:rPr lang="en-US" smtClean="0"/>
              <a:t>14</a:t>
            </a:fld>
            <a:endParaRPr lang="en-US"/>
          </a:p>
        </p:txBody>
      </p:sp>
    </p:spTree>
    <p:extLst>
      <p:ext uri="{BB962C8B-B14F-4D97-AF65-F5344CB8AC3E}">
        <p14:creationId xmlns:p14="http://schemas.microsoft.com/office/powerpoint/2010/main" val="1577551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a:t>
            </a:r>
            <a:r>
              <a:rPr lang="en-US" sz="1200" b="0" kern="1200" dirty="0" err="1" smtClean="0">
                <a:solidFill>
                  <a:schemeClr val="tx1"/>
                </a:solidFill>
                <a:latin typeface="+mn-lt"/>
                <a:ea typeface="+mn-ea"/>
                <a:cs typeface="+mn-cs"/>
              </a:rPr>
              <a:t>enum</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EnumSingleton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i="1" kern="1200" dirty="0" smtClean="0">
                <a:solidFill>
                  <a:schemeClr val="tx1"/>
                </a:solidFill>
                <a:latin typeface="+mn-lt"/>
                <a:ea typeface="+mn-ea"/>
                <a:cs typeface="+mn-cs"/>
              </a:rPr>
              <a:t>INSTANCE;</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static void </a:t>
            </a:r>
            <a:r>
              <a:rPr lang="en-US" sz="1200" b="0" kern="1200" dirty="0" err="1" smtClean="0">
                <a:solidFill>
                  <a:schemeClr val="tx1"/>
                </a:solidFill>
                <a:latin typeface="+mn-lt"/>
                <a:ea typeface="+mn-ea"/>
                <a:cs typeface="+mn-cs"/>
              </a:rPr>
              <a:t>doSomething</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do something</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52F3505-8F58-2C45-86A7-6D873B9ECDD2}" type="slidenum">
              <a:rPr lang="en-US" smtClean="0"/>
              <a:t>15</a:t>
            </a:fld>
            <a:endParaRPr lang="en-US"/>
          </a:p>
        </p:txBody>
      </p:sp>
    </p:spTree>
    <p:extLst>
      <p:ext uri="{BB962C8B-B14F-4D97-AF65-F5344CB8AC3E}">
        <p14:creationId xmlns:p14="http://schemas.microsoft.com/office/powerpoint/2010/main" val="3209513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a:t>
            </a:r>
            <a:r>
              <a:rPr lang="en-US" dirty="0" err="1" smtClean="0"/>
              <a:t>java.io.Serializable</a:t>
            </a:r>
            <a:r>
              <a:rPr lang="en-US" dirty="0" smtClean="0"/>
              <a:t>;</a:t>
            </a:r>
          </a:p>
          <a:p>
            <a:endParaRPr lang="en-US" dirty="0" smtClean="0"/>
          </a:p>
          <a:p>
            <a:r>
              <a:rPr lang="en-US" dirty="0" smtClean="0"/>
              <a:t>public class </a:t>
            </a:r>
            <a:r>
              <a:rPr lang="en-US" dirty="0" err="1" smtClean="0"/>
              <a:t>SerializedSingleton</a:t>
            </a:r>
            <a:r>
              <a:rPr lang="en-US" dirty="0" smtClean="0"/>
              <a:t> implements Serializable{</a:t>
            </a:r>
          </a:p>
          <a:p>
            <a:endParaRPr lang="en-US" dirty="0" smtClean="0"/>
          </a:p>
          <a:p>
            <a:r>
              <a:rPr lang="en-US" dirty="0" smtClean="0"/>
              <a:t>    private static final long </a:t>
            </a:r>
            <a:r>
              <a:rPr lang="en-US" dirty="0" err="1" smtClean="0"/>
              <a:t>serialVersionUID</a:t>
            </a:r>
            <a:r>
              <a:rPr lang="en-US" dirty="0" smtClean="0"/>
              <a:t> = -7604766932017737115L;</a:t>
            </a:r>
          </a:p>
          <a:p>
            <a:endParaRPr lang="en-US" dirty="0" smtClean="0"/>
          </a:p>
          <a:p>
            <a:r>
              <a:rPr lang="en-US" dirty="0" smtClean="0"/>
              <a:t>    private </a:t>
            </a:r>
            <a:r>
              <a:rPr lang="en-US" dirty="0" err="1" smtClean="0"/>
              <a:t>SerializedSingleton</a:t>
            </a:r>
            <a:r>
              <a:rPr lang="en-US" dirty="0" smtClean="0"/>
              <a:t>(){}</a:t>
            </a:r>
          </a:p>
          <a:p>
            <a:r>
              <a:rPr lang="en-US" dirty="0" smtClean="0"/>
              <a:t>    </a:t>
            </a:r>
          </a:p>
          <a:p>
            <a:r>
              <a:rPr lang="en-US" dirty="0" smtClean="0"/>
              <a:t>    private static class </a:t>
            </a:r>
            <a:r>
              <a:rPr lang="en-US" dirty="0" err="1" smtClean="0"/>
              <a:t>SingletonHelper</a:t>
            </a:r>
            <a:r>
              <a:rPr lang="en-US" dirty="0" smtClean="0"/>
              <a:t>{</a:t>
            </a:r>
          </a:p>
          <a:p>
            <a:r>
              <a:rPr lang="en-US" dirty="0" smtClean="0"/>
              <a:t>        private static final </a:t>
            </a:r>
            <a:r>
              <a:rPr lang="en-US" dirty="0" err="1" smtClean="0"/>
              <a:t>SerializedSingleton</a:t>
            </a:r>
            <a:r>
              <a:rPr lang="en-US" dirty="0" smtClean="0"/>
              <a:t> instance = new </a:t>
            </a:r>
            <a:r>
              <a:rPr lang="en-US" dirty="0" err="1" smtClean="0"/>
              <a:t>SerializedSingleton</a:t>
            </a:r>
            <a:r>
              <a:rPr lang="en-US" dirty="0" smtClean="0"/>
              <a:t>();</a:t>
            </a:r>
          </a:p>
          <a:p>
            <a:r>
              <a:rPr lang="en-US" dirty="0" smtClean="0"/>
              <a:t>    }</a:t>
            </a:r>
          </a:p>
          <a:p>
            <a:r>
              <a:rPr lang="en-US" dirty="0" smtClean="0"/>
              <a:t>    </a:t>
            </a:r>
          </a:p>
          <a:p>
            <a:r>
              <a:rPr lang="en-US" dirty="0" smtClean="0"/>
              <a:t>    public static </a:t>
            </a:r>
            <a:r>
              <a:rPr lang="en-US" dirty="0" err="1" smtClean="0"/>
              <a:t>SerializedSingleton</a:t>
            </a:r>
            <a:r>
              <a:rPr lang="en-US" dirty="0" smtClean="0"/>
              <a:t> </a:t>
            </a:r>
            <a:r>
              <a:rPr lang="en-US" dirty="0" err="1" smtClean="0"/>
              <a:t>getInstance</a:t>
            </a:r>
            <a:r>
              <a:rPr lang="en-US" dirty="0" smtClean="0"/>
              <a:t>(){</a:t>
            </a:r>
          </a:p>
          <a:p>
            <a:r>
              <a:rPr lang="en-US" dirty="0" smtClean="0"/>
              <a:t>        return </a:t>
            </a:r>
            <a:r>
              <a:rPr lang="en-US" dirty="0" err="1" smtClean="0"/>
              <a:t>SingletonHelper.instance</a:t>
            </a:r>
            <a:r>
              <a:rPr lang="en-US" dirty="0" smtClean="0"/>
              <a:t>;</a:t>
            </a:r>
          </a:p>
          <a:p>
            <a:r>
              <a:rPr lang="en-US" dirty="0" smtClean="0"/>
              <a:t>    }</a:t>
            </a:r>
          </a:p>
          <a:p>
            <a:r>
              <a:rPr lang="en-US" dirty="0" smtClean="0"/>
              <a:t>}</a:t>
            </a:r>
          </a:p>
          <a:p>
            <a:endParaRPr lang="en-US" dirty="0" smtClean="0"/>
          </a:p>
          <a:p>
            <a:endParaRPr lang="en-US" dirty="0" smtClean="0"/>
          </a:p>
          <a:p>
            <a:r>
              <a:rPr lang="en-US" dirty="0" smtClean="0"/>
              <a:t>package </a:t>
            </a:r>
            <a:r>
              <a:rPr lang="en-US" dirty="0" err="1" smtClean="0"/>
              <a:t>com.journaldev.singleton</a:t>
            </a:r>
            <a:r>
              <a:rPr lang="en-US" dirty="0" smtClean="0"/>
              <a:t>;</a:t>
            </a:r>
          </a:p>
          <a:p>
            <a:endParaRPr lang="en-US" dirty="0" smtClean="0"/>
          </a:p>
          <a:p>
            <a:r>
              <a:rPr lang="en-US" dirty="0" smtClean="0"/>
              <a:t>import </a:t>
            </a:r>
            <a:r>
              <a:rPr lang="en-US" dirty="0" err="1" smtClean="0"/>
              <a:t>java.io.FileInputStream</a:t>
            </a:r>
            <a:r>
              <a:rPr lang="en-US" dirty="0" smtClean="0"/>
              <a:t>;</a:t>
            </a:r>
          </a:p>
          <a:p>
            <a:r>
              <a:rPr lang="en-US" dirty="0" smtClean="0"/>
              <a:t>import </a:t>
            </a:r>
            <a:r>
              <a:rPr lang="en-US" dirty="0" err="1" smtClean="0"/>
              <a:t>java.io.FileNotFoundException</a:t>
            </a:r>
            <a:r>
              <a:rPr lang="en-US" dirty="0" smtClean="0"/>
              <a:t>;</a:t>
            </a:r>
          </a:p>
          <a:p>
            <a:r>
              <a:rPr lang="en-US" dirty="0" smtClean="0"/>
              <a:t>import </a:t>
            </a:r>
            <a:r>
              <a:rPr lang="en-US" dirty="0" err="1" smtClean="0"/>
              <a:t>java.io.FileOutputStream</a:t>
            </a:r>
            <a:r>
              <a:rPr lang="en-US" dirty="0" smtClean="0"/>
              <a:t>;</a:t>
            </a:r>
          </a:p>
          <a:p>
            <a:r>
              <a:rPr lang="en-US" dirty="0" smtClean="0"/>
              <a:t>import </a:t>
            </a:r>
            <a:r>
              <a:rPr lang="en-US" dirty="0" err="1" smtClean="0"/>
              <a:t>java.io.IOException</a:t>
            </a:r>
            <a:r>
              <a:rPr lang="en-US" dirty="0" smtClean="0"/>
              <a:t>;</a:t>
            </a:r>
          </a:p>
          <a:p>
            <a:r>
              <a:rPr lang="en-US" dirty="0" smtClean="0"/>
              <a:t>import </a:t>
            </a:r>
            <a:r>
              <a:rPr lang="en-US" dirty="0" err="1" smtClean="0"/>
              <a:t>java.io.ObjectInput</a:t>
            </a:r>
            <a:r>
              <a:rPr lang="en-US" dirty="0" smtClean="0"/>
              <a:t>;</a:t>
            </a:r>
          </a:p>
          <a:p>
            <a:r>
              <a:rPr lang="en-US" dirty="0" smtClean="0"/>
              <a:t>import </a:t>
            </a:r>
            <a:r>
              <a:rPr lang="en-US" dirty="0" err="1" smtClean="0"/>
              <a:t>java.io.ObjectInputStream</a:t>
            </a:r>
            <a:r>
              <a:rPr lang="en-US" dirty="0" smtClean="0"/>
              <a:t>;</a:t>
            </a:r>
          </a:p>
          <a:p>
            <a:r>
              <a:rPr lang="en-US" dirty="0" smtClean="0"/>
              <a:t>import </a:t>
            </a:r>
            <a:r>
              <a:rPr lang="en-US" dirty="0" err="1" smtClean="0"/>
              <a:t>java.io.ObjectOutput</a:t>
            </a:r>
            <a:r>
              <a:rPr lang="en-US" dirty="0" smtClean="0"/>
              <a:t>;</a:t>
            </a:r>
          </a:p>
          <a:p>
            <a:r>
              <a:rPr lang="en-US" dirty="0" smtClean="0"/>
              <a:t>import </a:t>
            </a:r>
            <a:r>
              <a:rPr lang="en-US" dirty="0" err="1" smtClean="0"/>
              <a:t>java.io.ObjectOutputStream</a:t>
            </a:r>
            <a:r>
              <a:rPr lang="en-US" dirty="0" smtClean="0"/>
              <a:t>;</a:t>
            </a:r>
          </a:p>
          <a:p>
            <a:endParaRPr lang="en-US" dirty="0" smtClean="0"/>
          </a:p>
          <a:p>
            <a:r>
              <a:rPr lang="en-US" dirty="0" smtClean="0"/>
              <a:t>public class </a:t>
            </a:r>
            <a:r>
              <a:rPr lang="en-US" dirty="0" err="1" smtClean="0"/>
              <a:t>SingletonSerializedTest</a:t>
            </a:r>
            <a:r>
              <a:rPr lang="en-US" dirty="0" smtClean="0"/>
              <a:t> {</a:t>
            </a:r>
          </a:p>
          <a:p>
            <a:endParaRPr lang="en-US" dirty="0" smtClean="0"/>
          </a:p>
          <a:p>
            <a:r>
              <a:rPr lang="en-US" dirty="0" smtClean="0"/>
              <a:t>    public static void main(String[] args) throws </a:t>
            </a:r>
            <a:r>
              <a:rPr lang="en-US" dirty="0" err="1" smtClean="0"/>
              <a:t>FileNotFoundException</a:t>
            </a:r>
            <a:r>
              <a:rPr lang="en-US" dirty="0" smtClean="0"/>
              <a:t>, </a:t>
            </a:r>
            <a:r>
              <a:rPr lang="en-US" dirty="0" err="1" smtClean="0"/>
              <a:t>IOException</a:t>
            </a:r>
            <a:r>
              <a:rPr lang="en-US" dirty="0" smtClean="0"/>
              <a:t>, </a:t>
            </a:r>
            <a:r>
              <a:rPr lang="en-US" dirty="0" err="1" smtClean="0"/>
              <a:t>ClassNotFoundException</a:t>
            </a:r>
            <a:r>
              <a:rPr lang="en-US" dirty="0" smtClean="0"/>
              <a:t> {</a:t>
            </a:r>
          </a:p>
          <a:p>
            <a:r>
              <a:rPr lang="en-US" dirty="0" smtClean="0"/>
              <a:t>        </a:t>
            </a:r>
            <a:r>
              <a:rPr lang="en-US" dirty="0" err="1" smtClean="0"/>
              <a:t>SerializedSingleton</a:t>
            </a:r>
            <a:r>
              <a:rPr lang="en-US" dirty="0" smtClean="0"/>
              <a:t> </a:t>
            </a:r>
            <a:r>
              <a:rPr lang="en-US" dirty="0" err="1" smtClean="0"/>
              <a:t>instanceOne</a:t>
            </a:r>
            <a:r>
              <a:rPr lang="en-US" dirty="0" smtClean="0"/>
              <a:t> = </a:t>
            </a:r>
            <a:r>
              <a:rPr lang="en-US" dirty="0" err="1" smtClean="0"/>
              <a:t>SerializedSingleton.getInstance</a:t>
            </a:r>
            <a:r>
              <a:rPr lang="en-US" dirty="0" smtClean="0"/>
              <a:t>();</a:t>
            </a:r>
          </a:p>
          <a:p>
            <a:r>
              <a:rPr lang="en-US" dirty="0" smtClean="0"/>
              <a:t>        </a:t>
            </a:r>
            <a:r>
              <a:rPr lang="en-US" dirty="0" err="1" smtClean="0"/>
              <a:t>ObjectOutput</a:t>
            </a:r>
            <a:r>
              <a:rPr lang="en-US" dirty="0" smtClean="0"/>
              <a:t> out = new </a:t>
            </a:r>
            <a:r>
              <a:rPr lang="en-US" dirty="0" err="1" smtClean="0"/>
              <a:t>ObjectOutputStream</a:t>
            </a:r>
            <a:r>
              <a:rPr lang="en-US" dirty="0" smtClean="0"/>
              <a:t>(new </a:t>
            </a:r>
            <a:r>
              <a:rPr lang="en-US" dirty="0" err="1" smtClean="0"/>
              <a:t>FileOutputStream</a:t>
            </a:r>
            <a:r>
              <a:rPr lang="en-US" dirty="0" smtClean="0"/>
              <a:t>(</a:t>
            </a:r>
          </a:p>
          <a:p>
            <a:r>
              <a:rPr lang="en-US" dirty="0" smtClean="0"/>
              <a:t>                "</a:t>
            </a:r>
            <a:r>
              <a:rPr lang="en-US" dirty="0" err="1" smtClean="0"/>
              <a:t>filename.ser</a:t>
            </a:r>
            <a:r>
              <a:rPr lang="en-US" dirty="0" smtClean="0"/>
              <a:t>"));</a:t>
            </a:r>
          </a:p>
          <a:p>
            <a:r>
              <a:rPr lang="en-US" dirty="0" smtClean="0"/>
              <a:t>        </a:t>
            </a:r>
            <a:r>
              <a:rPr lang="en-US" dirty="0" err="1" smtClean="0"/>
              <a:t>out.writeObject</a:t>
            </a:r>
            <a:r>
              <a:rPr lang="en-US" dirty="0" smtClean="0"/>
              <a:t>(</a:t>
            </a:r>
            <a:r>
              <a:rPr lang="en-US" dirty="0" err="1" smtClean="0"/>
              <a:t>instanceOne</a:t>
            </a:r>
            <a:r>
              <a:rPr lang="en-US" dirty="0" smtClean="0"/>
              <a:t>);</a:t>
            </a:r>
          </a:p>
          <a:p>
            <a:r>
              <a:rPr lang="en-US" dirty="0" smtClean="0"/>
              <a:t>        </a:t>
            </a:r>
            <a:r>
              <a:rPr lang="en-US" dirty="0" err="1" smtClean="0"/>
              <a:t>out.close</a:t>
            </a:r>
            <a:r>
              <a:rPr lang="en-US" dirty="0" smtClean="0"/>
              <a:t>();</a:t>
            </a:r>
          </a:p>
          <a:p>
            <a:r>
              <a:rPr lang="en-US" dirty="0" smtClean="0"/>
              <a:t>        </a:t>
            </a:r>
          </a:p>
          <a:p>
            <a:r>
              <a:rPr lang="en-US" dirty="0" smtClean="0"/>
              <a:t>        //</a:t>
            </a:r>
            <a:r>
              <a:rPr lang="en-US" dirty="0" err="1" smtClean="0"/>
              <a:t>deserailize</a:t>
            </a:r>
            <a:r>
              <a:rPr lang="en-US" dirty="0" smtClean="0"/>
              <a:t> from file to object</a:t>
            </a:r>
          </a:p>
          <a:p>
            <a:r>
              <a:rPr lang="en-US" dirty="0" smtClean="0"/>
              <a:t>        </a:t>
            </a:r>
            <a:r>
              <a:rPr lang="en-US" dirty="0" err="1" smtClean="0"/>
              <a:t>ObjectInput</a:t>
            </a:r>
            <a:r>
              <a:rPr lang="en-US" dirty="0" smtClean="0"/>
              <a:t> in = new </a:t>
            </a:r>
            <a:r>
              <a:rPr lang="en-US" dirty="0" err="1" smtClean="0"/>
              <a:t>ObjectInputStream</a:t>
            </a:r>
            <a:r>
              <a:rPr lang="en-US" dirty="0" smtClean="0"/>
              <a:t>(new </a:t>
            </a:r>
            <a:r>
              <a:rPr lang="en-US" dirty="0" err="1" smtClean="0"/>
              <a:t>FileInputStream</a:t>
            </a:r>
            <a:r>
              <a:rPr lang="en-US" dirty="0" smtClean="0"/>
              <a:t>(</a:t>
            </a:r>
          </a:p>
          <a:p>
            <a:r>
              <a:rPr lang="en-US" dirty="0" smtClean="0"/>
              <a:t>                "</a:t>
            </a:r>
            <a:r>
              <a:rPr lang="en-US" dirty="0" err="1" smtClean="0"/>
              <a:t>filename.ser</a:t>
            </a:r>
            <a:r>
              <a:rPr lang="en-US" dirty="0" smtClean="0"/>
              <a:t>"));</a:t>
            </a:r>
          </a:p>
          <a:p>
            <a:r>
              <a:rPr lang="en-US" dirty="0" smtClean="0"/>
              <a:t>        </a:t>
            </a:r>
            <a:r>
              <a:rPr lang="en-US" dirty="0" err="1" smtClean="0"/>
              <a:t>SerializedSingleton</a:t>
            </a:r>
            <a:r>
              <a:rPr lang="en-US" dirty="0" smtClean="0"/>
              <a:t> </a:t>
            </a:r>
            <a:r>
              <a:rPr lang="en-US" dirty="0" err="1" smtClean="0"/>
              <a:t>instanceTwo</a:t>
            </a:r>
            <a:r>
              <a:rPr lang="en-US" dirty="0" smtClean="0"/>
              <a:t> = (</a:t>
            </a:r>
            <a:r>
              <a:rPr lang="en-US" dirty="0" err="1" smtClean="0"/>
              <a:t>SerializedSingleton</a:t>
            </a:r>
            <a:r>
              <a:rPr lang="en-US" dirty="0" smtClean="0"/>
              <a:t>) </a:t>
            </a:r>
            <a:r>
              <a:rPr lang="en-US" dirty="0" err="1" smtClean="0"/>
              <a:t>in.readObject</a:t>
            </a:r>
            <a:r>
              <a:rPr lang="en-US" dirty="0" smtClean="0"/>
              <a:t>();</a:t>
            </a:r>
          </a:p>
          <a:p>
            <a:r>
              <a:rPr lang="en-US" dirty="0" smtClean="0"/>
              <a:t>        </a:t>
            </a:r>
            <a:r>
              <a:rPr lang="en-US" dirty="0" err="1" smtClean="0"/>
              <a:t>in.close</a:t>
            </a:r>
            <a:r>
              <a:rPr lang="en-US" dirty="0" smtClean="0"/>
              <a:t>();</a:t>
            </a:r>
          </a:p>
          <a:p>
            <a:r>
              <a:rPr lang="en-US" dirty="0" smtClean="0"/>
              <a:t>        </a:t>
            </a:r>
          </a:p>
          <a:p>
            <a:r>
              <a:rPr lang="en-US" dirty="0" smtClean="0"/>
              <a:t>        System.out.println("</a:t>
            </a:r>
            <a:r>
              <a:rPr lang="en-US" dirty="0" err="1" smtClean="0"/>
              <a:t>instanceOne</a:t>
            </a:r>
            <a:r>
              <a:rPr lang="en-US" dirty="0" smtClean="0"/>
              <a:t> hashCode="+</a:t>
            </a:r>
            <a:r>
              <a:rPr lang="en-US" dirty="0" err="1" smtClean="0"/>
              <a:t>instanceOne.hashCode</a:t>
            </a:r>
            <a:r>
              <a:rPr lang="en-US" dirty="0" smtClean="0"/>
              <a:t>());</a:t>
            </a:r>
          </a:p>
          <a:p>
            <a:r>
              <a:rPr lang="en-US" dirty="0" smtClean="0"/>
              <a:t>        System.out.println("</a:t>
            </a:r>
            <a:r>
              <a:rPr lang="en-US" dirty="0" err="1" smtClean="0"/>
              <a:t>instanceTwo</a:t>
            </a:r>
            <a:r>
              <a:rPr lang="en-US" dirty="0" smtClean="0"/>
              <a:t> hashCode="+</a:t>
            </a:r>
            <a:r>
              <a:rPr lang="en-US" dirty="0" err="1" smtClean="0"/>
              <a:t>instanceTwo.hashCode</a:t>
            </a:r>
            <a:r>
              <a:rPr lang="en-US" dirty="0" smtClean="0"/>
              <a:t>());</a:t>
            </a:r>
          </a:p>
          <a:p>
            <a:r>
              <a:rPr lang="en-US" dirty="0" smtClean="0"/>
              <a:t>    }</a:t>
            </a:r>
          </a:p>
          <a:p>
            <a:r>
              <a:rPr lang="en-US" dirty="0" smtClean="0"/>
              <a:t>}</a:t>
            </a:r>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16</a:t>
            </a:fld>
            <a:endParaRPr lang="en-US"/>
          </a:p>
        </p:txBody>
      </p:sp>
    </p:spTree>
    <p:extLst>
      <p:ext uri="{BB962C8B-B14F-4D97-AF65-F5344CB8AC3E}">
        <p14:creationId xmlns:p14="http://schemas.microsoft.com/office/powerpoint/2010/main" val="3689822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17</a:t>
            </a:fld>
            <a:endParaRPr lang="en-US"/>
          </a:p>
        </p:txBody>
      </p:sp>
    </p:spTree>
    <p:extLst>
      <p:ext uri="{BB962C8B-B14F-4D97-AF65-F5344CB8AC3E}">
        <p14:creationId xmlns:p14="http://schemas.microsoft.com/office/powerpoint/2010/main" val="3219392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18</a:t>
            </a:fld>
            <a:endParaRPr lang="en-US"/>
          </a:p>
        </p:txBody>
      </p:sp>
    </p:spTree>
    <p:extLst>
      <p:ext uri="{BB962C8B-B14F-4D97-AF65-F5344CB8AC3E}">
        <p14:creationId xmlns:p14="http://schemas.microsoft.com/office/powerpoint/2010/main" val="4288661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19</a:t>
            </a:fld>
            <a:endParaRPr lang="en-US"/>
          </a:p>
        </p:txBody>
      </p:sp>
    </p:spTree>
    <p:extLst>
      <p:ext uri="{BB962C8B-B14F-4D97-AF65-F5344CB8AC3E}">
        <p14:creationId xmlns:p14="http://schemas.microsoft.com/office/powerpoint/2010/main" val="3105807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20</a:t>
            </a:fld>
            <a:endParaRPr lang="en-US"/>
          </a:p>
        </p:txBody>
      </p:sp>
    </p:spTree>
    <p:extLst>
      <p:ext uri="{BB962C8B-B14F-4D97-AF65-F5344CB8AC3E}">
        <p14:creationId xmlns:p14="http://schemas.microsoft.com/office/powerpoint/2010/main" val="613710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21</a:t>
            </a:fld>
            <a:endParaRPr lang="en-US"/>
          </a:p>
        </p:txBody>
      </p:sp>
    </p:spTree>
    <p:extLst>
      <p:ext uri="{BB962C8B-B14F-4D97-AF65-F5344CB8AC3E}">
        <p14:creationId xmlns:p14="http://schemas.microsoft.com/office/powerpoint/2010/main" val="1729457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4</a:t>
            </a:fld>
            <a:endParaRPr lang="en-US"/>
          </a:p>
        </p:txBody>
      </p:sp>
    </p:spTree>
    <p:extLst>
      <p:ext uri="{BB962C8B-B14F-4D97-AF65-F5344CB8AC3E}">
        <p14:creationId xmlns:p14="http://schemas.microsoft.com/office/powerpoint/2010/main" val="434724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22</a:t>
            </a:fld>
            <a:endParaRPr lang="en-US"/>
          </a:p>
        </p:txBody>
      </p:sp>
    </p:spTree>
    <p:extLst>
      <p:ext uri="{BB962C8B-B14F-4D97-AF65-F5344CB8AC3E}">
        <p14:creationId xmlns:p14="http://schemas.microsoft.com/office/powerpoint/2010/main" val="655112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23</a:t>
            </a:fld>
            <a:endParaRPr lang="en-US"/>
          </a:p>
        </p:txBody>
      </p:sp>
    </p:spTree>
    <p:extLst>
      <p:ext uri="{BB962C8B-B14F-4D97-AF65-F5344CB8AC3E}">
        <p14:creationId xmlns:p14="http://schemas.microsoft.com/office/powerpoint/2010/main" val="2115722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24</a:t>
            </a:fld>
            <a:endParaRPr lang="en-US"/>
          </a:p>
        </p:txBody>
      </p:sp>
    </p:spTree>
    <p:extLst>
      <p:ext uri="{BB962C8B-B14F-4D97-AF65-F5344CB8AC3E}">
        <p14:creationId xmlns:p14="http://schemas.microsoft.com/office/powerpoint/2010/main" val="896245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25</a:t>
            </a:fld>
            <a:endParaRPr lang="en-US"/>
          </a:p>
        </p:txBody>
      </p:sp>
    </p:spTree>
    <p:extLst>
      <p:ext uri="{BB962C8B-B14F-4D97-AF65-F5344CB8AC3E}">
        <p14:creationId xmlns:p14="http://schemas.microsoft.com/office/powerpoint/2010/main" val="3783105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26</a:t>
            </a:fld>
            <a:endParaRPr lang="en-US"/>
          </a:p>
        </p:txBody>
      </p:sp>
    </p:spTree>
    <p:extLst>
      <p:ext uri="{BB962C8B-B14F-4D97-AF65-F5344CB8AC3E}">
        <p14:creationId xmlns:p14="http://schemas.microsoft.com/office/powerpoint/2010/main" val="3014507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27</a:t>
            </a:fld>
            <a:endParaRPr lang="en-US"/>
          </a:p>
        </p:txBody>
      </p:sp>
    </p:spTree>
    <p:extLst>
      <p:ext uri="{BB962C8B-B14F-4D97-AF65-F5344CB8AC3E}">
        <p14:creationId xmlns:p14="http://schemas.microsoft.com/office/powerpoint/2010/main" val="533433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28</a:t>
            </a:fld>
            <a:endParaRPr lang="en-US"/>
          </a:p>
        </p:txBody>
      </p:sp>
    </p:spTree>
    <p:extLst>
      <p:ext uri="{BB962C8B-B14F-4D97-AF65-F5344CB8AC3E}">
        <p14:creationId xmlns:p14="http://schemas.microsoft.com/office/powerpoint/2010/main" val="2328620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29</a:t>
            </a:fld>
            <a:endParaRPr lang="en-US"/>
          </a:p>
        </p:txBody>
      </p:sp>
    </p:spTree>
    <p:extLst>
      <p:ext uri="{BB962C8B-B14F-4D97-AF65-F5344CB8AC3E}">
        <p14:creationId xmlns:p14="http://schemas.microsoft.com/office/powerpoint/2010/main" val="407610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30</a:t>
            </a:fld>
            <a:endParaRPr lang="en-US"/>
          </a:p>
        </p:txBody>
      </p:sp>
    </p:spTree>
    <p:extLst>
      <p:ext uri="{BB962C8B-B14F-4D97-AF65-F5344CB8AC3E}">
        <p14:creationId xmlns:p14="http://schemas.microsoft.com/office/powerpoint/2010/main" val="35386727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31</a:t>
            </a:fld>
            <a:endParaRPr lang="en-US"/>
          </a:p>
        </p:txBody>
      </p:sp>
    </p:spTree>
    <p:extLst>
      <p:ext uri="{BB962C8B-B14F-4D97-AF65-F5344CB8AC3E}">
        <p14:creationId xmlns:p14="http://schemas.microsoft.com/office/powerpoint/2010/main" val="417584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5</a:t>
            </a:fld>
            <a:endParaRPr lang="en-US"/>
          </a:p>
        </p:txBody>
      </p:sp>
    </p:spTree>
    <p:extLst>
      <p:ext uri="{BB962C8B-B14F-4D97-AF65-F5344CB8AC3E}">
        <p14:creationId xmlns:p14="http://schemas.microsoft.com/office/powerpoint/2010/main" val="349883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32</a:t>
            </a:fld>
            <a:endParaRPr lang="en-US"/>
          </a:p>
        </p:txBody>
      </p:sp>
    </p:spTree>
    <p:extLst>
      <p:ext uri="{BB962C8B-B14F-4D97-AF65-F5344CB8AC3E}">
        <p14:creationId xmlns:p14="http://schemas.microsoft.com/office/powerpoint/2010/main" val="3780333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33</a:t>
            </a:fld>
            <a:endParaRPr lang="en-US"/>
          </a:p>
        </p:txBody>
      </p:sp>
    </p:spTree>
    <p:extLst>
      <p:ext uri="{BB962C8B-B14F-4D97-AF65-F5344CB8AC3E}">
        <p14:creationId xmlns:p14="http://schemas.microsoft.com/office/powerpoint/2010/main" val="519202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34</a:t>
            </a:fld>
            <a:endParaRPr lang="en-US"/>
          </a:p>
        </p:txBody>
      </p:sp>
    </p:spTree>
    <p:extLst>
      <p:ext uri="{BB962C8B-B14F-4D97-AF65-F5344CB8AC3E}">
        <p14:creationId xmlns:p14="http://schemas.microsoft.com/office/powerpoint/2010/main" val="733764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2F3505-8F58-2C45-86A7-6D873B9ECDD2}" type="slidenum">
              <a:rPr lang="en-US" smtClean="0"/>
              <a:t>6</a:t>
            </a:fld>
            <a:endParaRPr lang="en-US"/>
          </a:p>
        </p:txBody>
      </p:sp>
    </p:spTree>
    <p:extLst>
      <p:ext uri="{BB962C8B-B14F-4D97-AF65-F5344CB8AC3E}">
        <p14:creationId xmlns:p14="http://schemas.microsoft.com/office/powerpoint/2010/main" val="2569871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a:t>
            </a:r>
            <a:r>
              <a:rPr lang="en-US" sz="1200" b="0" kern="1200" dirty="0" err="1" smtClean="0">
                <a:solidFill>
                  <a:schemeClr val="tx1"/>
                </a:solidFill>
                <a:latin typeface="+mn-lt"/>
                <a:ea typeface="+mn-ea"/>
                <a:cs typeface="+mn-cs"/>
              </a:rPr>
              <a:t>EagerInitializedSingleton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static final </a:t>
            </a:r>
            <a:r>
              <a:rPr lang="en-US" sz="1200" b="0" kern="1200" dirty="0" err="1" smtClean="0">
                <a:solidFill>
                  <a:schemeClr val="tx1"/>
                </a:solidFill>
                <a:latin typeface="+mn-lt"/>
                <a:ea typeface="+mn-ea"/>
                <a:cs typeface="+mn-cs"/>
              </a:rPr>
              <a:t>EagerInitializedSingleton</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instance = new </a:t>
            </a:r>
            <a:r>
              <a:rPr lang="en-US" sz="1200" b="0" i="1" kern="1200" dirty="0" err="1" smtClean="0">
                <a:solidFill>
                  <a:schemeClr val="tx1"/>
                </a:solidFill>
                <a:latin typeface="+mn-lt"/>
                <a:ea typeface="+mn-ea"/>
                <a:cs typeface="+mn-cs"/>
              </a:rPr>
              <a:t>EagerInitializedSingleton</a:t>
            </a:r>
            <a:r>
              <a:rPr lang="en-US" sz="1200" b="0" i="1"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private constructor to avoid client applications to use constructor</a:t>
            </a:r>
          </a:p>
          <a:p>
            <a:r>
              <a:rPr lang="en-US" sz="1200" b="0" kern="1200" dirty="0" smtClean="0">
                <a:solidFill>
                  <a:schemeClr val="tx1"/>
                </a:solidFill>
                <a:latin typeface="+mn-lt"/>
                <a:ea typeface="+mn-ea"/>
                <a:cs typeface="+mn-cs"/>
              </a:rPr>
              <a:t>private </a:t>
            </a:r>
            <a:r>
              <a:rPr lang="en-US" sz="1200" b="0" kern="1200" dirty="0" err="1" smtClean="0">
                <a:solidFill>
                  <a:schemeClr val="tx1"/>
                </a:solidFill>
                <a:latin typeface="+mn-lt"/>
                <a:ea typeface="+mn-ea"/>
                <a:cs typeface="+mn-cs"/>
              </a:rPr>
              <a:t>EagerInitializedSingleton</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static </a:t>
            </a:r>
            <a:r>
              <a:rPr lang="en-US" sz="1200" b="0" kern="1200" dirty="0" err="1" smtClean="0">
                <a:solidFill>
                  <a:schemeClr val="tx1"/>
                </a:solidFill>
                <a:latin typeface="+mn-lt"/>
                <a:ea typeface="+mn-ea"/>
                <a:cs typeface="+mn-cs"/>
              </a:rPr>
              <a:t>EagerInitializedSingleton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getInstance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return </a:t>
            </a:r>
            <a:r>
              <a:rPr lang="en-US" sz="1200" b="0" i="1" kern="1200" dirty="0" smtClean="0">
                <a:solidFill>
                  <a:schemeClr val="tx1"/>
                </a:solidFill>
                <a:latin typeface="+mn-lt"/>
                <a:ea typeface="+mn-ea"/>
                <a:cs typeface="+mn-cs"/>
              </a:rPr>
              <a:t>instance;</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252F3505-8F58-2C45-86A7-6D873B9ECDD2}" type="slidenum">
              <a:rPr lang="en-US" smtClean="0"/>
              <a:t>7</a:t>
            </a:fld>
            <a:endParaRPr lang="en-US"/>
          </a:p>
        </p:txBody>
      </p:sp>
    </p:spTree>
    <p:extLst>
      <p:ext uri="{BB962C8B-B14F-4D97-AF65-F5344CB8AC3E}">
        <p14:creationId xmlns:p14="http://schemas.microsoft.com/office/powerpoint/2010/main" val="3023000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a:t>
            </a:r>
            <a:r>
              <a:rPr lang="en-US" sz="1200" b="0" kern="1200" dirty="0" err="1" smtClean="0">
                <a:solidFill>
                  <a:schemeClr val="tx1"/>
                </a:solidFill>
                <a:latin typeface="+mn-lt"/>
                <a:ea typeface="+mn-ea"/>
                <a:cs typeface="+mn-cs"/>
              </a:rPr>
              <a:t>StaticBlockSingleton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static </a:t>
            </a:r>
            <a:r>
              <a:rPr lang="en-US" sz="1200" b="0" kern="1200" dirty="0" err="1" smtClean="0">
                <a:solidFill>
                  <a:schemeClr val="tx1"/>
                </a:solidFill>
                <a:latin typeface="+mn-lt"/>
                <a:ea typeface="+mn-ea"/>
                <a:cs typeface="+mn-cs"/>
              </a:rPr>
              <a:t>StaticBlockSingleton</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instance;</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a:t>
            </a:r>
            <a:r>
              <a:rPr lang="en-US" sz="1200" b="0" kern="1200" dirty="0" err="1" smtClean="0">
                <a:solidFill>
                  <a:schemeClr val="tx1"/>
                </a:solidFill>
                <a:latin typeface="+mn-lt"/>
                <a:ea typeface="+mn-ea"/>
                <a:cs typeface="+mn-cs"/>
              </a:rPr>
              <a:t>StaticBlockSingleton</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static block initialization for exception handling</a:t>
            </a:r>
          </a:p>
          <a:p>
            <a:r>
              <a:rPr lang="en-US" sz="1200" b="0" kern="1200" dirty="0" smtClean="0">
                <a:solidFill>
                  <a:schemeClr val="tx1"/>
                </a:solidFill>
                <a:latin typeface="+mn-lt"/>
                <a:ea typeface="+mn-ea"/>
                <a:cs typeface="+mn-cs"/>
              </a:rPr>
              <a:t>static {</a:t>
            </a:r>
          </a:p>
          <a:p>
            <a:r>
              <a:rPr lang="en-US" sz="1200" b="0" kern="1200" dirty="0" smtClean="0">
                <a:solidFill>
                  <a:schemeClr val="tx1"/>
                </a:solidFill>
                <a:latin typeface="+mn-lt"/>
                <a:ea typeface="+mn-ea"/>
                <a:cs typeface="+mn-cs"/>
              </a:rPr>
              <a:t>try {</a:t>
            </a:r>
          </a:p>
          <a:p>
            <a:r>
              <a:rPr lang="en-US" sz="1200" b="0" i="1" kern="1200" dirty="0" smtClean="0">
                <a:solidFill>
                  <a:schemeClr val="tx1"/>
                </a:solidFill>
                <a:latin typeface="+mn-lt"/>
                <a:ea typeface="+mn-ea"/>
                <a:cs typeface="+mn-cs"/>
              </a:rPr>
              <a:t>instance = new </a:t>
            </a:r>
            <a:r>
              <a:rPr lang="en-US" sz="1200" b="0" i="1" kern="1200" dirty="0" err="1" smtClean="0">
                <a:solidFill>
                  <a:schemeClr val="tx1"/>
                </a:solidFill>
                <a:latin typeface="+mn-lt"/>
                <a:ea typeface="+mn-ea"/>
                <a:cs typeface="+mn-cs"/>
              </a:rPr>
              <a:t>StaticBlockSingleton</a:t>
            </a:r>
            <a:r>
              <a:rPr lang="en-US" sz="1200" b="0" i="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catch (Exception e) {</a:t>
            </a:r>
          </a:p>
          <a:p>
            <a:r>
              <a:rPr lang="en-US" sz="1200" b="0" kern="1200" dirty="0" smtClean="0">
                <a:solidFill>
                  <a:schemeClr val="tx1"/>
                </a:solidFill>
                <a:latin typeface="+mn-lt"/>
                <a:ea typeface="+mn-ea"/>
                <a:cs typeface="+mn-cs"/>
              </a:rPr>
              <a:t>throw new </a:t>
            </a:r>
            <a:r>
              <a:rPr lang="en-US" sz="1200" b="0" kern="1200" dirty="0" err="1" smtClean="0">
                <a:solidFill>
                  <a:schemeClr val="tx1"/>
                </a:solidFill>
                <a:latin typeface="+mn-lt"/>
                <a:ea typeface="+mn-ea"/>
                <a:cs typeface="+mn-cs"/>
              </a:rPr>
              <a:t>RuntimeException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"Exception </a:t>
            </a:r>
            <a:r>
              <a:rPr lang="en-US" sz="1200" b="0" kern="1200" dirty="0" err="1" smtClean="0">
                <a:solidFill>
                  <a:schemeClr val="tx1"/>
                </a:solidFill>
                <a:latin typeface="+mn-lt"/>
                <a:ea typeface="+mn-ea"/>
                <a:cs typeface="+mn-cs"/>
              </a:rPr>
              <a:t>occured</a:t>
            </a:r>
            <a:r>
              <a:rPr lang="en-US" sz="1200" b="0" kern="1200" dirty="0" smtClean="0">
                <a:solidFill>
                  <a:schemeClr val="tx1"/>
                </a:solidFill>
                <a:latin typeface="+mn-lt"/>
                <a:ea typeface="+mn-ea"/>
                <a:cs typeface="+mn-cs"/>
              </a:rPr>
              <a:t> in creating singleton instance");</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static </a:t>
            </a:r>
            <a:r>
              <a:rPr lang="en-US" sz="1200" b="0" kern="1200" dirty="0" err="1" smtClean="0">
                <a:solidFill>
                  <a:schemeClr val="tx1"/>
                </a:solidFill>
                <a:latin typeface="+mn-lt"/>
                <a:ea typeface="+mn-ea"/>
                <a:cs typeface="+mn-cs"/>
              </a:rPr>
              <a:t>StaticBlockSingleton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getInstance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return </a:t>
            </a:r>
            <a:r>
              <a:rPr lang="en-US" sz="1200" b="0" i="1" kern="1200" dirty="0" smtClean="0">
                <a:solidFill>
                  <a:schemeClr val="tx1"/>
                </a:solidFill>
                <a:latin typeface="+mn-lt"/>
                <a:ea typeface="+mn-ea"/>
                <a:cs typeface="+mn-cs"/>
              </a:rPr>
              <a:t>instance;</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52F3505-8F58-2C45-86A7-6D873B9ECDD2}" type="slidenum">
              <a:rPr lang="en-US" smtClean="0"/>
              <a:t>8</a:t>
            </a:fld>
            <a:endParaRPr lang="en-US"/>
          </a:p>
        </p:txBody>
      </p:sp>
    </p:spTree>
    <p:extLst>
      <p:ext uri="{BB962C8B-B14F-4D97-AF65-F5344CB8AC3E}">
        <p14:creationId xmlns:p14="http://schemas.microsoft.com/office/powerpoint/2010/main" val="2280422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a:t>
            </a:r>
            <a:r>
              <a:rPr lang="en-US" sz="1200" b="0" kern="1200" dirty="0" err="1" smtClean="0">
                <a:solidFill>
                  <a:schemeClr val="tx1"/>
                </a:solidFill>
                <a:latin typeface="+mn-lt"/>
                <a:ea typeface="+mn-ea"/>
                <a:cs typeface="+mn-cs"/>
              </a:rPr>
              <a:t>LazyInitializedSingleton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static </a:t>
            </a:r>
            <a:r>
              <a:rPr lang="en-US" sz="1200" b="0" kern="1200" dirty="0" err="1" smtClean="0">
                <a:solidFill>
                  <a:schemeClr val="tx1"/>
                </a:solidFill>
                <a:latin typeface="+mn-lt"/>
                <a:ea typeface="+mn-ea"/>
                <a:cs typeface="+mn-cs"/>
              </a:rPr>
              <a:t>LazyInitializedSingleton</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instance;</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a:t>
            </a:r>
            <a:r>
              <a:rPr lang="en-US" sz="1200" b="0" kern="1200" dirty="0" err="1" smtClean="0">
                <a:solidFill>
                  <a:schemeClr val="tx1"/>
                </a:solidFill>
                <a:latin typeface="+mn-lt"/>
                <a:ea typeface="+mn-ea"/>
                <a:cs typeface="+mn-cs"/>
              </a:rPr>
              <a:t>LazyInitializedSingleton</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static </a:t>
            </a:r>
            <a:r>
              <a:rPr lang="en-US" sz="1200" b="0" kern="1200" dirty="0" err="1" smtClean="0">
                <a:solidFill>
                  <a:schemeClr val="tx1"/>
                </a:solidFill>
                <a:latin typeface="+mn-lt"/>
                <a:ea typeface="+mn-ea"/>
                <a:cs typeface="+mn-cs"/>
              </a:rPr>
              <a:t>LazyInitializedSingleton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getInstance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if (</a:t>
            </a:r>
            <a:r>
              <a:rPr lang="en-US" sz="1200" b="0" i="1" kern="1200" dirty="0" smtClean="0">
                <a:solidFill>
                  <a:schemeClr val="tx1"/>
                </a:solidFill>
                <a:latin typeface="+mn-lt"/>
                <a:ea typeface="+mn-ea"/>
                <a:cs typeface="+mn-cs"/>
              </a:rPr>
              <a:t>instance == null) {</a:t>
            </a:r>
          </a:p>
          <a:p>
            <a:r>
              <a:rPr lang="en-US" sz="1200" b="0" i="1" kern="1200" dirty="0" smtClean="0">
                <a:solidFill>
                  <a:schemeClr val="tx1"/>
                </a:solidFill>
                <a:latin typeface="+mn-lt"/>
                <a:ea typeface="+mn-ea"/>
                <a:cs typeface="+mn-cs"/>
              </a:rPr>
              <a:t>instance = new </a:t>
            </a:r>
            <a:r>
              <a:rPr lang="en-US" sz="1200" b="0" i="1" kern="1200" dirty="0" err="1" smtClean="0">
                <a:solidFill>
                  <a:schemeClr val="tx1"/>
                </a:solidFill>
                <a:latin typeface="+mn-lt"/>
                <a:ea typeface="+mn-ea"/>
                <a:cs typeface="+mn-cs"/>
              </a:rPr>
              <a:t>LazyInitializedSingleton</a:t>
            </a:r>
            <a:r>
              <a:rPr lang="en-US" sz="1200" b="0" i="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return </a:t>
            </a:r>
            <a:r>
              <a:rPr lang="en-US" sz="1200" b="0" i="1" kern="1200" dirty="0" smtClean="0">
                <a:solidFill>
                  <a:schemeClr val="tx1"/>
                </a:solidFill>
                <a:latin typeface="+mn-lt"/>
                <a:ea typeface="+mn-ea"/>
                <a:cs typeface="+mn-cs"/>
              </a:rPr>
              <a:t>instance;</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252F3505-8F58-2C45-86A7-6D873B9ECDD2}" type="slidenum">
              <a:rPr lang="en-US" smtClean="0"/>
              <a:t>9</a:t>
            </a:fld>
            <a:endParaRPr lang="en-US"/>
          </a:p>
        </p:txBody>
      </p:sp>
    </p:spTree>
    <p:extLst>
      <p:ext uri="{BB962C8B-B14F-4D97-AF65-F5344CB8AC3E}">
        <p14:creationId xmlns:p14="http://schemas.microsoft.com/office/powerpoint/2010/main" val="1894388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a:t>
            </a:r>
            <a:r>
              <a:rPr lang="en-US" sz="1200" b="0" kern="1200" dirty="0" err="1" smtClean="0">
                <a:solidFill>
                  <a:schemeClr val="tx1"/>
                </a:solidFill>
                <a:latin typeface="+mn-lt"/>
                <a:ea typeface="+mn-ea"/>
                <a:cs typeface="+mn-cs"/>
              </a:rPr>
              <a:t>ThreadSafeSingleton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static </a:t>
            </a:r>
            <a:r>
              <a:rPr lang="en-US" sz="1200" b="0" kern="1200" dirty="0" err="1" smtClean="0">
                <a:solidFill>
                  <a:schemeClr val="tx1"/>
                </a:solidFill>
                <a:latin typeface="+mn-lt"/>
                <a:ea typeface="+mn-ea"/>
                <a:cs typeface="+mn-cs"/>
              </a:rPr>
              <a:t>ThreadSafeSingleton</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instance;</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a:t>
            </a:r>
            <a:r>
              <a:rPr lang="en-US" sz="1200" b="0" kern="1200" dirty="0" err="1" smtClean="0">
                <a:solidFill>
                  <a:schemeClr val="tx1"/>
                </a:solidFill>
                <a:latin typeface="+mn-lt"/>
                <a:ea typeface="+mn-ea"/>
                <a:cs typeface="+mn-cs"/>
              </a:rPr>
              <a:t>ThreadSafeSingleton</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static synchronized </a:t>
            </a:r>
            <a:r>
              <a:rPr lang="en-US" sz="1200" b="0" kern="1200" dirty="0" err="1" smtClean="0">
                <a:solidFill>
                  <a:schemeClr val="tx1"/>
                </a:solidFill>
                <a:latin typeface="+mn-lt"/>
                <a:ea typeface="+mn-ea"/>
                <a:cs typeface="+mn-cs"/>
              </a:rPr>
              <a:t>ThreadSafeSingleton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getInstance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if (</a:t>
            </a:r>
            <a:r>
              <a:rPr lang="en-US" sz="1200" b="0" i="1" kern="1200" dirty="0" smtClean="0">
                <a:solidFill>
                  <a:schemeClr val="tx1"/>
                </a:solidFill>
                <a:latin typeface="+mn-lt"/>
                <a:ea typeface="+mn-ea"/>
                <a:cs typeface="+mn-cs"/>
              </a:rPr>
              <a:t>instance == null) {</a:t>
            </a:r>
          </a:p>
          <a:p>
            <a:r>
              <a:rPr lang="en-US" sz="1200" b="0" i="1" kern="1200" dirty="0" smtClean="0">
                <a:solidFill>
                  <a:schemeClr val="tx1"/>
                </a:solidFill>
                <a:latin typeface="+mn-lt"/>
                <a:ea typeface="+mn-ea"/>
                <a:cs typeface="+mn-cs"/>
              </a:rPr>
              <a:t>instance = new </a:t>
            </a:r>
            <a:r>
              <a:rPr lang="en-US" sz="1200" b="0" i="1" kern="1200" dirty="0" err="1" smtClean="0">
                <a:solidFill>
                  <a:schemeClr val="tx1"/>
                </a:solidFill>
                <a:latin typeface="+mn-lt"/>
                <a:ea typeface="+mn-ea"/>
                <a:cs typeface="+mn-cs"/>
              </a:rPr>
              <a:t>ThreadSafeSingleton</a:t>
            </a:r>
            <a:r>
              <a:rPr lang="en-US" sz="1200" b="0" i="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return </a:t>
            </a:r>
            <a:r>
              <a:rPr lang="en-US" sz="1200" b="0" i="1" kern="1200" dirty="0" smtClean="0">
                <a:solidFill>
                  <a:schemeClr val="tx1"/>
                </a:solidFill>
                <a:latin typeface="+mn-lt"/>
                <a:ea typeface="+mn-ea"/>
                <a:cs typeface="+mn-cs"/>
              </a:rPr>
              <a:t>instance;</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52F3505-8F58-2C45-86A7-6D873B9ECDD2}" type="slidenum">
              <a:rPr lang="en-US" smtClean="0"/>
              <a:t>10</a:t>
            </a:fld>
            <a:endParaRPr lang="en-US"/>
          </a:p>
        </p:txBody>
      </p:sp>
    </p:spTree>
    <p:extLst>
      <p:ext uri="{BB962C8B-B14F-4D97-AF65-F5344CB8AC3E}">
        <p14:creationId xmlns:p14="http://schemas.microsoft.com/office/powerpoint/2010/main" val="9963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latin typeface="+mn-lt"/>
                <a:ea typeface="+mn-ea"/>
                <a:cs typeface="+mn-cs"/>
              </a:rPr>
              <a:t>Unfortunately, double-checked locking causes problems. To wit, compiler optimizations can make the assignment of the new Singleton object before all its fields are initialized. The only practical solution is to synchronize the </a:t>
            </a:r>
            <a:r>
              <a:rPr lang="en-US" sz="1200" b="0" kern="1200" dirty="0" err="1" smtClean="0">
                <a:solidFill>
                  <a:schemeClr val="tx1"/>
                </a:solidFill>
                <a:latin typeface="+mn-lt"/>
                <a:ea typeface="+mn-ea"/>
                <a:cs typeface="+mn-cs"/>
              </a:rPr>
              <a:t>getInstance</a:t>
            </a:r>
            <a:r>
              <a:rPr lang="en-US" sz="1200" b="0" kern="1200" dirty="0" smtClean="0">
                <a:solidFill>
                  <a:schemeClr val="tx1"/>
                </a:solidFill>
                <a:latin typeface="+mn-lt"/>
                <a:ea typeface="+mn-ea"/>
                <a:cs typeface="+mn-cs"/>
              </a:rPr>
              <a:t>() method (as in </a:t>
            </a:r>
            <a:r>
              <a:rPr lang="en-US" sz="1200" b="1" i="1" dirty="0" err="1" smtClean="0">
                <a:solidFill>
                  <a:schemeClr val="tx1"/>
                </a:solidFill>
              </a:rPr>
              <a:t>ThreadSafeSingleton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package </a:t>
            </a:r>
            <a:r>
              <a:rPr lang="en-US" sz="1200" b="0" kern="1200" dirty="0" err="1" smtClean="0">
                <a:solidFill>
                  <a:schemeClr val="tx1"/>
                </a:solidFill>
                <a:latin typeface="+mn-lt"/>
                <a:ea typeface="+mn-ea"/>
                <a:cs typeface="+mn-cs"/>
              </a:rPr>
              <a:t>com.sapient.singleton</a:t>
            </a:r>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class </a:t>
            </a:r>
            <a:r>
              <a:rPr lang="en-US" sz="1200" b="0" kern="1200" dirty="0" err="1" smtClean="0">
                <a:solidFill>
                  <a:schemeClr val="tx1"/>
                </a:solidFill>
                <a:latin typeface="+mn-lt"/>
                <a:ea typeface="+mn-ea"/>
                <a:cs typeface="+mn-cs"/>
              </a:rPr>
              <a:t>DoubleCheckLockingSingleton</a:t>
            </a:r>
            <a:r>
              <a:rPr lang="en-US" sz="1200" b="0" kern="1200" dirty="0" smtClean="0">
                <a:solidFill>
                  <a:schemeClr val="tx1"/>
                </a:solidFill>
                <a:latin typeface="+mn-lt"/>
                <a:ea typeface="+mn-ea"/>
                <a:cs typeface="+mn-cs"/>
              </a:rPr>
              <a:t> {</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static volatile </a:t>
            </a:r>
            <a:r>
              <a:rPr lang="en-US" sz="1200" b="0" kern="1200" dirty="0" err="1" smtClean="0">
                <a:solidFill>
                  <a:schemeClr val="tx1"/>
                </a:solidFill>
                <a:latin typeface="+mn-lt"/>
                <a:ea typeface="+mn-ea"/>
                <a:cs typeface="+mn-cs"/>
              </a:rPr>
              <a:t>DoubleCheckLockingSingleton</a:t>
            </a:r>
            <a:r>
              <a:rPr lang="en-US" sz="1200" b="0" kern="1200" dirty="0" smtClean="0">
                <a:solidFill>
                  <a:schemeClr val="tx1"/>
                </a:solidFill>
                <a:latin typeface="+mn-lt"/>
                <a:ea typeface="+mn-ea"/>
                <a:cs typeface="+mn-cs"/>
              </a:rPr>
              <a:t> </a:t>
            </a:r>
            <a:r>
              <a:rPr lang="en-US" sz="1200" b="0" i="1" kern="1200" dirty="0" smtClean="0">
                <a:solidFill>
                  <a:schemeClr val="tx1"/>
                </a:solidFill>
                <a:latin typeface="+mn-lt"/>
                <a:ea typeface="+mn-ea"/>
                <a:cs typeface="+mn-cs"/>
              </a:rPr>
              <a:t>instance;</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private </a:t>
            </a:r>
            <a:r>
              <a:rPr lang="en-US" sz="1200" b="0" kern="1200" dirty="0" err="1" smtClean="0">
                <a:solidFill>
                  <a:schemeClr val="tx1"/>
                </a:solidFill>
                <a:latin typeface="+mn-lt"/>
                <a:ea typeface="+mn-ea"/>
                <a:cs typeface="+mn-cs"/>
              </a:rPr>
              <a:t>DoubleCheckLockingSingleton</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public static </a:t>
            </a:r>
            <a:r>
              <a:rPr lang="en-US" sz="1200" b="0" kern="1200" dirty="0" err="1" smtClean="0">
                <a:solidFill>
                  <a:schemeClr val="tx1"/>
                </a:solidFill>
                <a:latin typeface="+mn-lt"/>
                <a:ea typeface="+mn-ea"/>
                <a:cs typeface="+mn-cs"/>
              </a:rPr>
              <a:t>DoubleCheckLockingSingleton</a:t>
            </a:r>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getInstanceUsingDoubleLocking</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if (</a:t>
            </a:r>
            <a:r>
              <a:rPr lang="en-US" sz="1200" b="0" i="1" kern="1200" dirty="0" smtClean="0">
                <a:solidFill>
                  <a:schemeClr val="tx1"/>
                </a:solidFill>
                <a:latin typeface="+mn-lt"/>
                <a:ea typeface="+mn-ea"/>
                <a:cs typeface="+mn-cs"/>
              </a:rPr>
              <a:t>instance == null) {</a:t>
            </a:r>
          </a:p>
          <a:p>
            <a:r>
              <a:rPr lang="en-US" sz="1200" b="0" kern="1200" dirty="0" smtClean="0">
                <a:solidFill>
                  <a:schemeClr val="tx1"/>
                </a:solidFill>
                <a:latin typeface="+mn-lt"/>
                <a:ea typeface="+mn-ea"/>
                <a:cs typeface="+mn-cs"/>
              </a:rPr>
              <a:t>synchronized (</a:t>
            </a:r>
            <a:r>
              <a:rPr lang="en-US" sz="1200" b="0" kern="1200" dirty="0" err="1" smtClean="0">
                <a:solidFill>
                  <a:schemeClr val="tx1"/>
                </a:solidFill>
                <a:latin typeface="+mn-lt"/>
                <a:ea typeface="+mn-ea"/>
                <a:cs typeface="+mn-cs"/>
              </a:rPr>
              <a:t>DoubleCheckLockingSingleton.class</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if (</a:t>
            </a:r>
            <a:r>
              <a:rPr lang="en-US" sz="1200" b="0" i="1" kern="1200" dirty="0" smtClean="0">
                <a:solidFill>
                  <a:schemeClr val="tx1"/>
                </a:solidFill>
                <a:latin typeface="+mn-lt"/>
                <a:ea typeface="+mn-ea"/>
                <a:cs typeface="+mn-cs"/>
              </a:rPr>
              <a:t>instance == null) {</a:t>
            </a:r>
          </a:p>
          <a:p>
            <a:r>
              <a:rPr lang="en-US" sz="1200" b="0" i="1" kern="1200" dirty="0" smtClean="0">
                <a:solidFill>
                  <a:schemeClr val="tx1"/>
                </a:solidFill>
                <a:latin typeface="+mn-lt"/>
                <a:ea typeface="+mn-ea"/>
                <a:cs typeface="+mn-cs"/>
              </a:rPr>
              <a:t>instance = new </a:t>
            </a:r>
            <a:r>
              <a:rPr lang="en-US" sz="1200" b="0" i="1" kern="1200" dirty="0" err="1" smtClean="0">
                <a:solidFill>
                  <a:schemeClr val="tx1"/>
                </a:solidFill>
                <a:latin typeface="+mn-lt"/>
                <a:ea typeface="+mn-ea"/>
                <a:cs typeface="+mn-cs"/>
              </a:rPr>
              <a:t>DoubleCheckLockingSingleton</a:t>
            </a:r>
            <a:r>
              <a:rPr lang="en-US" sz="1200" b="0" i="1"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return </a:t>
            </a:r>
            <a:r>
              <a:rPr lang="en-US" sz="1200" b="0" i="1" kern="1200" dirty="0" smtClean="0">
                <a:solidFill>
                  <a:schemeClr val="tx1"/>
                </a:solidFill>
                <a:latin typeface="+mn-lt"/>
                <a:ea typeface="+mn-ea"/>
                <a:cs typeface="+mn-cs"/>
              </a:rPr>
              <a:t>instance;</a:t>
            </a:r>
          </a:p>
          <a:p>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252F3505-8F58-2C45-86A7-6D873B9ECDD2}" type="slidenum">
              <a:rPr lang="en-US" smtClean="0"/>
              <a:t>11</a:t>
            </a:fld>
            <a:endParaRPr lang="en-US"/>
          </a:p>
        </p:txBody>
      </p:sp>
    </p:spTree>
    <p:extLst>
      <p:ext uri="{BB962C8B-B14F-4D97-AF65-F5344CB8AC3E}">
        <p14:creationId xmlns:p14="http://schemas.microsoft.com/office/powerpoint/2010/main" val="367965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 Blue. Long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412642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2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8819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9" name="Text Placeholder 8"/>
          <p:cNvSpPr>
            <a:spLocks noGrp="1"/>
          </p:cNvSpPr>
          <p:nvPr>
            <p:ph type="body" sz="quarter" idx="13"/>
          </p:nvPr>
        </p:nvSpPr>
        <p:spPr>
          <a:xfrm>
            <a:off x="6159500" y="870682"/>
            <a:ext cx="5448300" cy="5080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 Placeholder 10"/>
          <p:cNvSpPr>
            <a:spLocks noGrp="1"/>
          </p:cNvSpPr>
          <p:nvPr>
            <p:ph type="body" sz="quarter" idx="14"/>
          </p:nvPr>
        </p:nvSpPr>
        <p:spPr>
          <a:xfrm>
            <a:off x="609600" y="870682"/>
            <a:ext cx="5384800" cy="50927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34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
    <p:spTree>
      <p:nvGrpSpPr>
        <p:cNvPr id="1" name=""/>
        <p:cNvGrpSpPr/>
        <p:nvPr/>
      </p:nvGrpSpPr>
      <p:grpSpPr>
        <a:xfrm>
          <a:off x="0" y="0"/>
          <a:ext cx="0" cy="0"/>
          <a:chOff x="0" y="0"/>
          <a:chExt cx="0" cy="0"/>
        </a:xfrm>
      </p:grpSpPr>
      <p:sp>
        <p:nvSpPr>
          <p:cNvPr id="5" name="Title 1"/>
          <p:cNvSpPr>
            <a:spLocks noGrp="1"/>
          </p:cNvSpPr>
          <p:nvPr>
            <p:ph type="title"/>
          </p:nvPr>
        </p:nvSpPr>
        <p:spPr>
          <a:xfrm>
            <a:off x="609441" y="292100"/>
            <a:ext cx="10969943" cy="444500"/>
          </a:xfrm>
        </p:spPr>
        <p:txBody>
          <a:bodyPr/>
          <a:lstStyle/>
          <a:p>
            <a:r>
              <a:rPr lang="en-US" dirty="0" smtClean="0"/>
              <a:t>Click to edit Master title style</a:t>
            </a:r>
            <a:endParaRPr lang="en-US" dirty="0"/>
          </a:p>
        </p:txBody>
      </p:sp>
      <p:sp>
        <p:nvSpPr>
          <p:cNvPr id="12" name="Text Placeholder 11"/>
          <p:cNvSpPr>
            <a:spLocks noGrp="1"/>
          </p:cNvSpPr>
          <p:nvPr>
            <p:ph type="body" sz="quarter" idx="12"/>
          </p:nvPr>
        </p:nvSpPr>
        <p:spPr>
          <a:xfrm>
            <a:off x="609600" y="870682"/>
            <a:ext cx="34798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1"/>
          <p:cNvSpPr>
            <a:spLocks noGrp="1"/>
          </p:cNvSpPr>
          <p:nvPr>
            <p:ph type="body" sz="quarter" idx="13"/>
          </p:nvPr>
        </p:nvSpPr>
        <p:spPr>
          <a:xfrm>
            <a:off x="434975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1"/>
          <p:cNvSpPr>
            <a:spLocks noGrp="1"/>
          </p:cNvSpPr>
          <p:nvPr>
            <p:ph type="body" sz="quarter" idx="14"/>
          </p:nvPr>
        </p:nvSpPr>
        <p:spPr>
          <a:xfrm>
            <a:off x="8102600" y="870682"/>
            <a:ext cx="3479800" cy="505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987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ird spl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5" name="Content Placeholder 44"/>
          <p:cNvSpPr>
            <a:spLocks noGrp="1"/>
          </p:cNvSpPr>
          <p:nvPr>
            <p:ph sz="quarter" idx="10"/>
          </p:nvPr>
        </p:nvSpPr>
        <p:spPr>
          <a:xfrm>
            <a:off x="614363" y="870682"/>
            <a:ext cx="7221537"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quarter" idx="13"/>
          </p:nvPr>
        </p:nvSpPr>
        <p:spPr>
          <a:xfrm>
            <a:off x="7988300" y="870682"/>
            <a:ext cx="3594100" cy="5054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37338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ird split -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5" name="Content Placeholder 44"/>
          <p:cNvSpPr>
            <a:spLocks noGrp="1"/>
          </p:cNvSpPr>
          <p:nvPr>
            <p:ph sz="quarter" idx="10"/>
          </p:nvPr>
        </p:nvSpPr>
        <p:spPr>
          <a:xfrm>
            <a:off x="4368800" y="870682"/>
            <a:ext cx="7226300" cy="50419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3"/>
          </p:nvPr>
        </p:nvSpPr>
        <p:spPr>
          <a:xfrm>
            <a:off x="609600" y="870682"/>
            <a:ext cx="35687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8884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167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2" y="311150"/>
            <a:ext cx="4010039" cy="1162050"/>
          </a:xfrm>
        </p:spPr>
        <p:txBody>
          <a:bodyPr anchor="b"/>
          <a:lstStyle>
            <a:lvl1pPr algn="l">
              <a:defRPr sz="2800" b="1"/>
            </a:lvl1pPr>
          </a:lstStyle>
          <a:p>
            <a:r>
              <a:rPr lang="en-US" dirty="0" smtClean="0"/>
              <a:t>Click to edit title.</a:t>
            </a:r>
            <a:endParaRPr lang="en-US" dirty="0"/>
          </a:p>
        </p:txBody>
      </p:sp>
      <p:sp>
        <p:nvSpPr>
          <p:cNvPr id="4" name="Text Placeholder 3"/>
          <p:cNvSpPr>
            <a:spLocks noGrp="1"/>
          </p:cNvSpPr>
          <p:nvPr>
            <p:ph type="body" sz="half" idx="2" hasCustomPrompt="1"/>
          </p:nvPr>
        </p:nvSpPr>
        <p:spPr>
          <a:xfrm>
            <a:off x="609442" y="1574800"/>
            <a:ext cx="4010039" cy="4589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text</a:t>
            </a:r>
          </a:p>
        </p:txBody>
      </p:sp>
      <p:sp>
        <p:nvSpPr>
          <p:cNvPr id="9" name="Picture Placeholder 2"/>
          <p:cNvSpPr>
            <a:spLocks noGrp="1"/>
          </p:cNvSpPr>
          <p:nvPr>
            <p:ph type="pic" idx="1"/>
          </p:nvPr>
        </p:nvSpPr>
        <p:spPr>
          <a:xfrm>
            <a:off x="4813300" y="333374"/>
            <a:ext cx="6767513" cy="582612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282766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6808" y="4800600"/>
            <a:ext cx="10984005" cy="566738"/>
          </a:xfrm>
        </p:spPr>
        <p:txBody>
          <a:bodyPr anchor="b"/>
          <a:lstStyle>
            <a:lvl1pPr algn="l">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596808" y="333374"/>
            <a:ext cx="10984005" cy="4454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596808" y="5367338"/>
            <a:ext cx="109840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2364054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2"/>
          <p:cNvSpPr>
            <a:spLocks noChangeArrowheads="1"/>
          </p:cNvSpPr>
          <p:nvPr userDrawn="1"/>
        </p:nvSpPr>
        <p:spPr bwMode="auto">
          <a:xfrm>
            <a:off x="658196" y="3797621"/>
            <a:ext cx="2250831"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3" rIns="91426" bIns="45713">
            <a:spAutoFit/>
          </a:bodyPr>
          <a:lstStyle/>
          <a:p>
            <a:r>
              <a:rPr lang="en-US" sz="1200" b="1" dirty="0">
                <a:solidFill>
                  <a:srgbClr val="0D65AF"/>
                </a:solidFill>
                <a:latin typeface="Arial"/>
                <a:cs typeface="Arial"/>
              </a:rPr>
              <a:t>Appropriate Experience:</a:t>
            </a:r>
          </a:p>
        </p:txBody>
      </p:sp>
      <p:sp>
        <p:nvSpPr>
          <p:cNvPr id="4" name="Text Placeholder 13"/>
          <p:cNvSpPr>
            <a:spLocks noGrp="1"/>
          </p:cNvSpPr>
          <p:nvPr>
            <p:ph type="body" sz="quarter" idx="11"/>
          </p:nvPr>
        </p:nvSpPr>
        <p:spPr>
          <a:xfrm>
            <a:off x="620714" y="1088725"/>
            <a:ext cx="8002587" cy="334962"/>
          </a:xfrm>
        </p:spPr>
        <p:txBody>
          <a:bodyPr/>
          <a:lstStyle>
            <a:lvl1pPr>
              <a:defRPr sz="1600" b="1"/>
            </a:lvl1pPr>
          </a:lstStyle>
          <a:p>
            <a:pPr lvl="0"/>
            <a:r>
              <a:rPr lang="en-US" dirty="0" smtClean="0"/>
              <a:t>Click to edit Master text styles</a:t>
            </a:r>
          </a:p>
        </p:txBody>
      </p:sp>
      <p:sp>
        <p:nvSpPr>
          <p:cNvPr id="5" name="Text Placeholder 13"/>
          <p:cNvSpPr>
            <a:spLocks noGrp="1"/>
          </p:cNvSpPr>
          <p:nvPr>
            <p:ph type="body" sz="quarter" idx="12"/>
          </p:nvPr>
        </p:nvSpPr>
        <p:spPr>
          <a:xfrm>
            <a:off x="620714" y="1449087"/>
            <a:ext cx="8002587" cy="334962"/>
          </a:xfrm>
        </p:spPr>
        <p:txBody>
          <a:bodyPr/>
          <a:lstStyle>
            <a:lvl1pPr>
              <a:defRPr sz="1200" i="1">
                <a:solidFill>
                  <a:schemeClr val="accent2"/>
                </a:solidFill>
              </a:defRPr>
            </a:lvl1pPr>
          </a:lstStyle>
          <a:p>
            <a:pPr lvl="0"/>
            <a:r>
              <a:rPr lang="en-US" dirty="0" smtClean="0"/>
              <a:t>Click to edit Master text styles</a:t>
            </a:r>
          </a:p>
        </p:txBody>
      </p:sp>
      <p:sp>
        <p:nvSpPr>
          <p:cNvPr id="6" name="Text Placeholder 13"/>
          <p:cNvSpPr>
            <a:spLocks noGrp="1"/>
          </p:cNvSpPr>
          <p:nvPr>
            <p:ph type="body" sz="quarter" idx="13"/>
          </p:nvPr>
        </p:nvSpPr>
        <p:spPr>
          <a:xfrm>
            <a:off x="620714" y="1788811"/>
            <a:ext cx="8002587" cy="1908176"/>
          </a:xfrm>
        </p:spPr>
        <p:txBody>
          <a:bodyPr/>
          <a:lstStyle>
            <a:lvl1pPr>
              <a:defRPr sz="1200" i="0">
                <a:solidFill>
                  <a:schemeClr val="tx1">
                    <a:lumMod val="75000"/>
                    <a:lumOff val="25000"/>
                  </a:schemeClr>
                </a:solidFill>
              </a:defRPr>
            </a:lvl1pPr>
          </a:lstStyle>
          <a:p>
            <a:pPr lvl="0"/>
            <a:r>
              <a:rPr lang="en-US" dirty="0" smtClean="0"/>
              <a:t>Click to edit Master text styles</a:t>
            </a:r>
          </a:p>
        </p:txBody>
      </p:sp>
      <p:sp>
        <p:nvSpPr>
          <p:cNvPr id="7" name="Text Placeholder 13"/>
          <p:cNvSpPr>
            <a:spLocks noGrp="1"/>
          </p:cNvSpPr>
          <p:nvPr>
            <p:ph type="body" sz="quarter" idx="14"/>
          </p:nvPr>
        </p:nvSpPr>
        <p:spPr>
          <a:xfrm>
            <a:off x="620712" y="4175141"/>
            <a:ext cx="10972184" cy="1988985"/>
          </a:xfrm>
        </p:spPr>
        <p:txBody>
          <a:bodyPr numCol="3"/>
          <a:lstStyle>
            <a:lvl1pPr marL="265136" indent="-171424">
              <a:buClr>
                <a:schemeClr val="accent2"/>
              </a:buClr>
              <a:buSzPct val="125000"/>
              <a:buFont typeface="Wingdings" charset="2"/>
              <a:buChar char="§"/>
              <a:defRPr sz="1000" i="0">
                <a:solidFill>
                  <a:schemeClr val="tx1">
                    <a:lumMod val="75000"/>
                    <a:lumOff val="25000"/>
                  </a:schemeClr>
                </a:solidFill>
              </a:defRPr>
            </a:lvl1pPr>
          </a:lstStyle>
          <a:p>
            <a:pPr lvl="0"/>
            <a:r>
              <a:rPr lang="en-US" dirty="0" smtClean="0"/>
              <a:t>Click to edit Master text styles</a:t>
            </a:r>
          </a:p>
        </p:txBody>
      </p:sp>
      <p:sp>
        <p:nvSpPr>
          <p:cNvPr id="9" name="Picture Placeholder 8"/>
          <p:cNvSpPr>
            <a:spLocks noGrp="1"/>
          </p:cNvSpPr>
          <p:nvPr>
            <p:ph type="pic" sz="quarter" idx="15"/>
          </p:nvPr>
        </p:nvSpPr>
        <p:spPr>
          <a:xfrm>
            <a:off x="8966200" y="1079500"/>
            <a:ext cx="2616200" cy="2616200"/>
          </a:xfrm>
        </p:spPr>
        <p:txBody>
          <a:bodyPr/>
          <a:lstStyle/>
          <a:p>
            <a:endParaRPr lang="en-US" dirty="0"/>
          </a:p>
        </p:txBody>
      </p:sp>
    </p:spTree>
    <p:extLst>
      <p:ext uri="{BB962C8B-B14F-4D97-AF65-F5344CB8AC3E}">
        <p14:creationId xmlns:p14="http://schemas.microsoft.com/office/powerpoint/2010/main" val="3320191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rawing Guide Layout Slide">
    <p:spTree>
      <p:nvGrpSpPr>
        <p:cNvPr id="1" name=""/>
        <p:cNvGrpSpPr/>
        <p:nvPr/>
      </p:nvGrpSpPr>
      <p:grpSpPr>
        <a:xfrm>
          <a:off x="0" y="0"/>
          <a:ext cx="0" cy="0"/>
          <a:chOff x="0" y="0"/>
          <a:chExt cx="0" cy="0"/>
        </a:xfrm>
      </p:grpSpPr>
      <p:cxnSp>
        <p:nvCxnSpPr>
          <p:cNvPr id="6" name="Straight Connector 5"/>
          <p:cNvCxnSpPr/>
          <p:nvPr userDrawn="1"/>
        </p:nvCxnSpPr>
        <p:spPr>
          <a:xfrm>
            <a:off x="588963" y="0"/>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1591667" y="-1587"/>
            <a:ext cx="0" cy="6858000"/>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rot="16200000">
            <a:off x="6094413" y="67570"/>
            <a:ext cx="0" cy="12188952"/>
          </a:xfrm>
          <a:prstGeom prst="line">
            <a:avLst/>
          </a:prstGeom>
          <a:ln w="63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rot="16200000">
            <a:off x="6094412" y="-57959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6534428" y="1646598"/>
            <a:ext cx="5046385" cy="3539404"/>
          </a:xfrm>
          <a:prstGeom prst="rect">
            <a:avLst/>
          </a:prstGeom>
        </p:spPr>
        <p:txBody>
          <a:bodyPr wrap="square" lIns="121893" tIns="60947" rIns="121893" bIns="60947">
            <a:spAutoFit/>
          </a:bodyPr>
          <a:lstStyle/>
          <a:p>
            <a:pPr marL="0" marR="0" lvl="0" indent="0" algn="l" defTabSz="544095" rtl="0" eaLnBrk="1" fontAlgn="auto" latinLnBrk="0" hangingPunct="1">
              <a:lnSpc>
                <a:spcPct val="100000"/>
              </a:lnSpc>
              <a:spcBef>
                <a:spcPts val="800"/>
              </a:spcBef>
              <a:spcAft>
                <a:spcPts val="0"/>
              </a:spcAft>
              <a:buClrTx/>
              <a:buSzTx/>
              <a:buFontTx/>
              <a:buNone/>
              <a:tabLst/>
              <a:defRPr/>
            </a:pPr>
            <a:r>
              <a:rPr lang="en-US" sz="1600" b="1" dirty="0" smtClean="0">
                <a:solidFill>
                  <a:srgbClr val="00A1E0"/>
                </a:solidFill>
                <a:latin typeface="Arial"/>
                <a:cs typeface="Arial"/>
              </a:rPr>
              <a:t>Realigning Guides</a:t>
            </a:r>
            <a:endParaRPr lang="en-US" sz="1600" b="0" dirty="0" smtClean="0">
              <a:solidFill>
                <a:srgbClr val="00A1E0"/>
              </a:solidFill>
              <a:latin typeface="Arial"/>
              <a:cs typeface="Arial"/>
            </a:endParaRPr>
          </a:p>
          <a:p>
            <a:pPr lvl="0">
              <a:spcBef>
                <a:spcPts val="800"/>
              </a:spcBef>
            </a:pPr>
            <a:r>
              <a:rPr lang="en-US" sz="1200" b="0" dirty="0" smtClean="0">
                <a:solidFill>
                  <a:schemeClr val="accent2"/>
                </a:solidFill>
                <a:latin typeface="Arial"/>
                <a:cs typeface="Arial"/>
              </a:rPr>
              <a:t>Guides can can </a:t>
            </a:r>
            <a:r>
              <a:rPr lang="en-US" sz="1200" b="0" dirty="0">
                <a:solidFill>
                  <a:schemeClr val="accent2"/>
                </a:solidFill>
                <a:latin typeface="Arial"/>
                <a:cs typeface="Arial"/>
              </a:rPr>
              <a:t>easily be bumped and moved </a:t>
            </a:r>
            <a:r>
              <a:rPr lang="en-US" sz="1200" b="0" dirty="0" smtClean="0">
                <a:solidFill>
                  <a:schemeClr val="accent2"/>
                </a:solidFill>
                <a:latin typeface="Arial"/>
                <a:cs typeface="Arial"/>
              </a:rPr>
              <a:t>accidentally.  </a:t>
            </a:r>
          </a:p>
          <a:p>
            <a:pPr lvl="0" defTabSz="1218936">
              <a:spcBef>
                <a:spcPts val="800"/>
              </a:spcBef>
              <a:defRPr/>
            </a:pPr>
            <a:r>
              <a:rPr lang="en-US" sz="1200" dirty="0" smtClean="0">
                <a:solidFill>
                  <a:schemeClr val="accent2"/>
                </a:solidFill>
                <a:latin typeface="Arial"/>
                <a:cs typeface="Arial"/>
              </a:rPr>
              <a:t>This slide layout show you how to reset your guides. </a:t>
            </a:r>
            <a:endParaRPr lang="en-US" sz="1200" dirty="0">
              <a:solidFill>
                <a:schemeClr val="accent2"/>
              </a:solidFill>
              <a:latin typeface="Arial"/>
              <a:cs typeface="Arial"/>
            </a:endParaRPr>
          </a:p>
          <a:p>
            <a:pPr lvl="0" defTabSz="1218936">
              <a:spcBef>
                <a:spcPts val="800"/>
              </a:spcBef>
              <a:defRPr/>
            </a:pPr>
            <a:r>
              <a:rPr lang="en-US" sz="1200" b="1" dirty="0" smtClean="0">
                <a:solidFill>
                  <a:schemeClr val="accent2"/>
                </a:solidFill>
                <a:latin typeface="Arial"/>
                <a:cs typeface="Arial"/>
              </a:rPr>
              <a:t>NOTE: </a:t>
            </a:r>
            <a:r>
              <a:rPr lang="en-US" sz="1200" dirty="0" smtClean="0">
                <a:solidFill>
                  <a:schemeClr val="accent2"/>
                </a:solidFill>
                <a:latin typeface="Arial"/>
                <a:cs typeface="Arial"/>
              </a:rPr>
              <a:t>When </a:t>
            </a:r>
            <a:r>
              <a:rPr lang="en-US" sz="1200" dirty="0">
                <a:solidFill>
                  <a:schemeClr val="accent2"/>
                </a:solidFill>
                <a:latin typeface="Arial"/>
                <a:cs typeface="Arial"/>
              </a:rPr>
              <a:t>working on any older deck, be sure to check and ensure that the guides in your deck are set.</a:t>
            </a:r>
          </a:p>
          <a:p>
            <a:pPr marL="304735" lvl="0" indent="-304735">
              <a:spcBef>
                <a:spcPts val="800"/>
              </a:spcBef>
              <a:buFont typeface="+mj-lt"/>
              <a:buAutoNum type="arabicPeriod"/>
              <a:defRPr/>
            </a:pPr>
            <a:r>
              <a:rPr lang="en-US" sz="1200" b="1" dirty="0">
                <a:solidFill>
                  <a:schemeClr val="accent2"/>
                </a:solidFill>
                <a:latin typeface="Arial"/>
                <a:cs typeface="Arial"/>
              </a:rPr>
              <a:t>Turn on your guides </a:t>
            </a:r>
          </a:p>
          <a:p>
            <a:pPr marL="304735" lvl="0" indent="-304735" defTabSz="1218936">
              <a:spcBef>
                <a:spcPts val="800"/>
              </a:spcBef>
              <a:buFont typeface="+mj-lt"/>
              <a:buAutoNum type="arabicPeriod" startAt="2"/>
              <a:defRPr/>
            </a:pPr>
            <a:r>
              <a:rPr lang="en-US" sz="1200" b="1" dirty="0">
                <a:solidFill>
                  <a:schemeClr val="accent2"/>
                </a:solidFill>
                <a:latin typeface="Arial"/>
                <a:cs typeface="Arial"/>
              </a:rPr>
              <a:t>Insert </a:t>
            </a:r>
            <a:r>
              <a:rPr lang="en-US" sz="1200" b="1" dirty="0" smtClean="0">
                <a:solidFill>
                  <a:schemeClr val="accent2"/>
                </a:solidFill>
                <a:latin typeface="Arial"/>
                <a:cs typeface="Arial"/>
              </a:rPr>
              <a:t>a new slide</a:t>
            </a:r>
            <a:r>
              <a:rPr lang="en-US" sz="1200" b="1" baseline="0" dirty="0" smtClean="0">
                <a:solidFill>
                  <a:schemeClr val="accent2"/>
                </a:solidFill>
                <a:latin typeface="Arial"/>
                <a:cs typeface="Arial"/>
              </a:rPr>
              <a:t> </a:t>
            </a:r>
            <a:r>
              <a:rPr lang="en-US" sz="1200" b="1" dirty="0" smtClean="0">
                <a:solidFill>
                  <a:schemeClr val="accent2"/>
                </a:solidFill>
                <a:latin typeface="Arial"/>
                <a:cs typeface="Arial"/>
              </a:rPr>
              <a:t>the using the Guide </a:t>
            </a:r>
            <a:r>
              <a:rPr lang="en-US" sz="1200" b="1" dirty="0">
                <a:solidFill>
                  <a:schemeClr val="accent2"/>
                </a:solidFill>
                <a:latin typeface="Arial"/>
                <a:cs typeface="Arial"/>
              </a:rPr>
              <a:t>Layout </a:t>
            </a:r>
            <a:r>
              <a:rPr lang="en-US" sz="1200" b="1" dirty="0" smtClean="0">
                <a:solidFill>
                  <a:schemeClr val="accent2"/>
                </a:solidFill>
                <a:latin typeface="Arial"/>
                <a:cs typeface="Arial"/>
              </a:rPr>
              <a:t>slide option.</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Do </a:t>
            </a:r>
            <a:r>
              <a:rPr lang="en-US" sz="1200" b="1" dirty="0">
                <a:solidFill>
                  <a:schemeClr val="accent2"/>
                </a:solidFill>
                <a:latin typeface="Arial"/>
                <a:cs typeface="Arial"/>
              </a:rPr>
              <a:t>your guides align with the orange lines in the new slide?  </a:t>
            </a:r>
            <a:r>
              <a:rPr lang="en-US" sz="1200" dirty="0">
                <a:solidFill>
                  <a:schemeClr val="accent2"/>
                </a:solidFill>
                <a:latin typeface="Arial"/>
                <a:cs typeface="Arial"/>
              </a:rPr>
              <a:t>If yes, your guides are set, if not, proceed </a:t>
            </a:r>
            <a:r>
              <a:rPr lang="en-US" sz="1200" dirty="0" smtClean="0">
                <a:solidFill>
                  <a:schemeClr val="accent2"/>
                </a:solidFill>
                <a:latin typeface="Arial"/>
                <a:cs typeface="Arial"/>
              </a:rPr>
              <a:t>then realign each of the lines to line up with the lines shown on this page. </a:t>
            </a:r>
          </a:p>
          <a:p>
            <a:pPr marL="304735" lvl="0" indent="-304735" defTabSz="1218936">
              <a:spcBef>
                <a:spcPts val="800"/>
              </a:spcBef>
              <a:buFont typeface="+mj-lt"/>
              <a:buAutoNum type="arabicPeriod" startAt="2"/>
              <a:defRPr/>
            </a:pPr>
            <a:r>
              <a:rPr lang="en-US" sz="1200" b="1" dirty="0" smtClean="0">
                <a:solidFill>
                  <a:schemeClr val="accent2"/>
                </a:solidFill>
                <a:latin typeface="Arial"/>
                <a:cs typeface="Arial"/>
              </a:rPr>
              <a:t>Once guides are reset, delete the Guide Layout Slide</a:t>
            </a:r>
            <a:endParaRPr lang="en-US" sz="1200" b="1" dirty="0">
              <a:solidFill>
                <a:schemeClr val="accent2"/>
              </a:solidFill>
              <a:latin typeface="Arial"/>
              <a:cs typeface="Arial"/>
            </a:endParaRPr>
          </a:p>
          <a:p>
            <a:pPr lvl="0" defTabSz="1218936">
              <a:spcBef>
                <a:spcPts val="800"/>
              </a:spcBef>
              <a:defRPr/>
            </a:pPr>
            <a:endParaRPr lang="en-US" sz="1300" dirty="0">
              <a:solidFill>
                <a:schemeClr val="accent2"/>
              </a:solidFill>
              <a:latin typeface="Arial"/>
              <a:cs typeface="Arial"/>
            </a:endParaRPr>
          </a:p>
          <a:p>
            <a:pPr lvl="0">
              <a:spcBef>
                <a:spcPts val="800"/>
              </a:spcBef>
            </a:pPr>
            <a:endParaRPr lang="en-US" sz="1300" dirty="0">
              <a:solidFill>
                <a:schemeClr val="accent2"/>
              </a:solidFill>
              <a:latin typeface="Arial"/>
              <a:cs typeface="Arial"/>
            </a:endParaRPr>
          </a:p>
        </p:txBody>
      </p:sp>
      <p:sp>
        <p:nvSpPr>
          <p:cNvPr id="12" name="Right Arrow 11"/>
          <p:cNvSpPr/>
          <p:nvPr userDrawn="1"/>
        </p:nvSpPr>
        <p:spPr>
          <a:xfrm rot="8100000" flipH="1">
            <a:off x="1109096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4" name="Right Arrow 13"/>
          <p:cNvSpPr/>
          <p:nvPr userDrawn="1"/>
        </p:nvSpPr>
        <p:spPr>
          <a:xfrm rot="13500000">
            <a:off x="649991" y="1161163"/>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5" name="Right Arrow 14"/>
          <p:cNvSpPr/>
          <p:nvPr userDrawn="1"/>
        </p:nvSpPr>
        <p:spPr>
          <a:xfrm rot="13500000" flipH="1" flipV="1">
            <a:off x="11090961"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16" name="Right Arrow 15"/>
          <p:cNvSpPr/>
          <p:nvPr userDrawn="1"/>
        </p:nvSpPr>
        <p:spPr>
          <a:xfrm rot="8100000" flipV="1">
            <a:off x="649990" y="5705364"/>
            <a:ext cx="401043" cy="410573"/>
          </a:xfrm>
          <a:prstGeom prst="rightArrow">
            <a:avLst/>
          </a:prstGeom>
          <a:solidFill>
            <a:schemeClr val="accent2">
              <a:lumMod val="40000"/>
              <a:lumOff val="60000"/>
            </a:schemeClr>
          </a:solidFill>
          <a:ln>
            <a:noFill/>
          </a:ln>
          <a:scene3d>
            <a:camera prst="orthographicFront"/>
            <a:lightRig rig="contrasting" dir="t">
              <a:rot lat="0" lon="0" rev="2400000"/>
            </a:lightRig>
          </a:scene3d>
          <a:sp3d prstMaterial="powder">
            <a:bevelB w="0" h="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smtClean="0">
              <a:cs typeface="VAG Rounded Std Light"/>
            </a:endParaRPr>
          </a:p>
        </p:txBody>
      </p:sp>
      <p:sp>
        <p:nvSpPr>
          <p:cNvPr id="22" name="Content Placeholder 16"/>
          <p:cNvSpPr txBox="1">
            <a:spLocks/>
          </p:cNvSpPr>
          <p:nvPr userDrawn="1"/>
        </p:nvSpPr>
        <p:spPr>
          <a:xfrm>
            <a:off x="588963" y="1640462"/>
            <a:ext cx="5505450" cy="3526276"/>
          </a:xfrm>
          <a:prstGeom prst="rect">
            <a:avLst/>
          </a:prstGeom>
        </p:spPr>
        <p:txBody>
          <a:bodyPr lIns="121893" tIns="60947" rIns="121893" bIns="60947"/>
          <a:lstStyle>
            <a:lvl1pPr marL="0" indent="0" algn="l" defTabSz="457177" rtl="0" eaLnBrk="1" latinLnBrk="0" hangingPunct="1">
              <a:spcBef>
                <a:spcPts val="1200"/>
              </a:spcBef>
              <a:buFont typeface="Arial"/>
              <a:buNone/>
              <a:defRPr sz="2400" kern="1200">
                <a:solidFill>
                  <a:schemeClr val="accent3"/>
                </a:solidFill>
                <a:latin typeface="Arial"/>
                <a:ea typeface="+mn-ea"/>
                <a:cs typeface="Arial"/>
              </a:defRPr>
            </a:lvl1pPr>
            <a:lvl2pPr marL="233363" indent="-233363" algn="l" defTabSz="457177" rtl="0" eaLnBrk="1" latinLnBrk="0" hangingPunct="1">
              <a:spcBef>
                <a:spcPts val="800"/>
              </a:spcBef>
              <a:spcAft>
                <a:spcPts val="200"/>
              </a:spcAft>
              <a:buFont typeface="Arial"/>
              <a:buChar char="•"/>
              <a:defRPr sz="2000" kern="1200">
                <a:solidFill>
                  <a:schemeClr val="accent1"/>
                </a:solidFill>
                <a:latin typeface="Arial"/>
                <a:ea typeface="+mn-ea"/>
                <a:cs typeface="Arial"/>
              </a:defRPr>
            </a:lvl2pPr>
            <a:lvl3pPr marL="457200" indent="-161925" algn="l" defTabSz="457177" rtl="0" eaLnBrk="1" latinLnBrk="0" hangingPunct="1">
              <a:spcBef>
                <a:spcPts val="600"/>
              </a:spcBef>
              <a:spcAft>
                <a:spcPts val="200"/>
              </a:spcAft>
              <a:buFont typeface="Lucida Grande"/>
              <a:buChar char="-"/>
              <a:tabLst/>
              <a:defRPr sz="1600" kern="1200">
                <a:solidFill>
                  <a:schemeClr val="accent1"/>
                </a:solidFill>
                <a:latin typeface="Arial"/>
                <a:ea typeface="+mn-ea"/>
                <a:cs typeface="Arial"/>
              </a:defRPr>
            </a:lvl3pPr>
            <a:lvl4pPr marL="1600120" indent="-228589" algn="l" defTabSz="457177" rtl="0" eaLnBrk="1" latinLnBrk="0" hangingPunct="1">
              <a:spcBef>
                <a:spcPct val="20000"/>
              </a:spcBef>
              <a:buFont typeface="Arial"/>
              <a:buChar char="–"/>
              <a:defRPr sz="2000" kern="1200">
                <a:solidFill>
                  <a:schemeClr val="tx1"/>
                </a:solidFill>
                <a:latin typeface="Arial"/>
                <a:ea typeface="+mn-ea"/>
                <a:cs typeface="Arial"/>
              </a:defRPr>
            </a:lvl4pPr>
            <a:lvl5pPr marL="2057297" indent="-228589" algn="l" defTabSz="457177" rtl="0" eaLnBrk="1" latinLnBrk="0" hangingPunct="1">
              <a:spcBef>
                <a:spcPct val="20000"/>
              </a:spcBef>
              <a:buFont typeface="Arial"/>
              <a:buChar char="»"/>
              <a:defRPr sz="2000" kern="1200">
                <a:solidFill>
                  <a:schemeClr val="tx1"/>
                </a:solidFill>
                <a:latin typeface="Arial"/>
                <a:ea typeface="+mn-ea"/>
                <a:cs typeface="Arial"/>
              </a:defRPr>
            </a:lvl5pPr>
            <a:lvl6pPr marL="2514474" indent="-228589" algn="l" defTabSz="457177" rtl="0" eaLnBrk="1" latinLnBrk="0" hangingPunct="1">
              <a:spcBef>
                <a:spcPct val="20000"/>
              </a:spcBef>
              <a:buFont typeface="Arial"/>
              <a:buChar char="•"/>
              <a:defRPr sz="2000" kern="1200">
                <a:solidFill>
                  <a:schemeClr val="tx1"/>
                </a:solidFill>
                <a:latin typeface="+mn-lt"/>
                <a:ea typeface="+mn-ea"/>
                <a:cs typeface="+mn-cs"/>
              </a:defRPr>
            </a:lvl6pPr>
            <a:lvl7pPr marL="2971651" indent="-228589" algn="l" defTabSz="457177"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7"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7"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800"/>
              </a:spcBef>
            </a:pPr>
            <a:r>
              <a:rPr lang="en-US" sz="1600" b="1" dirty="0" smtClean="0">
                <a:solidFill>
                  <a:schemeClr val="accent1"/>
                </a:solidFill>
              </a:rPr>
              <a:t>What are Drawing Guides?  </a:t>
            </a:r>
          </a:p>
          <a:p>
            <a:pPr>
              <a:spcBef>
                <a:spcPts val="800"/>
              </a:spcBef>
            </a:pPr>
            <a:r>
              <a:rPr lang="en-US" sz="1200" dirty="0" smtClean="0">
                <a:solidFill>
                  <a:schemeClr val="accent2"/>
                </a:solidFill>
              </a:rPr>
              <a:t>Drawing guides are thin lines that that appear on all pages in the same spot, but don’t show up when you print or view deck in Show mode.  </a:t>
            </a:r>
          </a:p>
          <a:p>
            <a:pPr>
              <a:spcBef>
                <a:spcPts val="800"/>
              </a:spcBef>
            </a:pPr>
            <a:r>
              <a:rPr lang="en-US" sz="1200" i="0" dirty="0" smtClean="0">
                <a:solidFill>
                  <a:schemeClr val="accent2"/>
                </a:solidFill>
              </a:rPr>
              <a:t>Think of them as internal margins for the proper alignment and consistent placement of content. Object will snap to them and they are also perfect for cropping an image to. </a:t>
            </a:r>
          </a:p>
          <a:p>
            <a:pPr>
              <a:spcBef>
                <a:spcPts val="800"/>
              </a:spcBef>
            </a:pPr>
            <a:r>
              <a:rPr lang="en-US" sz="1200" dirty="0" smtClean="0">
                <a:solidFill>
                  <a:schemeClr val="accent2"/>
                </a:solidFill>
              </a:rPr>
              <a:t>This template has pre-made guides that delineate where your workspace is.  </a:t>
            </a:r>
            <a:r>
              <a:rPr lang="en-US" sz="1200" b="1" dirty="0">
                <a:solidFill>
                  <a:schemeClr val="accent2"/>
                </a:solidFill>
              </a:rPr>
              <a:t/>
            </a:r>
            <a:br>
              <a:rPr lang="en-US" sz="1200" b="1" dirty="0">
                <a:solidFill>
                  <a:schemeClr val="accent2"/>
                </a:solidFill>
              </a:rPr>
            </a:br>
            <a:r>
              <a:rPr lang="en-US" sz="1200" b="1" dirty="0" smtClean="0">
                <a:solidFill>
                  <a:schemeClr val="accent1"/>
                </a:solidFill>
              </a:rPr>
              <a:t/>
            </a:r>
            <a:br>
              <a:rPr lang="en-US" sz="1200" b="1" dirty="0" smtClean="0">
                <a:solidFill>
                  <a:schemeClr val="accent1"/>
                </a:solidFill>
              </a:rPr>
            </a:br>
            <a:r>
              <a:rPr lang="en-US" sz="1600" b="1" dirty="0" smtClean="0">
                <a:solidFill>
                  <a:schemeClr val="accent1"/>
                </a:solidFill>
              </a:rPr>
              <a:t>How </a:t>
            </a:r>
            <a:r>
              <a:rPr lang="en-US" sz="1600" b="1" dirty="0">
                <a:solidFill>
                  <a:schemeClr val="accent1"/>
                </a:solidFill>
              </a:rPr>
              <a:t>to Turn Guides On and </a:t>
            </a:r>
            <a:r>
              <a:rPr lang="en-US" sz="1600" b="1" dirty="0" smtClean="0">
                <a:solidFill>
                  <a:schemeClr val="accent1"/>
                </a:solidFill>
              </a:rPr>
              <a:t>Off</a:t>
            </a:r>
          </a:p>
          <a:p>
            <a:pPr>
              <a:spcBef>
                <a:spcPts val="800"/>
              </a:spcBef>
              <a:buClr>
                <a:schemeClr val="accent3"/>
              </a:buClr>
            </a:pPr>
            <a:r>
              <a:rPr lang="en-US" sz="1200" b="1" dirty="0" smtClean="0">
                <a:solidFill>
                  <a:schemeClr val="accent2"/>
                </a:solidFill>
              </a:rPr>
              <a:t>Windows: </a:t>
            </a:r>
            <a:r>
              <a:rPr lang="en-US" sz="1200" dirty="0" smtClean="0">
                <a:solidFill>
                  <a:schemeClr val="accent2"/>
                </a:solidFill>
              </a:rPr>
              <a:t>ALT + F9 or Right click in blue area off workspace &gt;Grids and Guides&gt;Display Drawing Guides on Screen</a:t>
            </a:r>
          </a:p>
          <a:p>
            <a:pPr>
              <a:spcBef>
                <a:spcPts val="800"/>
              </a:spcBef>
              <a:buClr>
                <a:schemeClr val="accent3"/>
              </a:buClr>
              <a:defRPr/>
            </a:pPr>
            <a:r>
              <a:rPr lang="en-US" sz="1200" b="1" dirty="0" smtClean="0">
                <a:solidFill>
                  <a:schemeClr val="accent2"/>
                </a:solidFill>
              </a:rPr>
              <a:t>Mac 2011: </a:t>
            </a:r>
            <a:r>
              <a:rPr lang="en-US" sz="1200" dirty="0" smtClean="0">
                <a:solidFill>
                  <a:schemeClr val="accent2"/>
                </a:solidFill>
              </a:rPr>
              <a:t>Control + Option + Command + G or </a:t>
            </a:r>
            <a:br>
              <a:rPr lang="en-US" sz="1200" dirty="0" smtClean="0">
                <a:solidFill>
                  <a:schemeClr val="accent2"/>
                </a:solidFill>
              </a:rPr>
            </a:br>
            <a:r>
              <a:rPr lang="en-US" sz="1200" dirty="0" smtClean="0">
                <a:solidFill>
                  <a:schemeClr val="accent2"/>
                </a:solidFill>
              </a:rPr>
              <a:t>View&gt;Guides&gt;Static Guides</a:t>
            </a:r>
          </a:p>
          <a:p>
            <a:pPr>
              <a:spcBef>
                <a:spcPts val="800"/>
              </a:spcBef>
              <a:buClr>
                <a:schemeClr val="accent3"/>
              </a:buClr>
              <a:defRPr/>
            </a:pPr>
            <a:r>
              <a:rPr lang="en-US" sz="1200" b="1" dirty="0" smtClean="0">
                <a:solidFill>
                  <a:schemeClr val="accent2"/>
                </a:solidFill>
              </a:rPr>
              <a:t>MAC 2008:   </a:t>
            </a:r>
            <a:r>
              <a:rPr lang="en-US" sz="1200" dirty="0" smtClean="0">
                <a:solidFill>
                  <a:schemeClr val="accent2"/>
                </a:solidFill>
              </a:rPr>
              <a:t>Command + G or View&gt;Guides&gt;Static Guides</a:t>
            </a:r>
          </a:p>
        </p:txBody>
      </p:sp>
      <p:sp>
        <p:nvSpPr>
          <p:cNvPr id="23" name="TextBox 22"/>
          <p:cNvSpPr txBox="1"/>
          <p:nvPr userDrawn="1"/>
        </p:nvSpPr>
        <p:spPr>
          <a:xfrm>
            <a:off x="6769100" y="5430299"/>
            <a:ext cx="4070766" cy="523220"/>
          </a:xfrm>
          <a:prstGeom prst="rect">
            <a:avLst/>
          </a:prstGeom>
          <a:noFill/>
        </p:spPr>
        <p:txBody>
          <a:bodyPr wrap="square" rtlCol="0">
            <a:spAutoFit/>
          </a:bodyPr>
          <a:lstStyle/>
          <a:p>
            <a:pPr algn="r">
              <a:spcBef>
                <a:spcPts val="300"/>
              </a:spcBef>
              <a:spcAft>
                <a:spcPts val="1000"/>
              </a:spcAft>
            </a:pPr>
            <a:r>
              <a:rPr lang="en-US" sz="1400" dirty="0" smtClean="0">
                <a:solidFill>
                  <a:schemeClr val="accent1">
                    <a:lumMod val="75000"/>
                  </a:schemeClr>
                </a:solidFill>
              </a:rPr>
              <a:t>The left and right top and bottom corners are the only area you should work</a:t>
            </a:r>
            <a:r>
              <a:rPr lang="en-US" sz="1400" baseline="0" dirty="0" smtClean="0">
                <a:solidFill>
                  <a:schemeClr val="accent1">
                    <a:lumMod val="75000"/>
                  </a:schemeClr>
                </a:solidFill>
              </a:rPr>
              <a:t> within on each slide. </a:t>
            </a:r>
            <a:endParaRPr lang="en-US" sz="1400" dirty="0" smtClean="0">
              <a:solidFill>
                <a:schemeClr val="accent1">
                  <a:lumMod val="75000"/>
                </a:schemeClr>
              </a:solidFill>
            </a:endParaRPr>
          </a:p>
        </p:txBody>
      </p:sp>
      <p:sp>
        <p:nvSpPr>
          <p:cNvPr id="17" name="Title 1"/>
          <p:cNvSpPr>
            <a:spLocks noGrp="1"/>
          </p:cNvSpPr>
          <p:nvPr>
            <p:ph type="title" hasCustomPrompt="1"/>
          </p:nvPr>
        </p:nvSpPr>
        <p:spPr>
          <a:xfrm>
            <a:off x="609441" y="292100"/>
            <a:ext cx="10969943" cy="444500"/>
          </a:xfrm>
        </p:spPr>
        <p:txBody>
          <a:bodyPr/>
          <a:lstStyle/>
          <a:p>
            <a:r>
              <a:rPr lang="en-US" dirty="0" smtClean="0"/>
              <a:t>Standard Drawing Guide Placement Layout Slide (Margins)</a:t>
            </a:r>
            <a:endParaRPr lang="en-US" dirty="0"/>
          </a:p>
        </p:txBody>
      </p:sp>
      <p:sp>
        <p:nvSpPr>
          <p:cNvPr id="18" name="Text Placeholder 6"/>
          <p:cNvSpPr>
            <a:spLocks noGrp="1"/>
          </p:cNvSpPr>
          <p:nvPr>
            <p:ph type="body" sz="quarter" idx="10" hasCustomPrompt="1"/>
          </p:nvPr>
        </p:nvSpPr>
        <p:spPr>
          <a:xfrm>
            <a:off x="609600" y="854180"/>
            <a:ext cx="10972800" cy="368300"/>
          </a:xfrm>
        </p:spPr>
        <p:txBody>
          <a:bodyPr>
            <a:normAutofit/>
          </a:bodyPr>
          <a:lstStyle>
            <a:lvl1pPr marL="0" indent="0">
              <a:buNone/>
              <a:defRPr sz="1800">
                <a:solidFill>
                  <a:schemeClr val="accent1"/>
                </a:solidFill>
              </a:defRPr>
            </a:lvl1pPr>
          </a:lstStyle>
          <a:p>
            <a:r>
              <a:rPr lang="en-US" dirty="0" smtClean="0"/>
              <a:t>Use this layout for realigning basic drawing guides or reference them as needed</a:t>
            </a:r>
            <a:endParaRPr lang="en-US" dirty="0"/>
          </a:p>
        </p:txBody>
      </p:sp>
      <p:cxnSp>
        <p:nvCxnSpPr>
          <p:cNvPr id="21" name="Straight Connector 20"/>
          <p:cNvCxnSpPr/>
          <p:nvPr userDrawn="1"/>
        </p:nvCxnSpPr>
        <p:spPr>
          <a:xfrm rot="16200000">
            <a:off x="6094412" y="-53514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16200000">
            <a:off x="6094412" y="-4983146"/>
            <a:ext cx="0" cy="12188952"/>
          </a:xfrm>
          <a:prstGeom prst="line">
            <a:avLst/>
          </a:prstGeom>
          <a:ln w="19050" cmpd="sng">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5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 Blue. Short Title">
    <p:bg>
      <p:bgPr>
        <a:solidFill>
          <a:srgbClr val="0A2A74"/>
        </a:solidFill>
        <a:effectLst/>
      </p:bgPr>
    </p:bg>
    <p:spTree>
      <p:nvGrpSpPr>
        <p:cNvPr id="1" name=""/>
        <p:cNvGrpSpPr/>
        <p:nvPr/>
      </p:nvGrpSpPr>
      <p:grpSpPr>
        <a:xfrm>
          <a:off x="0" y="0"/>
          <a:ext cx="0" cy="0"/>
          <a:chOff x="0" y="0"/>
          <a:chExt cx="0" cy="0"/>
        </a:xfrm>
      </p:grpSpPr>
      <p:pic>
        <p:nvPicPr>
          <p:cNvPr id="6" name="Picture 5"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pic>
        <p:nvPicPr>
          <p:cNvPr id="13" name="Picture 12"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
        <p:nvSpPr>
          <p:cNvPr id="19"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FFFFFF"/>
                </a:solidFill>
                <a:latin typeface="+mj-lt"/>
                <a:cs typeface="SapientSansRegular"/>
              </a:defRPr>
            </a:lvl1pPr>
          </a:lstStyle>
          <a:p>
            <a:r>
              <a:rPr lang="en-US" dirty="0" smtClean="0"/>
              <a:t>TITLE OF THE PRESENTATION</a:t>
            </a:r>
            <a:endParaRPr lang="en-US" dirty="0"/>
          </a:p>
        </p:txBody>
      </p:sp>
      <p:sp>
        <p:nvSpPr>
          <p:cNvPr id="20"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41740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Type setup-DO NO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Case Study | Client Name</a:t>
            </a:r>
            <a:endParaRPr lang="en-US" dirty="0"/>
          </a:p>
        </p:txBody>
      </p:sp>
      <p:sp>
        <p:nvSpPr>
          <p:cNvPr id="9" name="Content Placeholder 44"/>
          <p:cNvSpPr>
            <a:spLocks noGrp="1"/>
          </p:cNvSpPr>
          <p:nvPr>
            <p:ph sz="quarter" idx="10"/>
          </p:nvPr>
        </p:nvSpPr>
        <p:spPr>
          <a:xfrm>
            <a:off x="614363" y="1117600"/>
            <a:ext cx="7221537" cy="5041900"/>
          </a:xfrm>
        </p:spPr>
        <p:txBody>
          <a:bodyPr/>
          <a:lstStyle>
            <a:lvl1pPr>
              <a:defRPr>
                <a:solidFill>
                  <a:schemeClr val="accent5"/>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83095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ack Cover - White (print friendly)">
    <p:spTree>
      <p:nvGrpSpPr>
        <p:cNvPr id="1" name=""/>
        <p:cNvGrpSpPr/>
        <p:nvPr/>
      </p:nvGrpSpPr>
      <p:grpSpPr>
        <a:xfrm>
          <a:off x="0" y="0"/>
          <a:ext cx="0" cy="0"/>
          <a:chOff x="0" y="0"/>
          <a:chExt cx="0" cy="0"/>
        </a:xfrm>
      </p:grpSpPr>
      <p:pic>
        <p:nvPicPr>
          <p:cNvPr id="8" name="Picture 7"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rgbClr val="22262E"/>
                </a:solidFill>
                <a:latin typeface="Arial"/>
                <a:cs typeface="Arial"/>
              </a:defRPr>
            </a:lvl1pPr>
          </a:lstStyle>
          <a:p>
            <a:r>
              <a:rPr lang="en-US" dirty="0" smtClean="0"/>
              <a:t>THANK YOU</a:t>
            </a:r>
            <a:endParaRPr lang="en-US" dirty="0"/>
          </a:p>
        </p:txBody>
      </p:sp>
      <p:pic>
        <p:nvPicPr>
          <p:cNvPr id="5" name="Picture 4"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Tree>
    <p:extLst>
      <p:ext uri="{BB962C8B-B14F-4D97-AF65-F5344CB8AC3E}">
        <p14:creationId xmlns:p14="http://schemas.microsoft.com/office/powerpoint/2010/main" val="14340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ack Cover - BLUE">
    <p:bg>
      <p:bgPr>
        <a:solidFill>
          <a:schemeClr val="tx2"/>
        </a:solidFill>
        <a:effectLst/>
      </p:bgPr>
    </p:bg>
    <p:spTree>
      <p:nvGrpSpPr>
        <p:cNvPr id="1" name=""/>
        <p:cNvGrpSpPr/>
        <p:nvPr/>
      </p:nvGrpSpPr>
      <p:grpSpPr>
        <a:xfrm>
          <a:off x="0" y="0"/>
          <a:ext cx="0" cy="0"/>
          <a:chOff x="0" y="0"/>
          <a:chExt cx="0" cy="0"/>
        </a:xfrm>
      </p:grpSpPr>
      <p:pic>
        <p:nvPicPr>
          <p:cNvPr id="9" name="Picture 8"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7" name="Title 1"/>
          <p:cNvSpPr>
            <a:spLocks noGrp="1"/>
          </p:cNvSpPr>
          <p:nvPr>
            <p:ph type="ctrTitle" hasCustomPrompt="1"/>
          </p:nvPr>
        </p:nvSpPr>
        <p:spPr>
          <a:xfrm>
            <a:off x="600992" y="3098140"/>
            <a:ext cx="5332611" cy="661720"/>
          </a:xfrm>
          <a:prstGeom prst="rect">
            <a:avLst/>
          </a:prstGeom>
        </p:spPr>
        <p:txBody>
          <a:bodyPr lIns="0" rIns="0" anchor="ctr" anchorCtr="0">
            <a:noAutofit/>
          </a:bodyPr>
          <a:lstStyle>
            <a:lvl1pPr>
              <a:defRPr sz="3800">
                <a:solidFill>
                  <a:schemeClr val="bg1"/>
                </a:solidFill>
                <a:latin typeface="Arial"/>
                <a:cs typeface="Arial"/>
              </a:defRPr>
            </a:lvl1pPr>
          </a:lstStyle>
          <a:p>
            <a:r>
              <a:rPr lang="en-US" dirty="0" smtClean="0"/>
              <a:t>THANK YOU</a:t>
            </a:r>
            <a:endParaRPr lang="en-US" dirty="0"/>
          </a:p>
        </p:txBody>
      </p:sp>
      <p:pic>
        <p:nvPicPr>
          <p:cNvPr id="5" name="Picture 4" descr="SGM_twoTone_Reversed.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7740" y="5961434"/>
            <a:ext cx="2616944" cy="369056"/>
          </a:xfrm>
          <a:prstGeom prst="rect">
            <a:avLst/>
          </a:prstGeom>
        </p:spPr>
      </p:pic>
    </p:spTree>
    <p:extLst>
      <p:ext uri="{BB962C8B-B14F-4D97-AF65-F5344CB8AC3E}">
        <p14:creationId xmlns:p14="http://schemas.microsoft.com/office/powerpoint/2010/main" val="1551690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5" y="304800"/>
            <a:ext cx="11274663" cy="685800"/>
          </a:xfrm>
        </p:spPr>
        <p:txBody>
          <a:bodyPr>
            <a:normAutofit/>
          </a:bodyPr>
          <a:lstStyle>
            <a:lvl1pPr>
              <a:defRPr lang="en-US" sz="2600" smtClean="0">
                <a:solidFill>
                  <a:srgbClr val="355F99"/>
                </a:solidFill>
                <a:latin typeface="Calibri" pitchFamily="34" charset="0"/>
                <a:ea typeface="+mj-ea"/>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711016" y="990600"/>
            <a:ext cx="5479275" cy="5334000"/>
          </a:xfrm>
        </p:spPr>
        <p:txBody>
          <a:bodyPr/>
          <a:lstStyle>
            <a:lvl1pPr algn="l" rtl="0" fontAlgn="base">
              <a:lnSpc>
                <a:spcPts val="1400"/>
              </a:lnSpc>
              <a:spcBef>
                <a:spcPts val="400"/>
              </a:spcBef>
              <a:spcAft>
                <a:spcPts val="0"/>
              </a:spcAft>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fontAlgn="base">
              <a:lnSpc>
                <a:spcPts val="1400"/>
              </a:lnSpc>
              <a:spcBef>
                <a:spcPts val="400"/>
              </a:spcBef>
              <a:spcAft>
                <a:spcPts val="0"/>
              </a:spcAft>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fontAlgn="base">
              <a:lnSpc>
                <a:spcPts val="1400"/>
              </a:lnSpc>
              <a:spcBef>
                <a:spcPts val="400"/>
              </a:spcBef>
              <a:spcAft>
                <a:spcPts val="0"/>
              </a:spcAft>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fontAlgn="base">
              <a:lnSpc>
                <a:spcPts val="1400"/>
              </a:lnSpc>
              <a:spcBef>
                <a:spcPts val="400"/>
              </a:spcBef>
              <a:spcAft>
                <a:spcPts val="0"/>
              </a:spcAft>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fontAlgn="base">
              <a:lnSpc>
                <a:spcPts val="1400"/>
              </a:lnSpc>
              <a:spcBef>
                <a:spcPts val="400"/>
              </a:spcBef>
              <a:spcAft>
                <a:spcPts val="0"/>
              </a:spcAft>
              <a:buFont typeface="Arial" pitchFamily="34" charset="0"/>
              <a:buChar char="•"/>
              <a:defRPr lang="en-US" sz="1100" dirty="0" smtClean="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2"/>
          <p:cNvSpPr>
            <a:spLocks noGrp="1"/>
          </p:cNvSpPr>
          <p:nvPr>
            <p:ph sz="half" idx="10"/>
          </p:nvPr>
        </p:nvSpPr>
        <p:spPr>
          <a:xfrm>
            <a:off x="6506403" y="990600"/>
            <a:ext cx="5479275" cy="5334000"/>
          </a:xfrm>
        </p:spPr>
        <p:txBody>
          <a:bodyPr/>
          <a:lstStyle>
            <a:lvl1pPr algn="l" rtl="0" eaLnBrk="0" fontAlgn="base" hangingPunct="0">
              <a:lnSpc>
                <a:spcPts val="1400"/>
              </a:lnSpc>
              <a:spcBef>
                <a:spcPts val="400"/>
              </a:spcBef>
              <a:spcAft>
                <a:spcPts val="0"/>
              </a:spcAft>
              <a:buClr>
                <a:srgbClr val="355F99"/>
              </a:buClr>
              <a:buSzPct val="125000"/>
              <a:buFont typeface="Arial" pitchFamily="34" charset="0"/>
              <a:buChar char="•"/>
              <a:defRPr lang="en-US" sz="1600" dirty="0" smtClean="0">
                <a:solidFill>
                  <a:schemeClr val="tx2">
                    <a:lumMod val="50000"/>
                  </a:schemeClr>
                </a:solidFill>
                <a:latin typeface="Calibri" pitchFamily="34" charset="0"/>
                <a:ea typeface="+mn-ea"/>
                <a:cs typeface="+mn-cs"/>
              </a:defRPr>
            </a:lvl1pPr>
            <a:lvl2pPr algn="l" rtl="0" eaLnBrk="0" fontAlgn="base" hangingPunct="0">
              <a:lnSpc>
                <a:spcPts val="1400"/>
              </a:lnSpc>
              <a:spcBef>
                <a:spcPts val="400"/>
              </a:spcBef>
              <a:spcAft>
                <a:spcPts val="0"/>
              </a:spcAft>
              <a:buClr>
                <a:srgbClr val="355F99"/>
              </a:buClr>
              <a:buFont typeface="Courier New" pitchFamily="49" charset="0"/>
              <a:buChar char="o"/>
              <a:defRPr lang="en-US" sz="1400" dirty="0" smtClean="0">
                <a:solidFill>
                  <a:schemeClr val="tx2">
                    <a:lumMod val="50000"/>
                  </a:schemeClr>
                </a:solidFill>
                <a:latin typeface="Calibri" pitchFamily="34" charset="0"/>
                <a:ea typeface="+mn-ea"/>
                <a:cs typeface="+mn-cs"/>
              </a:defRPr>
            </a:lvl2pPr>
            <a:lvl3pPr algn="l" rtl="0" eaLnBrk="0" fontAlgn="base" hangingPunct="0">
              <a:lnSpc>
                <a:spcPts val="1400"/>
              </a:lnSpc>
              <a:spcBef>
                <a:spcPts val="400"/>
              </a:spcBef>
              <a:spcAft>
                <a:spcPts val="0"/>
              </a:spcAft>
              <a:buClr>
                <a:srgbClr val="355F99"/>
              </a:buClr>
              <a:buFont typeface="Arial" pitchFamily="34" charset="0"/>
              <a:buChar char="•"/>
              <a:defRPr lang="en-US" sz="1200" dirty="0" smtClean="0">
                <a:solidFill>
                  <a:schemeClr val="tx2">
                    <a:lumMod val="50000"/>
                  </a:schemeClr>
                </a:solidFill>
                <a:latin typeface="Calibri" pitchFamily="34" charset="0"/>
                <a:ea typeface="+mn-ea"/>
                <a:cs typeface="+mn-cs"/>
              </a:defRPr>
            </a:lvl3pPr>
            <a:lvl4pPr algn="l" rtl="0" eaLnBrk="0" fontAlgn="base" hangingPunct="0">
              <a:lnSpc>
                <a:spcPts val="1400"/>
              </a:lnSpc>
              <a:spcBef>
                <a:spcPts val="400"/>
              </a:spcBef>
              <a:spcAft>
                <a:spcPts val="0"/>
              </a:spcAft>
              <a:buClr>
                <a:srgbClr val="355F99"/>
              </a:buClr>
              <a:buFont typeface="Courier New" pitchFamily="49" charset="0"/>
              <a:buChar char="o"/>
              <a:defRPr lang="en-US" sz="1100" dirty="0" smtClean="0">
                <a:solidFill>
                  <a:schemeClr val="tx2">
                    <a:lumMod val="50000"/>
                  </a:schemeClr>
                </a:solidFill>
                <a:latin typeface="Calibri" pitchFamily="34" charset="0"/>
                <a:ea typeface="+mn-ea"/>
                <a:cs typeface="+mn-cs"/>
              </a:defRPr>
            </a:lvl4pPr>
            <a:lvl5pPr algn="l" rtl="0" eaLnBrk="0" fontAlgn="base" hangingPunct="0">
              <a:lnSpc>
                <a:spcPts val="1400"/>
              </a:lnSpc>
              <a:spcBef>
                <a:spcPts val="400"/>
              </a:spcBef>
              <a:spcAft>
                <a:spcPts val="0"/>
              </a:spcAft>
              <a:buClr>
                <a:srgbClr val="355F99"/>
              </a:buClr>
              <a:buFont typeface="Arial" pitchFamily="34" charset="0"/>
              <a:buChar char="•"/>
              <a:defRPr lang="en-US" sz="1100" dirty="0">
                <a:solidFill>
                  <a:schemeClr val="tx2">
                    <a:lumMod val="50000"/>
                  </a:schemeClr>
                </a:solidFill>
                <a:latin typeface="Calibri" pitchFamily="34" charset="0"/>
                <a:ea typeface="+mn-ea"/>
                <a:cs typeface="+mn-cs"/>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1707563"/>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 White (print friendly). Long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10" name="Title 1"/>
          <p:cNvSpPr>
            <a:spLocks noGrp="1"/>
          </p:cNvSpPr>
          <p:nvPr>
            <p:ph type="ctrTitle" hasCustomPrompt="1"/>
          </p:nvPr>
        </p:nvSpPr>
        <p:spPr>
          <a:xfrm>
            <a:off x="600075" y="2481360"/>
            <a:ext cx="8809804" cy="1062342"/>
          </a:xfrm>
        </p:spPr>
        <p:txBody>
          <a:bodyPr wrap="square" lIns="0" tIns="0" rIns="0" bIns="0">
            <a:noAutofit/>
          </a:bodyPr>
          <a:lstStyle>
            <a:lvl1pPr>
              <a:lnSpc>
                <a:spcPct val="90000"/>
              </a:lnSpc>
              <a:defRPr sz="3800" b="1" i="0" spc="0">
                <a:solidFill>
                  <a:schemeClr val="tx1"/>
                </a:solidFill>
                <a:latin typeface="+mj-lt"/>
                <a:cs typeface="SapientSansRegular"/>
              </a:defRPr>
            </a:lvl1pPr>
          </a:lstStyle>
          <a:p>
            <a:r>
              <a:rPr lang="en-US" dirty="0" smtClean="0"/>
              <a:t>TITLE OF THE PRESENTATION</a:t>
            </a:r>
            <a:br>
              <a:rPr lang="en-US" dirty="0" smtClean="0"/>
            </a:br>
            <a:r>
              <a:rPr lang="en-US" dirty="0" smtClean="0"/>
              <a:t>TWO LINES MAX AND NO SUBTITLE.</a:t>
            </a:r>
            <a:endParaRPr lang="en-US" dirty="0"/>
          </a:p>
        </p:txBody>
      </p:sp>
      <p:sp>
        <p:nvSpPr>
          <p:cNvPr id="11"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26369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 White (print friendly). Short Title">
    <p:spTree>
      <p:nvGrpSpPr>
        <p:cNvPr id="1" name=""/>
        <p:cNvGrpSpPr/>
        <p:nvPr/>
      </p:nvGrpSpPr>
      <p:grpSpPr>
        <a:xfrm>
          <a:off x="0" y="0"/>
          <a:ext cx="0" cy="0"/>
          <a:chOff x="0" y="0"/>
          <a:chExt cx="0" cy="0"/>
        </a:xfrm>
      </p:grpSpPr>
      <p:pic>
        <p:nvPicPr>
          <p:cNvPr id="2" name="Picture 1"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2" name="Picture 11" descr="SapientGM_Logo_onWhit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1026" y="5960450"/>
            <a:ext cx="2679624" cy="372861"/>
          </a:xfrm>
          <a:prstGeom prst="rect">
            <a:avLst/>
          </a:prstGeom>
        </p:spPr>
      </p:pic>
      <p:sp>
        <p:nvSpPr>
          <p:cNvPr id="6" name="Title 1"/>
          <p:cNvSpPr>
            <a:spLocks noGrp="1"/>
          </p:cNvSpPr>
          <p:nvPr>
            <p:ph type="ctrTitle" hasCustomPrompt="1"/>
          </p:nvPr>
        </p:nvSpPr>
        <p:spPr>
          <a:xfrm>
            <a:off x="600075" y="2991434"/>
            <a:ext cx="8809804" cy="516994"/>
          </a:xfrm>
        </p:spPr>
        <p:txBody>
          <a:bodyPr wrap="square" lIns="0" tIns="0" rIns="0" bIns="0">
            <a:noAutofit/>
          </a:bodyPr>
          <a:lstStyle>
            <a:lvl1pPr>
              <a:lnSpc>
                <a:spcPct val="90000"/>
              </a:lnSpc>
              <a:defRPr sz="3800" b="1" i="0" spc="0">
                <a:solidFill>
                  <a:srgbClr val="22262E"/>
                </a:solidFill>
                <a:latin typeface="+mj-lt"/>
                <a:cs typeface="SapientSansRegular"/>
              </a:defRPr>
            </a:lvl1pPr>
          </a:lstStyle>
          <a:p>
            <a:r>
              <a:rPr lang="en-US" dirty="0" smtClean="0"/>
              <a:t>TITLE OF THE PRESENTATION</a:t>
            </a:r>
            <a:endParaRPr lang="en-US" dirty="0"/>
          </a:p>
        </p:txBody>
      </p:sp>
      <p:sp>
        <p:nvSpPr>
          <p:cNvPr id="7" name="Text Placeholder 14"/>
          <p:cNvSpPr>
            <a:spLocks noGrp="1"/>
          </p:cNvSpPr>
          <p:nvPr>
            <p:ph type="body" sz="quarter" idx="10" hasCustomPrompt="1"/>
          </p:nvPr>
        </p:nvSpPr>
        <p:spPr>
          <a:xfrm>
            <a:off x="600075" y="3614747"/>
            <a:ext cx="5486400" cy="461665"/>
          </a:xfrm>
        </p:spPr>
        <p:txBody>
          <a:bodyPr lIns="0" tIns="0" rIns="0" bIns="0">
            <a:noAutofit/>
          </a:bodyPr>
          <a:lstStyle>
            <a:lvl1pPr marL="0" indent="0">
              <a:buNone/>
              <a:defRPr sz="3000" spc="0">
                <a:ln>
                  <a:noFill/>
                </a:ln>
                <a:solidFill>
                  <a:schemeClr val="accent1"/>
                </a:solidFill>
                <a:latin typeface="+mj-lt"/>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t>January 1, 2016</a:t>
            </a:r>
          </a:p>
        </p:txBody>
      </p:sp>
    </p:spTree>
    <p:extLst>
      <p:ext uri="{BB962C8B-B14F-4D97-AF65-F5344CB8AC3E}">
        <p14:creationId xmlns:p14="http://schemas.microsoft.com/office/powerpoint/2010/main" val="163749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 Divider - Blue">
    <p:bg>
      <p:bgPr>
        <a:solidFill>
          <a:schemeClr val="tx2"/>
        </a:solidFill>
        <a:effectLst/>
      </p:bgPr>
    </p:bg>
    <p:spTree>
      <p:nvGrpSpPr>
        <p:cNvPr id="1" name=""/>
        <p:cNvGrpSpPr/>
        <p:nvPr/>
      </p:nvGrpSpPr>
      <p:grpSpPr>
        <a:xfrm>
          <a:off x="0" y="0"/>
          <a:ext cx="0" cy="0"/>
          <a:chOff x="0" y="0"/>
          <a:chExt cx="0" cy="0"/>
        </a:xfrm>
      </p:grpSpPr>
      <p:pic>
        <p:nvPicPr>
          <p:cNvPr id="12" name="Picture 11" descr="blueCover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49080"/>
          </a:xfrm>
          <a:prstGeom prst="rect">
            <a:avLst/>
          </a:prstGeom>
        </p:spPr>
      </p:pic>
      <p:sp>
        <p:nvSpPr>
          <p:cNvPr id="3"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bg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9128364" cy="553998"/>
          </a:xfrm>
        </p:spPr>
        <p:txBody>
          <a:bodyPr lIns="0" tIns="0" rIns="0" bIns="0" anchor="b" anchorCtr="0">
            <a:noAutofit/>
          </a:bodyPr>
          <a:lstStyle>
            <a:lvl1pPr>
              <a:defRPr sz="3800" spc="-80">
                <a:solidFill>
                  <a:schemeClr val="bg1"/>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9128364" cy="292388"/>
          </a:xfrm>
        </p:spPr>
        <p:txBody>
          <a:bodyPr lIns="0" tIns="0" rIns="0" bIns="0">
            <a:noAutofit/>
          </a:bodyPr>
          <a:lstStyle>
            <a:lvl1pPr marL="0" indent="0" algn="l">
              <a:buNone/>
              <a:defRPr sz="1700" b="0" i="1">
                <a:solidFill>
                  <a:schemeClr val="accent1">
                    <a:lumMod val="40000"/>
                    <a:lumOff val="6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Tree>
    <p:extLst>
      <p:ext uri="{BB962C8B-B14F-4D97-AF65-F5344CB8AC3E}">
        <p14:creationId xmlns:p14="http://schemas.microsoft.com/office/powerpoint/2010/main" val="3097508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Divider - White (print friendly)">
    <p:spTree>
      <p:nvGrpSpPr>
        <p:cNvPr id="1" name=""/>
        <p:cNvGrpSpPr/>
        <p:nvPr/>
      </p:nvGrpSpPr>
      <p:grpSpPr>
        <a:xfrm>
          <a:off x="0" y="0"/>
          <a:ext cx="0" cy="0"/>
          <a:chOff x="0" y="0"/>
          <a:chExt cx="0" cy="0"/>
        </a:xfrm>
      </p:grpSpPr>
      <p:pic>
        <p:nvPicPr>
          <p:cNvPr id="7" name="Picture 6" descr="WhiteCov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ext Placeholder 2"/>
          <p:cNvSpPr>
            <a:spLocks noGrp="1"/>
          </p:cNvSpPr>
          <p:nvPr>
            <p:ph type="body" sz="quarter" idx="10" hasCustomPrompt="1"/>
          </p:nvPr>
        </p:nvSpPr>
        <p:spPr>
          <a:xfrm>
            <a:off x="1052946" y="2171700"/>
            <a:ext cx="3278909" cy="2120900"/>
          </a:xfrm>
        </p:spPr>
        <p:txBody>
          <a:bodyPr anchor="ctr">
            <a:noAutofit/>
          </a:bodyPr>
          <a:lstStyle>
            <a:lvl1pPr marL="0" indent="0">
              <a:buNone/>
              <a:defRPr sz="18000" b="1">
                <a:solidFill>
                  <a:schemeClr val="accent1">
                    <a:alpha val="21000"/>
                  </a:schemeClr>
                </a:solidFill>
              </a:defRPr>
            </a:lvl1pPr>
          </a:lstStyle>
          <a:p>
            <a:pPr lvl="0"/>
            <a:r>
              <a:rPr lang="en-US" dirty="0" smtClean="0"/>
              <a:t>01</a:t>
            </a:r>
            <a:endParaRPr lang="en-US" dirty="0"/>
          </a:p>
        </p:txBody>
      </p:sp>
      <p:sp>
        <p:nvSpPr>
          <p:cNvPr id="8" name="Title 1"/>
          <p:cNvSpPr>
            <a:spLocks noGrp="1"/>
          </p:cNvSpPr>
          <p:nvPr>
            <p:ph type="ctrTitle" hasCustomPrompt="1"/>
          </p:nvPr>
        </p:nvSpPr>
        <p:spPr>
          <a:xfrm>
            <a:off x="603011" y="2956738"/>
            <a:ext cx="10969864" cy="553998"/>
          </a:xfrm>
        </p:spPr>
        <p:txBody>
          <a:bodyPr lIns="0" tIns="0" rIns="0" bIns="0" anchor="b" anchorCtr="0">
            <a:noAutofit/>
          </a:bodyPr>
          <a:lstStyle>
            <a:lvl1pPr>
              <a:defRPr sz="3800" spc="-80">
                <a:solidFill>
                  <a:srgbClr val="22262E"/>
                </a:solidFill>
                <a:latin typeface="Arial"/>
                <a:cs typeface="Arial"/>
              </a:defRPr>
            </a:lvl1pPr>
          </a:lstStyle>
          <a:p>
            <a:pPr lvl="0"/>
            <a:r>
              <a:rPr lang="en-US" dirty="0" smtClean="0"/>
              <a:t>AGENDA ITEM TITLE</a:t>
            </a:r>
            <a:endParaRPr lang="en-US" dirty="0"/>
          </a:p>
        </p:txBody>
      </p:sp>
      <p:sp>
        <p:nvSpPr>
          <p:cNvPr id="9" name="Subtitle 2"/>
          <p:cNvSpPr>
            <a:spLocks noGrp="1"/>
          </p:cNvSpPr>
          <p:nvPr>
            <p:ph type="subTitle" idx="1" hasCustomPrompt="1"/>
          </p:nvPr>
        </p:nvSpPr>
        <p:spPr>
          <a:xfrm>
            <a:off x="603011" y="3511118"/>
            <a:ext cx="10969864" cy="292388"/>
          </a:xfrm>
        </p:spPr>
        <p:txBody>
          <a:bodyPr lIns="0" tIns="0" rIns="0" bIns="0">
            <a:noAutofit/>
          </a:bodyPr>
          <a:lstStyle>
            <a:lvl1pPr marL="0" indent="0" algn="l">
              <a:buNone/>
              <a:defRPr sz="1700" b="0" i="1">
                <a:solidFill>
                  <a:schemeClr val="accent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goes here</a:t>
            </a:r>
            <a:endParaRPr lang="en-US" dirty="0"/>
          </a:p>
        </p:txBody>
      </p:sp>
      <p:sp>
        <p:nvSpPr>
          <p:cNvPr id="10" name="Rectangle 9"/>
          <p:cNvSpPr/>
          <p:nvPr userDrawn="1"/>
        </p:nvSpPr>
        <p:spPr>
          <a:xfrm>
            <a:off x="482600" y="6248400"/>
            <a:ext cx="342900" cy="444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039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5" name="Picture 4" descr="adgendaB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755900" cy="3136900"/>
          </a:xfrm>
          <a:prstGeom prst="rect">
            <a:avLst/>
          </a:prstGeom>
        </p:spPr>
      </p:pic>
      <p:sp>
        <p:nvSpPr>
          <p:cNvPr id="3" name="Content Placeholder 2"/>
          <p:cNvSpPr>
            <a:spLocks noGrp="1"/>
          </p:cNvSpPr>
          <p:nvPr>
            <p:ph idx="1"/>
          </p:nvPr>
        </p:nvSpPr>
        <p:spPr>
          <a:xfrm>
            <a:off x="6096000" y="1127918"/>
            <a:ext cx="5483384" cy="5031582"/>
          </a:xfrm>
        </p:spPr>
        <p:txBody>
          <a:bodyPr anchor="ctr" anchorCtr="0">
            <a:normAutofit/>
          </a:bodyPr>
          <a:lstStyle>
            <a:lvl1pPr marL="444500" indent="-457200">
              <a:spcBef>
                <a:spcPts val="1600"/>
              </a:spcBef>
              <a:buFont typeface="+mj-lt"/>
              <a:buAutoNum type="arabicPeriod"/>
              <a:defRPr sz="2000"/>
            </a:lvl1pPr>
            <a:lvl2pPr marL="660400" indent="-342900">
              <a:buFont typeface="Wingdings" charset="2"/>
              <a:buChar char="§"/>
              <a:defRPr sz="1800"/>
            </a:lvl2pPr>
            <a:lvl3pPr marL="952500" indent="-342900">
              <a:buFont typeface="Wingdings" charset="2"/>
              <a:buChar char="§"/>
              <a:defRPr sz="1700"/>
            </a:lvl3pPr>
            <a:lvl4pPr marL="1257300" indent="-241300">
              <a:defRPr sz="1600"/>
            </a:lvl4pPr>
            <a:lvl5pPr marL="1498600" indent="-241300">
              <a:defRPr sz="155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1"/>
          <p:cNvSpPr txBox="1">
            <a:spLocks/>
          </p:cNvSpPr>
          <p:nvPr userDrawn="1"/>
        </p:nvSpPr>
        <p:spPr>
          <a:xfrm>
            <a:off x="603011" y="2956738"/>
            <a:ext cx="10969864" cy="553998"/>
          </a:xfrm>
          <a:prstGeom prst="rect">
            <a:avLst/>
          </a:prstGeom>
        </p:spPr>
        <p:txBody>
          <a:bodyPr vert="horz" lIns="0" tIns="0" rIns="0" bIns="0" rtlCol="0" anchor="b" anchorCtr="0">
            <a:noAutofit/>
          </a:bodyPr>
          <a:lstStyle>
            <a:lvl1pPr algn="l" defTabSz="457200" rtl="0" eaLnBrk="1" latinLnBrk="0" hangingPunct="1">
              <a:spcBef>
                <a:spcPct val="0"/>
              </a:spcBef>
              <a:buNone/>
              <a:defRPr sz="3800" b="1" kern="1200" spc="-80">
                <a:solidFill>
                  <a:srgbClr val="22262E"/>
                </a:solidFill>
                <a:latin typeface="Arial"/>
                <a:ea typeface="+mj-ea"/>
                <a:cs typeface="Arial"/>
              </a:defRPr>
            </a:lvl1pPr>
          </a:lstStyle>
          <a:p>
            <a:r>
              <a:rPr lang="en-US" dirty="0" smtClean="0"/>
              <a:t>AGENDA</a:t>
            </a:r>
            <a:endParaRPr lang="en-US" dirty="0"/>
          </a:p>
        </p:txBody>
      </p:sp>
    </p:spTree>
    <p:extLst>
      <p:ext uri="{BB962C8B-B14F-4D97-AF65-F5344CB8AC3E}">
        <p14:creationId xmlns:p14="http://schemas.microsoft.com/office/powerpoint/2010/main" val="215771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Screen Imag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12188825"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430834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Click to edit Master title style</a:t>
            </a:r>
            <a:endParaRPr lang="en-US" dirty="0"/>
          </a:p>
        </p:txBody>
      </p:sp>
      <p:sp>
        <p:nvSpPr>
          <p:cNvPr id="3" name="Content Placeholder 2"/>
          <p:cNvSpPr>
            <a:spLocks noGrp="1"/>
          </p:cNvSpPr>
          <p:nvPr>
            <p:ph idx="1"/>
          </p:nvPr>
        </p:nvSpPr>
        <p:spPr>
          <a:xfrm>
            <a:off x="609441" y="868300"/>
            <a:ext cx="10969943" cy="503158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4"/>
            <a:endParaRPr lang="en-US" dirty="0"/>
          </a:p>
        </p:txBody>
      </p:sp>
    </p:spTree>
    <p:extLst>
      <p:ext uri="{BB962C8B-B14F-4D97-AF65-F5344CB8AC3E}">
        <p14:creationId xmlns:p14="http://schemas.microsoft.com/office/powerpoint/2010/main" val="40814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92100"/>
            <a:ext cx="10969943" cy="444500"/>
          </a:xfrm>
          <a:prstGeom prst="rect">
            <a:avLst/>
          </a:prstGeom>
        </p:spPr>
        <p:txBody>
          <a:bodyPr vert="horz" lIns="0" tIns="4572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441" y="869242"/>
            <a:ext cx="10969943" cy="5031582"/>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US" dirty="0"/>
          </a:p>
        </p:txBody>
      </p:sp>
      <p:pic>
        <p:nvPicPr>
          <p:cNvPr id="12" name="Picture 11" descr="SapientGM_Logo_BugRed.eps"/>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575724" y="6327465"/>
            <a:ext cx="139546" cy="279091"/>
          </a:xfrm>
          <a:prstGeom prst="rect">
            <a:avLst/>
          </a:prstGeom>
        </p:spPr>
      </p:pic>
      <p:sp>
        <p:nvSpPr>
          <p:cNvPr id="13" name="Text Box 37"/>
          <p:cNvSpPr txBox="1">
            <a:spLocks noChangeArrowheads="1"/>
          </p:cNvSpPr>
          <p:nvPr userDrawn="1"/>
        </p:nvSpPr>
        <p:spPr bwMode="auto">
          <a:xfrm>
            <a:off x="7531722" y="6370886"/>
            <a:ext cx="3592512" cy="21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a:lnSpc>
                <a:spcPct val="101000"/>
              </a:lnSpc>
              <a:spcBef>
                <a:spcPct val="50000"/>
              </a:spcBef>
            </a:pPr>
            <a:r>
              <a:rPr lang="en-US" sz="800" b="0" dirty="0" smtClean="0">
                <a:solidFill>
                  <a:schemeClr val="bg1">
                    <a:lumMod val="50000"/>
                  </a:schemeClr>
                </a:solidFill>
                <a:latin typeface="SapientSansMedium"/>
                <a:cs typeface="SapientSansMedium"/>
              </a:rPr>
              <a:t>© 2016 SAPIENT GLOBAL MARKETS</a:t>
            </a:r>
            <a:r>
              <a:rPr lang="en-US" sz="800" b="0" baseline="0" dirty="0" smtClean="0">
                <a:solidFill>
                  <a:schemeClr val="bg1">
                    <a:lumMod val="50000"/>
                  </a:schemeClr>
                </a:solidFill>
                <a:latin typeface="SapientSansMedium"/>
                <a:cs typeface="SapientSansMedium"/>
              </a:rPr>
              <a:t>    </a:t>
            </a:r>
            <a:r>
              <a:rPr lang="en-US" sz="800" b="0" dirty="0" smtClean="0">
                <a:solidFill>
                  <a:schemeClr val="bg1">
                    <a:lumMod val="50000"/>
                  </a:schemeClr>
                </a:solidFill>
                <a:latin typeface="SapientSansMedium"/>
                <a:cs typeface="SapientSansMedium"/>
              </a:rPr>
              <a:t>|   CONFIDENTIAL</a:t>
            </a:r>
            <a:endParaRPr lang="en-US" sz="800" b="0" dirty="0">
              <a:solidFill>
                <a:schemeClr val="bg1">
                  <a:lumMod val="50000"/>
                </a:schemeClr>
              </a:solidFill>
              <a:latin typeface="SapientSansMedium"/>
              <a:cs typeface="SapientSansMedium"/>
            </a:endParaRPr>
          </a:p>
        </p:txBody>
      </p:sp>
      <p:sp>
        <p:nvSpPr>
          <p:cNvPr id="14" name="Text Box 14"/>
          <p:cNvSpPr txBox="1">
            <a:spLocks noChangeArrowheads="1"/>
          </p:cNvSpPr>
          <p:nvPr userDrawn="1"/>
        </p:nvSpPr>
        <p:spPr bwMode="auto">
          <a:xfrm>
            <a:off x="11158139" y="6313039"/>
            <a:ext cx="410526" cy="323273"/>
          </a:xfrm>
          <a:prstGeom prst="rect">
            <a:avLst/>
          </a:prstGeom>
          <a:noFill/>
          <a:ln w="9525">
            <a:no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r" fontAlgn="auto">
              <a:lnSpc>
                <a:spcPct val="101000"/>
              </a:lnSpc>
              <a:spcBef>
                <a:spcPts val="0"/>
              </a:spcBef>
              <a:spcAft>
                <a:spcPts val="0"/>
              </a:spcAft>
              <a:defRPr/>
            </a:pPr>
            <a:r>
              <a:rPr lang="en-US" sz="1000" b="1" dirty="0" smtClean="0">
                <a:solidFill>
                  <a:srgbClr val="7F7F7F"/>
                </a:solidFill>
                <a:latin typeface="Arial"/>
                <a:cs typeface="Arial"/>
              </a:rPr>
              <a:t> </a:t>
            </a:r>
            <a:fld id="{7C87A295-8D85-F746-99EC-7334C6390154}" type="slidenum">
              <a:rPr lang="en-US" sz="1000" b="1" smtClean="0">
                <a:solidFill>
                  <a:srgbClr val="7F7F7F"/>
                </a:solidFill>
                <a:latin typeface="Arial"/>
                <a:cs typeface="Arial"/>
              </a:rPr>
              <a:pPr algn="r" fontAlgn="auto">
                <a:lnSpc>
                  <a:spcPct val="101000"/>
                </a:lnSpc>
                <a:spcBef>
                  <a:spcPts val="0"/>
                </a:spcBef>
                <a:spcAft>
                  <a:spcPts val="0"/>
                </a:spcAft>
                <a:defRPr/>
              </a:pPr>
              <a:t>‹#›</a:t>
            </a:fld>
            <a:endParaRPr lang="en-US" sz="1000" b="1" dirty="0" smtClean="0">
              <a:solidFill>
                <a:srgbClr val="7F7F7F"/>
              </a:solidFill>
              <a:latin typeface="Arial"/>
              <a:cs typeface="Arial"/>
            </a:endParaRPr>
          </a:p>
        </p:txBody>
      </p:sp>
    </p:spTree>
    <p:extLst>
      <p:ext uri="{BB962C8B-B14F-4D97-AF65-F5344CB8AC3E}">
        <p14:creationId xmlns:p14="http://schemas.microsoft.com/office/powerpoint/2010/main" val="216525912"/>
      </p:ext>
    </p:extLst>
  </p:cSld>
  <p:clrMap bg1="lt1" tx1="dk1" bg2="lt2" tx2="dk2" accent1="accent1" accent2="accent2" accent3="accent3" accent4="accent4" accent5="accent5" accent6="accent6" hlink="hlink" folHlink="folHlink"/>
  <p:sldLayoutIdLst>
    <p:sldLayoutId id="2147483658" r:id="rId1"/>
    <p:sldLayoutId id="2147483713" r:id="rId2"/>
    <p:sldLayoutId id="2147483659" r:id="rId3"/>
    <p:sldLayoutId id="2147483714" r:id="rId4"/>
    <p:sldLayoutId id="2147483660" r:id="rId5"/>
    <p:sldLayoutId id="2147483661" r:id="rId6"/>
    <p:sldLayoutId id="2147483682" r:id="rId7"/>
    <p:sldLayoutId id="2147483683" r:id="rId8"/>
    <p:sldLayoutId id="2147483672" r:id="rId9"/>
    <p:sldLayoutId id="2147483684" r:id="rId10"/>
    <p:sldLayoutId id="2147483674" r:id="rId11"/>
    <p:sldLayoutId id="2147483685" r:id="rId12"/>
    <p:sldLayoutId id="2147483687" r:id="rId13"/>
    <p:sldLayoutId id="2147483688" r:id="rId14"/>
    <p:sldLayoutId id="2147483677" r:id="rId15"/>
    <p:sldLayoutId id="2147483678" r:id="rId16"/>
    <p:sldLayoutId id="2147483679" r:id="rId17"/>
    <p:sldLayoutId id="2147483690" r:id="rId18"/>
    <p:sldLayoutId id="2147483686" r:id="rId19"/>
    <p:sldLayoutId id="2147483712" r:id="rId20"/>
    <p:sldLayoutId id="2147483663" r:id="rId21"/>
    <p:sldLayoutId id="2147483662" r:id="rId22"/>
    <p:sldLayoutId id="2147483716" r:id="rId23"/>
  </p:sldLayoutIdLst>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41300" algn="l" defTabSz="457200" rtl="0" eaLnBrk="1" latinLnBrk="0" hangingPunct="1">
        <a:spcBef>
          <a:spcPct val="20000"/>
        </a:spcBef>
        <a:buClr>
          <a:schemeClr val="tx1">
            <a:lumMod val="75000"/>
            <a:lumOff val="25000"/>
          </a:schemeClr>
        </a:buClr>
        <a:buSzPct val="100000"/>
        <a:buFont typeface="Wingdings" charset="2"/>
        <a:buChar char="§"/>
        <a:defRPr sz="1800" kern="1200">
          <a:solidFill>
            <a:schemeClr val="tx1">
              <a:lumMod val="75000"/>
              <a:lumOff val="25000"/>
            </a:schemeClr>
          </a:solidFill>
          <a:latin typeface="+mn-lt"/>
          <a:ea typeface="+mn-ea"/>
          <a:cs typeface="+mn-cs"/>
        </a:defRPr>
      </a:lvl1pPr>
      <a:lvl2pPr marL="482600" indent="-241300" algn="l" defTabSz="457200" rtl="0" eaLnBrk="1" latinLnBrk="0" hangingPunct="1">
        <a:spcBef>
          <a:spcPct val="20000"/>
        </a:spcBef>
        <a:buClr>
          <a:schemeClr val="tx1">
            <a:lumMod val="75000"/>
            <a:lumOff val="25000"/>
          </a:schemeClr>
        </a:buClr>
        <a:buSzPct val="100000"/>
        <a:buFont typeface="Wingdings" charset="2"/>
        <a:buChar char="§"/>
        <a:defRPr sz="1700" kern="1200">
          <a:solidFill>
            <a:schemeClr val="tx1">
              <a:lumMod val="75000"/>
              <a:lumOff val="25000"/>
            </a:schemeClr>
          </a:solidFill>
          <a:latin typeface="+mn-lt"/>
          <a:ea typeface="+mn-ea"/>
          <a:cs typeface="+mn-cs"/>
        </a:defRPr>
      </a:lvl2pPr>
      <a:lvl3pPr marL="736600" indent="-241300" algn="l" defTabSz="457200" rtl="0" eaLnBrk="1" latinLnBrk="0" hangingPunct="1">
        <a:spcBef>
          <a:spcPct val="20000"/>
        </a:spcBef>
        <a:buClr>
          <a:schemeClr val="tx1">
            <a:lumMod val="75000"/>
            <a:lumOff val="25000"/>
          </a:schemeClr>
        </a:buClr>
        <a:buSzPct val="100000"/>
        <a:buFont typeface="Wingdings" charset="2"/>
        <a:buChar char="§"/>
        <a:defRPr sz="1600" kern="1200">
          <a:solidFill>
            <a:schemeClr val="tx1">
              <a:lumMod val="75000"/>
              <a:lumOff val="25000"/>
            </a:schemeClr>
          </a:solidFill>
          <a:latin typeface="+mn-lt"/>
          <a:ea typeface="+mn-ea"/>
          <a:cs typeface="+mn-cs"/>
        </a:defRPr>
      </a:lvl3pPr>
      <a:lvl4pPr marL="990600" indent="-241300" algn="l" defTabSz="520700" rtl="0" eaLnBrk="1" latinLnBrk="0" hangingPunct="1">
        <a:spcBef>
          <a:spcPct val="20000"/>
        </a:spcBef>
        <a:buClr>
          <a:schemeClr val="tx1">
            <a:lumMod val="75000"/>
            <a:lumOff val="25000"/>
          </a:schemeClr>
        </a:buClr>
        <a:buSzPct val="100000"/>
        <a:buFont typeface="Wingdings" charset="2"/>
        <a:buChar char="§"/>
        <a:tabLst/>
        <a:defRPr sz="1550" kern="1200">
          <a:solidFill>
            <a:schemeClr val="tx1">
              <a:lumMod val="75000"/>
              <a:lumOff val="25000"/>
            </a:schemeClr>
          </a:solidFill>
          <a:latin typeface="+mn-lt"/>
          <a:ea typeface="+mn-ea"/>
          <a:cs typeface="+mn-cs"/>
        </a:defRPr>
      </a:lvl4pPr>
      <a:lvl5pPr marL="1244600" indent="-241300" algn="l" defTabSz="457200" rtl="0" eaLnBrk="1" latinLnBrk="0" hangingPunct="1">
        <a:spcBef>
          <a:spcPts val="370"/>
        </a:spcBef>
        <a:buClr>
          <a:schemeClr val="tx1">
            <a:lumMod val="75000"/>
            <a:lumOff val="25000"/>
          </a:schemeClr>
        </a:buClr>
        <a:buSzPct val="100000"/>
        <a:buFont typeface="Wingdings" charset="2"/>
        <a:buChar char="§"/>
        <a:defRPr sz="1500" kern="1200">
          <a:solidFill>
            <a:schemeClr val="tx1">
              <a:lumMod val="75000"/>
              <a:lumOff val="25000"/>
            </a:schemeClr>
          </a:solidFill>
          <a:latin typeface="+mn-lt"/>
          <a:ea typeface="+mn-ea"/>
          <a:cs typeface="+mn-cs"/>
        </a:defRPr>
      </a:lvl5pPr>
      <a:lvl6pPr marL="1498600" indent="-228600" algn="l" defTabSz="457200" rtl="0" eaLnBrk="1" latinLnBrk="0" hangingPunct="1">
        <a:spcBef>
          <a:spcPct val="20000"/>
        </a:spcBef>
        <a:buFont typeface="Wingdings" charset="2"/>
        <a:buChar char="§"/>
        <a:defRPr sz="1450" kern="1200">
          <a:solidFill>
            <a:schemeClr val="tx1">
              <a:lumMod val="75000"/>
              <a:lumOff val="25000"/>
            </a:schemeClr>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8" Type="http://schemas.openxmlformats.org/officeDocument/2006/relationships/hyperlink" Target="http://javarevisited.blogspot.in/2012/07/why-enum-singleton-are-better-in-java.html" TargetMode="External"/><Relationship Id="rId3" Type="http://schemas.openxmlformats.org/officeDocument/2006/relationships/hyperlink" Target="http://www.oracle.com/technetwork/articles/java/singleton-1577166.html" TargetMode="External"/><Relationship Id="rId7" Type="http://schemas.openxmlformats.org/officeDocument/2006/relationships/hyperlink" Target="http://javarevisited.blogspot.in/2011/03/10-interview-questions-on-singleton.html" TargetMode="External"/><Relationship Id="rId2" Type="http://schemas.openxmlformats.org/officeDocument/2006/relationships/notesSlide" Target="../notesSlides/notesSlide32.xml"/><Relationship Id="rId1" Type="http://schemas.openxmlformats.org/officeDocument/2006/relationships/slideLayout" Target="../slideLayouts/slideLayout23.xml"/><Relationship Id="rId6" Type="http://schemas.openxmlformats.org/officeDocument/2006/relationships/hyperlink" Target="https://www.securecoding.cert.org/confluence/display/java/MSC07-J.+Prevent+multiple+instantiations+of+singleton+objects" TargetMode="External"/><Relationship Id="rId5" Type="http://schemas.openxmlformats.org/officeDocument/2006/relationships/hyperlink" Target="http://blog.yohanliyanage.com/2009/09/breaking-the-singleton/" TargetMode="External"/><Relationship Id="rId10" Type="http://schemas.openxmlformats.org/officeDocument/2006/relationships/hyperlink" Target="http://howtodoinjava.com/design-patterns/creational/builder-pattern-in-java/" TargetMode="External"/><Relationship Id="rId4" Type="http://schemas.openxmlformats.org/officeDocument/2006/relationships/hyperlink" Target="http://snehaprashant.blogspot.in/2009/01/singleton-pattern-in-java.html" TargetMode="External"/><Relationship Id="rId9" Type="http://schemas.openxmlformats.org/officeDocument/2006/relationships/hyperlink" Target="http://javarevisited.blogspot.in/2013/03/difference-between-singleton-pattern-vs-static-class-java.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p:txBody>
          <a:bodyPr wrap="square" lIns="0" tIns="0" rIns="0" bIns="0">
            <a:noAutofit/>
          </a:bodyPr>
          <a:lstStyle>
            <a:lvl1pPr>
              <a:lnSpc>
                <a:spcPct val="90000"/>
              </a:lnSpc>
              <a:defRPr sz="3800" b="0" i="0" spc="0">
                <a:solidFill>
                  <a:schemeClr val="accent5"/>
                </a:solidFill>
                <a:latin typeface="SapientSansRegular"/>
                <a:cs typeface="SapientSansRegular"/>
              </a:defRPr>
            </a:lvl1pPr>
          </a:lstStyle>
          <a:p>
            <a:r>
              <a:rPr lang="en-US" b="1" dirty="0" smtClean="0">
                <a:solidFill>
                  <a:schemeClr val="bg1"/>
                </a:solidFill>
                <a:latin typeface="+mj-lt"/>
              </a:rPr>
              <a:t>Design Pattern</a:t>
            </a:r>
            <a:br>
              <a:rPr lang="en-US" b="1" dirty="0" smtClean="0">
                <a:solidFill>
                  <a:schemeClr val="bg1"/>
                </a:solidFill>
                <a:latin typeface="+mj-lt"/>
              </a:rPr>
            </a:br>
            <a:r>
              <a:rPr lang="en-US" b="1" dirty="0">
                <a:solidFill>
                  <a:schemeClr val="bg1"/>
                </a:solidFill>
                <a:latin typeface="+mj-lt"/>
              </a:rPr>
              <a:t>	</a:t>
            </a:r>
            <a:r>
              <a:rPr lang="en-US" b="1" dirty="0" smtClean="0">
                <a:solidFill>
                  <a:schemeClr val="bg1"/>
                </a:solidFill>
                <a:latin typeface="+mj-lt"/>
              </a:rPr>
              <a:t>							Singleton and Builder</a:t>
            </a:r>
            <a:br>
              <a:rPr lang="en-US" b="1" dirty="0" smtClean="0">
                <a:solidFill>
                  <a:schemeClr val="bg1"/>
                </a:solidFill>
                <a:latin typeface="+mj-lt"/>
              </a:rPr>
            </a:br>
            <a:endParaRPr lang="en-US" b="1" dirty="0">
              <a:solidFill>
                <a:schemeClr val="bg1"/>
              </a:solidFill>
              <a:latin typeface="+mj-lt"/>
            </a:endParaRPr>
          </a:p>
        </p:txBody>
      </p:sp>
      <p:sp>
        <p:nvSpPr>
          <p:cNvPr id="7" name="Text Placeholder 14"/>
          <p:cNvSpPr>
            <a:spLocks noGrp="1"/>
          </p:cNvSpPr>
          <p:nvPr>
            <p:ph type="body" sz="quarter" idx="10"/>
          </p:nvPr>
        </p:nvSpPr>
        <p:spPr/>
        <p:txBody>
          <a:bodyPr lIns="0" tIns="0" rIns="0" bIns="0">
            <a:noAutofit/>
          </a:bodyPr>
          <a:lstStyle>
            <a:lvl1pPr marL="0" indent="0">
              <a:buNone/>
              <a:defRPr sz="3000" spc="0">
                <a:ln>
                  <a:noFill/>
                </a:ln>
                <a:solidFill>
                  <a:schemeClr val="accent1"/>
                </a:solidFill>
                <a:latin typeface="SapientSansRegular"/>
                <a:cs typeface="SapientSansRegular"/>
              </a:defRPr>
            </a:lvl1pPr>
            <a:lvl2pPr marL="228600" indent="0">
              <a:buNone/>
              <a:defRPr/>
            </a:lvl2pPr>
            <a:lvl3pPr marL="457200" indent="0">
              <a:buNone/>
              <a:defRPr/>
            </a:lvl3pPr>
            <a:lvl4pPr marL="685800" indent="0">
              <a:buNone/>
              <a:defRPr/>
            </a:lvl4pPr>
            <a:lvl5pPr marL="914400" indent="0">
              <a:buNone/>
              <a:defRPr/>
            </a:lvl5pPr>
          </a:lstStyle>
          <a:p>
            <a:pPr lvl="0"/>
            <a:r>
              <a:rPr lang="en-US" dirty="0" smtClean="0">
                <a:latin typeface="+mj-lt"/>
              </a:rPr>
              <a:t>Dec, 2016</a:t>
            </a:r>
          </a:p>
        </p:txBody>
      </p:sp>
    </p:spTree>
    <p:extLst>
      <p:ext uri="{BB962C8B-B14F-4D97-AF65-F5344CB8AC3E}">
        <p14:creationId xmlns:p14="http://schemas.microsoft.com/office/powerpoint/2010/main" val="3652603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a:t>Thread Safe Singleton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a:t>The easier way to create a thread-safe singleton class is to make the global access method synchronized, so that only one thread can execute this method at a time. General implementation of this approach is like the below class</a:t>
            </a:r>
            <a:r>
              <a:rPr lang="en-US" sz="1800" dirty="0" smtClean="0"/>
              <a:t>.</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 </a:t>
            </a:r>
            <a:r>
              <a:rPr lang="en-US" sz="1800" b="1" i="1" dirty="0" err="1">
                <a:solidFill>
                  <a:schemeClr val="tx1"/>
                </a:solidFill>
              </a:rPr>
              <a:t>ThreadSafeSingleton</a:t>
            </a:r>
            <a:r>
              <a:rPr lang="en-US" sz="1800" b="1" i="1" dirty="0">
                <a:solidFill>
                  <a:schemeClr val="tx1"/>
                </a:solidFill>
              </a:rPr>
              <a:t> (Refer to ACE_CORE_9 - </a:t>
            </a:r>
            <a:r>
              <a:rPr lang="en-US" sz="1800" b="1" i="1" dirty="0" err="1">
                <a:solidFill>
                  <a:schemeClr val="tx1"/>
                </a:solidFill>
              </a:rPr>
              <a:t>com.sapient.singleton</a:t>
            </a:r>
            <a:r>
              <a:rPr lang="en-US" sz="1800" b="1" i="1" dirty="0">
                <a:solidFill>
                  <a:schemeClr val="tx1"/>
                </a:solidFill>
              </a:rPr>
              <a:t>)</a:t>
            </a:r>
            <a:endParaRPr lang="en-US" sz="1800" dirty="0"/>
          </a:p>
          <a:p>
            <a:pPr marL="539750" lvl="1" indent="-285750">
              <a:lnSpc>
                <a:spcPct val="100000"/>
              </a:lnSpc>
              <a:spcAft>
                <a:spcPts val="400"/>
              </a:spcAft>
              <a:buFont typeface="Wingdings" panose="05000000000000000000" pitchFamily="2" charset="2"/>
              <a:buChar char="§"/>
            </a:pPr>
            <a:endParaRPr lang="en-US" sz="1800" dirty="0" smtClean="0"/>
          </a:p>
          <a:p>
            <a:pPr marL="539750" lvl="1" indent="-285750">
              <a:lnSpc>
                <a:spcPct val="100000"/>
              </a:lnSpc>
              <a:spcAft>
                <a:spcPts val="400"/>
              </a:spcAft>
              <a:buFont typeface="Wingdings" panose="05000000000000000000" pitchFamily="2" charset="2"/>
              <a:buChar char="§"/>
            </a:pPr>
            <a:r>
              <a:rPr lang="en-US" sz="1800" dirty="0"/>
              <a:t>Above implementation works fine and provides thread-safety but it reduces the performance because of cost associated with the synchronized </a:t>
            </a:r>
            <a:r>
              <a:rPr lang="en-US" sz="1800" dirty="0" smtClean="0"/>
              <a:t>method. </a:t>
            </a:r>
            <a:r>
              <a:rPr lang="en-US" sz="1800" dirty="0"/>
              <a:t>To avoid this extra overhead every time, double checked locking principle is used. In this approach, the synchronized block is used inside the if condition with an additional check to ensure that only one instance of singleton class is created.</a:t>
            </a:r>
          </a:p>
        </p:txBody>
      </p:sp>
    </p:spTree>
    <p:extLst>
      <p:ext uri="{BB962C8B-B14F-4D97-AF65-F5344CB8AC3E}">
        <p14:creationId xmlns:p14="http://schemas.microsoft.com/office/powerpoint/2010/main" val="4281917665"/>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smtClean="0"/>
              <a:t>Double Check Locking</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600" dirty="0" smtClean="0"/>
          </a:p>
          <a:p>
            <a:pPr marL="539750" lvl="1" indent="-285750">
              <a:lnSpc>
                <a:spcPct val="100000"/>
              </a:lnSpc>
              <a:spcAft>
                <a:spcPts val="400"/>
              </a:spcAft>
              <a:buFont typeface="Wingdings" panose="05000000000000000000" pitchFamily="2" charset="2"/>
              <a:buChar char="§"/>
            </a:pPr>
            <a:r>
              <a:rPr lang="en-US" sz="1800" dirty="0"/>
              <a:t>In this approach, the synchronized block is used inside the if condition with an additional check to ensure that only one instance of singleton class is </a:t>
            </a:r>
            <a:r>
              <a:rPr lang="en-US" sz="1800" dirty="0" smtClean="0"/>
              <a:t>created.</a:t>
            </a:r>
          </a:p>
          <a:p>
            <a:pPr marL="539750" lvl="1" indent="-285750">
              <a:lnSpc>
                <a:spcPct val="100000"/>
              </a:lnSpc>
              <a:spcAft>
                <a:spcPts val="400"/>
              </a:spcAft>
              <a:buFont typeface="Wingdings" panose="05000000000000000000" pitchFamily="2" charset="2"/>
              <a:buChar char="§"/>
            </a:pPr>
            <a:r>
              <a:rPr lang="en-US" sz="1800" dirty="0"/>
              <a:t>- </a:t>
            </a:r>
            <a:r>
              <a:rPr lang="en-US" sz="1800" b="1" i="1" dirty="0" err="1">
                <a:solidFill>
                  <a:schemeClr val="tx1"/>
                </a:solidFill>
              </a:rPr>
              <a:t>DoubleCheckLockingSingleton</a:t>
            </a:r>
            <a:r>
              <a:rPr lang="en-US" sz="1800" b="1" i="1" dirty="0">
                <a:solidFill>
                  <a:schemeClr val="tx1"/>
                </a:solidFill>
              </a:rPr>
              <a:t> </a:t>
            </a:r>
            <a:r>
              <a:rPr lang="en-US" sz="1800" b="1" i="1" dirty="0" smtClean="0">
                <a:solidFill>
                  <a:schemeClr val="tx1"/>
                </a:solidFill>
              </a:rPr>
              <a:t>(</a:t>
            </a:r>
            <a:r>
              <a:rPr lang="en-US" sz="1800" b="1" i="1" dirty="0">
                <a:solidFill>
                  <a:schemeClr val="tx1"/>
                </a:solidFill>
              </a:rPr>
              <a:t>Refer to ACE_CORE_9 - </a:t>
            </a:r>
            <a:r>
              <a:rPr lang="en-US" sz="1800" b="1" i="1" dirty="0" err="1">
                <a:solidFill>
                  <a:schemeClr val="tx1"/>
                </a:solidFill>
              </a:rPr>
              <a:t>com.sapient.singleton</a:t>
            </a:r>
            <a:r>
              <a:rPr lang="en-US" sz="1800" b="1" i="1" dirty="0" smtClean="0">
                <a:solidFill>
                  <a:schemeClr val="tx1"/>
                </a:solidFill>
              </a:rPr>
              <a:t>)</a:t>
            </a:r>
            <a:endParaRPr lang="en-US" sz="1800" dirty="0"/>
          </a:p>
          <a:p>
            <a:pPr marL="254000" lvl="1" indent="0">
              <a:lnSpc>
                <a:spcPct val="100000"/>
              </a:lnSpc>
              <a:spcAft>
                <a:spcPts val="400"/>
              </a:spcAft>
              <a:buNone/>
            </a:pPr>
            <a:r>
              <a:rPr lang="en-US" sz="1800" dirty="0">
                <a:solidFill>
                  <a:srgbClr val="7F0055"/>
                </a:solidFill>
                <a:highlight>
                  <a:srgbClr val="E8F2FE"/>
                </a:highlight>
                <a:latin typeface="Consolas" panose="020B0609020204030204" pitchFamily="49" charset="0"/>
              </a:rPr>
              <a:t>private</a:t>
            </a:r>
            <a:r>
              <a:rPr lang="en-US" sz="1800" dirty="0">
                <a:solidFill>
                  <a:srgbClr val="000000"/>
                </a:solidFill>
                <a:highlight>
                  <a:srgbClr val="E8F2FE"/>
                </a:highlight>
                <a:latin typeface="Consolas" panose="020B0609020204030204" pitchFamily="49" charset="0"/>
              </a:rPr>
              <a:t> </a:t>
            </a:r>
            <a:r>
              <a:rPr lang="en-US" sz="1800" dirty="0">
                <a:solidFill>
                  <a:srgbClr val="7F0055"/>
                </a:solidFill>
                <a:highlight>
                  <a:srgbClr val="E8F2FE"/>
                </a:highlight>
                <a:latin typeface="Consolas" panose="020B0609020204030204" pitchFamily="49" charset="0"/>
              </a:rPr>
              <a:t>static</a:t>
            </a:r>
            <a:r>
              <a:rPr lang="en-US" sz="1800" dirty="0">
                <a:solidFill>
                  <a:srgbClr val="000000"/>
                </a:solidFill>
                <a:highlight>
                  <a:srgbClr val="E8F2FE"/>
                </a:highlight>
                <a:latin typeface="Consolas" panose="020B0609020204030204" pitchFamily="49" charset="0"/>
              </a:rPr>
              <a:t> </a:t>
            </a:r>
            <a:r>
              <a:rPr lang="en-US" sz="1800" dirty="0">
                <a:solidFill>
                  <a:srgbClr val="7F0055"/>
                </a:solidFill>
                <a:highlight>
                  <a:srgbClr val="E8F2FE"/>
                </a:highlight>
                <a:latin typeface="Consolas" panose="020B0609020204030204" pitchFamily="49" charset="0"/>
              </a:rPr>
              <a:t>volatile</a:t>
            </a:r>
            <a:r>
              <a:rPr lang="en-US" sz="1800" dirty="0">
                <a:solidFill>
                  <a:srgbClr val="000000"/>
                </a:solidFill>
                <a:highlight>
                  <a:srgbClr val="E8F2FE"/>
                </a:highlight>
                <a:latin typeface="Consolas" panose="020B0609020204030204" pitchFamily="49" charset="0"/>
              </a:rPr>
              <a:t> </a:t>
            </a:r>
            <a:r>
              <a:rPr lang="en-US" sz="1800" dirty="0" err="1">
                <a:solidFill>
                  <a:srgbClr val="000000"/>
                </a:solidFill>
                <a:highlight>
                  <a:srgbClr val="E8F2FE"/>
                </a:highlight>
                <a:latin typeface="Consolas" panose="020B0609020204030204" pitchFamily="49" charset="0"/>
              </a:rPr>
              <a:t>DoubleCheckLockingSingleton</a:t>
            </a:r>
            <a:r>
              <a:rPr lang="en-US" sz="1800" dirty="0">
                <a:solidFill>
                  <a:srgbClr val="000000"/>
                </a:solidFill>
                <a:highlight>
                  <a:srgbClr val="E8F2FE"/>
                </a:highlight>
                <a:latin typeface="Consolas" panose="020B0609020204030204" pitchFamily="49" charset="0"/>
              </a:rPr>
              <a:t> </a:t>
            </a:r>
            <a:r>
              <a:rPr lang="en-US" sz="1800" i="1" dirty="0">
                <a:solidFill>
                  <a:srgbClr val="0000C0"/>
                </a:solidFill>
                <a:highlight>
                  <a:srgbClr val="E8F2FE"/>
                </a:highlight>
                <a:latin typeface="Consolas" panose="020B0609020204030204" pitchFamily="49" charset="0"/>
              </a:rPr>
              <a:t>instance</a:t>
            </a:r>
            <a:r>
              <a:rPr lang="en-US" sz="1800" i="1" dirty="0">
                <a:solidFill>
                  <a:srgbClr val="000000"/>
                </a:solidFill>
                <a:highlight>
                  <a:srgbClr val="E8F2FE"/>
                </a:highlight>
                <a:latin typeface="Consolas" panose="020B0609020204030204" pitchFamily="49" charset="0"/>
              </a:rPr>
              <a:t>;</a:t>
            </a:r>
            <a:endParaRPr lang="en-US" sz="1800" dirty="0"/>
          </a:p>
          <a:p>
            <a:pPr marL="254000" lvl="1" indent="0">
              <a:lnSpc>
                <a:spcPct val="100000"/>
              </a:lnSpc>
              <a:spcAft>
                <a:spcPts val="400"/>
              </a:spcAft>
              <a:buNone/>
            </a:pPr>
            <a:endParaRPr lang="en-US" sz="1600" dirty="0"/>
          </a:p>
        </p:txBody>
      </p:sp>
      <p:cxnSp>
        <p:nvCxnSpPr>
          <p:cNvPr id="3" name="Straight Arrow Connector 2"/>
          <p:cNvCxnSpPr/>
          <p:nvPr/>
        </p:nvCxnSpPr>
        <p:spPr>
          <a:xfrm>
            <a:off x="3465872" y="3406881"/>
            <a:ext cx="825910" cy="1017638"/>
          </a:xfrm>
          <a:prstGeom prst="straightConnector1">
            <a:avLst/>
          </a:prstGeom>
          <a:ln>
            <a:solidFill>
              <a:schemeClr val="accent2"/>
            </a:solidFill>
            <a:tailEnd type="triangl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350774" y="2816951"/>
            <a:ext cx="4630994" cy="3693319"/>
          </a:xfrm>
          <a:prstGeom prst="rect">
            <a:avLst/>
          </a:prstGeom>
          <a:noFill/>
        </p:spPr>
        <p:txBody>
          <a:bodyPr wrap="square" rtlCol="0">
            <a:spAutoFit/>
          </a:bodyPr>
          <a:lstStyle/>
          <a:p>
            <a:r>
              <a:rPr lang="en-US" dirty="0">
                <a:solidFill>
                  <a:schemeClr val="tx2">
                    <a:lumMod val="50000"/>
                  </a:schemeClr>
                </a:solidFill>
                <a:latin typeface="Calibri" pitchFamily="34" charset="0"/>
              </a:rPr>
              <a:t>Also volatile keyword is used to make sure that happens before relationship works properly. The real problem is that Thread A may assign a memory space for </a:t>
            </a:r>
            <a:r>
              <a:rPr lang="en-US" i="1" dirty="0" smtClean="0">
                <a:solidFill>
                  <a:srgbClr val="0000C0"/>
                </a:solidFill>
                <a:highlight>
                  <a:srgbClr val="E8F2FE"/>
                </a:highlight>
                <a:latin typeface="Consolas" panose="020B0609020204030204" pitchFamily="49" charset="0"/>
              </a:rPr>
              <a:t>instance </a:t>
            </a:r>
            <a:r>
              <a:rPr lang="en-US" dirty="0" smtClean="0">
                <a:solidFill>
                  <a:schemeClr val="tx2">
                    <a:lumMod val="50000"/>
                  </a:schemeClr>
                </a:solidFill>
                <a:latin typeface="Calibri" pitchFamily="34" charset="0"/>
              </a:rPr>
              <a:t>before </a:t>
            </a:r>
            <a:r>
              <a:rPr lang="en-US" dirty="0">
                <a:solidFill>
                  <a:schemeClr val="tx2">
                    <a:lumMod val="50000"/>
                  </a:schemeClr>
                </a:solidFill>
                <a:latin typeface="Calibri" pitchFamily="34" charset="0"/>
              </a:rPr>
              <a:t>it is finished constructing </a:t>
            </a:r>
            <a:r>
              <a:rPr lang="en-US" i="1" dirty="0">
                <a:solidFill>
                  <a:srgbClr val="0000C0"/>
                </a:solidFill>
                <a:highlight>
                  <a:srgbClr val="E8F2FE"/>
                </a:highlight>
                <a:latin typeface="Consolas" panose="020B0609020204030204" pitchFamily="49" charset="0"/>
              </a:rPr>
              <a:t>instance</a:t>
            </a:r>
            <a:r>
              <a:rPr lang="en-US" dirty="0" smtClean="0">
                <a:solidFill>
                  <a:schemeClr val="tx2">
                    <a:lumMod val="50000"/>
                  </a:schemeClr>
                </a:solidFill>
                <a:latin typeface="Calibri" pitchFamily="34" charset="0"/>
              </a:rPr>
              <a:t>. </a:t>
            </a:r>
            <a:r>
              <a:rPr lang="en-US" dirty="0">
                <a:solidFill>
                  <a:schemeClr val="tx2">
                    <a:lumMod val="50000"/>
                  </a:schemeClr>
                </a:solidFill>
                <a:latin typeface="Calibri" pitchFamily="34" charset="0"/>
              </a:rPr>
              <a:t>Thread B will see that assignment and try to use it. This results in Thread B failing because it is using a partially constructed version of </a:t>
            </a:r>
            <a:r>
              <a:rPr lang="en-US" i="1" dirty="0">
                <a:solidFill>
                  <a:srgbClr val="0000C0"/>
                </a:solidFill>
                <a:highlight>
                  <a:srgbClr val="E8F2FE"/>
                </a:highlight>
                <a:latin typeface="Consolas" panose="020B0609020204030204" pitchFamily="49" charset="0"/>
              </a:rPr>
              <a:t>instance</a:t>
            </a:r>
            <a:r>
              <a:rPr lang="en-US" dirty="0" smtClean="0">
                <a:solidFill>
                  <a:schemeClr val="tx2">
                    <a:lumMod val="50000"/>
                  </a:schemeClr>
                </a:solidFill>
                <a:latin typeface="Calibri" pitchFamily="34" charset="0"/>
              </a:rPr>
              <a:t>. It works fine with the new </a:t>
            </a:r>
            <a:r>
              <a:rPr lang="en-US" dirty="0">
                <a:solidFill>
                  <a:schemeClr val="tx2">
                    <a:lumMod val="50000"/>
                  </a:schemeClr>
                </a:solidFill>
                <a:latin typeface="Calibri" pitchFamily="34" charset="0"/>
              </a:rPr>
              <a:t>JMM. </a:t>
            </a:r>
            <a:r>
              <a:rPr lang="en-US" dirty="0" smtClean="0">
                <a:solidFill>
                  <a:schemeClr val="tx2">
                    <a:lumMod val="50000"/>
                  </a:schemeClr>
                </a:solidFill>
                <a:latin typeface="Calibri" pitchFamily="34" charset="0"/>
              </a:rPr>
              <a:t>But </a:t>
            </a:r>
            <a:r>
              <a:rPr lang="en-US" dirty="0">
                <a:solidFill>
                  <a:schemeClr val="tx2">
                    <a:lumMod val="50000"/>
                  </a:schemeClr>
                </a:solidFill>
                <a:latin typeface="Calibri" pitchFamily="34" charset="0"/>
              </a:rPr>
              <a:t>with volatile variable guaranteeing happens-before relationship, all the write will happen on volatile </a:t>
            </a:r>
            <a:r>
              <a:rPr lang="en-US" i="1" dirty="0">
                <a:solidFill>
                  <a:srgbClr val="0000C0"/>
                </a:solidFill>
                <a:highlight>
                  <a:srgbClr val="E8F2FE"/>
                </a:highlight>
                <a:latin typeface="Consolas" panose="020B0609020204030204" pitchFamily="49" charset="0"/>
              </a:rPr>
              <a:t>instance </a:t>
            </a:r>
            <a:r>
              <a:rPr lang="en-US" dirty="0" smtClean="0">
                <a:solidFill>
                  <a:schemeClr val="tx2">
                    <a:lumMod val="50000"/>
                  </a:schemeClr>
                </a:solidFill>
                <a:latin typeface="Calibri" pitchFamily="34" charset="0"/>
              </a:rPr>
              <a:t>before </a:t>
            </a:r>
            <a:r>
              <a:rPr lang="en-US" dirty="0">
                <a:solidFill>
                  <a:schemeClr val="tx2">
                    <a:lumMod val="50000"/>
                  </a:schemeClr>
                </a:solidFill>
                <a:latin typeface="Calibri" pitchFamily="34" charset="0"/>
              </a:rPr>
              <a:t>any read of </a:t>
            </a:r>
            <a:r>
              <a:rPr lang="en-US" i="1" dirty="0">
                <a:solidFill>
                  <a:srgbClr val="0000C0"/>
                </a:solidFill>
                <a:highlight>
                  <a:srgbClr val="E8F2FE"/>
                </a:highlight>
                <a:latin typeface="Consolas" panose="020B0609020204030204" pitchFamily="49" charset="0"/>
              </a:rPr>
              <a:t>instance </a:t>
            </a:r>
            <a:r>
              <a:rPr lang="en-US" dirty="0" smtClean="0">
                <a:solidFill>
                  <a:schemeClr val="tx2">
                    <a:lumMod val="50000"/>
                  </a:schemeClr>
                </a:solidFill>
                <a:latin typeface="Calibri" pitchFamily="34" charset="0"/>
              </a:rPr>
              <a:t>variable</a:t>
            </a:r>
            <a:r>
              <a:rPr lang="en-US" dirty="0">
                <a:solidFill>
                  <a:schemeClr val="tx2">
                    <a:lumMod val="50000"/>
                  </a:schemeClr>
                </a:solidFill>
                <a:latin typeface="Calibri" pitchFamily="34" charset="0"/>
              </a:rPr>
              <a:t>.</a:t>
            </a:r>
          </a:p>
        </p:txBody>
      </p:sp>
    </p:spTree>
    <p:extLst>
      <p:ext uri="{BB962C8B-B14F-4D97-AF65-F5344CB8AC3E}">
        <p14:creationId xmlns:p14="http://schemas.microsoft.com/office/powerpoint/2010/main" val="3645334123"/>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a:t>Bill Pugh Singleton Implementation</a:t>
            </a:r>
            <a:endParaRPr altLang="en-US" dirty="0"/>
          </a:p>
        </p:txBody>
      </p:sp>
      <p:sp>
        <p:nvSpPr>
          <p:cNvPr id="379908" name="Rectangle 4"/>
          <p:cNvSpPr>
            <a:spLocks noGrp="1" noChangeArrowheads="1"/>
          </p:cNvSpPr>
          <p:nvPr>
            <p:ph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a:t>Prior to Java 5, java memory model had a lot of issues and above approaches used to fail in certain scenarios where too many threads try to get the instance of the Singleton class simultaneously. So Bill Pugh came up with a different approach to create the Singleton class using a inner static helper class.</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Notice the private inner static class that contains the instance of the singleton class. When the singleton class is loaded, </a:t>
            </a:r>
            <a:r>
              <a:rPr lang="en-US" sz="1800" dirty="0" err="1"/>
              <a:t>SingletonHelper</a:t>
            </a:r>
            <a:r>
              <a:rPr lang="en-US" sz="1800" dirty="0"/>
              <a:t> class is not loaded into memory and only when someone calls the </a:t>
            </a:r>
            <a:r>
              <a:rPr lang="en-US" sz="1800" dirty="0" err="1"/>
              <a:t>getInstance</a:t>
            </a:r>
            <a:r>
              <a:rPr lang="en-US" sz="1800" dirty="0"/>
              <a:t> method, this class gets loaded and creates the Singleton class instance.</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This is the most widely used approach for Singleton class as it doesn’t require synchronization. </a:t>
            </a:r>
            <a:endParaRPr lang="en-US" sz="1800" dirty="0" smtClean="0"/>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 </a:t>
            </a:r>
            <a:r>
              <a:rPr lang="en-US" sz="1800" b="1" i="1" dirty="0" err="1">
                <a:solidFill>
                  <a:schemeClr val="tx1"/>
                </a:solidFill>
              </a:rPr>
              <a:t>BillPughSingleton</a:t>
            </a:r>
            <a:r>
              <a:rPr lang="en-US" sz="1800" b="1" i="1" dirty="0">
                <a:solidFill>
                  <a:schemeClr val="tx1"/>
                </a:solidFill>
              </a:rPr>
              <a:t> (Refer to ACE_CORE_9 - </a:t>
            </a:r>
            <a:r>
              <a:rPr lang="en-US" sz="1800" b="1" i="1" dirty="0" err="1">
                <a:solidFill>
                  <a:schemeClr val="tx1"/>
                </a:solidFill>
              </a:rPr>
              <a:t>com.sapient.singleton</a:t>
            </a:r>
            <a:r>
              <a:rPr lang="en-US" sz="1800" b="1" i="1" dirty="0" smtClean="0">
                <a:solidFill>
                  <a:schemeClr val="tx1"/>
                </a:solidFill>
              </a:rPr>
              <a:t>)</a:t>
            </a:r>
          </a:p>
          <a:p>
            <a:pPr marL="539750" lvl="1" indent="-285750">
              <a:lnSpc>
                <a:spcPct val="100000"/>
              </a:lnSpc>
              <a:spcAft>
                <a:spcPts val="400"/>
              </a:spcAft>
              <a:buFont typeface="Wingdings" panose="05000000000000000000" pitchFamily="2" charset="2"/>
              <a:buChar char="§"/>
            </a:pPr>
            <a:r>
              <a:rPr lang="en-US" sz="1800" b="1" i="1" dirty="0" smtClean="0"/>
              <a:t>- </a:t>
            </a:r>
            <a:r>
              <a:rPr lang="en-US" sz="1800" b="1" i="1" dirty="0" err="1" smtClean="0"/>
              <a:t>OptimizedLazySingleton</a:t>
            </a:r>
            <a:r>
              <a:rPr lang="en-US" sz="1800" b="1" i="1" dirty="0" smtClean="0"/>
              <a:t> </a:t>
            </a:r>
            <a:r>
              <a:rPr lang="en-US" sz="1800" b="1" i="1" dirty="0">
                <a:solidFill>
                  <a:schemeClr val="tx1"/>
                </a:solidFill>
              </a:rPr>
              <a:t>(Refer to ACE_CORE_9 - </a:t>
            </a:r>
            <a:r>
              <a:rPr lang="en-US" sz="1800" b="1" i="1" dirty="0" err="1">
                <a:solidFill>
                  <a:schemeClr val="tx1"/>
                </a:solidFill>
              </a:rPr>
              <a:t>com.sapient.singleton</a:t>
            </a:r>
            <a:r>
              <a:rPr lang="en-US" sz="1800" b="1" i="1" dirty="0">
                <a:solidFill>
                  <a:schemeClr val="tx1"/>
                </a:solidFill>
              </a:rPr>
              <a:t>)</a:t>
            </a:r>
            <a:endParaRPr lang="en-US" sz="1800" b="1" i="1" dirty="0"/>
          </a:p>
          <a:p>
            <a:pPr marL="539750" lvl="1" indent="-285750">
              <a:lnSpc>
                <a:spcPct val="100000"/>
              </a:lnSpc>
              <a:spcAft>
                <a:spcPts val="400"/>
              </a:spcAft>
              <a:buFont typeface="Wingdings" panose="05000000000000000000" pitchFamily="2" charset="2"/>
              <a:buChar char="§"/>
            </a:pPr>
            <a:endParaRPr lang="en-US" sz="1800" dirty="0"/>
          </a:p>
        </p:txBody>
      </p:sp>
    </p:spTree>
    <p:extLst>
      <p:ext uri="{BB962C8B-B14F-4D97-AF65-F5344CB8AC3E}">
        <p14:creationId xmlns:p14="http://schemas.microsoft.com/office/powerpoint/2010/main" val="2969171018"/>
      </p:ext>
    </p:extLst>
  </p:cSld>
  <p:clrMapOvr>
    <a:overrideClrMapping bg1="lt1" tx1="dk1" bg2="lt2" tx2="dk2" accent1="accent1" accent2="accent2" accent3="accent3" accent4="accent4" accent5="accent5" accent6="accent6" hlink="hlink" folHlink="folHlink"/>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a:t>Bill Pugh Singleton </a:t>
            </a:r>
            <a:r>
              <a:rPr lang="en-US" altLang="en-US" dirty="0" smtClean="0"/>
              <a:t>Implementation (</a:t>
            </a:r>
            <a:r>
              <a:rPr lang="en-US" altLang="en-US" dirty="0" err="1" smtClean="0"/>
              <a:t>cont</a:t>
            </a:r>
            <a:r>
              <a:rPr lang="en-US" altLang="en-US" dirty="0" smtClean="0"/>
              <a:t>…)</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54000" lvl="1" indent="0">
              <a:lnSpc>
                <a:spcPct val="100000"/>
              </a:lnSpc>
              <a:spcAft>
                <a:spcPts val="400"/>
              </a:spcAft>
              <a:buNone/>
            </a:pPr>
            <a:r>
              <a:rPr lang="en-US" sz="1800" dirty="0"/>
              <a:t>public Class A {</a:t>
            </a:r>
          </a:p>
          <a:p>
            <a:pPr marL="254000" lvl="1" indent="0">
              <a:lnSpc>
                <a:spcPct val="100000"/>
              </a:lnSpc>
              <a:spcAft>
                <a:spcPts val="400"/>
              </a:spcAft>
              <a:buNone/>
            </a:pPr>
            <a:r>
              <a:rPr lang="en-US" sz="1800" dirty="0"/>
              <a:t>    private static class B {</a:t>
            </a:r>
          </a:p>
          <a:p>
            <a:pPr marL="254000" lvl="1" indent="0">
              <a:lnSpc>
                <a:spcPct val="100000"/>
              </a:lnSpc>
              <a:spcAft>
                <a:spcPts val="400"/>
              </a:spcAft>
              <a:buNone/>
            </a:pPr>
            <a:r>
              <a:rPr lang="en-US" sz="1800" dirty="0"/>
              <a:t>    }</a:t>
            </a:r>
          </a:p>
          <a:p>
            <a:pPr marL="254000" lvl="1" indent="0">
              <a:lnSpc>
                <a:spcPct val="100000"/>
              </a:lnSpc>
              <a:spcAft>
                <a:spcPts val="400"/>
              </a:spcAft>
              <a:buNone/>
            </a:pPr>
            <a:r>
              <a:rPr lang="en-US" sz="1800" dirty="0"/>
              <a:t>}</a:t>
            </a:r>
          </a:p>
          <a:p>
            <a:pPr marL="425450" lvl="1" indent="-171450">
              <a:lnSpc>
                <a:spcPct val="100000"/>
              </a:lnSpc>
              <a:spcAft>
                <a:spcPts val="400"/>
              </a:spcAft>
            </a:pPr>
            <a:endParaRPr lang="en-US" sz="1800" dirty="0"/>
          </a:p>
          <a:p>
            <a:pPr marL="539750" lvl="1" indent="-285750">
              <a:lnSpc>
                <a:spcPct val="100000"/>
              </a:lnSpc>
              <a:spcAft>
                <a:spcPts val="400"/>
              </a:spcAft>
              <a:buFont typeface="Wingdings" panose="05000000000000000000" pitchFamily="2" charset="2"/>
              <a:buChar char="§"/>
            </a:pPr>
            <a:r>
              <a:rPr lang="en-US" sz="1800" dirty="0"/>
              <a:t>Once the code is compiled, there's no such thing as an inner class. If you look at the results of </a:t>
            </a:r>
            <a:r>
              <a:rPr lang="en-US" sz="1800" dirty="0" err="1"/>
              <a:t>javac</a:t>
            </a:r>
            <a:r>
              <a:rPr lang="en-US" sz="1800" dirty="0"/>
              <a:t>, you'll see two files: </a:t>
            </a:r>
            <a:r>
              <a:rPr lang="en-US" sz="1800" b="1" dirty="0" err="1"/>
              <a:t>A.class</a:t>
            </a:r>
            <a:r>
              <a:rPr lang="en-US" sz="1800" dirty="0"/>
              <a:t> and </a:t>
            </a:r>
            <a:r>
              <a:rPr lang="en-US" sz="1800" b="1" dirty="0" err="1"/>
              <a:t>A$B.class</a:t>
            </a:r>
            <a:endParaRPr lang="en-US" sz="1800" b="1" dirty="0"/>
          </a:p>
          <a:p>
            <a:pPr marL="793750" lvl="2" indent="-285750">
              <a:lnSpc>
                <a:spcPct val="100000"/>
              </a:lnSpc>
              <a:spcAft>
                <a:spcPts val="400"/>
              </a:spcAft>
              <a:buFont typeface="Wingdings" panose="05000000000000000000" pitchFamily="2" charset="2"/>
              <a:buChar char="§"/>
            </a:pPr>
            <a:r>
              <a:rPr lang="en-US" sz="1600" dirty="0"/>
              <a:t>So class B is not loaded when A is loaded, B just happens to be defined in A.</a:t>
            </a:r>
          </a:p>
          <a:p>
            <a:pPr marL="254000" lvl="1" indent="0">
              <a:lnSpc>
                <a:spcPct val="100000"/>
              </a:lnSpc>
              <a:spcAft>
                <a:spcPts val="400"/>
              </a:spcAft>
              <a:buNone/>
            </a:pPr>
            <a:endParaRPr lang="en-US" sz="1800" dirty="0" smtClean="0"/>
          </a:p>
          <a:p>
            <a:pPr marL="539750" lvl="1" indent="-285750">
              <a:lnSpc>
                <a:spcPct val="100000"/>
              </a:lnSpc>
              <a:spcAft>
                <a:spcPts val="400"/>
              </a:spcAft>
              <a:buFont typeface="Wingdings" panose="05000000000000000000" pitchFamily="2" charset="2"/>
              <a:buChar char="§"/>
            </a:pPr>
            <a:r>
              <a:rPr lang="en-US" sz="1800" dirty="0"/>
              <a:t>When the class gets loaded is just an implementation detail; you want to know when the class is initialized. It will get initialized only when it is first needed, and that is when you call </a:t>
            </a:r>
            <a:r>
              <a:rPr lang="en-US" sz="1800" dirty="0" err="1"/>
              <a:t>getInstance</a:t>
            </a:r>
            <a:r>
              <a:rPr lang="en-US" sz="1800" dirty="0" smtClean="0"/>
              <a:t>().</a:t>
            </a:r>
            <a:endParaRPr lang="en-US" sz="1800" dirty="0"/>
          </a:p>
        </p:txBody>
      </p:sp>
    </p:spTree>
    <p:extLst>
      <p:ext uri="{BB962C8B-B14F-4D97-AF65-F5344CB8AC3E}">
        <p14:creationId xmlns:p14="http://schemas.microsoft.com/office/powerpoint/2010/main" val="3822710863"/>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smtClean="0"/>
              <a:t>Reflection to break Singleton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85750" lvl="1" indent="-285750">
              <a:buSzPct val="125000"/>
              <a:buFont typeface="Wingdings" panose="05000000000000000000" pitchFamily="2" charset="2"/>
              <a:buChar char="§"/>
            </a:pPr>
            <a:endParaRPr lang="en-US" sz="1800" dirty="0" smtClean="0"/>
          </a:p>
          <a:p>
            <a:pPr marL="285750" lvl="1" indent="-285750">
              <a:buSzPct val="125000"/>
              <a:buFont typeface="Wingdings" panose="05000000000000000000" pitchFamily="2" charset="2"/>
              <a:buChar char="§"/>
            </a:pPr>
            <a:endParaRPr lang="en-US" sz="1800" dirty="0" smtClean="0"/>
          </a:p>
          <a:p>
            <a:pPr marL="285750" lvl="1" indent="-285750">
              <a:buSzPct val="125000"/>
              <a:buFont typeface="Wingdings" panose="05000000000000000000" pitchFamily="2" charset="2"/>
              <a:buChar char="§"/>
            </a:pPr>
            <a:r>
              <a:rPr lang="en-US" sz="1800" b="1" dirty="0" smtClean="0"/>
              <a:t>- </a:t>
            </a:r>
            <a:r>
              <a:rPr lang="en-US" sz="1800" b="1" i="1" dirty="0" err="1"/>
              <a:t>ReflectionSingletonTest</a:t>
            </a:r>
            <a:r>
              <a:rPr lang="en-US" sz="1800" b="1" dirty="0"/>
              <a:t> (Refer to ACE_CORE_9 - </a:t>
            </a:r>
            <a:r>
              <a:rPr lang="en-US" sz="1800" b="1" dirty="0" err="1"/>
              <a:t>com.sapient.singleton</a:t>
            </a:r>
            <a:r>
              <a:rPr lang="en-US" sz="1800" b="1" dirty="0"/>
              <a:t>)</a:t>
            </a:r>
          </a:p>
          <a:p>
            <a:pPr marL="342900" indent="-342900">
              <a:buFont typeface="Wingdings" panose="05000000000000000000" pitchFamily="2" charset="2"/>
              <a:buChar char="§"/>
            </a:pPr>
            <a:endParaRPr lang="en-US" sz="1800" dirty="0"/>
          </a:p>
          <a:p>
            <a:pPr marL="254000" lvl="1" indent="0">
              <a:buNone/>
            </a:pPr>
            <a:endParaRPr lang="en-US" dirty="0" smtClean="0"/>
          </a:p>
          <a:p>
            <a:pPr marL="254000" lvl="1" indent="0">
              <a:buNone/>
            </a:pPr>
            <a:r>
              <a:rPr lang="en-US" sz="1800" dirty="0" err="1">
                <a:solidFill>
                  <a:srgbClr val="000000"/>
                </a:solidFill>
              </a:rPr>
              <a:t>ThreadSafeSingleton</a:t>
            </a:r>
            <a:r>
              <a:rPr lang="en-US" sz="1800" dirty="0">
                <a:solidFill>
                  <a:srgbClr val="000000"/>
                </a:solidFill>
              </a:rPr>
              <a:t> </a:t>
            </a:r>
            <a:r>
              <a:rPr lang="en-US" sz="1800" dirty="0">
                <a:solidFill>
                  <a:srgbClr val="6A3E3E"/>
                </a:solidFill>
              </a:rPr>
              <a:t>instance</a:t>
            </a:r>
            <a:r>
              <a:rPr lang="en-US" sz="1800" dirty="0">
                <a:solidFill>
                  <a:srgbClr val="000000"/>
                </a:solidFill>
              </a:rPr>
              <a:t> = </a:t>
            </a:r>
            <a:r>
              <a:rPr lang="en-US" sz="1800" dirty="0" err="1">
                <a:solidFill>
                  <a:srgbClr val="000000"/>
                </a:solidFill>
              </a:rPr>
              <a:t>ThreadSafeSingleton.getInstance</a:t>
            </a:r>
            <a:r>
              <a:rPr lang="en-US" sz="1800" dirty="0">
                <a:solidFill>
                  <a:srgbClr val="000000"/>
                </a:solidFill>
              </a:rPr>
              <a:t>();</a:t>
            </a:r>
          </a:p>
          <a:p>
            <a:pPr marL="254000" lvl="1" indent="0">
              <a:buNone/>
            </a:pPr>
            <a:r>
              <a:rPr lang="en-US" sz="1800" dirty="0">
                <a:solidFill>
                  <a:srgbClr val="000000"/>
                </a:solidFill>
              </a:rPr>
              <a:t>System.</a:t>
            </a:r>
            <a:r>
              <a:rPr lang="en-US" sz="1800" dirty="0">
                <a:solidFill>
                  <a:srgbClr val="0000C0"/>
                </a:solidFill>
              </a:rPr>
              <a:t>out</a:t>
            </a:r>
            <a:r>
              <a:rPr lang="en-US" sz="1800" dirty="0">
                <a:solidFill>
                  <a:srgbClr val="000000"/>
                </a:solidFill>
              </a:rPr>
              <a:t>.println(</a:t>
            </a:r>
            <a:r>
              <a:rPr lang="en-US" sz="1800" dirty="0">
                <a:solidFill>
                  <a:srgbClr val="2A00FF"/>
                </a:solidFill>
              </a:rPr>
              <a:t>"My original instance: "</a:t>
            </a:r>
            <a:r>
              <a:rPr lang="en-US" sz="1800" dirty="0">
                <a:solidFill>
                  <a:srgbClr val="000000"/>
                </a:solidFill>
              </a:rPr>
              <a:t> + </a:t>
            </a:r>
            <a:r>
              <a:rPr lang="en-US" sz="1800" dirty="0" err="1">
                <a:solidFill>
                  <a:srgbClr val="6A3E3E"/>
                </a:solidFill>
              </a:rPr>
              <a:t>instance</a:t>
            </a:r>
            <a:r>
              <a:rPr lang="en-US" sz="1800" dirty="0" err="1">
                <a:solidFill>
                  <a:srgbClr val="000000"/>
                </a:solidFill>
              </a:rPr>
              <a:t>.hashCode</a:t>
            </a:r>
            <a:r>
              <a:rPr lang="en-US" sz="1800" dirty="0">
                <a:solidFill>
                  <a:srgbClr val="000000"/>
                </a:solidFill>
              </a:rPr>
              <a:t>());</a:t>
            </a:r>
          </a:p>
          <a:p>
            <a:pPr marL="254000" lvl="1" indent="0">
              <a:buNone/>
            </a:pPr>
            <a:endParaRPr lang="en-US" sz="1800" dirty="0"/>
          </a:p>
          <a:p>
            <a:pPr marL="254000" lvl="1" indent="0">
              <a:buNone/>
            </a:pPr>
            <a:r>
              <a:rPr lang="en-US" sz="1800" dirty="0">
                <a:solidFill>
                  <a:srgbClr val="000000"/>
                </a:solidFill>
              </a:rPr>
              <a:t>Constructor&lt;?&gt;[] </a:t>
            </a:r>
            <a:r>
              <a:rPr lang="en-US" sz="1800" dirty="0" err="1">
                <a:solidFill>
                  <a:srgbClr val="6A3E3E"/>
                </a:solidFill>
              </a:rPr>
              <a:t>declaredConstructors</a:t>
            </a:r>
            <a:r>
              <a:rPr lang="en-US" sz="1800" dirty="0">
                <a:solidFill>
                  <a:srgbClr val="000000"/>
                </a:solidFill>
              </a:rPr>
              <a:t> = </a:t>
            </a:r>
            <a:r>
              <a:rPr lang="en-US" sz="1800" dirty="0" err="1">
                <a:solidFill>
                  <a:srgbClr val="000000"/>
                </a:solidFill>
              </a:rPr>
              <a:t>ThreadSafeSingleton.</a:t>
            </a:r>
            <a:r>
              <a:rPr lang="en-US" sz="1800" dirty="0" err="1">
                <a:solidFill>
                  <a:srgbClr val="7F0055"/>
                </a:solidFill>
              </a:rPr>
              <a:t>class</a:t>
            </a:r>
            <a:endParaRPr lang="en-US" sz="1800" dirty="0">
              <a:solidFill>
                <a:srgbClr val="7F0055"/>
              </a:solidFill>
            </a:endParaRPr>
          </a:p>
          <a:p>
            <a:pPr marL="254000" lvl="1" indent="0">
              <a:buNone/>
            </a:pPr>
            <a:r>
              <a:rPr lang="en-US" sz="1800" dirty="0">
                <a:solidFill>
                  <a:srgbClr val="000000"/>
                </a:solidFill>
              </a:rPr>
              <a:t>.</a:t>
            </a:r>
            <a:r>
              <a:rPr lang="en-US" sz="1800" dirty="0" err="1">
                <a:solidFill>
                  <a:srgbClr val="000000"/>
                </a:solidFill>
              </a:rPr>
              <a:t>getDeclaredConstructors</a:t>
            </a:r>
            <a:r>
              <a:rPr lang="en-US" sz="1800" dirty="0">
                <a:solidFill>
                  <a:srgbClr val="000000"/>
                </a:solidFill>
              </a:rPr>
              <a:t>();</a:t>
            </a:r>
          </a:p>
          <a:p>
            <a:pPr marL="254000" lvl="1" indent="0">
              <a:buNone/>
            </a:pPr>
            <a:endParaRPr lang="en-US" sz="1800" dirty="0"/>
          </a:p>
          <a:p>
            <a:pPr marL="254000" lvl="1" indent="0">
              <a:buNone/>
            </a:pPr>
            <a:r>
              <a:rPr lang="en-US" sz="1800" dirty="0">
                <a:solidFill>
                  <a:srgbClr val="7F0055"/>
                </a:solidFill>
              </a:rPr>
              <a:t>for</a:t>
            </a:r>
            <a:r>
              <a:rPr lang="en-US" sz="1800" dirty="0">
                <a:solidFill>
                  <a:srgbClr val="000000"/>
                </a:solidFill>
              </a:rPr>
              <a:t> (Constructor&lt;?&gt; </a:t>
            </a:r>
            <a:r>
              <a:rPr lang="en-US" sz="1800" dirty="0">
                <a:solidFill>
                  <a:srgbClr val="6A3E3E"/>
                </a:solidFill>
              </a:rPr>
              <a:t>constructor</a:t>
            </a:r>
            <a:r>
              <a:rPr lang="en-US" sz="1800" dirty="0">
                <a:solidFill>
                  <a:srgbClr val="000000"/>
                </a:solidFill>
              </a:rPr>
              <a:t> : </a:t>
            </a:r>
            <a:r>
              <a:rPr lang="en-US" sz="1800" dirty="0" err="1">
                <a:solidFill>
                  <a:srgbClr val="6A3E3E"/>
                </a:solidFill>
              </a:rPr>
              <a:t>declaredConstructors</a:t>
            </a:r>
            <a:r>
              <a:rPr lang="en-US" sz="1800" dirty="0">
                <a:solidFill>
                  <a:srgbClr val="000000"/>
                </a:solidFill>
              </a:rPr>
              <a:t>) {</a:t>
            </a:r>
          </a:p>
          <a:p>
            <a:pPr marL="254000" lvl="1" indent="0">
              <a:buNone/>
            </a:pPr>
            <a:r>
              <a:rPr lang="en-US" sz="1800" dirty="0" smtClean="0">
                <a:solidFill>
                  <a:srgbClr val="6A3E3E"/>
                </a:solidFill>
              </a:rPr>
              <a:t>	</a:t>
            </a:r>
            <a:r>
              <a:rPr lang="en-US" sz="1800" dirty="0" err="1" smtClean="0">
                <a:solidFill>
                  <a:srgbClr val="6A3E3E"/>
                </a:solidFill>
              </a:rPr>
              <a:t>constructor</a:t>
            </a:r>
            <a:r>
              <a:rPr lang="en-US" sz="1800" dirty="0" err="1" smtClean="0">
                <a:solidFill>
                  <a:srgbClr val="000000"/>
                </a:solidFill>
              </a:rPr>
              <a:t>.setAccessible</a:t>
            </a:r>
            <a:r>
              <a:rPr lang="en-US" sz="1800" dirty="0" smtClean="0">
                <a:solidFill>
                  <a:srgbClr val="000000"/>
                </a:solidFill>
              </a:rPr>
              <a:t>(</a:t>
            </a:r>
            <a:r>
              <a:rPr lang="en-US" sz="1800" dirty="0" smtClean="0">
                <a:solidFill>
                  <a:srgbClr val="7F0055"/>
                </a:solidFill>
              </a:rPr>
              <a:t>true</a:t>
            </a:r>
            <a:r>
              <a:rPr lang="en-US" sz="1800" dirty="0">
                <a:solidFill>
                  <a:srgbClr val="000000"/>
                </a:solidFill>
              </a:rPr>
              <a:t>);</a:t>
            </a:r>
          </a:p>
          <a:p>
            <a:pPr marL="254000" lvl="1" indent="0">
              <a:buNone/>
            </a:pPr>
            <a:r>
              <a:rPr lang="en-US" sz="1800" dirty="0" smtClean="0">
                <a:solidFill>
                  <a:srgbClr val="6A3E3E"/>
                </a:solidFill>
              </a:rPr>
              <a:t>	</a:t>
            </a:r>
            <a:r>
              <a:rPr lang="en-US" sz="1800" dirty="0" err="1" smtClean="0">
                <a:solidFill>
                  <a:srgbClr val="6A3E3E"/>
                </a:solidFill>
              </a:rPr>
              <a:t>newInstance</a:t>
            </a:r>
            <a:r>
              <a:rPr lang="en-US" sz="1800" dirty="0" smtClean="0">
                <a:solidFill>
                  <a:srgbClr val="000000"/>
                </a:solidFill>
              </a:rPr>
              <a:t> </a:t>
            </a:r>
            <a:r>
              <a:rPr lang="en-US" sz="1800" dirty="0">
                <a:solidFill>
                  <a:srgbClr val="000000"/>
                </a:solidFill>
              </a:rPr>
              <a:t>= (</a:t>
            </a:r>
            <a:r>
              <a:rPr lang="en-US" sz="1800" dirty="0" err="1">
                <a:solidFill>
                  <a:srgbClr val="000000"/>
                </a:solidFill>
              </a:rPr>
              <a:t>ThreadSafeSingleton</a:t>
            </a:r>
            <a:r>
              <a:rPr lang="en-US" sz="1800" dirty="0">
                <a:solidFill>
                  <a:srgbClr val="000000"/>
                </a:solidFill>
              </a:rPr>
              <a:t>) </a:t>
            </a:r>
            <a:r>
              <a:rPr lang="en-US" sz="1800" dirty="0" err="1">
                <a:solidFill>
                  <a:srgbClr val="6A3E3E"/>
                </a:solidFill>
              </a:rPr>
              <a:t>constructor</a:t>
            </a:r>
            <a:r>
              <a:rPr lang="en-US" sz="1800" dirty="0" err="1">
                <a:solidFill>
                  <a:srgbClr val="000000"/>
                </a:solidFill>
              </a:rPr>
              <a:t>.newInstance</a:t>
            </a:r>
            <a:r>
              <a:rPr lang="en-US" sz="1800" dirty="0">
                <a:solidFill>
                  <a:srgbClr val="000000"/>
                </a:solidFill>
              </a:rPr>
              <a:t>();</a:t>
            </a:r>
          </a:p>
          <a:p>
            <a:pPr marL="254000" lvl="1" indent="0">
              <a:buNone/>
            </a:pPr>
            <a:r>
              <a:rPr lang="en-US" sz="1800" dirty="0">
                <a:solidFill>
                  <a:srgbClr val="000000"/>
                </a:solidFill>
              </a:rPr>
              <a:t>}</a:t>
            </a:r>
            <a:endParaRPr lang="en-US" sz="1800" dirty="0"/>
          </a:p>
        </p:txBody>
      </p:sp>
    </p:spTree>
    <p:extLst>
      <p:ext uri="{BB962C8B-B14F-4D97-AF65-F5344CB8AC3E}">
        <p14:creationId xmlns:p14="http://schemas.microsoft.com/office/powerpoint/2010/main" val="2399508599"/>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err="1"/>
              <a:t>Enum</a:t>
            </a:r>
            <a:r>
              <a:rPr lang="en-US" altLang="en-US" dirty="0"/>
              <a:t> Singleton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a:t>To overcome this situation with Reflection, Joshua Bloch suggests the use of </a:t>
            </a:r>
            <a:r>
              <a:rPr lang="en-US" sz="1800" dirty="0" err="1"/>
              <a:t>Enum</a:t>
            </a:r>
            <a:r>
              <a:rPr lang="en-US" sz="1800" dirty="0"/>
              <a:t> to implement Singleton design pattern as Java ensures that any </a:t>
            </a:r>
            <a:r>
              <a:rPr lang="en-US" sz="1800" dirty="0" err="1"/>
              <a:t>enum</a:t>
            </a:r>
            <a:r>
              <a:rPr lang="en-US" sz="1800" dirty="0"/>
              <a:t> value is instantiated only once in a Java program. Since Java </a:t>
            </a:r>
            <a:r>
              <a:rPr lang="en-US" sz="1800" dirty="0" err="1"/>
              <a:t>Enum</a:t>
            </a:r>
            <a:r>
              <a:rPr lang="en-US" sz="1800" dirty="0"/>
              <a:t> values are globally accessible, so is the singleton. The drawback is that the </a:t>
            </a:r>
            <a:r>
              <a:rPr lang="en-US" sz="1800" dirty="0" err="1"/>
              <a:t>enum</a:t>
            </a:r>
            <a:r>
              <a:rPr lang="en-US" sz="1800" dirty="0"/>
              <a:t> type is somewhat inflexible; for example, it does not allow lazy initialization</a:t>
            </a:r>
            <a:r>
              <a:rPr lang="en-US" sz="1800" dirty="0" smtClean="0"/>
              <a:t>.</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endParaRPr lang="en-US" sz="1800" dirty="0" smtClean="0"/>
          </a:p>
          <a:p>
            <a:pPr marL="254000" lvl="1" indent="0">
              <a:buNone/>
            </a:pPr>
            <a:r>
              <a:rPr lang="en-US" sz="1800" dirty="0">
                <a:solidFill>
                  <a:srgbClr val="7F0055"/>
                </a:solidFill>
              </a:rPr>
              <a:t>package</a:t>
            </a:r>
            <a:r>
              <a:rPr lang="en-US" sz="1800" dirty="0">
                <a:solidFill>
                  <a:srgbClr val="000000"/>
                </a:solidFill>
              </a:rPr>
              <a:t> </a:t>
            </a:r>
            <a:r>
              <a:rPr lang="en-US" sz="1800" dirty="0" err="1">
                <a:solidFill>
                  <a:srgbClr val="000000"/>
                </a:solidFill>
              </a:rPr>
              <a:t>com.sapient.singleton</a:t>
            </a:r>
            <a:r>
              <a:rPr lang="en-US" sz="1800" dirty="0">
                <a:solidFill>
                  <a:srgbClr val="000000"/>
                </a:solidFill>
              </a:rPr>
              <a:t>;</a:t>
            </a:r>
          </a:p>
          <a:p>
            <a:pPr marL="254000" lvl="1" indent="0">
              <a:buNone/>
            </a:pPr>
            <a:endParaRPr lang="en-US" sz="1800" dirty="0"/>
          </a:p>
          <a:p>
            <a:pPr marL="254000" lvl="1" indent="0">
              <a:buNone/>
            </a:pPr>
            <a:r>
              <a:rPr lang="en-US" sz="1800" dirty="0">
                <a:solidFill>
                  <a:srgbClr val="7F0055"/>
                </a:solidFill>
              </a:rPr>
              <a:t>public</a:t>
            </a:r>
            <a:r>
              <a:rPr lang="en-US" sz="1800" dirty="0">
                <a:solidFill>
                  <a:srgbClr val="000000"/>
                </a:solidFill>
              </a:rPr>
              <a:t> </a:t>
            </a:r>
            <a:r>
              <a:rPr lang="en-US" sz="1800" dirty="0" err="1">
                <a:solidFill>
                  <a:srgbClr val="7F0055"/>
                </a:solidFill>
              </a:rPr>
              <a:t>enum</a:t>
            </a:r>
            <a:r>
              <a:rPr lang="en-US" sz="1800" dirty="0">
                <a:solidFill>
                  <a:srgbClr val="000000"/>
                </a:solidFill>
              </a:rPr>
              <a:t> </a:t>
            </a:r>
            <a:r>
              <a:rPr lang="en-US" sz="1800" dirty="0" err="1">
                <a:solidFill>
                  <a:srgbClr val="000000"/>
                </a:solidFill>
              </a:rPr>
              <a:t>MysqlConnection</a:t>
            </a:r>
            <a:r>
              <a:rPr lang="en-US" sz="1800" dirty="0">
                <a:solidFill>
                  <a:srgbClr val="000000"/>
                </a:solidFill>
              </a:rPr>
              <a:t> {</a:t>
            </a:r>
          </a:p>
          <a:p>
            <a:pPr marL="254000" lvl="1" indent="0">
              <a:buNone/>
            </a:pPr>
            <a:r>
              <a:rPr lang="en-US" sz="1800" i="1" dirty="0">
                <a:solidFill>
                  <a:srgbClr val="0000C0"/>
                </a:solidFill>
              </a:rPr>
              <a:t>INSTANCE</a:t>
            </a:r>
            <a:r>
              <a:rPr lang="en-US" sz="1800" i="1" dirty="0">
                <a:solidFill>
                  <a:srgbClr val="000000"/>
                </a:solidFill>
              </a:rPr>
              <a:t>;</a:t>
            </a:r>
          </a:p>
          <a:p>
            <a:pPr marL="254000" lvl="1" indent="0">
              <a:buNone/>
            </a:pPr>
            <a:r>
              <a:rPr lang="en-US" sz="1800" dirty="0">
                <a:solidFill>
                  <a:srgbClr val="7F0055"/>
                </a:solidFill>
              </a:rPr>
              <a:t>public</a:t>
            </a:r>
            <a:r>
              <a:rPr lang="en-US" sz="1800" dirty="0">
                <a:solidFill>
                  <a:srgbClr val="000000"/>
                </a:solidFill>
              </a:rPr>
              <a:t> </a:t>
            </a:r>
            <a:r>
              <a:rPr lang="en-US" sz="1800" dirty="0">
                <a:solidFill>
                  <a:srgbClr val="7F0055"/>
                </a:solidFill>
              </a:rPr>
              <a:t>static</a:t>
            </a:r>
            <a:r>
              <a:rPr lang="en-US" sz="1800" dirty="0">
                <a:solidFill>
                  <a:srgbClr val="000000"/>
                </a:solidFill>
              </a:rPr>
              <a:t> </a:t>
            </a:r>
            <a:r>
              <a:rPr lang="en-US" sz="1800" dirty="0" err="1">
                <a:solidFill>
                  <a:srgbClr val="000000"/>
                </a:solidFill>
              </a:rPr>
              <a:t>MysqlConnection</a:t>
            </a:r>
            <a:r>
              <a:rPr lang="en-US" sz="1800" dirty="0">
                <a:solidFill>
                  <a:srgbClr val="000000"/>
                </a:solidFill>
              </a:rPr>
              <a:t> </a:t>
            </a:r>
            <a:r>
              <a:rPr lang="en-US" sz="1800" dirty="0" err="1">
                <a:solidFill>
                  <a:srgbClr val="000000"/>
                </a:solidFill>
              </a:rPr>
              <a:t>getInstance</a:t>
            </a:r>
            <a:r>
              <a:rPr lang="en-US" sz="1800" dirty="0">
                <a:solidFill>
                  <a:srgbClr val="000000"/>
                </a:solidFill>
              </a:rPr>
              <a:t>() {</a:t>
            </a:r>
          </a:p>
          <a:p>
            <a:pPr marL="254000" lvl="1" indent="0">
              <a:buNone/>
            </a:pPr>
            <a:r>
              <a:rPr lang="en-US" sz="1800" dirty="0">
                <a:solidFill>
                  <a:srgbClr val="7F0055"/>
                </a:solidFill>
              </a:rPr>
              <a:t>return</a:t>
            </a:r>
            <a:r>
              <a:rPr lang="en-US" sz="1800" dirty="0">
                <a:solidFill>
                  <a:srgbClr val="000000"/>
                </a:solidFill>
              </a:rPr>
              <a:t> </a:t>
            </a:r>
            <a:r>
              <a:rPr lang="en-US" sz="1800" i="1" dirty="0">
                <a:solidFill>
                  <a:srgbClr val="0000C0"/>
                </a:solidFill>
              </a:rPr>
              <a:t>INSTANCE</a:t>
            </a:r>
            <a:r>
              <a:rPr lang="en-US" sz="1800" i="1" dirty="0">
                <a:solidFill>
                  <a:srgbClr val="000000"/>
                </a:solidFill>
              </a:rPr>
              <a:t>;</a:t>
            </a:r>
          </a:p>
          <a:p>
            <a:pPr marL="254000" lvl="1" indent="0">
              <a:buNone/>
            </a:pPr>
            <a:r>
              <a:rPr lang="en-US" sz="1800" dirty="0">
                <a:solidFill>
                  <a:srgbClr val="000000"/>
                </a:solidFill>
              </a:rPr>
              <a:t>}</a:t>
            </a:r>
          </a:p>
          <a:p>
            <a:pPr marL="254000" lvl="1" indent="0">
              <a:buNone/>
            </a:pPr>
            <a:r>
              <a:rPr lang="en-US" sz="1800" dirty="0">
                <a:solidFill>
                  <a:srgbClr val="000000"/>
                </a:solidFill>
              </a:rPr>
              <a:t>}</a:t>
            </a:r>
            <a:endParaRPr lang="en-US" sz="1800" dirty="0" smtClean="0"/>
          </a:p>
          <a:p>
            <a:pPr marL="254000" lvl="1" indent="0">
              <a:lnSpc>
                <a:spcPct val="100000"/>
              </a:lnSpc>
              <a:spcAft>
                <a:spcPts val="400"/>
              </a:spcAft>
              <a:buNone/>
            </a:pPr>
            <a:endParaRPr lang="en-US" sz="1200" dirty="0"/>
          </a:p>
        </p:txBody>
      </p:sp>
    </p:spTree>
    <p:extLst>
      <p:ext uri="{BB962C8B-B14F-4D97-AF65-F5344CB8AC3E}">
        <p14:creationId xmlns:p14="http://schemas.microsoft.com/office/powerpoint/2010/main" val="4194657952"/>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smtClean="0"/>
              <a:t>Singleton and Serialization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539750" lvl="1" indent="-285750">
              <a:lnSpc>
                <a:spcPct val="100000"/>
              </a:lnSpc>
              <a:spcAft>
                <a:spcPts val="400"/>
              </a:spcAft>
              <a:buFont typeface="Wingdings" panose="05000000000000000000" pitchFamily="2" charset="2"/>
              <a:buChar char="§"/>
            </a:pPr>
            <a:r>
              <a:rPr lang="en-US" sz="1800" dirty="0" smtClean="0"/>
              <a:t>The </a:t>
            </a:r>
            <a:r>
              <a:rPr lang="en-US" sz="1800" dirty="0"/>
              <a:t>problem with above serialized singleton class is that whenever we </a:t>
            </a:r>
            <a:r>
              <a:rPr lang="en-US" sz="1800" dirty="0" err="1"/>
              <a:t>deserialize</a:t>
            </a:r>
            <a:r>
              <a:rPr lang="en-US" sz="1800" dirty="0"/>
              <a:t> it, it will create a new instance of the class. Let’s see it with a simple program</a:t>
            </a:r>
            <a:r>
              <a:rPr lang="en-US" sz="1800" dirty="0" smtClean="0"/>
              <a:t>.</a:t>
            </a:r>
          </a:p>
          <a:p>
            <a:pPr marL="254000" lvl="1" indent="0">
              <a:lnSpc>
                <a:spcPct val="100000"/>
              </a:lnSpc>
              <a:spcAft>
                <a:spcPts val="400"/>
              </a:spcAft>
              <a:buNone/>
            </a:pPr>
            <a:endParaRPr lang="en-US" sz="1800" dirty="0" smtClean="0"/>
          </a:p>
          <a:p>
            <a:pPr marL="539750" lvl="1" indent="-285750">
              <a:lnSpc>
                <a:spcPct val="100000"/>
              </a:lnSpc>
              <a:spcAft>
                <a:spcPts val="400"/>
              </a:spcAft>
              <a:buFont typeface="Wingdings" panose="05000000000000000000" pitchFamily="2" charset="2"/>
              <a:buChar char="§"/>
            </a:pPr>
            <a:r>
              <a:rPr lang="en-US" sz="1800" dirty="0" smtClean="0"/>
              <a:t>Output </a:t>
            </a:r>
            <a:r>
              <a:rPr lang="en-US" sz="1800" dirty="0"/>
              <a:t>of the above program is:</a:t>
            </a:r>
          </a:p>
          <a:p>
            <a:pPr marL="793750" lvl="2" indent="-285750">
              <a:lnSpc>
                <a:spcPct val="100000"/>
              </a:lnSpc>
              <a:spcAft>
                <a:spcPts val="400"/>
              </a:spcAft>
              <a:buFont typeface="Wingdings" panose="05000000000000000000" pitchFamily="2" charset="2"/>
              <a:buChar char="§"/>
            </a:pPr>
            <a:r>
              <a:rPr lang="en-US" sz="1800" dirty="0" err="1"/>
              <a:t>instanceOne</a:t>
            </a:r>
            <a:r>
              <a:rPr lang="en-US" sz="1800" dirty="0"/>
              <a:t> hashCode=2011117821</a:t>
            </a:r>
          </a:p>
          <a:p>
            <a:pPr marL="793750" lvl="2" indent="-285750">
              <a:lnSpc>
                <a:spcPct val="100000"/>
              </a:lnSpc>
              <a:spcAft>
                <a:spcPts val="400"/>
              </a:spcAft>
              <a:buFont typeface="Wingdings" panose="05000000000000000000" pitchFamily="2" charset="2"/>
              <a:buChar char="§"/>
            </a:pPr>
            <a:r>
              <a:rPr lang="en-US" sz="1800" dirty="0" err="1"/>
              <a:t>instanceTwo</a:t>
            </a:r>
            <a:r>
              <a:rPr lang="en-US" sz="1800" dirty="0"/>
              <a:t> hashCode=109647522</a:t>
            </a:r>
          </a:p>
          <a:p>
            <a:pPr marL="254000" lvl="1" indent="0">
              <a:lnSpc>
                <a:spcPct val="100000"/>
              </a:lnSpc>
              <a:spcAft>
                <a:spcPts val="400"/>
              </a:spcAft>
              <a:buNone/>
            </a:pPr>
            <a:endParaRPr lang="en-US" sz="1800" dirty="0" smtClean="0"/>
          </a:p>
          <a:p>
            <a:pPr marL="254000" lvl="1" indent="0">
              <a:lnSpc>
                <a:spcPct val="100000"/>
              </a:lnSpc>
              <a:spcAft>
                <a:spcPts val="400"/>
              </a:spcAft>
              <a:buNone/>
            </a:pPr>
            <a:r>
              <a:rPr lang="en-US" sz="1800" dirty="0"/>
              <a:t>So it destroys the singleton pattern, to overcome this scenario all we need to do it provide the implementation of </a:t>
            </a:r>
            <a:r>
              <a:rPr lang="en-US" sz="1800" dirty="0" err="1"/>
              <a:t>readResolve</a:t>
            </a:r>
            <a:r>
              <a:rPr lang="en-US" sz="1800" dirty="0"/>
              <a:t>() method.</a:t>
            </a:r>
          </a:p>
          <a:p>
            <a:pPr marL="254000" lvl="1" indent="0">
              <a:lnSpc>
                <a:spcPct val="100000"/>
              </a:lnSpc>
              <a:spcAft>
                <a:spcPts val="400"/>
              </a:spcAft>
              <a:buNone/>
            </a:pPr>
            <a:endParaRPr lang="en-US" sz="1800" dirty="0"/>
          </a:p>
          <a:p>
            <a:pPr marL="254000" lvl="1" indent="0">
              <a:lnSpc>
                <a:spcPct val="100000"/>
              </a:lnSpc>
              <a:spcAft>
                <a:spcPts val="400"/>
              </a:spcAft>
              <a:buNone/>
            </a:pPr>
            <a:r>
              <a:rPr lang="en-US" sz="1800" i="1" dirty="0"/>
              <a:t>protected Object </a:t>
            </a:r>
            <a:r>
              <a:rPr lang="en-US" sz="1800" i="1" dirty="0" err="1"/>
              <a:t>readResolve</a:t>
            </a:r>
            <a:r>
              <a:rPr lang="en-US" sz="1800" i="1" dirty="0"/>
              <a:t>() {</a:t>
            </a:r>
          </a:p>
          <a:p>
            <a:pPr marL="254000" lvl="1" indent="0">
              <a:lnSpc>
                <a:spcPct val="100000"/>
              </a:lnSpc>
              <a:spcAft>
                <a:spcPts val="400"/>
              </a:spcAft>
              <a:buNone/>
            </a:pPr>
            <a:r>
              <a:rPr lang="en-US" sz="1800" i="1" dirty="0"/>
              <a:t>    return </a:t>
            </a:r>
            <a:r>
              <a:rPr lang="en-US" sz="1800" i="1" dirty="0" err="1"/>
              <a:t>getInstance</a:t>
            </a:r>
            <a:r>
              <a:rPr lang="en-US" sz="1800" i="1" dirty="0"/>
              <a:t>();</a:t>
            </a:r>
          </a:p>
          <a:p>
            <a:pPr marL="254000" lvl="1" indent="0">
              <a:lnSpc>
                <a:spcPct val="100000"/>
              </a:lnSpc>
              <a:spcAft>
                <a:spcPts val="400"/>
              </a:spcAft>
              <a:buNone/>
            </a:pPr>
            <a:r>
              <a:rPr lang="en-US" sz="1800" i="1" dirty="0"/>
              <a:t>}</a:t>
            </a:r>
          </a:p>
          <a:p>
            <a:pPr marL="254000" lvl="1" indent="0">
              <a:lnSpc>
                <a:spcPct val="100000"/>
              </a:lnSpc>
              <a:spcAft>
                <a:spcPts val="400"/>
              </a:spcAft>
              <a:buNone/>
            </a:pPr>
            <a:r>
              <a:rPr lang="en-US" sz="1800" dirty="0"/>
              <a:t>After this you will notice that hashCode of both the instances are same in test program.</a:t>
            </a:r>
          </a:p>
          <a:p>
            <a:pPr marL="254000" lvl="1" indent="0">
              <a:lnSpc>
                <a:spcPct val="100000"/>
              </a:lnSpc>
              <a:spcAft>
                <a:spcPts val="400"/>
              </a:spcAft>
              <a:buNone/>
            </a:pPr>
            <a:endParaRPr lang="en-US" sz="1800" dirty="0"/>
          </a:p>
        </p:txBody>
      </p:sp>
    </p:spTree>
    <p:extLst>
      <p:ext uri="{BB962C8B-B14F-4D97-AF65-F5344CB8AC3E}">
        <p14:creationId xmlns:p14="http://schemas.microsoft.com/office/powerpoint/2010/main" val="3604767915"/>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smtClean="0"/>
              <a:t>Advantages and Usage</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54000" lvl="1" indent="0">
              <a:lnSpc>
                <a:spcPct val="100000"/>
              </a:lnSpc>
              <a:spcAft>
                <a:spcPts val="400"/>
              </a:spcAft>
              <a:buNone/>
            </a:pPr>
            <a:endParaRPr lang="en-US" sz="1800" dirty="0" smtClean="0"/>
          </a:p>
          <a:p>
            <a:pPr marL="539750" lvl="1" indent="-285750">
              <a:lnSpc>
                <a:spcPct val="100000"/>
              </a:lnSpc>
              <a:spcAft>
                <a:spcPts val="400"/>
              </a:spcAft>
              <a:buFont typeface="Wingdings" panose="05000000000000000000" pitchFamily="2" charset="2"/>
              <a:buChar char="§"/>
            </a:pPr>
            <a:r>
              <a:rPr lang="en-US" sz="1800" dirty="0" smtClean="0"/>
              <a:t>Advantage </a:t>
            </a:r>
            <a:r>
              <a:rPr lang="en-US" sz="1800" dirty="0"/>
              <a:t>of Singleton design pattern</a:t>
            </a:r>
          </a:p>
          <a:p>
            <a:pPr marL="254000" lvl="1" indent="0">
              <a:lnSpc>
                <a:spcPct val="100000"/>
              </a:lnSpc>
              <a:spcAft>
                <a:spcPts val="400"/>
              </a:spcAft>
              <a:buNone/>
            </a:pPr>
            <a:r>
              <a:rPr lang="en-US" sz="1800" dirty="0" smtClean="0"/>
              <a:t>Saves </a:t>
            </a:r>
            <a:r>
              <a:rPr lang="en-US" sz="1800" dirty="0"/>
              <a:t>memory because object is not created at each request. Only single instance is reused again and again.</a:t>
            </a:r>
          </a:p>
          <a:p>
            <a:pPr marL="254000" lvl="1" indent="0">
              <a:lnSpc>
                <a:spcPct val="100000"/>
              </a:lnSpc>
              <a:spcAft>
                <a:spcPts val="400"/>
              </a:spcAft>
              <a:buNone/>
            </a:pPr>
            <a:endParaRPr lang="en-US" sz="1800" dirty="0" smtClean="0"/>
          </a:p>
          <a:p>
            <a:pPr marL="254000" lvl="1" indent="0">
              <a:lnSpc>
                <a:spcPct val="100000"/>
              </a:lnSpc>
              <a:spcAft>
                <a:spcPts val="400"/>
              </a:spcAft>
              <a:buNone/>
            </a:pPr>
            <a:endParaRPr lang="en-US" sz="1800" dirty="0"/>
          </a:p>
          <a:p>
            <a:pPr marL="539750" lvl="1" indent="-285750">
              <a:lnSpc>
                <a:spcPct val="100000"/>
              </a:lnSpc>
              <a:spcAft>
                <a:spcPts val="400"/>
              </a:spcAft>
              <a:buFont typeface="Wingdings" panose="05000000000000000000" pitchFamily="2" charset="2"/>
              <a:buChar char="§"/>
            </a:pPr>
            <a:r>
              <a:rPr lang="en-US" sz="1800" dirty="0" smtClean="0"/>
              <a:t>Usage </a:t>
            </a:r>
            <a:r>
              <a:rPr lang="en-US" sz="1800" dirty="0"/>
              <a:t>of Singleton design pattern</a:t>
            </a:r>
          </a:p>
          <a:p>
            <a:pPr marL="254000" lvl="1" indent="0">
              <a:lnSpc>
                <a:spcPct val="100000"/>
              </a:lnSpc>
              <a:spcAft>
                <a:spcPts val="400"/>
              </a:spcAft>
              <a:buNone/>
            </a:pPr>
            <a:r>
              <a:rPr lang="en-US" sz="1800" dirty="0" smtClean="0"/>
              <a:t>Singleton </a:t>
            </a:r>
            <a:r>
              <a:rPr lang="en-US" sz="1800" dirty="0"/>
              <a:t>pattern is mostly used in multi-threaded and database applications. It is used in logging, caching, thread pools, configuration settings etc.</a:t>
            </a:r>
          </a:p>
        </p:txBody>
      </p:sp>
    </p:spTree>
    <p:extLst>
      <p:ext uri="{BB962C8B-B14F-4D97-AF65-F5344CB8AC3E}">
        <p14:creationId xmlns:p14="http://schemas.microsoft.com/office/powerpoint/2010/main" val="2284063331"/>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smtClean="0"/>
              <a:t>Java API’s using Singleton : Runtime</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54000" lvl="1" indent="0">
              <a:lnSpc>
                <a:spcPct val="100000"/>
              </a:lnSpc>
              <a:spcAft>
                <a:spcPts val="400"/>
              </a:spcAft>
              <a:buNone/>
            </a:pPr>
            <a:endParaRPr lang="en-US" sz="1800" dirty="0" smtClean="0"/>
          </a:p>
          <a:p>
            <a:pPr marL="254000" lvl="1" indent="0">
              <a:lnSpc>
                <a:spcPct val="100000"/>
              </a:lnSpc>
              <a:spcAft>
                <a:spcPts val="400"/>
              </a:spcAft>
              <a:buNone/>
            </a:pPr>
            <a:r>
              <a:rPr lang="en-US" sz="1800" dirty="0" smtClean="0"/>
              <a:t>public </a:t>
            </a:r>
            <a:r>
              <a:rPr lang="en-US" sz="1800" dirty="0"/>
              <a:t>class Runtime {</a:t>
            </a:r>
          </a:p>
          <a:p>
            <a:pPr marL="254000" lvl="1" indent="0">
              <a:lnSpc>
                <a:spcPct val="100000"/>
              </a:lnSpc>
              <a:spcAft>
                <a:spcPts val="400"/>
              </a:spcAft>
              <a:buNone/>
            </a:pPr>
            <a:r>
              <a:rPr lang="en-US" sz="1800" dirty="0"/>
              <a:t>    private static Runtime </a:t>
            </a:r>
            <a:r>
              <a:rPr lang="en-US" sz="1800" dirty="0" err="1"/>
              <a:t>currentRuntime</a:t>
            </a:r>
            <a:r>
              <a:rPr lang="en-US" sz="1800" dirty="0"/>
              <a:t> = new Runtime();</a:t>
            </a:r>
          </a:p>
          <a:p>
            <a:pPr marL="254000" lvl="1" indent="0">
              <a:lnSpc>
                <a:spcPct val="100000"/>
              </a:lnSpc>
              <a:spcAft>
                <a:spcPts val="400"/>
              </a:spcAft>
              <a:buNone/>
            </a:pPr>
            <a:endParaRPr lang="en-US" sz="1800" dirty="0"/>
          </a:p>
          <a:p>
            <a:pPr marL="254000" lvl="1" indent="0">
              <a:lnSpc>
                <a:spcPct val="100000"/>
              </a:lnSpc>
              <a:spcAft>
                <a:spcPts val="400"/>
              </a:spcAft>
              <a:buNone/>
            </a:pPr>
            <a:r>
              <a:rPr lang="en-US" sz="1800" dirty="0" smtClean="0"/>
              <a:t>public </a:t>
            </a:r>
            <a:r>
              <a:rPr lang="en-US" sz="1800" dirty="0"/>
              <a:t>static Runtime </a:t>
            </a:r>
            <a:r>
              <a:rPr lang="en-US" sz="1800" dirty="0" err="1"/>
              <a:t>getRuntime</a:t>
            </a:r>
            <a:r>
              <a:rPr lang="en-US" sz="1800" dirty="0"/>
              <a:t>() {</a:t>
            </a:r>
          </a:p>
          <a:p>
            <a:pPr marL="254000" lvl="1" indent="0">
              <a:lnSpc>
                <a:spcPct val="100000"/>
              </a:lnSpc>
              <a:spcAft>
                <a:spcPts val="400"/>
              </a:spcAft>
              <a:buNone/>
            </a:pPr>
            <a:r>
              <a:rPr lang="en-US" sz="1800" dirty="0"/>
              <a:t>        return </a:t>
            </a:r>
            <a:r>
              <a:rPr lang="en-US" sz="1800" dirty="0" err="1"/>
              <a:t>currentRuntime</a:t>
            </a:r>
            <a:r>
              <a:rPr lang="en-US" sz="1800" dirty="0"/>
              <a:t>;</a:t>
            </a:r>
          </a:p>
          <a:p>
            <a:pPr marL="254000" lvl="1" indent="0">
              <a:lnSpc>
                <a:spcPct val="100000"/>
              </a:lnSpc>
              <a:spcAft>
                <a:spcPts val="400"/>
              </a:spcAft>
              <a:buNone/>
            </a:pPr>
            <a:r>
              <a:rPr lang="en-US" sz="1800" dirty="0"/>
              <a:t>    }</a:t>
            </a:r>
          </a:p>
          <a:p>
            <a:pPr marL="254000" lvl="1" indent="0">
              <a:lnSpc>
                <a:spcPct val="100000"/>
              </a:lnSpc>
              <a:spcAft>
                <a:spcPts val="400"/>
              </a:spcAft>
              <a:buNone/>
            </a:pPr>
            <a:endParaRPr lang="en-US" sz="1800" dirty="0"/>
          </a:p>
          <a:p>
            <a:pPr marL="254000" lvl="1" indent="0">
              <a:lnSpc>
                <a:spcPct val="100000"/>
              </a:lnSpc>
              <a:spcAft>
                <a:spcPts val="400"/>
              </a:spcAft>
              <a:buNone/>
            </a:pPr>
            <a:r>
              <a:rPr lang="en-US" sz="1800" dirty="0"/>
              <a:t>    /** Don't let anyone else instantiate this class */</a:t>
            </a:r>
          </a:p>
          <a:p>
            <a:pPr marL="254000" lvl="1" indent="0">
              <a:lnSpc>
                <a:spcPct val="100000"/>
              </a:lnSpc>
              <a:spcAft>
                <a:spcPts val="400"/>
              </a:spcAft>
              <a:buNone/>
            </a:pPr>
            <a:r>
              <a:rPr lang="en-US" sz="1800" dirty="0"/>
              <a:t>    private Runtime() </a:t>
            </a:r>
            <a:r>
              <a:rPr lang="en-US" sz="1800" dirty="0" smtClean="0"/>
              <a:t>{}</a:t>
            </a:r>
          </a:p>
          <a:p>
            <a:pPr marL="254000" lvl="1" indent="0">
              <a:lnSpc>
                <a:spcPct val="100000"/>
              </a:lnSpc>
              <a:spcAft>
                <a:spcPts val="400"/>
              </a:spcAft>
              <a:buNone/>
            </a:pPr>
            <a:r>
              <a:rPr lang="en-US" sz="1800" dirty="0"/>
              <a:t>}</a:t>
            </a:r>
          </a:p>
        </p:txBody>
      </p:sp>
    </p:spTree>
    <p:extLst>
      <p:ext uri="{BB962C8B-B14F-4D97-AF65-F5344CB8AC3E}">
        <p14:creationId xmlns:p14="http://schemas.microsoft.com/office/powerpoint/2010/main" val="3808705096"/>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smtClean="0"/>
              <a:t>Java API’s using Singleton : Desktop</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54000" lvl="1" indent="0">
              <a:lnSpc>
                <a:spcPct val="100000"/>
              </a:lnSpc>
              <a:spcAft>
                <a:spcPts val="400"/>
              </a:spcAft>
              <a:buNone/>
            </a:pPr>
            <a:endParaRPr lang="en-US" sz="800" dirty="0" smtClean="0"/>
          </a:p>
          <a:p>
            <a:pPr marL="254000" lvl="1" indent="0">
              <a:lnSpc>
                <a:spcPct val="100000"/>
              </a:lnSpc>
              <a:spcAft>
                <a:spcPts val="400"/>
              </a:spcAft>
              <a:buNone/>
            </a:pPr>
            <a:endParaRPr lang="en-US" sz="800" dirty="0"/>
          </a:p>
          <a:p>
            <a:pPr marL="254000" lvl="1" indent="0">
              <a:lnSpc>
                <a:spcPct val="100000"/>
              </a:lnSpc>
              <a:spcAft>
                <a:spcPts val="400"/>
              </a:spcAft>
              <a:buNone/>
            </a:pPr>
            <a:r>
              <a:rPr lang="en-US" sz="1800" dirty="0" smtClean="0"/>
              <a:t>public class Desktop {</a:t>
            </a:r>
          </a:p>
          <a:p>
            <a:pPr marL="0" indent="0">
              <a:buNone/>
            </a:pPr>
            <a:r>
              <a:rPr lang="en-US" sz="1800" dirty="0" smtClean="0"/>
              <a:t>		private Desktop() {</a:t>
            </a:r>
          </a:p>
          <a:p>
            <a:pPr marL="0" indent="0">
              <a:buNone/>
            </a:pPr>
            <a:r>
              <a:rPr lang="en-US" sz="1800" dirty="0" smtClean="0"/>
              <a:t>		        peer = </a:t>
            </a:r>
            <a:r>
              <a:rPr lang="en-US" sz="1800" dirty="0" err="1" smtClean="0"/>
              <a:t>Toolkit.getDefaultToolkit</a:t>
            </a:r>
            <a:r>
              <a:rPr lang="en-US" sz="1800" dirty="0" smtClean="0"/>
              <a:t>().</a:t>
            </a:r>
            <a:r>
              <a:rPr lang="en-US" sz="1800" dirty="0" err="1" smtClean="0"/>
              <a:t>createDesktopPeer</a:t>
            </a:r>
            <a:r>
              <a:rPr lang="en-US" sz="1800" dirty="0" smtClean="0"/>
              <a:t>(this);</a:t>
            </a:r>
          </a:p>
          <a:p>
            <a:pPr marL="0" indent="0">
              <a:buNone/>
            </a:pPr>
            <a:r>
              <a:rPr lang="en-US" sz="1800" dirty="0" smtClean="0"/>
              <a:t>    		}</a:t>
            </a:r>
          </a:p>
          <a:p>
            <a:pPr marL="0" indent="0">
              <a:buNone/>
            </a:pPr>
            <a:endParaRPr lang="en-US" sz="1800" dirty="0" smtClean="0"/>
          </a:p>
          <a:p>
            <a:pPr marL="254000" lvl="1" indent="0">
              <a:lnSpc>
                <a:spcPct val="100000"/>
              </a:lnSpc>
              <a:spcAft>
                <a:spcPts val="400"/>
              </a:spcAft>
              <a:buNone/>
            </a:pPr>
            <a:r>
              <a:rPr lang="en-US" sz="1800" dirty="0" smtClean="0"/>
              <a:t>		public static synchronized Desktop </a:t>
            </a:r>
            <a:r>
              <a:rPr lang="en-US" sz="1800" dirty="0" err="1" smtClean="0"/>
              <a:t>getDesktop</a:t>
            </a:r>
            <a:r>
              <a:rPr lang="en-US" sz="1800" dirty="0" smtClean="0"/>
              <a:t>() {</a:t>
            </a:r>
          </a:p>
          <a:p>
            <a:pPr marL="0" indent="0">
              <a:buNone/>
            </a:pPr>
            <a:r>
              <a:rPr lang="en-US" sz="1800" dirty="0" smtClean="0"/>
              <a:t>        			Desktop </a:t>
            </a:r>
            <a:r>
              <a:rPr lang="en-US" sz="1800" dirty="0"/>
              <a:t>desktop = (Desktop)context.get(Desktop.class);</a:t>
            </a:r>
          </a:p>
          <a:p>
            <a:pPr marL="0" indent="0">
              <a:buNone/>
            </a:pPr>
            <a:endParaRPr lang="en-US" sz="1800" dirty="0"/>
          </a:p>
          <a:p>
            <a:pPr marL="0" indent="0">
              <a:buNone/>
            </a:pPr>
            <a:r>
              <a:rPr lang="en-US" sz="1800" dirty="0" smtClean="0"/>
              <a:t>		        </a:t>
            </a:r>
            <a:r>
              <a:rPr lang="en-US" sz="1800" dirty="0"/>
              <a:t>if (desktop == null) {</a:t>
            </a:r>
          </a:p>
          <a:p>
            <a:pPr marL="0" indent="0">
              <a:buNone/>
            </a:pPr>
            <a:r>
              <a:rPr lang="en-US" sz="1800" dirty="0"/>
              <a:t>            </a:t>
            </a:r>
            <a:r>
              <a:rPr lang="en-US" sz="1800" dirty="0" smtClean="0"/>
              <a:t>			desktop </a:t>
            </a:r>
            <a:r>
              <a:rPr lang="en-US" sz="1800" dirty="0"/>
              <a:t>= new Desktop();</a:t>
            </a:r>
          </a:p>
          <a:p>
            <a:pPr marL="0" indent="0">
              <a:buNone/>
            </a:pPr>
            <a:r>
              <a:rPr lang="en-US" sz="1800" dirty="0"/>
              <a:t>            </a:t>
            </a:r>
            <a:r>
              <a:rPr lang="en-US" sz="1800" dirty="0" smtClean="0"/>
              <a:t>			</a:t>
            </a:r>
            <a:r>
              <a:rPr lang="en-US" sz="1800" dirty="0" err="1" smtClean="0"/>
              <a:t>context.put</a:t>
            </a:r>
            <a:r>
              <a:rPr lang="en-US" sz="1800" dirty="0" smtClean="0"/>
              <a:t>(</a:t>
            </a:r>
            <a:r>
              <a:rPr lang="en-US" sz="1800" dirty="0" err="1" smtClean="0"/>
              <a:t>Desktop.class</a:t>
            </a:r>
            <a:r>
              <a:rPr lang="en-US" sz="1800" dirty="0"/>
              <a:t>, desktop);</a:t>
            </a:r>
          </a:p>
          <a:p>
            <a:pPr marL="0" indent="0">
              <a:buNone/>
            </a:pPr>
            <a:r>
              <a:rPr lang="en-US" sz="1800" dirty="0"/>
              <a:t>        </a:t>
            </a:r>
            <a:r>
              <a:rPr lang="en-US" sz="1800" dirty="0" smtClean="0"/>
              <a:t>			}</a:t>
            </a:r>
            <a:endParaRPr lang="en-US" sz="1800" dirty="0"/>
          </a:p>
          <a:p>
            <a:pPr marL="0" indent="0">
              <a:buNone/>
            </a:pPr>
            <a:endParaRPr lang="en-US" sz="1800" dirty="0"/>
          </a:p>
          <a:p>
            <a:pPr marL="0" indent="0">
              <a:buNone/>
            </a:pPr>
            <a:r>
              <a:rPr lang="en-US" sz="1800" dirty="0"/>
              <a:t>        </a:t>
            </a:r>
            <a:r>
              <a:rPr lang="en-US" sz="1800" dirty="0" smtClean="0"/>
              <a:t>			return </a:t>
            </a:r>
            <a:r>
              <a:rPr lang="en-US" sz="1800" dirty="0"/>
              <a:t>desktop;</a:t>
            </a:r>
            <a:r>
              <a:rPr lang="en-US" sz="1800" dirty="0" smtClean="0"/>
              <a:t>    </a:t>
            </a:r>
          </a:p>
          <a:p>
            <a:pPr marL="0" indent="0">
              <a:buNone/>
            </a:pPr>
            <a:r>
              <a:rPr lang="en-US" sz="1800" dirty="0"/>
              <a:t>	</a:t>
            </a:r>
            <a:r>
              <a:rPr lang="en-US" sz="1800" dirty="0" smtClean="0"/>
              <a:t>	}</a:t>
            </a:r>
          </a:p>
          <a:p>
            <a:pPr marL="0" indent="0">
              <a:buNone/>
            </a:pPr>
            <a:r>
              <a:rPr lang="en-US" sz="1800" dirty="0" smtClean="0"/>
              <a:t>	}</a:t>
            </a:r>
          </a:p>
          <a:p>
            <a:pPr marL="254000" lvl="1" indent="0">
              <a:lnSpc>
                <a:spcPct val="100000"/>
              </a:lnSpc>
              <a:spcAft>
                <a:spcPts val="400"/>
              </a:spcAft>
              <a:buNone/>
            </a:pPr>
            <a:endParaRPr lang="en-US" sz="1800" dirty="0" smtClean="0"/>
          </a:p>
          <a:p>
            <a:pPr marL="254000" lvl="1" indent="0">
              <a:lnSpc>
                <a:spcPct val="100000"/>
              </a:lnSpc>
              <a:spcAft>
                <a:spcPts val="400"/>
              </a:spcAft>
              <a:buNone/>
            </a:pPr>
            <a:endParaRPr lang="en-US" sz="1800" dirty="0"/>
          </a:p>
        </p:txBody>
      </p:sp>
    </p:spTree>
    <p:extLst>
      <p:ext uri="{BB962C8B-B14F-4D97-AF65-F5344CB8AC3E}">
        <p14:creationId xmlns:p14="http://schemas.microsoft.com/office/powerpoint/2010/main" val="222249440"/>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Calibri" panose="020F0502020204030204" pitchFamily="34" charset="0"/>
              </a:rPr>
              <a:t>Singleton Design Pattern</a:t>
            </a:r>
          </a:p>
          <a:p>
            <a:r>
              <a:rPr lang="en-US" sz="2800" dirty="0" smtClean="0">
                <a:latin typeface="Calibri" panose="020F0502020204030204" pitchFamily="34" charset="0"/>
              </a:rPr>
              <a:t>Builder Design Pattern</a:t>
            </a:r>
            <a:endParaRPr lang="en-US" dirty="0" smtClean="0"/>
          </a:p>
          <a:p>
            <a:endParaRPr lang="en-US" dirty="0"/>
          </a:p>
        </p:txBody>
      </p:sp>
    </p:spTree>
    <p:extLst>
      <p:ext uri="{BB962C8B-B14F-4D97-AF65-F5344CB8AC3E}">
        <p14:creationId xmlns:p14="http://schemas.microsoft.com/office/powerpoint/2010/main" val="3231390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94629" y="2983120"/>
            <a:ext cx="11274663" cy="685800"/>
          </a:xfrm>
        </p:spPr>
        <p:txBody>
          <a:bodyPr>
            <a:normAutofit/>
          </a:bodyPr>
          <a:lstStyle/>
          <a:p>
            <a:pPr algn="ctr"/>
            <a:r>
              <a:rPr lang="en-US" altLang="en-US" sz="3600" dirty="0" smtClean="0"/>
              <a:t>Builder Design Pattern</a:t>
            </a:r>
            <a:endParaRPr altLang="en-US" sz="3600" dirty="0"/>
          </a:p>
        </p:txBody>
      </p:sp>
    </p:spTree>
    <p:extLst>
      <p:ext uri="{BB962C8B-B14F-4D97-AF65-F5344CB8AC3E}">
        <p14:creationId xmlns:p14="http://schemas.microsoft.com/office/powerpoint/2010/main" val="2894740980"/>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Builder Design Pattern </a:t>
            </a:r>
            <a:r>
              <a:rPr lang="en-US" altLang="en-US" dirty="0" smtClean="0"/>
              <a:t>–</a:t>
            </a:r>
            <a:r>
              <a:rPr altLang="en-US" dirty="0" smtClean="0"/>
              <a:t> WHAT?</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buFont typeface="Arial" panose="020B0604020202020204" pitchFamily="34" charset="0"/>
              <a:buChar char="•"/>
            </a:pPr>
            <a:endParaRPr lang="en-US" sz="1200" dirty="0" smtClean="0"/>
          </a:p>
          <a:p>
            <a:pPr marL="539750" lvl="1" indent="-285750">
              <a:lnSpc>
                <a:spcPct val="100000"/>
              </a:lnSpc>
              <a:spcAft>
                <a:spcPts val="400"/>
              </a:spcAft>
              <a:buFont typeface="Arial" panose="020B0604020202020204" pitchFamily="34" charset="0"/>
              <a:buChar char="•"/>
            </a:pPr>
            <a:r>
              <a:rPr lang="en-US" sz="1800" dirty="0"/>
              <a:t>Use the Builder Pattern to encapsulate the construction of a product and allow it to be constructed in steps. Instead of using numerous constructors, the builder pattern uses another object, a builder, that receives each initialization parameter step by step and then returns the resulting constructed object at once</a:t>
            </a:r>
            <a:r>
              <a:rPr lang="en-US" sz="1800" dirty="0" smtClean="0"/>
              <a:t>.</a:t>
            </a:r>
          </a:p>
          <a:p>
            <a:pPr marL="539750" lvl="1" indent="-285750">
              <a:lnSpc>
                <a:spcPct val="100000"/>
              </a:lnSpc>
              <a:spcAft>
                <a:spcPts val="400"/>
              </a:spcAft>
              <a:buFont typeface="Arial" panose="020B0604020202020204" pitchFamily="34" charset="0"/>
              <a:buChar char="•"/>
            </a:pPr>
            <a:endParaRPr lang="en-US" sz="1800" dirty="0"/>
          </a:p>
          <a:p>
            <a:pPr marL="539750" lvl="1" indent="-285750">
              <a:lnSpc>
                <a:spcPct val="100000"/>
              </a:lnSpc>
              <a:spcAft>
                <a:spcPts val="400"/>
              </a:spcAft>
              <a:buFont typeface="Arial" panose="020B0604020202020204" pitchFamily="34" charset="0"/>
              <a:buChar char="•"/>
            </a:pPr>
            <a:r>
              <a:rPr lang="en-US" sz="1800" dirty="0"/>
              <a:t>This should be used only when you want to build different immutable objects using same object building process.</a:t>
            </a:r>
            <a:endParaRPr lang="en-US" sz="1800" dirty="0" smtClean="0"/>
          </a:p>
          <a:p>
            <a:pPr marL="254000" lvl="1" indent="0">
              <a:lnSpc>
                <a:spcPct val="100000"/>
              </a:lnSpc>
              <a:spcAft>
                <a:spcPts val="400"/>
              </a:spcAft>
              <a:buNone/>
            </a:pPr>
            <a:endParaRPr lang="en-US" sz="1800" dirty="0"/>
          </a:p>
          <a:p>
            <a:pPr marL="539750" lvl="1" indent="-285750">
              <a:lnSpc>
                <a:spcPct val="100000"/>
              </a:lnSpc>
              <a:spcAft>
                <a:spcPts val="400"/>
              </a:spcAft>
              <a:buFont typeface="Arial" panose="020B0604020202020204" pitchFamily="34" charset="0"/>
              <a:buChar char="•"/>
            </a:pPr>
            <a:r>
              <a:rPr lang="en-US" sz="1800" dirty="0" smtClean="0"/>
              <a:t>The </a:t>
            </a:r>
            <a:r>
              <a:rPr lang="en-US" sz="1800" dirty="0"/>
              <a:t>intent of the Builder design pattern is to separate the construction of a complex object from its representation. By doing so the same construction process can create different </a:t>
            </a:r>
            <a:r>
              <a:rPr lang="en-US" sz="1800" dirty="0" smtClean="0"/>
              <a:t>representations.</a:t>
            </a:r>
          </a:p>
          <a:p>
            <a:pPr marL="539750" lvl="1" indent="-285750">
              <a:lnSpc>
                <a:spcPct val="100000"/>
              </a:lnSpc>
              <a:spcAft>
                <a:spcPts val="400"/>
              </a:spcAft>
              <a:buFont typeface="Arial" panose="020B0604020202020204" pitchFamily="34" charset="0"/>
              <a:buChar char="•"/>
            </a:pPr>
            <a:endParaRPr lang="en-US" sz="1800" dirty="0"/>
          </a:p>
          <a:p>
            <a:pPr marL="539750" lvl="1" indent="-285750">
              <a:lnSpc>
                <a:spcPct val="100000"/>
              </a:lnSpc>
              <a:spcAft>
                <a:spcPts val="400"/>
              </a:spcAft>
              <a:buFont typeface="Arial" panose="020B0604020202020204" pitchFamily="34" charset="0"/>
              <a:buChar char="•"/>
            </a:pPr>
            <a:r>
              <a:rPr lang="en-US" sz="1800" i="1" dirty="0">
                <a:solidFill>
                  <a:schemeClr val="tx2">
                    <a:lumMod val="60000"/>
                    <a:lumOff val="40000"/>
                  </a:schemeClr>
                </a:solidFill>
              </a:rPr>
              <a:t>In one sentence, abstract factory pattern is the answer to "WHAT" and the builder pattern to "HOW".</a:t>
            </a:r>
          </a:p>
          <a:p>
            <a:pPr marL="0" indent="0">
              <a:buNone/>
            </a:pPr>
            <a:endParaRPr lang="en-US" sz="1200" dirty="0" smtClean="0"/>
          </a:p>
        </p:txBody>
      </p:sp>
    </p:spTree>
    <p:extLst>
      <p:ext uri="{BB962C8B-B14F-4D97-AF65-F5344CB8AC3E}">
        <p14:creationId xmlns:p14="http://schemas.microsoft.com/office/powerpoint/2010/main" val="2835100368"/>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Builder Design Pattern </a:t>
            </a:r>
            <a:r>
              <a:rPr lang="en-US" altLang="en-US" dirty="0" smtClean="0"/>
              <a:t>–</a:t>
            </a:r>
            <a:r>
              <a:rPr altLang="en-US" dirty="0" smtClean="0"/>
              <a:t> WHAT and WHERE? </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buFont typeface="Arial" panose="020B0604020202020204" pitchFamily="34" charset="0"/>
              <a:buChar char="•"/>
            </a:pPr>
            <a:endParaRPr lang="en-US" sz="1200" dirty="0" smtClean="0"/>
          </a:p>
          <a:p>
            <a:pPr marL="539750" lvl="1" indent="-285750">
              <a:lnSpc>
                <a:spcPct val="100000"/>
              </a:lnSpc>
              <a:spcAft>
                <a:spcPts val="400"/>
              </a:spcAft>
              <a:buFont typeface="Arial" panose="020B0604020202020204" pitchFamily="34" charset="0"/>
              <a:buChar char="•"/>
            </a:pPr>
            <a:r>
              <a:rPr lang="en-US" sz="1800" dirty="0">
                <a:solidFill>
                  <a:schemeClr val="accent3">
                    <a:lumMod val="75000"/>
                  </a:schemeClr>
                </a:solidFill>
              </a:rPr>
              <a:t>Builder pattern aims to “Separate the construction of a complex object from its representation so that the same construction process can </a:t>
            </a:r>
            <a:r>
              <a:rPr lang="en-US" sz="1800" dirty="0" smtClean="0">
                <a:solidFill>
                  <a:schemeClr val="accent3">
                    <a:lumMod val="75000"/>
                  </a:schemeClr>
                </a:solidFill>
              </a:rPr>
              <a:t>create </a:t>
            </a:r>
            <a:r>
              <a:rPr lang="en-US" sz="1800" dirty="0">
                <a:solidFill>
                  <a:schemeClr val="accent3">
                    <a:lumMod val="75000"/>
                  </a:schemeClr>
                </a:solidFill>
              </a:rPr>
              <a:t>different representations</a:t>
            </a:r>
            <a:r>
              <a:rPr lang="en-US" sz="1800" dirty="0" smtClean="0">
                <a:solidFill>
                  <a:schemeClr val="accent3">
                    <a:lumMod val="75000"/>
                  </a:schemeClr>
                </a:solidFill>
              </a:rPr>
              <a:t>.”</a:t>
            </a:r>
          </a:p>
          <a:p>
            <a:pPr marL="539750" lvl="1" indent="-285750">
              <a:lnSpc>
                <a:spcPct val="100000"/>
              </a:lnSpc>
              <a:spcAft>
                <a:spcPts val="400"/>
              </a:spcAft>
              <a:buFont typeface="Arial" panose="020B0604020202020204" pitchFamily="34" charset="0"/>
              <a:buChar char="•"/>
            </a:pPr>
            <a:endParaRPr lang="en-US" sz="1800" dirty="0">
              <a:solidFill>
                <a:schemeClr val="accent3">
                  <a:lumMod val="75000"/>
                </a:schemeClr>
              </a:solidFill>
            </a:endParaRPr>
          </a:p>
          <a:p>
            <a:pPr marL="539750" lvl="1" indent="-285750">
              <a:lnSpc>
                <a:spcPct val="100000"/>
              </a:lnSpc>
              <a:spcAft>
                <a:spcPts val="400"/>
              </a:spcAft>
              <a:buFont typeface="Arial" panose="020B0604020202020204" pitchFamily="34" charset="0"/>
              <a:buChar char="•"/>
            </a:pPr>
            <a:r>
              <a:rPr lang="en-US" sz="1800" dirty="0">
                <a:solidFill>
                  <a:schemeClr val="accent6">
                    <a:lumMod val="75000"/>
                  </a:schemeClr>
                </a:solidFill>
              </a:rPr>
              <a:t>We already know the benefits of immutability and immutable instances in </a:t>
            </a:r>
            <a:r>
              <a:rPr lang="en-US" sz="1800" dirty="0" smtClean="0">
                <a:solidFill>
                  <a:schemeClr val="accent6">
                    <a:lumMod val="75000"/>
                  </a:schemeClr>
                </a:solidFill>
              </a:rPr>
              <a:t>application. Builder </a:t>
            </a:r>
            <a:r>
              <a:rPr lang="en-US" sz="1800" dirty="0">
                <a:solidFill>
                  <a:schemeClr val="accent6">
                    <a:lumMod val="75000"/>
                  </a:schemeClr>
                </a:solidFill>
              </a:rPr>
              <a:t>pattern helps us in creating immutable classes with large set of state attributes.</a:t>
            </a:r>
          </a:p>
          <a:p>
            <a:pPr marL="539750" lvl="1" indent="-285750">
              <a:lnSpc>
                <a:spcPct val="100000"/>
              </a:lnSpc>
              <a:spcAft>
                <a:spcPts val="400"/>
              </a:spcAft>
              <a:buFont typeface="Arial" panose="020B0604020202020204" pitchFamily="34" charset="0"/>
              <a:buChar char="•"/>
            </a:pPr>
            <a:endParaRPr lang="en-US" sz="1800" dirty="0">
              <a:solidFill>
                <a:schemeClr val="accent6">
                  <a:lumMod val="75000"/>
                </a:schemeClr>
              </a:solidFill>
            </a:endParaRPr>
          </a:p>
          <a:p>
            <a:pPr marL="539750" lvl="1" indent="-285750">
              <a:lnSpc>
                <a:spcPct val="100000"/>
              </a:lnSpc>
              <a:spcAft>
                <a:spcPts val="400"/>
              </a:spcAft>
              <a:buFont typeface="Arial" panose="020B0604020202020204" pitchFamily="34" charset="0"/>
              <a:buChar char="•"/>
            </a:pPr>
            <a:r>
              <a:rPr lang="en-US" sz="1800" dirty="0">
                <a:solidFill>
                  <a:schemeClr val="accent6">
                    <a:lumMod val="75000"/>
                  </a:schemeClr>
                </a:solidFill>
              </a:rPr>
              <a:t>Let’s discuss a common problem in our application. In any user management module, primary entity is User, let’s say. Ideally and practically as well, once a user object is fully created, you will not want to change it’s state. It simply does not make </a:t>
            </a:r>
            <a:r>
              <a:rPr lang="en-US" sz="1800" dirty="0" smtClean="0">
                <a:solidFill>
                  <a:schemeClr val="accent6">
                    <a:lumMod val="75000"/>
                  </a:schemeClr>
                </a:solidFill>
              </a:rPr>
              <a:t>sense. Now</a:t>
            </a:r>
            <a:r>
              <a:rPr lang="en-US" sz="1800" dirty="0">
                <a:solidFill>
                  <a:schemeClr val="accent6">
                    <a:lumMod val="75000"/>
                  </a:schemeClr>
                </a:solidFill>
              </a:rPr>
              <a:t>, let’s assume, our User object has following 5 attributes i.e. </a:t>
            </a:r>
            <a:r>
              <a:rPr lang="en-US" sz="1800" dirty="0" err="1">
                <a:solidFill>
                  <a:schemeClr val="accent6">
                    <a:lumMod val="75000"/>
                  </a:schemeClr>
                </a:solidFill>
              </a:rPr>
              <a:t>firstName</a:t>
            </a:r>
            <a:r>
              <a:rPr lang="en-US" sz="1800" dirty="0">
                <a:solidFill>
                  <a:schemeClr val="accent6">
                    <a:lumMod val="75000"/>
                  </a:schemeClr>
                </a:solidFill>
              </a:rPr>
              <a:t>, </a:t>
            </a:r>
            <a:r>
              <a:rPr lang="en-US" sz="1800" dirty="0" err="1">
                <a:solidFill>
                  <a:schemeClr val="accent6">
                    <a:lumMod val="75000"/>
                  </a:schemeClr>
                </a:solidFill>
              </a:rPr>
              <a:t>lastName</a:t>
            </a:r>
            <a:r>
              <a:rPr lang="en-US" sz="1800" dirty="0">
                <a:solidFill>
                  <a:schemeClr val="accent6">
                    <a:lumMod val="75000"/>
                  </a:schemeClr>
                </a:solidFill>
              </a:rPr>
              <a:t>, age, phone and address.</a:t>
            </a:r>
          </a:p>
          <a:p>
            <a:pPr marL="539750" lvl="1" indent="-285750">
              <a:lnSpc>
                <a:spcPct val="100000"/>
              </a:lnSpc>
              <a:spcAft>
                <a:spcPts val="400"/>
              </a:spcAft>
              <a:buFont typeface="Arial" panose="020B0604020202020204" pitchFamily="34" charset="0"/>
              <a:buChar char="•"/>
            </a:pPr>
            <a:endParaRPr lang="en-US" sz="1800" dirty="0">
              <a:solidFill>
                <a:schemeClr val="accent6">
                  <a:lumMod val="75000"/>
                </a:schemeClr>
              </a:solidFill>
            </a:endParaRPr>
          </a:p>
          <a:p>
            <a:pPr marL="539750" lvl="1" indent="-285750">
              <a:lnSpc>
                <a:spcPct val="100000"/>
              </a:lnSpc>
              <a:spcAft>
                <a:spcPts val="400"/>
              </a:spcAft>
              <a:buFont typeface="Arial" panose="020B0604020202020204" pitchFamily="34" charset="0"/>
              <a:buChar char="•"/>
            </a:pPr>
            <a:r>
              <a:rPr lang="en-US" sz="1800" dirty="0">
                <a:solidFill>
                  <a:schemeClr val="accent6">
                    <a:lumMod val="75000"/>
                  </a:schemeClr>
                </a:solidFill>
              </a:rPr>
              <a:t>In normal practice, if you want to make a immutable User class, then you must pass all five information as parameters to constructor. It will look like this</a:t>
            </a:r>
            <a:r>
              <a:rPr lang="en-US" sz="1800" dirty="0">
                <a:solidFill>
                  <a:schemeClr val="accent3">
                    <a:lumMod val="75000"/>
                  </a:schemeClr>
                </a:solidFill>
              </a:rPr>
              <a:t>:</a:t>
            </a:r>
          </a:p>
        </p:txBody>
      </p:sp>
    </p:spTree>
    <p:extLst>
      <p:ext uri="{BB962C8B-B14F-4D97-AF65-F5344CB8AC3E}">
        <p14:creationId xmlns:p14="http://schemas.microsoft.com/office/powerpoint/2010/main" val="3723295456"/>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Builder Design Pattern </a:t>
            </a:r>
            <a:r>
              <a:rPr lang="en-US" altLang="en-US" dirty="0" smtClean="0"/>
              <a:t>– </a:t>
            </a:r>
            <a:r>
              <a:rPr altLang="en-US" dirty="0" smtClean="0"/>
              <a:t>WHERE? </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54000" lvl="1" indent="0">
              <a:lnSpc>
                <a:spcPct val="100000"/>
              </a:lnSpc>
              <a:spcAft>
                <a:spcPts val="400"/>
              </a:spcAft>
              <a:buNone/>
            </a:pPr>
            <a:r>
              <a:rPr lang="en-US" sz="1800" dirty="0">
                <a:solidFill>
                  <a:srgbClr val="0D65AF"/>
                </a:solidFill>
              </a:rPr>
              <a:t>public User (String </a:t>
            </a:r>
            <a:r>
              <a:rPr lang="en-US" sz="1800" dirty="0" err="1">
                <a:solidFill>
                  <a:srgbClr val="0D65AF"/>
                </a:solidFill>
              </a:rPr>
              <a:t>firstName</a:t>
            </a:r>
            <a:r>
              <a:rPr lang="en-US" sz="1800" dirty="0">
                <a:solidFill>
                  <a:srgbClr val="0D65AF"/>
                </a:solidFill>
              </a:rPr>
              <a:t>, String </a:t>
            </a:r>
            <a:r>
              <a:rPr lang="en-US" sz="1800" dirty="0" err="1">
                <a:solidFill>
                  <a:srgbClr val="0D65AF"/>
                </a:solidFill>
              </a:rPr>
              <a:t>lastName</a:t>
            </a:r>
            <a:r>
              <a:rPr lang="en-US" sz="1800" dirty="0">
                <a:solidFill>
                  <a:srgbClr val="0D65AF"/>
                </a:solidFill>
              </a:rPr>
              <a:t>, int age, String phone, String address){</a:t>
            </a:r>
          </a:p>
          <a:p>
            <a:pPr marL="254000" lvl="1" indent="0">
              <a:lnSpc>
                <a:spcPct val="100000"/>
              </a:lnSpc>
              <a:spcAft>
                <a:spcPts val="400"/>
              </a:spcAft>
              <a:buNone/>
            </a:pPr>
            <a:r>
              <a:rPr lang="en-US" sz="1800" dirty="0">
                <a:solidFill>
                  <a:srgbClr val="0D65AF"/>
                </a:solidFill>
              </a:rPr>
              <a:t>    </a:t>
            </a:r>
            <a:r>
              <a:rPr lang="en-US" sz="1800" dirty="0" err="1">
                <a:solidFill>
                  <a:srgbClr val="0D65AF"/>
                </a:solidFill>
              </a:rPr>
              <a:t>this.firstName</a:t>
            </a:r>
            <a:r>
              <a:rPr lang="en-US" sz="1800" dirty="0">
                <a:solidFill>
                  <a:srgbClr val="0D65AF"/>
                </a:solidFill>
              </a:rPr>
              <a:t> = </a:t>
            </a:r>
            <a:r>
              <a:rPr lang="en-US" sz="1800" dirty="0" err="1">
                <a:solidFill>
                  <a:srgbClr val="0D65AF"/>
                </a:solidFill>
              </a:rPr>
              <a:t>firstName</a:t>
            </a:r>
            <a:r>
              <a:rPr lang="en-US" sz="1800" dirty="0">
                <a:solidFill>
                  <a:srgbClr val="0D65AF"/>
                </a:solidFill>
              </a:rPr>
              <a:t>;</a:t>
            </a:r>
          </a:p>
          <a:p>
            <a:pPr marL="254000" lvl="1" indent="0">
              <a:lnSpc>
                <a:spcPct val="100000"/>
              </a:lnSpc>
              <a:spcAft>
                <a:spcPts val="400"/>
              </a:spcAft>
              <a:buNone/>
            </a:pPr>
            <a:r>
              <a:rPr lang="en-US" sz="1800" dirty="0">
                <a:solidFill>
                  <a:srgbClr val="0D65AF"/>
                </a:solidFill>
              </a:rPr>
              <a:t>    </a:t>
            </a:r>
            <a:r>
              <a:rPr lang="en-US" sz="1800" dirty="0" err="1">
                <a:solidFill>
                  <a:srgbClr val="0D65AF"/>
                </a:solidFill>
              </a:rPr>
              <a:t>this.lastName</a:t>
            </a:r>
            <a:r>
              <a:rPr lang="en-US" sz="1800" dirty="0">
                <a:solidFill>
                  <a:srgbClr val="0D65AF"/>
                </a:solidFill>
              </a:rPr>
              <a:t> = </a:t>
            </a:r>
            <a:r>
              <a:rPr lang="en-US" sz="1800" dirty="0" err="1">
                <a:solidFill>
                  <a:srgbClr val="0D65AF"/>
                </a:solidFill>
              </a:rPr>
              <a:t>lastName</a:t>
            </a:r>
            <a:r>
              <a:rPr lang="en-US" sz="1800" dirty="0">
                <a:solidFill>
                  <a:srgbClr val="0D65AF"/>
                </a:solidFill>
              </a:rPr>
              <a:t>;</a:t>
            </a:r>
          </a:p>
          <a:p>
            <a:pPr marL="254000" lvl="1" indent="0">
              <a:lnSpc>
                <a:spcPct val="100000"/>
              </a:lnSpc>
              <a:spcAft>
                <a:spcPts val="400"/>
              </a:spcAft>
              <a:buNone/>
            </a:pPr>
            <a:r>
              <a:rPr lang="en-US" sz="1800" dirty="0">
                <a:solidFill>
                  <a:srgbClr val="0D65AF"/>
                </a:solidFill>
              </a:rPr>
              <a:t>    </a:t>
            </a:r>
            <a:r>
              <a:rPr lang="en-US" sz="1800" dirty="0" err="1">
                <a:solidFill>
                  <a:srgbClr val="0D65AF"/>
                </a:solidFill>
              </a:rPr>
              <a:t>this.age</a:t>
            </a:r>
            <a:r>
              <a:rPr lang="en-US" sz="1800" dirty="0">
                <a:solidFill>
                  <a:srgbClr val="0D65AF"/>
                </a:solidFill>
              </a:rPr>
              <a:t> = age;</a:t>
            </a:r>
          </a:p>
          <a:p>
            <a:pPr marL="254000" lvl="1" indent="0">
              <a:lnSpc>
                <a:spcPct val="100000"/>
              </a:lnSpc>
              <a:spcAft>
                <a:spcPts val="400"/>
              </a:spcAft>
              <a:buNone/>
            </a:pPr>
            <a:r>
              <a:rPr lang="en-US" sz="1800" dirty="0">
                <a:solidFill>
                  <a:srgbClr val="0D65AF"/>
                </a:solidFill>
              </a:rPr>
              <a:t>    </a:t>
            </a:r>
            <a:r>
              <a:rPr lang="en-US" sz="1800" dirty="0" err="1">
                <a:solidFill>
                  <a:srgbClr val="0D65AF"/>
                </a:solidFill>
              </a:rPr>
              <a:t>this.phone</a:t>
            </a:r>
            <a:r>
              <a:rPr lang="en-US" sz="1800" dirty="0">
                <a:solidFill>
                  <a:srgbClr val="0D65AF"/>
                </a:solidFill>
              </a:rPr>
              <a:t> = phone;</a:t>
            </a:r>
          </a:p>
          <a:p>
            <a:pPr marL="254000" lvl="1" indent="0">
              <a:lnSpc>
                <a:spcPct val="100000"/>
              </a:lnSpc>
              <a:spcAft>
                <a:spcPts val="400"/>
              </a:spcAft>
              <a:buNone/>
            </a:pPr>
            <a:r>
              <a:rPr lang="en-US" sz="1800" dirty="0">
                <a:solidFill>
                  <a:srgbClr val="0D65AF"/>
                </a:solidFill>
              </a:rPr>
              <a:t>    </a:t>
            </a:r>
            <a:r>
              <a:rPr lang="en-US" sz="1800" dirty="0" err="1">
                <a:solidFill>
                  <a:srgbClr val="0D65AF"/>
                </a:solidFill>
              </a:rPr>
              <a:t>this.address</a:t>
            </a:r>
            <a:r>
              <a:rPr lang="en-US" sz="1800" dirty="0">
                <a:solidFill>
                  <a:srgbClr val="0D65AF"/>
                </a:solidFill>
              </a:rPr>
              <a:t> = address;</a:t>
            </a:r>
          </a:p>
          <a:p>
            <a:pPr marL="254000" lvl="1" indent="0">
              <a:lnSpc>
                <a:spcPct val="100000"/>
              </a:lnSpc>
              <a:spcAft>
                <a:spcPts val="400"/>
              </a:spcAft>
              <a:buNone/>
            </a:pPr>
            <a:r>
              <a:rPr lang="en-US" sz="1800" dirty="0" smtClean="0">
                <a:solidFill>
                  <a:srgbClr val="0D65AF"/>
                </a:solidFill>
              </a:rPr>
              <a:t>}</a:t>
            </a:r>
          </a:p>
          <a:p>
            <a:pPr marL="539750" lvl="1" indent="-285750">
              <a:lnSpc>
                <a:spcPct val="100000"/>
              </a:lnSpc>
              <a:spcAft>
                <a:spcPts val="400"/>
              </a:spcAft>
              <a:buFont typeface="Arial" panose="020B0604020202020204" pitchFamily="34" charset="0"/>
              <a:buChar char="•"/>
            </a:pPr>
            <a:r>
              <a:rPr lang="en-US" sz="1800" dirty="0" smtClean="0"/>
              <a:t>Now </a:t>
            </a:r>
            <a:r>
              <a:rPr lang="en-US" sz="1800" dirty="0"/>
              <a:t>what if only </a:t>
            </a:r>
            <a:r>
              <a:rPr lang="en-US" sz="1800" dirty="0" err="1"/>
              <a:t>firstName</a:t>
            </a:r>
            <a:r>
              <a:rPr lang="en-US" sz="1800" dirty="0"/>
              <a:t> and </a:t>
            </a:r>
            <a:r>
              <a:rPr lang="en-US" sz="1800" dirty="0" err="1"/>
              <a:t>lastName</a:t>
            </a:r>
            <a:r>
              <a:rPr lang="en-US" sz="1800" dirty="0"/>
              <a:t> are mandatory and rest 3 fields are optional</a:t>
            </a:r>
            <a:r>
              <a:rPr lang="en-US" sz="1800" dirty="0" smtClean="0"/>
              <a:t>. </a:t>
            </a:r>
            <a:r>
              <a:rPr lang="en-US" sz="1800" dirty="0"/>
              <a:t>We need more constructors</a:t>
            </a:r>
            <a:r>
              <a:rPr lang="en-US" sz="1800" dirty="0" smtClean="0"/>
              <a:t>.</a:t>
            </a:r>
            <a:endParaRPr lang="en-US" sz="1800" dirty="0"/>
          </a:p>
          <a:p>
            <a:pPr marL="254000" lvl="1" indent="0">
              <a:lnSpc>
                <a:spcPct val="100000"/>
              </a:lnSpc>
              <a:spcAft>
                <a:spcPts val="400"/>
              </a:spcAft>
              <a:buNone/>
            </a:pPr>
            <a:r>
              <a:rPr lang="en-US" sz="1800" dirty="0">
                <a:solidFill>
                  <a:srgbClr val="0D65AF"/>
                </a:solidFill>
              </a:rPr>
              <a:t>public User (String </a:t>
            </a:r>
            <a:r>
              <a:rPr lang="en-US" sz="1800" dirty="0" err="1">
                <a:solidFill>
                  <a:srgbClr val="0D65AF"/>
                </a:solidFill>
              </a:rPr>
              <a:t>firstName</a:t>
            </a:r>
            <a:r>
              <a:rPr lang="en-US" sz="1800" dirty="0">
                <a:solidFill>
                  <a:srgbClr val="0D65AF"/>
                </a:solidFill>
              </a:rPr>
              <a:t>, String </a:t>
            </a:r>
            <a:r>
              <a:rPr lang="en-US" sz="1800" dirty="0" err="1">
                <a:solidFill>
                  <a:srgbClr val="0D65AF"/>
                </a:solidFill>
              </a:rPr>
              <a:t>lastName</a:t>
            </a:r>
            <a:r>
              <a:rPr lang="en-US" sz="1800" dirty="0">
                <a:solidFill>
                  <a:srgbClr val="0D65AF"/>
                </a:solidFill>
              </a:rPr>
              <a:t>, int age, String phone){ ... }</a:t>
            </a:r>
          </a:p>
          <a:p>
            <a:pPr marL="254000" lvl="1" indent="0">
              <a:lnSpc>
                <a:spcPct val="100000"/>
              </a:lnSpc>
              <a:spcAft>
                <a:spcPts val="400"/>
              </a:spcAft>
              <a:buNone/>
            </a:pPr>
            <a:r>
              <a:rPr lang="en-US" sz="1800" dirty="0">
                <a:solidFill>
                  <a:srgbClr val="0D65AF"/>
                </a:solidFill>
              </a:rPr>
              <a:t>public User (String </a:t>
            </a:r>
            <a:r>
              <a:rPr lang="en-US" sz="1800" dirty="0" err="1">
                <a:solidFill>
                  <a:srgbClr val="0D65AF"/>
                </a:solidFill>
              </a:rPr>
              <a:t>firstName</a:t>
            </a:r>
            <a:r>
              <a:rPr lang="en-US" sz="1800" dirty="0">
                <a:solidFill>
                  <a:srgbClr val="0D65AF"/>
                </a:solidFill>
              </a:rPr>
              <a:t>, String </a:t>
            </a:r>
            <a:r>
              <a:rPr lang="en-US" sz="1800" dirty="0" err="1">
                <a:solidFill>
                  <a:srgbClr val="0D65AF"/>
                </a:solidFill>
              </a:rPr>
              <a:t>lastName</a:t>
            </a:r>
            <a:r>
              <a:rPr lang="en-US" sz="1800" dirty="0">
                <a:solidFill>
                  <a:srgbClr val="0D65AF"/>
                </a:solidFill>
              </a:rPr>
              <a:t>, String phone, String address){ ...  }</a:t>
            </a:r>
          </a:p>
          <a:p>
            <a:pPr marL="254000" lvl="1" indent="0">
              <a:lnSpc>
                <a:spcPct val="100000"/>
              </a:lnSpc>
              <a:spcAft>
                <a:spcPts val="400"/>
              </a:spcAft>
              <a:buNone/>
            </a:pPr>
            <a:r>
              <a:rPr lang="en-US" sz="1800" dirty="0">
                <a:solidFill>
                  <a:srgbClr val="0D65AF"/>
                </a:solidFill>
              </a:rPr>
              <a:t>public User (String </a:t>
            </a:r>
            <a:r>
              <a:rPr lang="en-US" sz="1800" dirty="0" err="1">
                <a:solidFill>
                  <a:srgbClr val="0D65AF"/>
                </a:solidFill>
              </a:rPr>
              <a:t>firstName</a:t>
            </a:r>
            <a:r>
              <a:rPr lang="en-US" sz="1800" dirty="0">
                <a:solidFill>
                  <a:srgbClr val="0D65AF"/>
                </a:solidFill>
              </a:rPr>
              <a:t>, String </a:t>
            </a:r>
            <a:r>
              <a:rPr lang="en-US" sz="1800" dirty="0" err="1">
                <a:solidFill>
                  <a:srgbClr val="0D65AF"/>
                </a:solidFill>
              </a:rPr>
              <a:t>lastName</a:t>
            </a:r>
            <a:r>
              <a:rPr lang="en-US" sz="1800" dirty="0">
                <a:solidFill>
                  <a:srgbClr val="0D65AF"/>
                </a:solidFill>
              </a:rPr>
              <a:t>, int age){ ...   }</a:t>
            </a:r>
          </a:p>
          <a:p>
            <a:pPr marL="254000" lvl="1" indent="0">
              <a:lnSpc>
                <a:spcPct val="100000"/>
              </a:lnSpc>
              <a:spcAft>
                <a:spcPts val="400"/>
              </a:spcAft>
              <a:buNone/>
            </a:pPr>
            <a:r>
              <a:rPr lang="en-US" sz="1800" dirty="0">
                <a:solidFill>
                  <a:srgbClr val="0D65AF"/>
                </a:solidFill>
              </a:rPr>
              <a:t>public User (String </a:t>
            </a:r>
            <a:r>
              <a:rPr lang="en-US" sz="1800" dirty="0" err="1">
                <a:solidFill>
                  <a:srgbClr val="0D65AF"/>
                </a:solidFill>
              </a:rPr>
              <a:t>firstName</a:t>
            </a:r>
            <a:r>
              <a:rPr lang="en-US" sz="1800" dirty="0">
                <a:solidFill>
                  <a:srgbClr val="0D65AF"/>
                </a:solidFill>
              </a:rPr>
              <a:t>, String </a:t>
            </a:r>
            <a:r>
              <a:rPr lang="en-US" sz="1800" dirty="0" err="1">
                <a:solidFill>
                  <a:srgbClr val="0D65AF"/>
                </a:solidFill>
              </a:rPr>
              <a:t>lastName</a:t>
            </a:r>
            <a:r>
              <a:rPr lang="en-US" sz="1800" dirty="0">
                <a:solidFill>
                  <a:srgbClr val="0D65AF"/>
                </a:solidFill>
              </a:rPr>
              <a:t>){ ...    }</a:t>
            </a:r>
          </a:p>
          <a:p>
            <a:pPr marL="539750" lvl="1" indent="-285750">
              <a:lnSpc>
                <a:spcPct val="100000"/>
              </a:lnSpc>
              <a:spcAft>
                <a:spcPts val="400"/>
              </a:spcAft>
              <a:buFont typeface="Arial" panose="020B0604020202020204" pitchFamily="34" charset="0"/>
              <a:buChar char="•"/>
            </a:pPr>
            <a:r>
              <a:rPr lang="en-US" sz="1800" dirty="0"/>
              <a:t>We will need some more like above. Still can manage? Now let’s introduce our sixth attribute i.e. salary. Now it is problem.</a:t>
            </a:r>
          </a:p>
        </p:txBody>
      </p:sp>
    </p:spTree>
    <p:extLst>
      <p:ext uri="{BB962C8B-B14F-4D97-AF65-F5344CB8AC3E}">
        <p14:creationId xmlns:p14="http://schemas.microsoft.com/office/powerpoint/2010/main" val="3934969492"/>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Builder Design Pattern </a:t>
            </a:r>
            <a:r>
              <a:rPr lang="en-US" altLang="en-US" dirty="0" smtClean="0"/>
              <a:t>– </a:t>
            </a:r>
            <a:r>
              <a:rPr altLang="en-US" dirty="0" smtClean="0"/>
              <a:t>HOW? </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596900" lvl="1" indent="-342900">
              <a:lnSpc>
                <a:spcPct val="100000"/>
              </a:lnSpc>
              <a:spcAft>
                <a:spcPts val="400"/>
              </a:spcAft>
              <a:buFont typeface="Wingdings" panose="05000000000000000000" pitchFamily="2" charset="2"/>
              <a:buChar char="§"/>
            </a:pPr>
            <a:endParaRPr lang="en-US" sz="1800" dirty="0" smtClean="0"/>
          </a:p>
          <a:p>
            <a:pPr marL="596900" lvl="1" indent="-342900">
              <a:lnSpc>
                <a:spcPct val="100000"/>
              </a:lnSpc>
              <a:spcAft>
                <a:spcPts val="400"/>
              </a:spcAft>
              <a:buFont typeface="Wingdings" panose="05000000000000000000" pitchFamily="2" charset="2"/>
              <a:buChar char="§"/>
            </a:pPr>
            <a:r>
              <a:rPr lang="en-US" sz="1800" dirty="0" smtClean="0"/>
              <a:t>One </a:t>
            </a:r>
            <a:r>
              <a:rPr lang="en-US" sz="1800" dirty="0"/>
              <a:t>way </a:t>
            </a:r>
            <a:r>
              <a:rPr lang="en-US" sz="1800" dirty="0" smtClean="0"/>
              <a:t>is </a:t>
            </a:r>
            <a:r>
              <a:rPr lang="en-US" sz="1800" dirty="0"/>
              <a:t>to create more constructors, and another is to loose the immutability and introduce setter methods. You choose any of both options, you loose something, right?</a:t>
            </a:r>
          </a:p>
          <a:p>
            <a:pPr marL="596900" lvl="1" indent="-342900">
              <a:lnSpc>
                <a:spcPct val="100000"/>
              </a:lnSpc>
              <a:spcAft>
                <a:spcPts val="400"/>
              </a:spcAft>
              <a:buFont typeface="Wingdings" panose="05000000000000000000" pitchFamily="2" charset="2"/>
              <a:buChar char="§"/>
            </a:pPr>
            <a:endParaRPr lang="en-US" sz="1800" dirty="0"/>
          </a:p>
          <a:p>
            <a:pPr marL="596900" lvl="1" indent="-342900">
              <a:lnSpc>
                <a:spcPct val="100000"/>
              </a:lnSpc>
              <a:spcAft>
                <a:spcPts val="400"/>
              </a:spcAft>
              <a:buFont typeface="Wingdings" panose="05000000000000000000" pitchFamily="2" charset="2"/>
              <a:buChar char="§"/>
            </a:pPr>
            <a:r>
              <a:rPr lang="en-US" sz="1800" dirty="0"/>
              <a:t>Here, builder pattern will help you to consume additional attributes while retaining the immutability </a:t>
            </a:r>
            <a:r>
              <a:rPr lang="en-US" sz="1800"/>
              <a:t>of </a:t>
            </a:r>
            <a:r>
              <a:rPr lang="en-US" sz="1800" smtClean="0"/>
              <a:t>User </a:t>
            </a:r>
            <a:r>
              <a:rPr lang="en-US" sz="1800" dirty="0"/>
              <a:t>class</a:t>
            </a:r>
            <a:r>
              <a:rPr lang="en-US" sz="1800" dirty="0" smtClean="0"/>
              <a:t>.</a:t>
            </a:r>
          </a:p>
          <a:p>
            <a:pPr marL="596900" lvl="1" indent="-342900">
              <a:lnSpc>
                <a:spcPct val="100000"/>
              </a:lnSpc>
              <a:spcAft>
                <a:spcPts val="400"/>
              </a:spcAft>
              <a:buFont typeface="Wingdings" panose="05000000000000000000" pitchFamily="2" charset="2"/>
              <a:buChar char="§"/>
            </a:pPr>
            <a:endParaRPr lang="en-US" sz="1800" dirty="0"/>
          </a:p>
          <a:p>
            <a:pPr marL="596900" lvl="1" indent="-342900">
              <a:lnSpc>
                <a:spcPct val="100000"/>
              </a:lnSpc>
              <a:spcAft>
                <a:spcPts val="400"/>
              </a:spcAft>
              <a:buFont typeface="Wingdings" panose="05000000000000000000" pitchFamily="2" charset="2"/>
              <a:buChar char="§"/>
            </a:pPr>
            <a:r>
              <a:rPr lang="en-US" sz="1800" dirty="0">
                <a:solidFill>
                  <a:schemeClr val="accent3">
                    <a:lumMod val="75000"/>
                  </a:schemeClr>
                </a:solidFill>
              </a:rPr>
              <a:t>This uses a additional class </a:t>
            </a:r>
            <a:r>
              <a:rPr lang="en-US" sz="1800" dirty="0" err="1">
                <a:solidFill>
                  <a:schemeClr val="accent3">
                    <a:lumMod val="75000"/>
                  </a:schemeClr>
                </a:solidFill>
              </a:rPr>
              <a:t>UserBuilder</a:t>
            </a:r>
            <a:r>
              <a:rPr lang="en-US" sz="1800" dirty="0">
                <a:solidFill>
                  <a:schemeClr val="accent3">
                    <a:lumMod val="75000"/>
                  </a:schemeClr>
                </a:solidFill>
              </a:rPr>
              <a:t> which helps us in building desired User object with all mandatory attributes and combination of optional attributes, without loosing the </a:t>
            </a:r>
            <a:r>
              <a:rPr lang="en-US" sz="1800" dirty="0" smtClean="0">
                <a:solidFill>
                  <a:schemeClr val="accent3">
                    <a:lumMod val="75000"/>
                  </a:schemeClr>
                </a:solidFill>
              </a:rPr>
              <a:t>immutability :</a:t>
            </a:r>
          </a:p>
          <a:p>
            <a:pPr marL="596900" lvl="1" indent="-342900">
              <a:lnSpc>
                <a:spcPct val="100000"/>
              </a:lnSpc>
              <a:spcAft>
                <a:spcPts val="400"/>
              </a:spcAft>
              <a:buFont typeface="Wingdings" panose="05000000000000000000" pitchFamily="2" charset="2"/>
              <a:buChar char="§"/>
            </a:pPr>
            <a:endParaRPr lang="en-US" sz="1800" dirty="0">
              <a:solidFill>
                <a:schemeClr val="accent3">
                  <a:lumMod val="75000"/>
                </a:schemeClr>
              </a:solidFill>
            </a:endParaRPr>
          </a:p>
          <a:p>
            <a:pPr marL="596900" lvl="1" indent="-342900">
              <a:lnSpc>
                <a:spcPct val="100000"/>
              </a:lnSpc>
              <a:spcAft>
                <a:spcPts val="400"/>
              </a:spcAft>
              <a:buFont typeface="Wingdings" panose="05000000000000000000" pitchFamily="2" charset="2"/>
              <a:buChar char="§"/>
            </a:pPr>
            <a:r>
              <a:rPr lang="en-US" sz="1800" dirty="0"/>
              <a:t>Here is the implementation of static initialization singleton class. – </a:t>
            </a:r>
            <a:r>
              <a:rPr lang="en-US" sz="1800" b="1" i="1" dirty="0" err="1" smtClean="0"/>
              <a:t>TestUserBuilder</a:t>
            </a:r>
            <a:r>
              <a:rPr lang="en-US" sz="1800" b="1" i="1" dirty="0" smtClean="0"/>
              <a:t> </a:t>
            </a:r>
            <a:r>
              <a:rPr lang="en-US" sz="1800" b="1" i="1" dirty="0" smtClean="0">
                <a:solidFill>
                  <a:schemeClr val="tx1"/>
                </a:solidFill>
              </a:rPr>
              <a:t>(Refer </a:t>
            </a:r>
            <a:r>
              <a:rPr lang="en-US" sz="1800" b="1" i="1" dirty="0">
                <a:solidFill>
                  <a:schemeClr val="tx1"/>
                </a:solidFill>
              </a:rPr>
              <a:t>to ACE_CORE_9 - </a:t>
            </a:r>
            <a:r>
              <a:rPr lang="en-US" sz="1800" b="1" i="1" dirty="0" err="1" smtClean="0">
                <a:solidFill>
                  <a:schemeClr val="tx1"/>
                </a:solidFill>
              </a:rPr>
              <a:t>com.sapient.builder</a:t>
            </a:r>
            <a:r>
              <a:rPr lang="en-US" sz="1800" b="1" i="1" dirty="0" smtClean="0">
                <a:solidFill>
                  <a:schemeClr val="tx1"/>
                </a:solidFill>
              </a:rPr>
              <a:t>)</a:t>
            </a:r>
            <a:endParaRPr lang="en-US" sz="1800" dirty="0">
              <a:solidFill>
                <a:schemeClr val="accent3">
                  <a:lumMod val="75000"/>
                </a:schemeClr>
              </a:solidFill>
            </a:endParaRPr>
          </a:p>
        </p:txBody>
      </p:sp>
    </p:spTree>
    <p:extLst>
      <p:ext uri="{BB962C8B-B14F-4D97-AF65-F5344CB8AC3E}">
        <p14:creationId xmlns:p14="http://schemas.microsoft.com/office/powerpoint/2010/main" val="385636367"/>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Builder Design Pattern </a:t>
            </a:r>
            <a:r>
              <a:rPr lang="en-US" altLang="en-US" dirty="0" smtClean="0"/>
              <a:t>– </a:t>
            </a:r>
            <a:r>
              <a:rPr altLang="en-US" dirty="0" smtClean="0"/>
              <a:t>HOW? </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596900" lvl="1" indent="-342900">
              <a:lnSpc>
                <a:spcPct val="100000"/>
              </a:lnSpc>
              <a:spcAft>
                <a:spcPts val="400"/>
              </a:spcAft>
              <a:buFont typeface="Wingdings" panose="05000000000000000000" pitchFamily="2" charset="2"/>
              <a:buChar char="§"/>
            </a:pPr>
            <a:endParaRPr lang="en-US" sz="1800" dirty="0" smtClean="0"/>
          </a:p>
          <a:p>
            <a:pPr marL="596900" lvl="1" indent="-342900">
              <a:lnSpc>
                <a:spcPct val="100000"/>
              </a:lnSpc>
              <a:spcAft>
                <a:spcPts val="400"/>
              </a:spcAft>
              <a:buFont typeface="Wingdings" panose="05000000000000000000" pitchFamily="2" charset="2"/>
              <a:buChar char="§"/>
            </a:pPr>
            <a:r>
              <a:rPr lang="en-US" sz="1800" dirty="0" smtClean="0">
                <a:solidFill>
                  <a:schemeClr val="tx1"/>
                </a:solidFill>
              </a:rPr>
              <a:t>Above </a:t>
            </a:r>
            <a:r>
              <a:rPr lang="en-US" sz="1800" dirty="0">
                <a:solidFill>
                  <a:schemeClr val="tx1"/>
                </a:solidFill>
              </a:rPr>
              <a:t>created user object does not have any setter method, so it’s state can not be changed once it has been built. This provides the desired immutability.</a:t>
            </a:r>
          </a:p>
          <a:p>
            <a:pPr marL="596900" lvl="1" indent="-342900">
              <a:lnSpc>
                <a:spcPct val="100000"/>
              </a:lnSpc>
              <a:spcAft>
                <a:spcPts val="400"/>
              </a:spcAft>
              <a:buFont typeface="Wingdings" panose="05000000000000000000" pitchFamily="2" charset="2"/>
              <a:buChar char="§"/>
            </a:pPr>
            <a:endParaRPr lang="en-US" sz="1800" dirty="0">
              <a:solidFill>
                <a:schemeClr val="tx1"/>
              </a:solidFill>
            </a:endParaRPr>
          </a:p>
          <a:p>
            <a:pPr marL="596900" lvl="1" indent="-342900">
              <a:lnSpc>
                <a:spcPct val="100000"/>
              </a:lnSpc>
              <a:spcAft>
                <a:spcPts val="400"/>
              </a:spcAft>
              <a:buFont typeface="Wingdings" panose="05000000000000000000" pitchFamily="2" charset="2"/>
              <a:buChar char="§"/>
            </a:pPr>
            <a:r>
              <a:rPr lang="en-US" sz="1800" dirty="0">
                <a:solidFill>
                  <a:schemeClr val="tx1"/>
                </a:solidFill>
              </a:rPr>
              <a:t>Sometimes developers may forget to add support for a new attribute to the builder when they add that attribute to the User class. To minimize this, we should enclose the builders inside the class (as in above example) that they build so that it’s more obvious to the developer that there is a relevant builder that needs to be updated too.</a:t>
            </a:r>
          </a:p>
        </p:txBody>
      </p:sp>
    </p:spTree>
    <p:extLst>
      <p:ext uri="{BB962C8B-B14F-4D97-AF65-F5344CB8AC3E}">
        <p14:creationId xmlns:p14="http://schemas.microsoft.com/office/powerpoint/2010/main" val="21289704"/>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Builder Design Pattern </a:t>
            </a:r>
            <a:r>
              <a:rPr lang="en-US" altLang="en-US" dirty="0" smtClean="0"/>
              <a:t>–</a:t>
            </a:r>
            <a:r>
              <a:rPr altLang="en-US" dirty="0" smtClean="0"/>
              <a:t> </a:t>
            </a:r>
            <a:r>
              <a:rPr lang="en-US" dirty="0"/>
              <a:t>Guidelines for Builder design pattern in </a:t>
            </a:r>
            <a:r>
              <a:rPr lang="en-US" dirty="0" smtClean="0"/>
              <a:t>Java</a:t>
            </a:r>
            <a:r>
              <a:rPr altLang="en-US" dirty="0" smtClean="0"/>
              <a:t>?</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85750" indent="-285750"/>
            <a:endParaRPr lang="en-US" sz="1800" dirty="0" smtClean="0"/>
          </a:p>
          <a:p>
            <a:pPr marL="539750" lvl="1" indent="-285750">
              <a:lnSpc>
                <a:spcPct val="100000"/>
              </a:lnSpc>
              <a:spcAft>
                <a:spcPts val="400"/>
              </a:spcAft>
              <a:buFont typeface="Arial" panose="020B0604020202020204" pitchFamily="34" charset="0"/>
              <a:buChar char="•"/>
            </a:pPr>
            <a:r>
              <a:rPr lang="en-US" sz="1800" dirty="0"/>
              <a:t>Make a static nested class called Builder inside the class whose object will be build by Builder. In this example its Cake</a:t>
            </a:r>
            <a:r>
              <a:rPr lang="en-US" sz="1800" dirty="0" smtClean="0"/>
              <a:t>.</a:t>
            </a:r>
          </a:p>
          <a:p>
            <a:pPr marL="539750" lvl="1" indent="-285750">
              <a:lnSpc>
                <a:spcPct val="100000"/>
              </a:lnSpc>
              <a:spcAft>
                <a:spcPts val="400"/>
              </a:spcAft>
              <a:buFont typeface="Arial" panose="020B0604020202020204" pitchFamily="34" charset="0"/>
              <a:buChar char="•"/>
            </a:pPr>
            <a:endParaRPr lang="en-US" sz="1800" dirty="0"/>
          </a:p>
          <a:p>
            <a:pPr marL="539750" lvl="1" indent="-285750">
              <a:lnSpc>
                <a:spcPct val="100000"/>
              </a:lnSpc>
              <a:spcAft>
                <a:spcPts val="400"/>
              </a:spcAft>
              <a:buFont typeface="Arial" panose="020B0604020202020204" pitchFamily="34" charset="0"/>
              <a:buChar char="•"/>
            </a:pPr>
            <a:r>
              <a:rPr lang="en-US" sz="1800" dirty="0"/>
              <a:t>Builder class will have exactly same set of fields as original class</a:t>
            </a:r>
            <a:r>
              <a:rPr lang="en-US" sz="1800" dirty="0" smtClean="0"/>
              <a:t>.</a:t>
            </a:r>
          </a:p>
          <a:p>
            <a:pPr marL="539750" lvl="1" indent="-285750">
              <a:lnSpc>
                <a:spcPct val="100000"/>
              </a:lnSpc>
              <a:spcAft>
                <a:spcPts val="400"/>
              </a:spcAft>
              <a:buFont typeface="Arial" panose="020B0604020202020204" pitchFamily="34" charset="0"/>
              <a:buChar char="•"/>
            </a:pPr>
            <a:endParaRPr lang="en-US" sz="1800" dirty="0"/>
          </a:p>
          <a:p>
            <a:pPr marL="539750" lvl="1" indent="-285750">
              <a:lnSpc>
                <a:spcPct val="100000"/>
              </a:lnSpc>
              <a:spcAft>
                <a:spcPts val="400"/>
              </a:spcAft>
              <a:buFont typeface="Arial" panose="020B0604020202020204" pitchFamily="34" charset="0"/>
              <a:buChar char="•"/>
            </a:pPr>
            <a:r>
              <a:rPr lang="en-US" sz="1800" dirty="0" smtClean="0"/>
              <a:t>Builder class will expose method for adding ingredients e.g. sugar() in this example. each method will return same Builder object</a:t>
            </a:r>
            <a:r>
              <a:rPr lang="en-US" sz="1800" dirty="0"/>
              <a:t>. Builder will be enriched with each method call</a:t>
            </a:r>
            <a:r>
              <a:rPr lang="en-US" sz="1800" dirty="0" smtClean="0"/>
              <a:t>.</a:t>
            </a:r>
          </a:p>
          <a:p>
            <a:pPr marL="539750" lvl="1" indent="-285750">
              <a:lnSpc>
                <a:spcPct val="100000"/>
              </a:lnSpc>
              <a:spcAft>
                <a:spcPts val="400"/>
              </a:spcAft>
              <a:buFont typeface="Arial" panose="020B0604020202020204" pitchFamily="34" charset="0"/>
              <a:buChar char="•"/>
            </a:pPr>
            <a:endParaRPr lang="en-US" sz="1800" dirty="0"/>
          </a:p>
          <a:p>
            <a:pPr marL="539750" lvl="1" indent="-285750">
              <a:lnSpc>
                <a:spcPct val="100000"/>
              </a:lnSpc>
              <a:spcAft>
                <a:spcPts val="400"/>
              </a:spcAft>
              <a:buFont typeface="Arial" panose="020B0604020202020204" pitchFamily="34" charset="0"/>
              <a:buChar char="•"/>
            </a:pPr>
            <a:r>
              <a:rPr lang="en-US" sz="1800" dirty="0"/>
              <a:t>Builder.build() method will copy all builder field values into actual class and return object of Item class</a:t>
            </a:r>
            <a:r>
              <a:rPr lang="en-US" sz="1800" dirty="0" smtClean="0"/>
              <a:t>.</a:t>
            </a:r>
          </a:p>
          <a:p>
            <a:pPr marL="254000" lvl="1" indent="0">
              <a:lnSpc>
                <a:spcPct val="100000"/>
              </a:lnSpc>
              <a:spcAft>
                <a:spcPts val="400"/>
              </a:spcAft>
              <a:buNone/>
            </a:pPr>
            <a:endParaRPr lang="en-US" sz="1800" dirty="0"/>
          </a:p>
          <a:p>
            <a:pPr marL="539750" lvl="1" indent="-285750">
              <a:lnSpc>
                <a:spcPct val="100000"/>
              </a:lnSpc>
              <a:spcAft>
                <a:spcPts val="400"/>
              </a:spcAft>
              <a:buFont typeface="Arial" panose="020B0604020202020204" pitchFamily="34" charset="0"/>
              <a:buChar char="•"/>
            </a:pPr>
            <a:r>
              <a:rPr lang="en-US" sz="1800" dirty="0"/>
              <a:t>Item class (class for which we are creating Builder) should have private constructor to create its object from build() method and prevent outsider to access its constructor.</a:t>
            </a:r>
          </a:p>
        </p:txBody>
      </p:sp>
    </p:spTree>
    <p:extLst>
      <p:ext uri="{BB962C8B-B14F-4D97-AF65-F5344CB8AC3E}">
        <p14:creationId xmlns:p14="http://schemas.microsoft.com/office/powerpoint/2010/main" val="2195045307"/>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Builder Design Pattern </a:t>
            </a:r>
            <a:r>
              <a:rPr lang="en-US" altLang="en-US" dirty="0" smtClean="0"/>
              <a:t>–</a:t>
            </a:r>
            <a:r>
              <a:rPr altLang="en-US" dirty="0" smtClean="0"/>
              <a:t> </a:t>
            </a:r>
            <a:r>
              <a:rPr lang="en-US" dirty="0" smtClean="0"/>
              <a:t>Implementation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85750" indent="-285750"/>
            <a:endParaRPr lang="en-US" sz="1800" dirty="0" smtClean="0"/>
          </a:p>
          <a:p>
            <a:pPr marL="539750" lvl="1" indent="-285750">
              <a:lnSpc>
                <a:spcPct val="100000"/>
              </a:lnSpc>
              <a:spcAft>
                <a:spcPts val="400"/>
              </a:spcAft>
              <a:buFont typeface="Arial" panose="020B0604020202020204" pitchFamily="34" charset="0"/>
              <a:buChar char="•"/>
            </a:pPr>
            <a:r>
              <a:rPr lang="en-US" sz="1800" dirty="0"/>
              <a:t>Here is the implementation of static initialization singleton class. </a:t>
            </a:r>
            <a:r>
              <a:rPr lang="en-US" sz="1800" dirty="0" smtClean="0"/>
              <a:t>– </a:t>
            </a:r>
            <a:r>
              <a:rPr lang="en-US" sz="1800" b="1" i="1" dirty="0" smtClean="0">
                <a:solidFill>
                  <a:schemeClr val="tx1"/>
                </a:solidFill>
              </a:rPr>
              <a:t>BuilderPatternExample (</a:t>
            </a:r>
            <a:r>
              <a:rPr lang="en-US" sz="1800" b="1" i="1" dirty="0">
                <a:solidFill>
                  <a:schemeClr val="tx1"/>
                </a:solidFill>
              </a:rPr>
              <a:t>Refer to ACE_CORE_9 - </a:t>
            </a:r>
            <a:r>
              <a:rPr lang="en-US" sz="1800" b="1" i="1" dirty="0" err="1">
                <a:solidFill>
                  <a:schemeClr val="tx1"/>
                </a:solidFill>
              </a:rPr>
              <a:t>com.sapient.singleton</a:t>
            </a:r>
            <a:r>
              <a:rPr lang="en-US" sz="1800" b="1" i="1" dirty="0" smtClean="0">
                <a:solidFill>
                  <a:schemeClr val="tx1"/>
                </a:solidFill>
              </a:rPr>
              <a:t>)</a:t>
            </a:r>
          </a:p>
          <a:p>
            <a:pPr marL="539750" lvl="1" indent="-285750">
              <a:lnSpc>
                <a:spcPct val="100000"/>
              </a:lnSpc>
              <a:spcAft>
                <a:spcPts val="400"/>
              </a:spcAft>
              <a:buFont typeface="Arial" panose="020B0604020202020204" pitchFamily="34" charset="0"/>
              <a:buChar char="•"/>
            </a:pPr>
            <a:endParaRPr lang="en-US" sz="1800" b="1" i="1" dirty="0">
              <a:solidFill>
                <a:schemeClr val="tx1"/>
              </a:solidFill>
            </a:endParaRPr>
          </a:p>
          <a:p>
            <a:pPr marL="539750" lvl="1" indent="-285750">
              <a:lnSpc>
                <a:spcPct val="100000"/>
              </a:lnSpc>
              <a:spcAft>
                <a:spcPts val="400"/>
              </a:spcAft>
              <a:buFont typeface="Arial" panose="020B0604020202020204" pitchFamily="34" charset="0"/>
              <a:buChar char="•"/>
            </a:pPr>
            <a:r>
              <a:rPr lang="en-US" sz="1800" dirty="0"/>
              <a:t>Here is the implementation of static initialization singleton class. – </a:t>
            </a:r>
            <a:r>
              <a:rPr lang="en-US" sz="1800" b="1" i="1" dirty="0" err="1" smtClean="0"/>
              <a:t>TestBuilderPattern</a:t>
            </a:r>
            <a:r>
              <a:rPr lang="en-US" sz="1800" dirty="0" smtClean="0"/>
              <a:t> </a:t>
            </a:r>
            <a:r>
              <a:rPr lang="en-US" sz="1800" b="1" i="1" dirty="0" smtClean="0">
                <a:solidFill>
                  <a:schemeClr val="tx1"/>
                </a:solidFill>
              </a:rPr>
              <a:t>(Refer </a:t>
            </a:r>
            <a:r>
              <a:rPr lang="en-US" sz="1800" b="1" i="1" dirty="0">
                <a:solidFill>
                  <a:schemeClr val="tx1"/>
                </a:solidFill>
              </a:rPr>
              <a:t>to ACE_CORE_9 - </a:t>
            </a:r>
            <a:r>
              <a:rPr lang="en-US" sz="1800" b="1" i="1" dirty="0" err="1">
                <a:solidFill>
                  <a:schemeClr val="tx1"/>
                </a:solidFill>
              </a:rPr>
              <a:t>com.sapient.singleton</a:t>
            </a:r>
            <a:r>
              <a:rPr lang="en-US" sz="1800" b="1" i="1" dirty="0" smtClean="0">
                <a:solidFill>
                  <a:schemeClr val="tx1"/>
                </a:solidFill>
              </a:rPr>
              <a:t>)</a:t>
            </a:r>
            <a:endParaRPr lang="en-US" sz="1800" b="1" i="1" dirty="0">
              <a:solidFill>
                <a:schemeClr val="tx1"/>
              </a:solidFill>
            </a:endParaRPr>
          </a:p>
        </p:txBody>
      </p:sp>
    </p:spTree>
    <p:extLst>
      <p:ext uri="{BB962C8B-B14F-4D97-AF65-F5344CB8AC3E}">
        <p14:creationId xmlns:p14="http://schemas.microsoft.com/office/powerpoint/2010/main" val="62995519"/>
      </p:ext>
    </p:extLst>
  </p:cSld>
  <p:clrMapOvr>
    <a:masterClrMapping/>
  </p:clrMapOvr>
  <p:transition spd="slow">
    <p:split orient="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Builder Design Pattern </a:t>
            </a:r>
            <a:r>
              <a:rPr lang="en-US" altLang="en-US" dirty="0" smtClean="0"/>
              <a:t>–</a:t>
            </a:r>
            <a:r>
              <a:rPr altLang="en-US" dirty="0" smtClean="0"/>
              <a:t> Features of using Builder</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539750" lvl="1" indent="-285750">
              <a:lnSpc>
                <a:spcPct val="100000"/>
              </a:lnSpc>
              <a:spcAft>
                <a:spcPts val="400"/>
              </a:spcAft>
              <a:buFont typeface="Arial" panose="020B0604020202020204" pitchFamily="34" charset="0"/>
              <a:buChar char="•"/>
            </a:pPr>
            <a:endParaRPr lang="en-US" sz="1800" dirty="0" smtClean="0"/>
          </a:p>
          <a:p>
            <a:pPr marL="539750" lvl="1" indent="-285750">
              <a:lnSpc>
                <a:spcPct val="100000"/>
              </a:lnSpc>
              <a:spcAft>
                <a:spcPts val="400"/>
              </a:spcAft>
              <a:buFont typeface="Arial" panose="020B0604020202020204" pitchFamily="34" charset="0"/>
              <a:buChar char="•"/>
            </a:pPr>
            <a:r>
              <a:rPr lang="en-US" sz="1800" dirty="0" smtClean="0"/>
              <a:t>Allows </a:t>
            </a:r>
            <a:r>
              <a:rPr lang="en-US" sz="1800" dirty="0"/>
              <a:t>you to vary a product’s internal representation.</a:t>
            </a:r>
          </a:p>
          <a:p>
            <a:pPr marL="539750" lvl="1" indent="-285750">
              <a:lnSpc>
                <a:spcPct val="100000"/>
              </a:lnSpc>
              <a:spcAft>
                <a:spcPts val="400"/>
              </a:spcAft>
              <a:buFont typeface="Arial" panose="020B0604020202020204" pitchFamily="34" charset="0"/>
              <a:buChar char="•"/>
            </a:pPr>
            <a:r>
              <a:rPr lang="en-US" sz="1800" dirty="0"/>
              <a:t>Encapsulates code for construction and representation.</a:t>
            </a:r>
          </a:p>
          <a:p>
            <a:pPr marL="539750" lvl="1" indent="-285750">
              <a:lnSpc>
                <a:spcPct val="100000"/>
              </a:lnSpc>
              <a:spcAft>
                <a:spcPts val="400"/>
              </a:spcAft>
              <a:buFont typeface="Arial" panose="020B0604020202020204" pitchFamily="34" charset="0"/>
              <a:buChar char="•"/>
            </a:pPr>
            <a:r>
              <a:rPr lang="en-US" sz="1800" dirty="0"/>
              <a:t>Provides control over steps of construction process</a:t>
            </a:r>
            <a:r>
              <a:rPr lang="en-US" sz="1800" dirty="0" smtClean="0"/>
              <a:t>.</a:t>
            </a:r>
            <a:endParaRPr lang="en-US" sz="1800" dirty="0"/>
          </a:p>
          <a:p>
            <a:pPr marL="0" indent="0">
              <a:buNone/>
            </a:pPr>
            <a:endParaRPr lang="en-US" sz="1200" dirty="0" smtClean="0"/>
          </a:p>
        </p:txBody>
      </p:sp>
    </p:spTree>
    <p:extLst>
      <p:ext uri="{BB962C8B-B14F-4D97-AF65-F5344CB8AC3E}">
        <p14:creationId xmlns:p14="http://schemas.microsoft.com/office/powerpoint/2010/main" val="782255598"/>
      </p:ext>
    </p:extLst>
  </p:cSld>
  <p:clrMapOvr>
    <a:masterClrMapping/>
  </p:clrMapOvr>
  <p:transition spd="slow">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dirty="0" smtClean="0"/>
              <a:t>Builder Design </a:t>
            </a:r>
            <a:r>
              <a:rPr lang="en-US" altLang="en-US" dirty="0"/>
              <a:t>Pattern – </a:t>
            </a:r>
            <a:r>
              <a:rPr lang="en-US" altLang="en-US" dirty="0" smtClean="0"/>
              <a:t>Real World Example (AlertDialog)</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54000" lvl="1" indent="0">
              <a:buNone/>
            </a:pPr>
            <a:endParaRPr lang="en-US" sz="1800" dirty="0" smtClean="0"/>
          </a:p>
          <a:p>
            <a:pPr marL="254000" lvl="1" indent="0">
              <a:buNone/>
            </a:pPr>
            <a:r>
              <a:rPr lang="en-US" sz="1800" dirty="0" smtClean="0"/>
              <a:t>AlertDialog.Builder </a:t>
            </a:r>
            <a:r>
              <a:rPr lang="en-US" sz="1800" dirty="0"/>
              <a:t>alertDialogBuilder = new AlertDialog.Builder(context);</a:t>
            </a:r>
          </a:p>
          <a:p>
            <a:pPr marL="254000" lvl="1" indent="0">
              <a:buNone/>
            </a:pPr>
            <a:endParaRPr lang="en-US" sz="1800" dirty="0"/>
          </a:p>
          <a:p>
            <a:pPr marL="254000" lvl="1" indent="0">
              <a:buNone/>
            </a:pPr>
            <a:r>
              <a:rPr lang="en-US" sz="1800" dirty="0"/>
              <a:t>alertDialogBuilder.setTitle("Your Title"); // set title</a:t>
            </a:r>
          </a:p>
          <a:p>
            <a:pPr marL="254000" lvl="1" indent="0">
              <a:buNone/>
            </a:pPr>
            <a:r>
              <a:rPr lang="en-US" sz="1800" dirty="0"/>
              <a:t>alertDialogBuilder</a:t>
            </a:r>
          </a:p>
          <a:p>
            <a:pPr marL="254000" lvl="1" indent="0">
              <a:buNone/>
            </a:pPr>
            <a:r>
              <a:rPr lang="en-US" sz="1800" dirty="0" smtClean="0"/>
              <a:t>	.</a:t>
            </a:r>
            <a:r>
              <a:rPr lang="en-US" sz="1800" dirty="0"/>
              <a:t>setMessage("Click yes to exit!") // set dialog message</a:t>
            </a:r>
          </a:p>
          <a:p>
            <a:pPr marL="254000" lvl="1" indent="0">
              <a:buNone/>
            </a:pPr>
            <a:r>
              <a:rPr lang="en-US" sz="1800" dirty="0" smtClean="0"/>
              <a:t>	.</a:t>
            </a:r>
            <a:r>
              <a:rPr lang="en-US" sz="1800" dirty="0"/>
              <a:t>setCancelable(false)</a:t>
            </a:r>
          </a:p>
          <a:p>
            <a:pPr marL="254000" lvl="1" indent="0">
              <a:buNone/>
            </a:pPr>
            <a:r>
              <a:rPr lang="en-US" sz="1800" dirty="0" smtClean="0"/>
              <a:t>	.</a:t>
            </a:r>
            <a:r>
              <a:rPr lang="en-US" sz="1800" dirty="0"/>
              <a:t>setPositiveButton("Yes",new DialogInterface.OnClickListener() {</a:t>
            </a:r>
          </a:p>
          <a:p>
            <a:pPr marL="254000" lvl="1" indent="0">
              <a:buNone/>
            </a:pPr>
            <a:r>
              <a:rPr lang="en-US" sz="1800" dirty="0" smtClean="0"/>
              <a:t>		public </a:t>
            </a:r>
            <a:r>
              <a:rPr lang="en-US" sz="1800" dirty="0"/>
              <a:t>void onClick(DialogInterface dialog,int id) {</a:t>
            </a:r>
          </a:p>
          <a:p>
            <a:pPr marL="254000" lvl="1" indent="0">
              <a:buNone/>
            </a:pPr>
            <a:r>
              <a:rPr lang="en-US" sz="1800" dirty="0" smtClean="0"/>
              <a:t>			</a:t>
            </a:r>
            <a:r>
              <a:rPr lang="en-US" sz="1800" dirty="0" err="1" smtClean="0"/>
              <a:t>MainActivity.this.finish</a:t>
            </a:r>
            <a:r>
              <a:rPr lang="en-US" sz="1800" dirty="0"/>
              <a:t>();</a:t>
            </a:r>
          </a:p>
          <a:p>
            <a:pPr marL="254000" lvl="1" indent="0">
              <a:buNone/>
            </a:pPr>
            <a:r>
              <a:rPr lang="en-US" sz="1800" dirty="0" smtClean="0"/>
              <a:t>		}</a:t>
            </a:r>
            <a:endParaRPr lang="en-US" sz="1800" dirty="0"/>
          </a:p>
          <a:p>
            <a:pPr marL="254000" lvl="1" indent="0">
              <a:buNone/>
            </a:pPr>
            <a:r>
              <a:rPr lang="en-US" sz="1800" dirty="0"/>
              <a:t>  </a:t>
            </a:r>
            <a:r>
              <a:rPr lang="en-US" sz="1800" dirty="0" smtClean="0"/>
              <a:t>	})</a:t>
            </a:r>
            <a:endParaRPr lang="en-US" sz="1800" dirty="0"/>
          </a:p>
          <a:p>
            <a:pPr marL="254000" lvl="1" indent="0">
              <a:buNone/>
            </a:pPr>
            <a:r>
              <a:rPr lang="en-US" sz="1800" dirty="0" smtClean="0"/>
              <a:t>	.</a:t>
            </a:r>
            <a:r>
              <a:rPr lang="en-US" sz="1800" dirty="0" err="1" smtClean="0"/>
              <a:t>setNegativeButton</a:t>
            </a:r>
            <a:r>
              <a:rPr lang="en-US" sz="1800" dirty="0"/>
              <a:t>("No",new DialogInterface.OnClickListener() {</a:t>
            </a:r>
          </a:p>
          <a:p>
            <a:pPr marL="254000" lvl="1" indent="0">
              <a:buNone/>
            </a:pPr>
            <a:r>
              <a:rPr lang="en-US" sz="1800" dirty="0" smtClean="0"/>
              <a:t>		public </a:t>
            </a:r>
            <a:r>
              <a:rPr lang="en-US" sz="1800" dirty="0"/>
              <a:t>void onClick(DialogInterface dialog,int id) {</a:t>
            </a:r>
          </a:p>
          <a:p>
            <a:pPr marL="254000" lvl="1" indent="0">
              <a:buNone/>
            </a:pPr>
            <a:r>
              <a:rPr lang="en-US" sz="1800" dirty="0" smtClean="0"/>
              <a:t>			</a:t>
            </a:r>
            <a:r>
              <a:rPr lang="en-US" sz="1800" dirty="0" err="1" smtClean="0"/>
              <a:t>dialog.cancel</a:t>
            </a:r>
            <a:r>
              <a:rPr lang="en-US" sz="1800" dirty="0"/>
              <a:t>();</a:t>
            </a:r>
          </a:p>
          <a:p>
            <a:pPr marL="254000" lvl="1" indent="0">
              <a:buNone/>
            </a:pPr>
            <a:r>
              <a:rPr lang="en-US" sz="1800" dirty="0" smtClean="0"/>
              <a:t>		}</a:t>
            </a:r>
            <a:endParaRPr lang="en-US" sz="1800" dirty="0"/>
          </a:p>
          <a:p>
            <a:pPr marL="254000" lvl="1" indent="0">
              <a:buNone/>
            </a:pPr>
            <a:r>
              <a:rPr lang="en-US" sz="1800" dirty="0" smtClean="0"/>
              <a:t>	});</a:t>
            </a:r>
            <a:endParaRPr lang="en-US" sz="1800" dirty="0"/>
          </a:p>
          <a:p>
            <a:pPr marL="254000" lvl="1" indent="0">
              <a:buNone/>
            </a:pPr>
            <a:endParaRPr lang="en-US" sz="1800" dirty="0"/>
          </a:p>
          <a:p>
            <a:pPr marL="254000" lvl="1" indent="0">
              <a:buNone/>
            </a:pPr>
            <a:r>
              <a:rPr lang="en-US" sz="1800" dirty="0"/>
              <a:t>AlertDialog alertDialog = alertDialogBuilder.create(); // create alert dialog</a:t>
            </a:r>
          </a:p>
          <a:p>
            <a:pPr marL="254000" lvl="1" indent="0">
              <a:buNone/>
            </a:pPr>
            <a:endParaRPr lang="en-US" sz="1800" dirty="0"/>
          </a:p>
          <a:p>
            <a:pPr marL="254000" lvl="1" indent="0">
              <a:buNone/>
            </a:pPr>
            <a:r>
              <a:rPr lang="en-US" sz="1800" dirty="0"/>
              <a:t>alertDialog.show(); // show it</a:t>
            </a:r>
          </a:p>
        </p:txBody>
      </p:sp>
    </p:spTree>
    <p:extLst>
      <p:ext uri="{BB962C8B-B14F-4D97-AF65-F5344CB8AC3E}">
        <p14:creationId xmlns:p14="http://schemas.microsoft.com/office/powerpoint/2010/main" val="118012224"/>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94629" y="2983120"/>
            <a:ext cx="11274663" cy="685800"/>
          </a:xfrm>
        </p:spPr>
        <p:txBody>
          <a:bodyPr>
            <a:normAutofit/>
          </a:bodyPr>
          <a:lstStyle/>
          <a:p>
            <a:pPr algn="ctr"/>
            <a:r>
              <a:rPr lang="en-US" altLang="en-US" sz="3600" dirty="0" smtClean="0"/>
              <a:t>Singleton Design Pattern</a:t>
            </a:r>
            <a:endParaRPr altLang="en-US" sz="3600" dirty="0"/>
          </a:p>
        </p:txBody>
      </p:sp>
    </p:spTree>
    <p:extLst>
      <p:ext uri="{BB962C8B-B14F-4D97-AF65-F5344CB8AC3E}">
        <p14:creationId xmlns:p14="http://schemas.microsoft.com/office/powerpoint/2010/main" val="2032652614"/>
      </p:ext>
    </p:extLst>
  </p:cSld>
  <p:clrMapOvr>
    <a:masterClrMapping/>
  </p:clrMapOvr>
  <p:transition spd="slow">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Builder Design Pattern </a:t>
            </a:r>
            <a:r>
              <a:rPr lang="en-US" altLang="en-US" dirty="0" smtClean="0"/>
              <a:t>–</a:t>
            </a:r>
            <a:r>
              <a:rPr altLang="en-US" dirty="0" smtClean="0"/>
              <a:t> </a:t>
            </a:r>
            <a:r>
              <a:rPr lang="en-US" dirty="0"/>
              <a:t>When to use Builder Design pattern in </a:t>
            </a:r>
            <a:r>
              <a:rPr lang="en-US" dirty="0" smtClean="0"/>
              <a:t>Java</a:t>
            </a:r>
            <a:r>
              <a:rPr altLang="en-US" dirty="0" smtClean="0"/>
              <a:t>?</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285750" indent="-285750"/>
            <a:endParaRPr lang="en-US" sz="1800" dirty="0" smtClean="0"/>
          </a:p>
          <a:p>
            <a:pPr marL="285750" indent="-285750"/>
            <a:endParaRPr lang="en-US" sz="1800" dirty="0" smtClean="0"/>
          </a:p>
          <a:p>
            <a:pPr marL="285750" lvl="1" indent="-285750">
              <a:lnSpc>
                <a:spcPct val="100000"/>
              </a:lnSpc>
              <a:spcAft>
                <a:spcPts val="400"/>
              </a:spcAft>
              <a:buFont typeface="Wingdings" panose="05000000000000000000" pitchFamily="2" charset="2"/>
              <a:buChar char="§"/>
            </a:pPr>
            <a:r>
              <a:rPr lang="en-US" sz="1800" dirty="0"/>
              <a:t>Builder Design pattern is a creational pattern and should be used when number of parameter required in constructor is more than manageable usually 4 or at most 5. </a:t>
            </a:r>
          </a:p>
          <a:p>
            <a:pPr marL="285750" lvl="1" indent="-285750">
              <a:lnSpc>
                <a:spcPct val="100000"/>
              </a:lnSpc>
              <a:spcAft>
                <a:spcPts val="400"/>
              </a:spcAft>
              <a:buFont typeface="Wingdings" panose="05000000000000000000" pitchFamily="2" charset="2"/>
              <a:buChar char="§"/>
            </a:pPr>
            <a:endParaRPr lang="en-US" sz="1800" dirty="0"/>
          </a:p>
          <a:p>
            <a:pPr marL="285750" lvl="1" indent="-285750">
              <a:lnSpc>
                <a:spcPct val="100000"/>
              </a:lnSpc>
              <a:spcAft>
                <a:spcPts val="400"/>
              </a:spcAft>
              <a:buFont typeface="Wingdings" panose="05000000000000000000" pitchFamily="2" charset="2"/>
              <a:buChar char="§"/>
            </a:pPr>
            <a:r>
              <a:rPr lang="en-US" sz="1800" dirty="0"/>
              <a:t>There is an obvious difference between Builder and Factory pattern, as Factory can be used to create different implementation of same interface but Builder is tied up with its Container class and only returns object of Outer </a:t>
            </a:r>
            <a:r>
              <a:rPr lang="en-US" sz="1800" dirty="0" smtClean="0"/>
              <a:t>class</a:t>
            </a:r>
            <a:r>
              <a:rPr lang="en-US" sz="1800" dirty="0"/>
              <a:t>.</a:t>
            </a:r>
          </a:p>
          <a:p>
            <a:pPr marL="0" indent="0">
              <a:buNone/>
            </a:pPr>
            <a:endParaRPr lang="en-US" dirty="0"/>
          </a:p>
        </p:txBody>
      </p:sp>
    </p:spTree>
    <p:extLst>
      <p:ext uri="{BB962C8B-B14F-4D97-AF65-F5344CB8AC3E}">
        <p14:creationId xmlns:p14="http://schemas.microsoft.com/office/powerpoint/2010/main" val="2809892095"/>
      </p:ext>
    </p:extLst>
  </p:cSld>
  <p:clrMapOvr>
    <a:masterClrMapping/>
  </p:clrMapOvr>
  <p:transition spd="slow">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Builder Design Pattern </a:t>
            </a:r>
            <a:r>
              <a:rPr lang="en-US" altLang="en-US" dirty="0" smtClean="0"/>
              <a:t>–</a:t>
            </a:r>
            <a:r>
              <a:rPr altLang="en-US" dirty="0" smtClean="0"/>
              <a:t> </a:t>
            </a:r>
            <a:r>
              <a:rPr lang="en-US" dirty="0"/>
              <a:t> </a:t>
            </a:r>
            <a:r>
              <a:rPr lang="en-US" dirty="0" smtClean="0"/>
              <a:t>Pros </a:t>
            </a:r>
            <a:r>
              <a:rPr lang="en-US" dirty="0"/>
              <a:t>and </a:t>
            </a:r>
            <a:r>
              <a:rPr lang="en-US" dirty="0" smtClean="0"/>
              <a:t>Cons</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0" indent="0">
              <a:buNone/>
            </a:pPr>
            <a:endParaRPr lang="en-US" sz="1800" dirty="0" smtClean="0"/>
          </a:p>
          <a:p>
            <a:pPr marL="0" indent="0">
              <a:buNone/>
            </a:pPr>
            <a:endParaRPr lang="en-US" sz="1800" dirty="0"/>
          </a:p>
          <a:p>
            <a:pPr marL="285750" lvl="1" indent="-285750">
              <a:lnSpc>
                <a:spcPct val="100000"/>
              </a:lnSpc>
              <a:spcAft>
                <a:spcPts val="400"/>
              </a:spcAft>
              <a:buFont typeface="Wingdings" panose="05000000000000000000" pitchFamily="2" charset="2"/>
              <a:buChar char="§"/>
            </a:pPr>
            <a:r>
              <a:rPr lang="en-US" sz="1800" dirty="0"/>
              <a:t>Pros</a:t>
            </a:r>
            <a:r>
              <a:rPr lang="en-US" sz="1800" dirty="0" smtClean="0"/>
              <a:t>:</a:t>
            </a:r>
            <a:endParaRPr lang="en-US" sz="1800" dirty="0"/>
          </a:p>
          <a:p>
            <a:pPr marL="539750" lvl="2" indent="-285750">
              <a:lnSpc>
                <a:spcPct val="100000"/>
              </a:lnSpc>
              <a:spcAft>
                <a:spcPts val="400"/>
              </a:spcAft>
              <a:buFont typeface="Wingdings" panose="05000000000000000000" pitchFamily="2" charset="2"/>
              <a:buChar char="§"/>
            </a:pPr>
            <a:r>
              <a:rPr lang="en-US" sz="1800" dirty="0"/>
              <a:t>More maintainable if number of fields required to create object is more than 4 or 5</a:t>
            </a:r>
            <a:r>
              <a:rPr lang="en-US" sz="1800" dirty="0" smtClean="0"/>
              <a:t>.</a:t>
            </a:r>
          </a:p>
          <a:p>
            <a:pPr marL="539750" lvl="2" indent="-285750">
              <a:lnSpc>
                <a:spcPct val="100000"/>
              </a:lnSpc>
              <a:spcAft>
                <a:spcPts val="400"/>
              </a:spcAft>
              <a:buFont typeface="Wingdings" panose="05000000000000000000" pitchFamily="2" charset="2"/>
              <a:buChar char="§"/>
            </a:pPr>
            <a:r>
              <a:rPr lang="en-US" sz="1800" dirty="0" smtClean="0"/>
              <a:t>Design </a:t>
            </a:r>
            <a:r>
              <a:rPr lang="en-US" sz="1800" dirty="0"/>
              <a:t>flexibility and much more readable </a:t>
            </a:r>
            <a:r>
              <a:rPr lang="en-US" sz="1800" dirty="0" smtClean="0"/>
              <a:t>code</a:t>
            </a:r>
          </a:p>
          <a:p>
            <a:pPr marL="539750" lvl="2" indent="-285750">
              <a:lnSpc>
                <a:spcPct val="100000"/>
              </a:lnSpc>
              <a:spcAft>
                <a:spcPts val="400"/>
              </a:spcAft>
              <a:buFont typeface="Wingdings" panose="05000000000000000000" pitchFamily="2" charset="2"/>
              <a:buChar char="§"/>
            </a:pPr>
            <a:r>
              <a:rPr lang="en-US" sz="1800" dirty="0"/>
              <a:t>The parameters to the constructor are reduced and are provided in highly readable method calls.</a:t>
            </a:r>
          </a:p>
          <a:p>
            <a:pPr marL="539750" lvl="2" indent="-285750">
              <a:lnSpc>
                <a:spcPct val="100000"/>
              </a:lnSpc>
              <a:spcAft>
                <a:spcPts val="400"/>
              </a:spcAft>
              <a:buFont typeface="Wingdings" panose="05000000000000000000" pitchFamily="2" charset="2"/>
              <a:buChar char="§"/>
            </a:pPr>
            <a:r>
              <a:rPr lang="en-US" sz="1800" dirty="0"/>
              <a:t>Less error-prone as user will know what they are passing because of explicit method call.</a:t>
            </a:r>
          </a:p>
          <a:p>
            <a:pPr marL="539750" lvl="2" indent="-285750">
              <a:lnSpc>
                <a:spcPct val="100000"/>
              </a:lnSpc>
              <a:spcAft>
                <a:spcPts val="400"/>
              </a:spcAft>
              <a:buFont typeface="Wingdings" panose="05000000000000000000" pitchFamily="2" charset="2"/>
              <a:buChar char="§"/>
            </a:pPr>
            <a:r>
              <a:rPr lang="en-US" sz="1800" dirty="0"/>
              <a:t>More robust as only fully constructed object will be available to client</a:t>
            </a:r>
            <a:r>
              <a:rPr lang="en-US" sz="1800" dirty="0" smtClean="0"/>
              <a:t>.</a:t>
            </a:r>
          </a:p>
          <a:p>
            <a:pPr marL="539750" lvl="2" indent="-285750">
              <a:lnSpc>
                <a:spcPct val="100000"/>
              </a:lnSpc>
              <a:spcAft>
                <a:spcPts val="400"/>
              </a:spcAft>
              <a:buFont typeface="Wingdings" panose="05000000000000000000" pitchFamily="2" charset="2"/>
              <a:buChar char="§"/>
            </a:pPr>
            <a:r>
              <a:rPr lang="en-US" sz="1800" dirty="0" smtClean="0"/>
              <a:t>Helps </a:t>
            </a:r>
            <a:r>
              <a:rPr lang="en-US" sz="1800" dirty="0"/>
              <a:t>minimizing the number of parameters in constructor and thus there is no need to pass in null for optional parameters to the constructor</a:t>
            </a:r>
            <a:r>
              <a:rPr lang="en-US" sz="1800" dirty="0" smtClean="0"/>
              <a:t>.</a:t>
            </a:r>
          </a:p>
          <a:p>
            <a:pPr marL="539750" lvl="2" indent="-285750">
              <a:lnSpc>
                <a:spcPct val="100000"/>
              </a:lnSpc>
              <a:spcAft>
                <a:spcPts val="400"/>
              </a:spcAft>
              <a:buFont typeface="Wingdings" panose="05000000000000000000" pitchFamily="2" charset="2"/>
              <a:buChar char="§"/>
            </a:pPr>
            <a:r>
              <a:rPr lang="en-US" sz="1800" smtClean="0"/>
              <a:t>Build </a:t>
            </a:r>
            <a:r>
              <a:rPr lang="en-US" sz="1800" dirty="0"/>
              <a:t>immutable objects without much complex logic in object building process.</a:t>
            </a:r>
          </a:p>
          <a:p>
            <a:pPr marL="0" lvl="1" indent="0">
              <a:lnSpc>
                <a:spcPct val="100000"/>
              </a:lnSpc>
              <a:spcAft>
                <a:spcPts val="400"/>
              </a:spcAft>
              <a:buNone/>
            </a:pPr>
            <a:endParaRPr lang="en-US" sz="1800" dirty="0"/>
          </a:p>
          <a:p>
            <a:pPr marL="285750" lvl="1" indent="-285750">
              <a:lnSpc>
                <a:spcPct val="100000"/>
              </a:lnSpc>
              <a:spcAft>
                <a:spcPts val="400"/>
              </a:spcAft>
              <a:buFont typeface="Wingdings" panose="05000000000000000000" pitchFamily="2" charset="2"/>
              <a:buChar char="§"/>
            </a:pPr>
            <a:r>
              <a:rPr lang="en-US" sz="1800" dirty="0"/>
              <a:t>Cons</a:t>
            </a:r>
            <a:r>
              <a:rPr lang="en-US" sz="1800" dirty="0" smtClean="0"/>
              <a:t>:</a:t>
            </a:r>
            <a:endParaRPr lang="en-US" sz="1800" dirty="0"/>
          </a:p>
          <a:p>
            <a:pPr marL="539750" lvl="2" indent="-285750">
              <a:lnSpc>
                <a:spcPct val="100000"/>
              </a:lnSpc>
              <a:spcAft>
                <a:spcPts val="400"/>
              </a:spcAft>
              <a:buFont typeface="Wingdings" panose="05000000000000000000" pitchFamily="2" charset="2"/>
              <a:buChar char="§"/>
            </a:pPr>
            <a:r>
              <a:rPr lang="en-US" sz="1800" dirty="0"/>
              <a:t>Verbose and code duplication as Builder needs to copy all fields from Original or Item class</a:t>
            </a:r>
            <a:r>
              <a:rPr lang="en-US" sz="1600" dirty="0"/>
              <a:t>.</a:t>
            </a:r>
          </a:p>
        </p:txBody>
      </p:sp>
    </p:spTree>
    <p:extLst>
      <p:ext uri="{BB962C8B-B14F-4D97-AF65-F5344CB8AC3E}">
        <p14:creationId xmlns:p14="http://schemas.microsoft.com/office/powerpoint/2010/main" val="607892222"/>
      </p:ext>
    </p:extLst>
  </p:cSld>
  <p:clrMapOvr>
    <a:masterClrMapping/>
  </p:clrMapOvr>
  <p:transition spd="slow">
    <p:split orient="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Builder Design Pattern </a:t>
            </a:r>
            <a:r>
              <a:rPr lang="en-US" altLang="en-US" dirty="0" smtClean="0"/>
              <a:t>– </a:t>
            </a:r>
            <a:r>
              <a:rPr lang="en-US" dirty="0" smtClean="0"/>
              <a:t>Example </a:t>
            </a:r>
            <a:r>
              <a:rPr lang="en-US" dirty="0"/>
              <a:t>from Java </a:t>
            </a:r>
            <a:r>
              <a:rPr lang="en-US" dirty="0" smtClean="0"/>
              <a:t>API/ JDK</a:t>
            </a:r>
            <a:endParaRPr 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0" indent="0">
              <a:buNone/>
            </a:pPr>
            <a:endParaRPr lang="en-US" sz="1800" dirty="0" smtClean="0"/>
          </a:p>
          <a:p>
            <a:pPr marL="0" indent="0">
              <a:buNone/>
            </a:pPr>
            <a:endParaRPr lang="en-US" sz="1800" dirty="0"/>
          </a:p>
          <a:p>
            <a:pPr marL="0" indent="0">
              <a:lnSpc>
                <a:spcPct val="100000"/>
              </a:lnSpc>
              <a:spcAft>
                <a:spcPts val="400"/>
              </a:spcAft>
              <a:buSzPct val="100000"/>
              <a:buNone/>
            </a:pPr>
            <a:r>
              <a:rPr lang="en-US" sz="1800" dirty="0"/>
              <a:t>Some of the builder pattern example in Java classes are:</a:t>
            </a:r>
          </a:p>
          <a:p>
            <a:pPr marL="0" indent="0">
              <a:lnSpc>
                <a:spcPct val="100000"/>
              </a:lnSpc>
              <a:spcAft>
                <a:spcPts val="400"/>
              </a:spcAft>
              <a:buSzPct val="100000"/>
              <a:buNone/>
            </a:pPr>
            <a:endParaRPr lang="en-US" sz="1800" dirty="0"/>
          </a:p>
          <a:p>
            <a:pPr>
              <a:lnSpc>
                <a:spcPct val="100000"/>
              </a:lnSpc>
              <a:spcAft>
                <a:spcPts val="400"/>
              </a:spcAft>
              <a:buSzPct val="100000"/>
            </a:pPr>
            <a:r>
              <a:rPr lang="en-US" sz="1800" dirty="0"/>
              <a:t>java.lang.StringBuilder#append() (unsynchronized)</a:t>
            </a:r>
          </a:p>
          <a:p>
            <a:pPr>
              <a:lnSpc>
                <a:spcPct val="100000"/>
              </a:lnSpc>
              <a:spcAft>
                <a:spcPts val="400"/>
              </a:spcAft>
              <a:buSzPct val="100000"/>
            </a:pPr>
            <a:endParaRPr lang="en-US" sz="1800" dirty="0"/>
          </a:p>
          <a:p>
            <a:pPr>
              <a:lnSpc>
                <a:spcPct val="100000"/>
              </a:lnSpc>
              <a:spcAft>
                <a:spcPts val="400"/>
              </a:spcAft>
              <a:buSzPct val="100000"/>
            </a:pPr>
            <a:r>
              <a:rPr lang="en-US" sz="1800" dirty="0"/>
              <a:t>java.lang.StringBuffer#append() (synchronized)</a:t>
            </a:r>
          </a:p>
          <a:p>
            <a:pPr>
              <a:lnSpc>
                <a:spcPct val="100000"/>
              </a:lnSpc>
              <a:spcAft>
                <a:spcPts val="400"/>
              </a:spcAft>
              <a:buSzPct val="100000"/>
            </a:pPr>
            <a:endParaRPr lang="en-US" sz="1800" dirty="0"/>
          </a:p>
          <a:p>
            <a:pPr>
              <a:lnSpc>
                <a:spcPct val="100000"/>
              </a:lnSpc>
              <a:spcAft>
                <a:spcPts val="400"/>
              </a:spcAft>
              <a:buSzPct val="100000"/>
            </a:pPr>
            <a:r>
              <a:rPr lang="en-US" sz="1800" dirty="0"/>
              <a:t>Locale locale = new Builder().setLanguage("sr").setScript("Latn").setRegion("RS").build</a:t>
            </a:r>
            <a:r>
              <a:rPr lang="en-US" sz="1800" dirty="0" smtClean="0"/>
              <a:t>();</a:t>
            </a:r>
          </a:p>
          <a:p>
            <a:pPr>
              <a:lnSpc>
                <a:spcPct val="100000"/>
              </a:lnSpc>
              <a:spcAft>
                <a:spcPts val="400"/>
              </a:spcAft>
              <a:buSzPct val="100000"/>
            </a:pPr>
            <a:endParaRPr lang="en-US" sz="1800" dirty="0"/>
          </a:p>
          <a:p>
            <a:pPr>
              <a:lnSpc>
                <a:spcPct val="100000"/>
              </a:lnSpc>
              <a:spcAft>
                <a:spcPts val="400"/>
              </a:spcAft>
              <a:buSzPct val="100000"/>
            </a:pPr>
            <a:r>
              <a:rPr lang="en-US" sz="1800" dirty="0"/>
              <a:t>All implementations of </a:t>
            </a:r>
            <a:r>
              <a:rPr lang="en-US" sz="1800" dirty="0" err="1"/>
              <a:t>java.lang.Appendable</a:t>
            </a:r>
            <a:r>
              <a:rPr lang="en-US" sz="1800" dirty="0"/>
              <a:t> are </a:t>
            </a:r>
            <a:r>
              <a:rPr lang="en-US" sz="1800" dirty="0" err="1"/>
              <a:t>infact</a:t>
            </a:r>
            <a:r>
              <a:rPr lang="en-US" sz="1800" dirty="0"/>
              <a:t> good example of use of Builder pattern in java</a:t>
            </a:r>
            <a:r>
              <a:rPr lang="en-US" sz="1800" dirty="0" smtClean="0"/>
              <a:t>.</a:t>
            </a:r>
          </a:p>
          <a:p>
            <a:pPr>
              <a:lnSpc>
                <a:spcPct val="100000"/>
              </a:lnSpc>
              <a:spcAft>
                <a:spcPts val="400"/>
              </a:spcAft>
              <a:buSzPct val="100000"/>
            </a:pPr>
            <a:endParaRPr lang="en-US" sz="1800" dirty="0"/>
          </a:p>
          <a:p>
            <a:pPr>
              <a:lnSpc>
                <a:spcPct val="100000"/>
              </a:lnSpc>
              <a:spcAft>
                <a:spcPts val="400"/>
              </a:spcAft>
              <a:buSzPct val="100000"/>
            </a:pPr>
            <a:r>
              <a:rPr lang="en-US" sz="1800" dirty="0" err="1"/>
              <a:t>java.nio.ByteBuffer#put</a:t>
            </a:r>
            <a:r>
              <a:rPr lang="en-US" sz="1800" dirty="0"/>
              <a:t>() (also on </a:t>
            </a:r>
            <a:r>
              <a:rPr lang="en-US" sz="1800" dirty="0" err="1"/>
              <a:t>CharBuffer</a:t>
            </a:r>
            <a:r>
              <a:rPr lang="en-US" sz="1800" dirty="0"/>
              <a:t>, </a:t>
            </a:r>
            <a:r>
              <a:rPr lang="en-US" sz="1800" dirty="0" err="1"/>
              <a:t>ShortBuffer</a:t>
            </a:r>
            <a:r>
              <a:rPr lang="en-US" sz="1800" dirty="0"/>
              <a:t>, </a:t>
            </a:r>
            <a:r>
              <a:rPr lang="en-US" sz="1800" dirty="0" err="1"/>
              <a:t>IntBuffer</a:t>
            </a:r>
            <a:r>
              <a:rPr lang="en-US" sz="1800" dirty="0"/>
              <a:t>, </a:t>
            </a:r>
            <a:r>
              <a:rPr lang="en-US" sz="1800" dirty="0" err="1"/>
              <a:t>LongBuffer</a:t>
            </a:r>
            <a:r>
              <a:rPr lang="en-US" sz="1800" dirty="0"/>
              <a:t>, </a:t>
            </a:r>
            <a:r>
              <a:rPr lang="en-US" sz="1800" dirty="0" err="1"/>
              <a:t>FloatBuffer</a:t>
            </a:r>
            <a:r>
              <a:rPr lang="en-US" sz="1800" dirty="0"/>
              <a:t> and </a:t>
            </a:r>
            <a:r>
              <a:rPr lang="en-US" sz="1800" dirty="0" err="1"/>
              <a:t>DoubleBuffer</a:t>
            </a:r>
            <a:r>
              <a:rPr lang="en-US" sz="1800" dirty="0" smtClean="0"/>
              <a:t>)</a:t>
            </a:r>
          </a:p>
          <a:p>
            <a:pPr>
              <a:lnSpc>
                <a:spcPct val="100000"/>
              </a:lnSpc>
              <a:spcAft>
                <a:spcPts val="400"/>
              </a:spcAft>
              <a:buSzPct val="100000"/>
            </a:pPr>
            <a:endParaRPr lang="en-US" sz="1800" dirty="0"/>
          </a:p>
          <a:p>
            <a:pPr>
              <a:lnSpc>
                <a:spcPct val="100000"/>
              </a:lnSpc>
              <a:spcAft>
                <a:spcPts val="400"/>
              </a:spcAft>
              <a:buSzPct val="100000"/>
            </a:pPr>
            <a:r>
              <a:rPr lang="en-US" sz="1800" dirty="0"/>
              <a:t>Another use can be found in </a:t>
            </a:r>
            <a:r>
              <a:rPr lang="en-US" sz="1800" dirty="0" err="1"/>
              <a:t>javax.swing.GroupLayout.Group#addComponent</a:t>
            </a:r>
            <a:r>
              <a:rPr lang="en-US" sz="1800" dirty="0"/>
              <a:t>().</a:t>
            </a:r>
          </a:p>
          <a:p>
            <a:endParaRPr lang="en-US" sz="1800" dirty="0"/>
          </a:p>
        </p:txBody>
      </p:sp>
    </p:spTree>
    <p:extLst>
      <p:ext uri="{BB962C8B-B14F-4D97-AF65-F5344CB8AC3E}">
        <p14:creationId xmlns:p14="http://schemas.microsoft.com/office/powerpoint/2010/main" val="273940771"/>
      </p:ext>
    </p:extLst>
  </p:cSld>
  <p:clrMapOvr>
    <a:masterClrMapping/>
  </p:clrMapOvr>
  <p:transition spd="slow">
    <p:split orient="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Builder Design Pattern </a:t>
            </a:r>
            <a:r>
              <a:rPr lang="en-US" altLang="en-US" dirty="0" smtClean="0"/>
              <a:t>– </a:t>
            </a:r>
            <a:r>
              <a:rPr lang="en-US" dirty="0" smtClean="0"/>
              <a:t>Example </a:t>
            </a:r>
            <a:r>
              <a:rPr lang="en-US" dirty="0"/>
              <a:t>from Java </a:t>
            </a:r>
            <a:r>
              <a:rPr lang="en-US" dirty="0" smtClean="0"/>
              <a:t>API/ JDK</a:t>
            </a:r>
            <a:endParaRPr 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endParaRPr lang="en-US" sz="1800" dirty="0" smtClean="0"/>
          </a:p>
          <a:p>
            <a:endParaRPr lang="en-US" sz="1800" dirty="0"/>
          </a:p>
          <a:p>
            <a:pPr marL="254000" lvl="1" indent="0">
              <a:buNone/>
            </a:pPr>
            <a:r>
              <a:rPr lang="en-US" sz="1800" dirty="0" err="1">
                <a:solidFill>
                  <a:srgbClr val="0070C0"/>
                </a:solidFill>
              </a:rPr>
              <a:t>StringBuilder</a:t>
            </a:r>
            <a:r>
              <a:rPr lang="en-US" sz="1800" dirty="0">
                <a:solidFill>
                  <a:srgbClr val="0070C0"/>
                </a:solidFill>
              </a:rPr>
              <a:t> builder = new </a:t>
            </a:r>
            <a:r>
              <a:rPr lang="en-US" sz="1800" dirty="0" err="1">
                <a:solidFill>
                  <a:srgbClr val="0070C0"/>
                </a:solidFill>
              </a:rPr>
              <a:t>StringBuilder</a:t>
            </a:r>
            <a:r>
              <a:rPr lang="en-US" sz="1800" dirty="0">
                <a:solidFill>
                  <a:srgbClr val="0070C0"/>
                </a:solidFill>
              </a:rPr>
              <a:t>("Temp");</a:t>
            </a:r>
          </a:p>
          <a:p>
            <a:pPr marL="254000" lvl="1" indent="0">
              <a:buNone/>
            </a:pPr>
            <a:r>
              <a:rPr lang="en-US" sz="1800" dirty="0">
                <a:solidFill>
                  <a:srgbClr val="0070C0"/>
                </a:solidFill>
              </a:rPr>
              <a:t>String data = </a:t>
            </a:r>
            <a:r>
              <a:rPr lang="en-US" sz="1800" dirty="0" err="1">
                <a:solidFill>
                  <a:srgbClr val="0070C0"/>
                </a:solidFill>
              </a:rPr>
              <a:t>builder.append</a:t>
            </a:r>
            <a:r>
              <a:rPr lang="en-US" sz="1800" dirty="0">
                <a:solidFill>
                  <a:srgbClr val="0070C0"/>
                </a:solidFill>
              </a:rPr>
              <a:t>(1)</a:t>
            </a:r>
          </a:p>
          <a:p>
            <a:pPr marL="254000" lvl="1" indent="0">
              <a:buNone/>
            </a:pPr>
            <a:r>
              <a:rPr lang="en-US" sz="1800" dirty="0">
                <a:solidFill>
                  <a:srgbClr val="0070C0"/>
                </a:solidFill>
              </a:rPr>
              <a:t>                .append(true)</a:t>
            </a:r>
          </a:p>
          <a:p>
            <a:pPr marL="254000" lvl="1" indent="0">
              <a:buNone/>
            </a:pPr>
            <a:r>
              <a:rPr lang="en-US" sz="1800" dirty="0">
                <a:solidFill>
                  <a:srgbClr val="0070C0"/>
                </a:solidFill>
              </a:rPr>
              <a:t>                .append("friend")</a:t>
            </a:r>
          </a:p>
          <a:p>
            <a:pPr marL="254000" lvl="1" indent="0">
              <a:buNone/>
            </a:pPr>
            <a:r>
              <a:rPr lang="en-US" sz="1800" dirty="0">
                <a:solidFill>
                  <a:srgbClr val="0070C0"/>
                </a:solidFill>
              </a:rPr>
              <a:t>                .toString();</a:t>
            </a:r>
          </a:p>
          <a:p>
            <a:pPr marL="254000" lvl="1" indent="0">
              <a:buNone/>
            </a:pPr>
            <a:r>
              <a:rPr lang="en-US" sz="1800" dirty="0">
                <a:solidFill>
                  <a:srgbClr val="0070C0"/>
                </a:solidFill>
              </a:rPr>
              <a:t>System.out.println(data);</a:t>
            </a:r>
          </a:p>
          <a:p>
            <a:pPr marL="254000" lvl="1" indent="0">
              <a:buNone/>
            </a:pPr>
            <a:endParaRPr lang="en-US" sz="1800" dirty="0" smtClean="0"/>
          </a:p>
          <a:p>
            <a:pPr marL="254000" lvl="1" indent="0">
              <a:buNone/>
            </a:pPr>
            <a:endParaRPr lang="en-US" sz="1800" dirty="0"/>
          </a:p>
          <a:p>
            <a:pPr marL="254000" lvl="1" indent="0">
              <a:buNone/>
            </a:pPr>
            <a:endParaRPr lang="en-US" sz="1800" dirty="0" smtClean="0"/>
          </a:p>
          <a:p>
            <a:pPr marL="254000" lvl="1" indent="0">
              <a:buNone/>
            </a:pPr>
            <a:r>
              <a:rPr lang="en-US" sz="1800" dirty="0" smtClean="0">
                <a:solidFill>
                  <a:schemeClr val="accent3">
                    <a:lumMod val="75000"/>
                  </a:schemeClr>
                </a:solidFill>
              </a:rPr>
              <a:t>Output</a:t>
            </a:r>
            <a:r>
              <a:rPr lang="en-US" sz="1800" dirty="0"/>
              <a:t>:</a:t>
            </a:r>
          </a:p>
          <a:p>
            <a:pPr marL="254000" lvl="1" indent="0">
              <a:buNone/>
            </a:pPr>
            <a:r>
              <a:rPr lang="en-US" sz="1800" dirty="0">
                <a:solidFill>
                  <a:srgbClr val="0070C0"/>
                </a:solidFill>
              </a:rPr>
              <a:t>Temp1truefriend</a:t>
            </a:r>
          </a:p>
        </p:txBody>
      </p:sp>
    </p:spTree>
    <p:extLst>
      <p:ext uri="{BB962C8B-B14F-4D97-AF65-F5344CB8AC3E}">
        <p14:creationId xmlns:p14="http://schemas.microsoft.com/office/powerpoint/2010/main" val="457554293"/>
      </p:ext>
    </p:extLst>
  </p:cSld>
  <p:clrMapOvr>
    <a:masterClrMapping/>
  </p:clrMapOvr>
  <p:transition spd="slow">
    <p:split orient="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References</a:t>
            </a:r>
            <a:endParaRPr 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0" indent="0">
              <a:buNone/>
            </a:pPr>
            <a:endParaRPr lang="en-US" sz="1800" dirty="0" smtClean="0"/>
          </a:p>
          <a:p>
            <a:pPr marL="285750" indent="-285750"/>
            <a:r>
              <a:rPr lang="en-US" sz="1800" dirty="0">
                <a:hlinkClick r:id="rId3"/>
              </a:rPr>
              <a:t>http://</a:t>
            </a:r>
            <a:r>
              <a:rPr lang="en-US" sz="1800" dirty="0" smtClean="0">
                <a:hlinkClick r:id="rId3"/>
              </a:rPr>
              <a:t>www.oracle.com/technetwork/articles/java/singleton-1577166.html</a:t>
            </a:r>
            <a:endParaRPr lang="en-US" sz="1800" dirty="0" smtClean="0"/>
          </a:p>
          <a:p>
            <a:pPr marL="285750" indent="-285750"/>
            <a:endParaRPr lang="en-US" sz="1800" dirty="0"/>
          </a:p>
          <a:p>
            <a:pPr marL="285750" indent="-285750"/>
            <a:r>
              <a:rPr lang="en-US" sz="1800" dirty="0">
                <a:hlinkClick r:id="rId4"/>
              </a:rPr>
              <a:t>http://</a:t>
            </a:r>
            <a:r>
              <a:rPr lang="en-US" sz="1800" dirty="0" smtClean="0">
                <a:hlinkClick r:id="rId4"/>
              </a:rPr>
              <a:t>snehaprashant.blogspot.in/2009/01/singleton-pattern-in-java.html</a:t>
            </a:r>
            <a:endParaRPr lang="en-US" sz="1800" dirty="0" smtClean="0"/>
          </a:p>
          <a:p>
            <a:pPr marL="285750" indent="-285750"/>
            <a:endParaRPr lang="en-US" sz="1800" dirty="0"/>
          </a:p>
          <a:p>
            <a:pPr marL="285750" indent="-285750"/>
            <a:r>
              <a:rPr lang="en-US" sz="1800" dirty="0">
                <a:hlinkClick r:id="rId5"/>
              </a:rPr>
              <a:t>http://blog.yohanliyanage.com/2009/09/breaking-the-singleton</a:t>
            </a:r>
            <a:r>
              <a:rPr lang="en-US" sz="1800" dirty="0" smtClean="0">
                <a:hlinkClick r:id="rId5"/>
              </a:rPr>
              <a:t>/</a:t>
            </a:r>
            <a:endParaRPr lang="en-US" sz="1800" dirty="0" smtClean="0"/>
          </a:p>
          <a:p>
            <a:pPr marL="285750" indent="-285750"/>
            <a:endParaRPr lang="en-US" sz="1800" dirty="0"/>
          </a:p>
          <a:p>
            <a:pPr marL="285750" indent="-285750"/>
            <a:r>
              <a:rPr lang="en-US" sz="1800" dirty="0">
                <a:hlinkClick r:id="rId6"/>
              </a:rPr>
              <a:t>https://www.securecoding.cert.org/confluence/display/java/MSC07-J.+</a:t>
            </a:r>
            <a:r>
              <a:rPr lang="en-US" sz="1800" dirty="0" smtClean="0">
                <a:hlinkClick r:id="rId6"/>
              </a:rPr>
              <a:t>Prevent+multiple+instantiations+of+singleton+objects</a:t>
            </a:r>
            <a:endParaRPr lang="en-US" sz="1800" dirty="0" smtClean="0"/>
          </a:p>
          <a:p>
            <a:pPr marL="285750" indent="-285750"/>
            <a:endParaRPr lang="en-US" sz="1800" dirty="0"/>
          </a:p>
          <a:p>
            <a:pPr marL="285750" indent="-285750"/>
            <a:r>
              <a:rPr lang="en-US" sz="1800" dirty="0">
                <a:hlinkClick r:id="rId7"/>
              </a:rPr>
              <a:t>http://</a:t>
            </a:r>
            <a:r>
              <a:rPr lang="en-US" sz="1800" dirty="0" smtClean="0">
                <a:hlinkClick r:id="rId7"/>
              </a:rPr>
              <a:t>javarevisited.blogspot.in/2011/03/10-interview-questions-on-singleton.html</a:t>
            </a:r>
            <a:endParaRPr lang="en-US" sz="1800" dirty="0" smtClean="0"/>
          </a:p>
          <a:p>
            <a:pPr marL="285750" indent="-285750"/>
            <a:endParaRPr lang="en-US" sz="1800" dirty="0"/>
          </a:p>
          <a:p>
            <a:pPr marL="285750" indent="-285750"/>
            <a:r>
              <a:rPr lang="en-US" sz="1800" dirty="0">
                <a:hlinkClick r:id="rId8"/>
              </a:rPr>
              <a:t>http://</a:t>
            </a:r>
            <a:r>
              <a:rPr lang="en-US" sz="1800" dirty="0" smtClean="0">
                <a:hlinkClick r:id="rId8"/>
              </a:rPr>
              <a:t>javarevisited.blogspot.in/2012/07/why-enum-singleton-are-better-in-java.html</a:t>
            </a:r>
            <a:endParaRPr lang="en-US" sz="1800" dirty="0" smtClean="0"/>
          </a:p>
          <a:p>
            <a:pPr marL="285750" indent="-285750"/>
            <a:endParaRPr lang="en-US" sz="1800" dirty="0"/>
          </a:p>
          <a:p>
            <a:pPr marL="285750" indent="-285750"/>
            <a:r>
              <a:rPr lang="en-US" sz="1800" dirty="0">
                <a:hlinkClick r:id="rId9"/>
              </a:rPr>
              <a:t>http://</a:t>
            </a:r>
            <a:r>
              <a:rPr lang="en-US" sz="1800" dirty="0" smtClean="0">
                <a:hlinkClick r:id="rId9"/>
              </a:rPr>
              <a:t>javarevisited.blogspot.in/2013/03/difference-between-singleton-pattern-vs-static-class-java.html</a:t>
            </a:r>
            <a:endParaRPr lang="en-US" sz="1800" dirty="0" smtClean="0"/>
          </a:p>
          <a:p>
            <a:pPr marL="285750" indent="-285750"/>
            <a:endParaRPr lang="en-US" sz="1800" dirty="0"/>
          </a:p>
          <a:p>
            <a:pPr marL="285750" indent="-285750"/>
            <a:r>
              <a:rPr lang="en-US" sz="1800" dirty="0">
                <a:hlinkClick r:id="rId10"/>
              </a:rPr>
              <a:t>http://howtodoinjava.com/design-patterns/creational/builder-pattern-in-java</a:t>
            </a:r>
            <a:r>
              <a:rPr lang="en-US" sz="1800" dirty="0" smtClean="0">
                <a:hlinkClick r:id="rId10"/>
              </a:rPr>
              <a:t>/</a:t>
            </a:r>
            <a:endParaRPr lang="en-US" sz="1800" dirty="0" smtClean="0"/>
          </a:p>
          <a:p>
            <a:pPr marL="285750" indent="-285750"/>
            <a:endParaRPr lang="en-US" sz="1800" dirty="0"/>
          </a:p>
          <a:p>
            <a:pPr marL="285750" indent="-285750"/>
            <a:endParaRPr lang="en-US" sz="1800" dirty="0" smtClean="0"/>
          </a:p>
          <a:p>
            <a:pPr marL="285750" indent="-285750"/>
            <a:endParaRPr lang="en-US" sz="1800" dirty="0"/>
          </a:p>
          <a:p>
            <a:pPr marL="285750" indent="-285750"/>
            <a:endParaRPr lang="en-US" sz="1800" dirty="0"/>
          </a:p>
          <a:p>
            <a:pPr marL="285750" indent="-285750"/>
            <a:endParaRPr lang="en-US" sz="1800" dirty="0" smtClean="0"/>
          </a:p>
          <a:p>
            <a:pPr marL="285750" indent="-285750"/>
            <a:endParaRPr lang="en-US" sz="1800" dirty="0"/>
          </a:p>
          <a:p>
            <a:pPr marL="285750" indent="-285750"/>
            <a:endParaRPr lang="en-US" sz="1800" dirty="0"/>
          </a:p>
        </p:txBody>
      </p:sp>
    </p:spTree>
    <p:extLst>
      <p:ext uri="{BB962C8B-B14F-4D97-AF65-F5344CB8AC3E}">
        <p14:creationId xmlns:p14="http://schemas.microsoft.com/office/powerpoint/2010/main" val="1451497314"/>
      </p:ext>
    </p:extLst>
  </p:cSld>
  <p:clrMapOvr>
    <a:masterClrMapping/>
  </p:clrMapOvr>
  <p:transition spd="slow">
    <p:split orient="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2574209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Singleton Design Pattern </a:t>
            </a:r>
            <a:r>
              <a:rPr lang="en-US" altLang="en-US" dirty="0" smtClean="0"/>
              <a:t>–</a:t>
            </a:r>
            <a:r>
              <a:rPr altLang="en-US" dirty="0" smtClean="0"/>
              <a:t> WHAT?</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425450" lvl="1" indent="-171450">
              <a:lnSpc>
                <a:spcPct val="100000"/>
              </a:lnSpc>
              <a:spcAft>
                <a:spcPts val="400"/>
              </a:spcAft>
            </a:pPr>
            <a:endParaRPr lang="en-US" sz="1200" dirty="0"/>
          </a:p>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smtClean="0"/>
              <a:t>Singleton pattern restricts the instantiation of a class and ensures that only one instance of the class exists in the java virtual machine.</a:t>
            </a:r>
          </a:p>
          <a:p>
            <a:pPr marL="539750" lvl="1" indent="-285750">
              <a:lnSpc>
                <a:spcPct val="100000"/>
              </a:lnSpc>
              <a:spcAft>
                <a:spcPts val="400"/>
              </a:spcAft>
              <a:buFont typeface="Wingdings" panose="05000000000000000000" pitchFamily="2" charset="2"/>
              <a:buChar char="§"/>
            </a:pPr>
            <a:endParaRPr lang="en-US" sz="1800" dirty="0" smtClean="0"/>
          </a:p>
          <a:p>
            <a:pPr marL="539750" lvl="1" indent="-285750">
              <a:lnSpc>
                <a:spcPct val="100000"/>
              </a:lnSpc>
              <a:spcAft>
                <a:spcPts val="400"/>
              </a:spcAft>
              <a:buFont typeface="Wingdings" panose="05000000000000000000" pitchFamily="2" charset="2"/>
              <a:buChar char="§"/>
            </a:pPr>
            <a:r>
              <a:rPr lang="en-US" sz="1800" b="1" dirty="0" smtClean="0"/>
              <a:t>Note</a:t>
            </a:r>
            <a:endParaRPr lang="en-US" sz="1800" b="1" dirty="0"/>
          </a:p>
          <a:p>
            <a:pPr marL="539750" lvl="1" indent="-285750">
              <a:lnSpc>
                <a:spcPct val="100000"/>
              </a:lnSpc>
              <a:spcAft>
                <a:spcPts val="400"/>
              </a:spcAft>
              <a:buFont typeface="Wingdings" panose="05000000000000000000" pitchFamily="2" charset="2"/>
              <a:buChar char="§"/>
            </a:pPr>
            <a:r>
              <a:rPr lang="en-US" sz="1800" dirty="0"/>
              <a:t>The singleton class must provide a global access point to get the instance of the class. </a:t>
            </a:r>
          </a:p>
          <a:p>
            <a:pPr marL="539750" lvl="1" indent="-285750">
              <a:lnSpc>
                <a:spcPct val="100000"/>
              </a:lnSpc>
              <a:spcAft>
                <a:spcPts val="400"/>
              </a:spcAft>
              <a:buFont typeface="Wingdings" panose="05000000000000000000" pitchFamily="2" charset="2"/>
              <a:buChar char="§"/>
            </a:pPr>
            <a:r>
              <a:rPr lang="en-US" sz="1800" dirty="0"/>
              <a:t>Singleton pattern is used for logging, drivers objects, caching and thread pool.</a:t>
            </a:r>
            <a:endParaRPr lang="en-US" sz="1800" dirty="0" smtClean="0"/>
          </a:p>
          <a:p>
            <a:pPr marL="425450" lvl="1" indent="-171450">
              <a:lnSpc>
                <a:spcPct val="100000"/>
              </a:lnSpc>
              <a:spcAft>
                <a:spcPts val="400"/>
              </a:spcAft>
            </a:pPr>
            <a:endParaRPr lang="en-US" sz="1200" dirty="0"/>
          </a:p>
          <a:p>
            <a:pPr marL="425450" lvl="1" indent="-171450">
              <a:lnSpc>
                <a:spcPct val="100000"/>
              </a:lnSpc>
              <a:spcAft>
                <a:spcPts val="400"/>
              </a:spcAft>
            </a:pPr>
            <a:endParaRPr lang="en-US" sz="1200" dirty="0" smtClean="0"/>
          </a:p>
        </p:txBody>
      </p:sp>
    </p:spTree>
    <p:extLst>
      <p:ext uri="{BB962C8B-B14F-4D97-AF65-F5344CB8AC3E}">
        <p14:creationId xmlns:p14="http://schemas.microsoft.com/office/powerpoint/2010/main" val="2507056054"/>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Singleton Design Pattern </a:t>
            </a:r>
            <a:r>
              <a:rPr lang="en-US" altLang="en-US" dirty="0" smtClean="0"/>
              <a:t>–</a:t>
            </a:r>
            <a:r>
              <a:rPr altLang="en-US" dirty="0" smtClean="0"/>
              <a:t> How to implement Singleton?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425450" lvl="1" indent="-171450">
              <a:lnSpc>
                <a:spcPct val="100000"/>
              </a:lnSpc>
              <a:spcAft>
                <a:spcPts val="400"/>
              </a:spcAft>
            </a:pPr>
            <a:endParaRPr lang="en-US" sz="1200" dirty="0"/>
          </a:p>
          <a:p>
            <a:pPr marL="254000" lvl="1" indent="0">
              <a:lnSpc>
                <a:spcPct val="100000"/>
              </a:lnSpc>
              <a:spcAft>
                <a:spcPts val="400"/>
              </a:spcAft>
              <a:buNone/>
            </a:pPr>
            <a:r>
              <a:rPr lang="en-US" sz="1800" dirty="0"/>
              <a:t>To implement Singleton pattern, we have different approaches but all of them have following common concepts.</a:t>
            </a:r>
          </a:p>
          <a:p>
            <a:pPr marL="425450" lvl="1" indent="-171450">
              <a:lnSpc>
                <a:spcPct val="100000"/>
              </a:lnSpc>
              <a:spcAft>
                <a:spcPts val="400"/>
              </a:spcAft>
            </a:pPr>
            <a:endParaRPr lang="en-US" sz="1800" dirty="0"/>
          </a:p>
          <a:p>
            <a:pPr marL="539750" lvl="1" indent="-285750">
              <a:lnSpc>
                <a:spcPct val="100000"/>
              </a:lnSpc>
              <a:spcAft>
                <a:spcPts val="400"/>
              </a:spcAft>
              <a:buFont typeface="Wingdings" panose="05000000000000000000" pitchFamily="2" charset="2"/>
              <a:buChar char="§"/>
            </a:pPr>
            <a:r>
              <a:rPr lang="en-US" sz="1800" dirty="0"/>
              <a:t>Private constructor to restrict instantiation of the class from </a:t>
            </a:r>
            <a:r>
              <a:rPr lang="en-US" sz="1800" dirty="0" smtClean="0"/>
              <a:t>outside classes</a:t>
            </a:r>
            <a:r>
              <a:rPr lang="en-US" sz="1800" dirty="0"/>
              <a:t>.</a:t>
            </a:r>
          </a:p>
          <a:p>
            <a:pPr marL="539750" lvl="1" indent="-285750">
              <a:lnSpc>
                <a:spcPct val="100000"/>
              </a:lnSpc>
              <a:spcAft>
                <a:spcPts val="400"/>
              </a:spcAft>
              <a:buFont typeface="Wingdings" panose="05000000000000000000" pitchFamily="2" charset="2"/>
              <a:buChar char="§"/>
            </a:pPr>
            <a:r>
              <a:rPr lang="en-US" sz="1800" dirty="0"/>
              <a:t>Private static variable of the same </a:t>
            </a:r>
            <a:r>
              <a:rPr lang="en-US" sz="1800" dirty="0" smtClean="0"/>
              <a:t>class (SINGLETON class) </a:t>
            </a:r>
            <a:r>
              <a:rPr lang="en-US" sz="1800" dirty="0"/>
              <a:t>that is the only instance of the class.</a:t>
            </a:r>
          </a:p>
          <a:p>
            <a:pPr marL="539750" lvl="1" indent="-285750">
              <a:lnSpc>
                <a:spcPct val="100000"/>
              </a:lnSpc>
              <a:spcAft>
                <a:spcPts val="400"/>
              </a:spcAft>
              <a:buFont typeface="Wingdings" panose="05000000000000000000" pitchFamily="2" charset="2"/>
              <a:buChar char="§"/>
            </a:pPr>
            <a:r>
              <a:rPr lang="en-US" sz="1800" dirty="0"/>
              <a:t>Public static method that returns the </a:t>
            </a:r>
            <a:r>
              <a:rPr lang="en-US" sz="1800" dirty="0" smtClean="0"/>
              <a:t>instance (SINGLETON instance) </a:t>
            </a:r>
            <a:r>
              <a:rPr lang="en-US" sz="1800" dirty="0"/>
              <a:t>of the class, this is the global access point for outer world to get the instance of the singleton class.</a:t>
            </a:r>
          </a:p>
          <a:p>
            <a:pPr marL="425450" lvl="1" indent="-171450">
              <a:lnSpc>
                <a:spcPct val="100000"/>
              </a:lnSpc>
              <a:spcAft>
                <a:spcPts val="400"/>
              </a:spcAft>
            </a:pPr>
            <a:endParaRPr lang="en-US" sz="1200" dirty="0" smtClean="0"/>
          </a:p>
        </p:txBody>
      </p:sp>
    </p:spTree>
    <p:extLst>
      <p:ext uri="{BB962C8B-B14F-4D97-AF65-F5344CB8AC3E}">
        <p14:creationId xmlns:p14="http://schemas.microsoft.com/office/powerpoint/2010/main" val="1021209435"/>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Singleton Design Pattern </a:t>
            </a:r>
            <a:r>
              <a:rPr lang="en-US" altLang="en-US" dirty="0" smtClean="0"/>
              <a:t>–</a:t>
            </a:r>
            <a:r>
              <a:rPr altLang="en-US" dirty="0" smtClean="0"/>
              <a:t> Different ways to implement Singleton?</a:t>
            </a:r>
            <a:endParaRPr altLang="en-US" dirty="0"/>
          </a:p>
        </p:txBody>
      </p:sp>
      <p:sp>
        <p:nvSpPr>
          <p:cNvPr id="379908" name="Rectangle 4"/>
          <p:cNvSpPr>
            <a:spLocks noGrp="1" noChangeArrowheads="1"/>
          </p:cNvSpPr>
          <p:nvPr>
            <p:ph type="body" sz="half" idx="1"/>
          </p:nvPr>
        </p:nvSpPr>
        <p:spPr>
          <a:xfrm>
            <a:off x="594629" y="955185"/>
            <a:ext cx="11089371" cy="5456499"/>
          </a:xfrm>
        </p:spPr>
        <p:txBody>
          <a:bodyPr>
            <a:noAutofit/>
          </a:bodyPr>
          <a:lstStyle/>
          <a:p>
            <a:pPr marL="254000" lvl="1" indent="0">
              <a:lnSpc>
                <a:spcPct val="100000"/>
              </a:lnSpc>
              <a:spcAft>
                <a:spcPts val="400"/>
              </a:spcAft>
              <a:buNone/>
            </a:pPr>
            <a:endParaRPr lang="en-US" sz="1200" dirty="0"/>
          </a:p>
          <a:p>
            <a:pPr marL="539750" lvl="1" indent="-285750">
              <a:lnSpc>
                <a:spcPct val="100000"/>
              </a:lnSpc>
              <a:spcAft>
                <a:spcPts val="400"/>
              </a:spcAft>
              <a:buFont typeface="Wingdings" panose="05000000000000000000" pitchFamily="2" charset="2"/>
              <a:buChar char="§"/>
            </a:pPr>
            <a:r>
              <a:rPr lang="en-US" sz="1800" dirty="0"/>
              <a:t>Eager initialization</a:t>
            </a:r>
          </a:p>
          <a:p>
            <a:pPr marL="539750" lvl="1" indent="-285750">
              <a:lnSpc>
                <a:spcPct val="100000"/>
              </a:lnSpc>
              <a:spcAft>
                <a:spcPts val="400"/>
              </a:spcAft>
              <a:buFont typeface="Wingdings" panose="05000000000000000000" pitchFamily="2" charset="2"/>
              <a:buChar char="§"/>
            </a:pPr>
            <a:r>
              <a:rPr lang="en-US" sz="1800" dirty="0"/>
              <a:t>Static block initialization</a:t>
            </a:r>
          </a:p>
          <a:p>
            <a:pPr marL="539750" lvl="1" indent="-285750">
              <a:lnSpc>
                <a:spcPct val="100000"/>
              </a:lnSpc>
              <a:spcAft>
                <a:spcPts val="400"/>
              </a:spcAft>
              <a:buFont typeface="Wingdings" panose="05000000000000000000" pitchFamily="2" charset="2"/>
              <a:buChar char="§"/>
            </a:pPr>
            <a:r>
              <a:rPr lang="en-US" sz="1800" dirty="0"/>
              <a:t>Lazy Initialization</a:t>
            </a:r>
          </a:p>
          <a:p>
            <a:pPr marL="539750" lvl="1" indent="-285750">
              <a:lnSpc>
                <a:spcPct val="100000"/>
              </a:lnSpc>
              <a:spcAft>
                <a:spcPts val="400"/>
              </a:spcAft>
              <a:buFont typeface="Wingdings" panose="05000000000000000000" pitchFamily="2" charset="2"/>
              <a:buChar char="§"/>
            </a:pPr>
            <a:r>
              <a:rPr lang="en-US" sz="1800" dirty="0"/>
              <a:t>Thread Safe Singleton</a:t>
            </a:r>
          </a:p>
          <a:p>
            <a:pPr marL="539750" lvl="1" indent="-285750">
              <a:lnSpc>
                <a:spcPct val="100000"/>
              </a:lnSpc>
              <a:spcAft>
                <a:spcPts val="400"/>
              </a:spcAft>
              <a:buFont typeface="Wingdings" panose="05000000000000000000" pitchFamily="2" charset="2"/>
              <a:buChar char="§"/>
            </a:pPr>
            <a:r>
              <a:rPr lang="en-US" sz="1800" dirty="0"/>
              <a:t>Bill Pugh Singleton Implementation</a:t>
            </a:r>
          </a:p>
          <a:p>
            <a:pPr marL="539750" lvl="1" indent="-285750">
              <a:lnSpc>
                <a:spcPct val="100000"/>
              </a:lnSpc>
              <a:spcAft>
                <a:spcPts val="400"/>
              </a:spcAft>
              <a:buFont typeface="Wingdings" panose="05000000000000000000" pitchFamily="2" charset="2"/>
              <a:buChar char="§"/>
            </a:pPr>
            <a:r>
              <a:rPr lang="en-US" sz="1800" dirty="0"/>
              <a:t>Using Reflection to destroy Singleton Pattern</a:t>
            </a:r>
          </a:p>
          <a:p>
            <a:pPr marL="539750" lvl="1" indent="-285750">
              <a:lnSpc>
                <a:spcPct val="100000"/>
              </a:lnSpc>
              <a:spcAft>
                <a:spcPts val="400"/>
              </a:spcAft>
              <a:buFont typeface="Wingdings" panose="05000000000000000000" pitchFamily="2" charset="2"/>
              <a:buChar char="§"/>
            </a:pPr>
            <a:r>
              <a:rPr lang="en-US" sz="1800" dirty="0" err="1"/>
              <a:t>Enum</a:t>
            </a:r>
            <a:r>
              <a:rPr lang="en-US" sz="1800" dirty="0"/>
              <a:t> Singleton</a:t>
            </a:r>
          </a:p>
          <a:p>
            <a:pPr marL="539750" lvl="1" indent="-285750">
              <a:lnSpc>
                <a:spcPct val="100000"/>
              </a:lnSpc>
              <a:spcAft>
                <a:spcPts val="400"/>
              </a:spcAft>
              <a:buFont typeface="Wingdings" panose="05000000000000000000" pitchFamily="2" charset="2"/>
              <a:buChar char="§"/>
            </a:pPr>
            <a:r>
              <a:rPr lang="en-US" sz="1800" dirty="0"/>
              <a:t>Serialization and Singleton</a:t>
            </a:r>
          </a:p>
        </p:txBody>
      </p:sp>
    </p:spTree>
    <p:extLst>
      <p:ext uri="{BB962C8B-B14F-4D97-AF65-F5344CB8AC3E}">
        <p14:creationId xmlns:p14="http://schemas.microsoft.com/office/powerpoint/2010/main" val="1205365624"/>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Singleton Design Pattern </a:t>
            </a:r>
            <a:r>
              <a:rPr lang="en-US" altLang="en-US" dirty="0" smtClean="0"/>
              <a:t>–</a:t>
            </a:r>
            <a:r>
              <a:rPr altLang="en-US" dirty="0" smtClean="0"/>
              <a:t> Eager Initialization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a:t>Eager initialization</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In eager initialization, the instance of Singleton Class is created at the time of class loading, this is the easiest method to create a singleton class but it has a drawback that instance is created even though client application might not be using it</a:t>
            </a:r>
            <a:r>
              <a:rPr lang="en-US" sz="1800" dirty="0" smtClean="0"/>
              <a:t>.</a:t>
            </a:r>
            <a:endParaRPr lang="en-US" sz="1800" dirty="0"/>
          </a:p>
          <a:p>
            <a:pPr marL="539750" lvl="1" indent="-285750">
              <a:lnSpc>
                <a:spcPct val="100000"/>
              </a:lnSpc>
              <a:spcAft>
                <a:spcPts val="400"/>
              </a:spcAft>
              <a:buFont typeface="Wingdings" panose="05000000000000000000" pitchFamily="2" charset="2"/>
              <a:buChar char="§"/>
            </a:pPr>
            <a:r>
              <a:rPr lang="en-US" sz="1800" dirty="0"/>
              <a:t>Also this method doesn’t provide any options for exception handling</a:t>
            </a:r>
            <a:r>
              <a:rPr lang="en-US" sz="1800" dirty="0" smtClean="0"/>
              <a:t>.</a:t>
            </a:r>
            <a:endParaRPr lang="en-US" sz="1800" dirty="0"/>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Here is the implementation of static initialization singleton class</a:t>
            </a:r>
            <a:r>
              <a:rPr lang="en-US" sz="1800" dirty="0" smtClean="0"/>
              <a:t>. - </a:t>
            </a:r>
            <a:r>
              <a:rPr lang="en-US" sz="1800" b="1" i="1" dirty="0" err="1">
                <a:solidFill>
                  <a:schemeClr val="tx1"/>
                </a:solidFill>
              </a:rPr>
              <a:t>EagerInitializedSingleton</a:t>
            </a:r>
            <a:r>
              <a:rPr lang="en-US" sz="1800" b="1" i="1" dirty="0">
                <a:solidFill>
                  <a:schemeClr val="tx1"/>
                </a:solidFill>
              </a:rPr>
              <a:t> (Refer to ACE_CORE_9 - </a:t>
            </a:r>
            <a:r>
              <a:rPr lang="en-US" sz="1800" b="1" i="1" dirty="0" err="1" smtClean="0">
                <a:solidFill>
                  <a:schemeClr val="tx1"/>
                </a:solidFill>
              </a:rPr>
              <a:t>com.sapient.singleton</a:t>
            </a:r>
            <a:r>
              <a:rPr lang="en-US" sz="1800" b="1" i="1" dirty="0" smtClean="0">
                <a:solidFill>
                  <a:schemeClr val="tx1"/>
                </a:solidFill>
              </a:rPr>
              <a:t>)</a:t>
            </a:r>
            <a:endParaRPr lang="en-US" sz="1800" b="1" i="1" dirty="0"/>
          </a:p>
          <a:p>
            <a:pPr marL="254000" lvl="1" indent="0">
              <a:lnSpc>
                <a:spcPct val="100000"/>
              </a:lnSpc>
              <a:spcAft>
                <a:spcPts val="400"/>
              </a:spcAft>
              <a:buNone/>
            </a:pPr>
            <a:endParaRPr lang="en-US" sz="1200" dirty="0"/>
          </a:p>
        </p:txBody>
      </p:sp>
    </p:spTree>
    <p:extLst>
      <p:ext uri="{BB962C8B-B14F-4D97-AF65-F5344CB8AC3E}">
        <p14:creationId xmlns:p14="http://schemas.microsoft.com/office/powerpoint/2010/main" val="1550479431"/>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altLang="en-US" dirty="0" smtClean="0"/>
              <a:t>Singleton Design Pattern </a:t>
            </a:r>
            <a:r>
              <a:rPr lang="en-US" altLang="en-US" dirty="0" smtClean="0"/>
              <a:t>–</a:t>
            </a:r>
            <a:r>
              <a:rPr altLang="en-US" dirty="0" smtClean="0"/>
              <a:t> </a:t>
            </a:r>
            <a:r>
              <a:rPr lang="en-US" altLang="en-US" dirty="0"/>
              <a:t>Static block initialization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smtClean="0"/>
              <a:t>Static block initialization </a:t>
            </a:r>
            <a:r>
              <a:rPr lang="en-US" sz="1800" dirty="0"/>
              <a:t>implementation is similar to eager initialization, except that instance of class is created in the static block that provides option </a:t>
            </a:r>
            <a:r>
              <a:rPr lang="en-US" sz="1800" dirty="0" smtClean="0"/>
              <a:t>for exception handling.</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Both eager initialization and static block initialization creates the instance even before it’s being used and that is not the best practice to use</a:t>
            </a:r>
            <a:r>
              <a:rPr lang="en-US" sz="1800" dirty="0" smtClean="0"/>
              <a:t>.</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 </a:t>
            </a:r>
            <a:r>
              <a:rPr lang="en-US" sz="1800" b="1" i="1" dirty="0" err="1" smtClean="0">
                <a:solidFill>
                  <a:schemeClr val="tx1"/>
                </a:solidFill>
              </a:rPr>
              <a:t>StaticBlockSingleton</a:t>
            </a:r>
            <a:r>
              <a:rPr lang="en-US" sz="1800" b="1" i="1" dirty="0" smtClean="0">
                <a:solidFill>
                  <a:schemeClr val="tx1"/>
                </a:solidFill>
              </a:rPr>
              <a:t> (</a:t>
            </a:r>
            <a:r>
              <a:rPr lang="en-US" sz="1800" b="1" i="1" dirty="0">
                <a:solidFill>
                  <a:schemeClr val="tx1"/>
                </a:solidFill>
              </a:rPr>
              <a:t>Refer to ACE_CORE_9 - </a:t>
            </a:r>
            <a:r>
              <a:rPr lang="en-US" sz="1800" b="1" i="1" dirty="0" err="1">
                <a:solidFill>
                  <a:schemeClr val="tx1"/>
                </a:solidFill>
              </a:rPr>
              <a:t>com.sapient.singleton</a:t>
            </a:r>
            <a:r>
              <a:rPr lang="en-US" sz="1800" b="1" i="1" dirty="0">
                <a:solidFill>
                  <a:schemeClr val="tx1"/>
                </a:solidFill>
              </a:rPr>
              <a:t>)</a:t>
            </a:r>
            <a:endParaRPr lang="en-US" sz="1800" dirty="0"/>
          </a:p>
        </p:txBody>
      </p:sp>
    </p:spTree>
    <p:extLst>
      <p:ext uri="{BB962C8B-B14F-4D97-AF65-F5344CB8AC3E}">
        <p14:creationId xmlns:p14="http://schemas.microsoft.com/office/powerpoint/2010/main" val="3092492933"/>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a:bodyPr>
          <a:lstStyle/>
          <a:p>
            <a:r>
              <a:rPr altLang="en-US" dirty="0" smtClean="0"/>
              <a:t>Singleton Design Pattern </a:t>
            </a:r>
            <a:r>
              <a:rPr lang="en-US" altLang="en-US" dirty="0" smtClean="0"/>
              <a:t>–</a:t>
            </a:r>
            <a:r>
              <a:rPr altLang="en-US" dirty="0" smtClean="0"/>
              <a:t> </a:t>
            </a:r>
            <a:r>
              <a:rPr lang="en-US" altLang="en-US" dirty="0"/>
              <a:t>Lazy </a:t>
            </a:r>
            <a:r>
              <a:rPr lang="en-US" altLang="en-US" dirty="0" smtClean="0"/>
              <a:t>Initialization</a:t>
            </a:r>
            <a:endParaRPr altLang="en-US" dirty="0"/>
          </a:p>
        </p:txBody>
      </p:sp>
      <p:sp>
        <p:nvSpPr>
          <p:cNvPr id="379908" name="Rectangle 4"/>
          <p:cNvSpPr>
            <a:spLocks noGrp="1" noChangeArrowheads="1"/>
          </p:cNvSpPr>
          <p:nvPr>
            <p:ph type="body" sz="half" idx="1"/>
          </p:nvPr>
        </p:nvSpPr>
        <p:spPr>
          <a:xfrm>
            <a:off x="594629" y="940671"/>
            <a:ext cx="11089371" cy="5456499"/>
          </a:xfrm>
        </p:spPr>
        <p:txBody>
          <a:bodyPr>
            <a:noAutofit/>
          </a:bodyPr>
          <a:lstStyle/>
          <a:p>
            <a:pPr marL="425450" lvl="1" indent="-171450">
              <a:lnSpc>
                <a:spcPct val="100000"/>
              </a:lnSpc>
              <a:spcAft>
                <a:spcPts val="400"/>
              </a:spcAft>
            </a:pPr>
            <a:endParaRPr lang="en-US" sz="1200" dirty="0" smtClean="0"/>
          </a:p>
          <a:p>
            <a:pPr marL="539750" lvl="1" indent="-285750">
              <a:lnSpc>
                <a:spcPct val="100000"/>
              </a:lnSpc>
              <a:spcAft>
                <a:spcPts val="400"/>
              </a:spcAft>
              <a:buFont typeface="Wingdings" panose="05000000000000000000" pitchFamily="2" charset="2"/>
              <a:buChar char="§"/>
            </a:pPr>
            <a:r>
              <a:rPr lang="en-US" sz="1800" dirty="0"/>
              <a:t>Lazy initialization method to implement Singleton pattern creates the instance in the global access method. Here is the sample code for creating Singleton class with this approach.</a:t>
            </a:r>
          </a:p>
          <a:p>
            <a:pPr marL="539750" lvl="1" indent="-285750">
              <a:lnSpc>
                <a:spcPct val="100000"/>
              </a:lnSpc>
              <a:spcAft>
                <a:spcPts val="400"/>
              </a:spcAft>
              <a:buFont typeface="Wingdings" panose="05000000000000000000" pitchFamily="2" charset="2"/>
              <a:buChar char="§"/>
            </a:pPr>
            <a:endParaRPr lang="en-US" sz="1800" dirty="0"/>
          </a:p>
          <a:p>
            <a:pPr marL="539750" lvl="1" indent="-285750">
              <a:lnSpc>
                <a:spcPct val="100000"/>
              </a:lnSpc>
              <a:spcAft>
                <a:spcPts val="400"/>
              </a:spcAft>
              <a:buFont typeface="Wingdings" panose="05000000000000000000" pitchFamily="2" charset="2"/>
              <a:buChar char="§"/>
            </a:pPr>
            <a:r>
              <a:rPr lang="en-US" sz="1800" dirty="0"/>
              <a:t>The above implementation works fine incase of single threaded environment but when it comes to multithreaded systems, it can cause issues if multiple threads are inside the if loop at the same time. It will destroy the singleton pattern and both threads will get the different instances of singleton class.</a:t>
            </a:r>
          </a:p>
          <a:p>
            <a:pPr marL="539750" lvl="1" indent="-285750">
              <a:lnSpc>
                <a:spcPct val="100000"/>
              </a:lnSpc>
              <a:spcAft>
                <a:spcPts val="400"/>
              </a:spcAft>
              <a:buFont typeface="Wingdings" panose="05000000000000000000" pitchFamily="2" charset="2"/>
              <a:buChar char="§"/>
            </a:pPr>
            <a:endParaRPr lang="en-US" sz="1800" dirty="0" smtClean="0"/>
          </a:p>
          <a:p>
            <a:pPr marL="539750" lvl="1" indent="-285750">
              <a:lnSpc>
                <a:spcPct val="100000"/>
              </a:lnSpc>
              <a:spcAft>
                <a:spcPts val="400"/>
              </a:spcAft>
              <a:buFont typeface="Wingdings" panose="05000000000000000000" pitchFamily="2" charset="2"/>
              <a:buChar char="§"/>
            </a:pPr>
            <a:r>
              <a:rPr lang="en-US" sz="1800" dirty="0"/>
              <a:t>- </a:t>
            </a:r>
            <a:r>
              <a:rPr lang="en-US" sz="1800" b="1" i="1" dirty="0" err="1">
                <a:solidFill>
                  <a:schemeClr val="tx1"/>
                </a:solidFill>
              </a:rPr>
              <a:t>LazyInitializedSingleton</a:t>
            </a:r>
            <a:r>
              <a:rPr lang="en-US" sz="1800" b="1" i="1" dirty="0">
                <a:solidFill>
                  <a:schemeClr val="tx1"/>
                </a:solidFill>
              </a:rPr>
              <a:t> (Refer to ACE_CORE_9 - </a:t>
            </a:r>
            <a:r>
              <a:rPr lang="en-US" sz="1800" b="1" i="1" dirty="0" err="1">
                <a:solidFill>
                  <a:schemeClr val="tx1"/>
                </a:solidFill>
              </a:rPr>
              <a:t>com.sapient.singleton</a:t>
            </a:r>
            <a:r>
              <a:rPr lang="en-US" sz="1800" b="1" i="1" dirty="0" smtClean="0">
                <a:solidFill>
                  <a:schemeClr val="tx1"/>
                </a:solidFill>
              </a:rPr>
              <a:t>)</a:t>
            </a:r>
            <a:endParaRPr lang="en-US" sz="1800" dirty="0"/>
          </a:p>
          <a:p>
            <a:pPr marL="539750" lvl="1" indent="-285750">
              <a:lnSpc>
                <a:spcPct val="100000"/>
              </a:lnSpc>
              <a:spcAft>
                <a:spcPts val="400"/>
              </a:spcAft>
              <a:buFont typeface="Wingdings" panose="05000000000000000000" pitchFamily="2" charset="2"/>
              <a:buChar char="§"/>
            </a:pPr>
            <a:endParaRPr lang="en-US" sz="1800" dirty="0"/>
          </a:p>
        </p:txBody>
      </p:sp>
    </p:spTree>
    <p:extLst>
      <p:ext uri="{BB962C8B-B14F-4D97-AF65-F5344CB8AC3E}">
        <p14:creationId xmlns:p14="http://schemas.microsoft.com/office/powerpoint/2010/main" val="3950236395"/>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Content Masters">
  <a:themeElements>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accent2"/>
          </a:solidFill>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GM Color 2016">
    <a:dk1>
      <a:srgbClr val="22262E"/>
    </a:dk1>
    <a:lt1>
      <a:srgbClr val="FFFFFF"/>
    </a:lt1>
    <a:dk2>
      <a:srgbClr val="0A2A74"/>
    </a:dk2>
    <a:lt2>
      <a:srgbClr val="D0D0D0"/>
    </a:lt2>
    <a:accent1>
      <a:srgbClr val="1499E6"/>
    </a:accent1>
    <a:accent2>
      <a:srgbClr val="868686"/>
    </a:accent2>
    <a:accent3>
      <a:srgbClr val="DE2714"/>
    </a:accent3>
    <a:accent4>
      <a:srgbClr val="3A2139"/>
    </a:accent4>
    <a:accent5>
      <a:srgbClr val="AA9D82"/>
    </a:accent5>
    <a:accent6>
      <a:srgbClr val="1DA65D"/>
    </a:accent6>
    <a:hlink>
      <a:srgbClr val="C82506"/>
    </a:hlink>
    <a:folHlink>
      <a:srgbClr val="66666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olution xmlns="24943d0a-27c4-4bf8-a607-4a8907b6c8ab"/>
    <Theme_x0020_2 xmlns="c8085c4b-1ac7-4641-80ad-2522959560d5"/>
    <Region xmlns="c8085c4b-1ac7-4641-80ad-2522959560d5"/>
    <Practice_x0020_2 xmlns="c8085c4b-1ac7-4641-80ad-2522959560d5"/>
    <Client_x0020_Segmentation xmlns="c8085c4b-1ac7-4641-80ad-2522959560d5" xsi:nil="true"/>
    <Sapient_x0020_Contact_x0028_s_x0029_ xmlns="c8085c4b-1ac7-4641-80ad-2522959560d5">
      <UserInfo>
        <DisplayName>i:0#.w|sapient\dkumme</DisplayName>
        <AccountId>136</AccountId>
        <AccountType/>
      </UserInfo>
    </Sapient_x0020_Contact_x0028_s_x0029_>
    <Domain xmlns="c8085c4b-1ac7-4641-80ad-2522959560d5"/>
    <Capability xmlns="c8085c4b-1ac7-4641-80ad-2522959560d5"/>
    <Key_x0020_Technologies xmlns="c8085c4b-1ac7-4641-80ad-2522959560d5"/>
    <Key_x0020_Word xmlns="24943d0a-27c4-4bf8-a607-4a8907b6c8a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 ma:contentTypeID="0x010100BA9AACD866FC1E4981E74F9CCA9E5CA0005B817ECD3F7FD84D9F3264808D7ACDD3" ma:contentTypeVersion="5" ma:contentTypeDescription="" ma:contentTypeScope="" ma:versionID="d2825f2e4a9b54e65d324119a5cbbcf9">
  <xsd:schema xmlns:xsd="http://www.w3.org/2001/XMLSchema" xmlns:xs="http://www.w3.org/2001/XMLSchema" xmlns:p="http://schemas.microsoft.com/office/2006/metadata/properties" xmlns:ns2="c8085c4b-1ac7-4641-80ad-2522959560d5" xmlns:ns4="24943d0a-27c4-4bf8-a607-4a8907b6c8ab" targetNamespace="http://schemas.microsoft.com/office/2006/metadata/properties" ma:root="true" ma:fieldsID="29b71cb4a96d73055e5f9ffe46ed1e26" ns2:_="" ns4:_="">
    <xsd:import namespace="c8085c4b-1ac7-4641-80ad-2522959560d5"/>
    <xsd:import namespace="24943d0a-27c4-4bf8-a607-4a8907b6c8ab"/>
    <xsd:element name="properties">
      <xsd:complexType>
        <xsd:sequence>
          <xsd:element name="documentManagement">
            <xsd:complexType>
              <xsd:all>
                <xsd:element ref="ns2:Domain" minOccurs="0"/>
                <xsd:element ref="ns2:Practice_x0020_2" minOccurs="0"/>
                <xsd:element ref="ns2:Theme_x0020_2" minOccurs="0"/>
                <xsd:element ref="ns2:Sapient_x0020_Contact_x0028_s_x0029_" minOccurs="0"/>
                <xsd:element ref="ns2:Client_x0020_Segmentation" minOccurs="0"/>
                <xsd:element ref="ns2:Region" minOccurs="0"/>
                <xsd:element ref="ns2:Key_x0020_Technologies" minOccurs="0"/>
                <xsd:element ref="ns2:Capability" minOccurs="0"/>
                <xsd:element ref="ns4:Solution" minOccurs="0"/>
                <xsd:element ref="ns4:Key_x0020_Wor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085c4b-1ac7-4641-80ad-2522959560d5" elementFormDefault="qualified">
    <xsd:import namespace="http://schemas.microsoft.com/office/2006/documentManagement/types"/>
    <xsd:import namespace="http://schemas.microsoft.com/office/infopath/2007/PartnerControls"/>
    <xsd:element name="Domain" ma:index="8" nillable="true" ma:displayName="Domain" ma:internalName="Domain">
      <xsd:complexType>
        <xsd:complexContent>
          <xsd:extension base="dms:MultiChoice">
            <xsd:sequence>
              <xsd:element name="Value" maxOccurs="unbounded" minOccurs="0" nillable="true">
                <xsd:simpleType>
                  <xsd:restriction base="dms:Choice">
                    <xsd:enumeration value="Business Analysis"/>
                    <xsd:enumeration value="Business Development"/>
                    <xsd:enumeration value="General Management"/>
                    <xsd:enumeration value="Operations"/>
                    <xsd:enumeration value="Program Management"/>
                    <xsd:enumeration value="Quality Assurance"/>
                    <xsd:enumeration value="User Experience"/>
                    <xsd:enumeration value="Technology"/>
                  </xsd:restriction>
                </xsd:simpleType>
              </xsd:element>
            </xsd:sequence>
          </xsd:extension>
        </xsd:complexContent>
      </xsd:complexType>
    </xsd:element>
    <xsd:element name="Practice_x0020_2" ma:index="9" nillable="true" ma:displayName="Practice" ma:internalName="Practice_x0020_2">
      <xsd:complexType>
        <xsd:complexContent>
          <xsd:extension base="dms:MultiChoice">
            <xsd:sequence>
              <xsd:element name="Value" maxOccurs="unbounded" minOccurs="0" nillable="true">
                <xsd:simpleType>
                  <xsd:restriction base="dms:Choice">
                    <xsd:enumeration value="Buy-Side Investment Process"/>
                    <xsd:enumeration value="Clearing &amp; Collateral"/>
                    <xsd:enumeration value="CTRM"/>
                    <xsd:enumeration value="Data Management"/>
                    <xsd:enumeration value="Derivatives Platforms"/>
                    <xsd:enumeration value="Operational Risk"/>
                    <xsd:enumeration value="Pipeline and Shipping"/>
                    <xsd:enumeration value="Portfolio Accounting"/>
                    <xsd:enumeration value="Regulatory Reporting"/>
                    <xsd:enumeration value="Trade Documentation"/>
                    <xsd:enumeration value="Valuation and Risk Analytics"/>
                  </xsd:restriction>
                </xsd:simpleType>
              </xsd:element>
            </xsd:sequence>
          </xsd:extension>
        </xsd:complexContent>
      </xsd:complexType>
    </xsd:element>
    <xsd:element name="Theme_x0020_2" ma:index="10" nillable="true" ma:displayName="Theme" ma:internalName="Theme_x0020_2">
      <xsd:complexType>
        <xsd:complexContent>
          <xsd:extension base="dms:MultiChoice">
            <xsd:sequence>
              <xsd:element name="Value" maxOccurs="unbounded" minOccurs="0" nillable="true">
                <xsd:simpleType>
                  <xsd:restriction base="dms:Choice">
                    <xsd:enumeration value="Clearing and Collateral"/>
                    <xsd:enumeration value="Client Portals"/>
                    <xsd:enumeration value="Data Readiness"/>
                    <xsd:enumeration value="Energy Intelligence"/>
                    <xsd:enumeration value="Enterprise Risk"/>
                    <xsd:enumeration value="Industrialization"/>
                    <xsd:enumeration value="Mid-Stream"/>
                    <xsd:enumeration value="Regulatory Reporting"/>
                    <xsd:enumeration value="Research"/>
                    <xsd:enumeration value="Structured Finance"/>
                    <xsd:enumeration value="Wealth"/>
                  </xsd:restriction>
                </xsd:simpleType>
              </xsd:element>
            </xsd:sequence>
          </xsd:extension>
        </xsd:complexContent>
      </xsd:complexType>
    </xsd:element>
    <xsd:element name="Sapient_x0020_Contact_x0028_s_x0029_" ma:index="13" nillable="true" ma:displayName="Sapient Contact(s)" ma:list="UserInfo" ma:SharePointGroup="0" ma:internalName="Sapient_x0020_Contact_x0028_s_x0029_"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lient_x0020_Segmentation" ma:index="14" nillable="true" ma:displayName="Client Segmentation" ma:format="Dropdown" ma:internalName="Client_x0020_Segmentation">
      <xsd:simpleType>
        <xsd:restriction base="dms:Choice">
          <xsd:enumeration value="Banks - Global Investment Bank"/>
          <xsd:enumeration value="Banks - Regional Investment Bank"/>
          <xsd:enumeration value="Banks - Custodians"/>
          <xsd:enumeration value="Banks - Brokers"/>
          <xsd:enumeration value="Investment Management - Institutional Asset Manager"/>
          <xsd:enumeration value="Investment Management - Hedge Funds"/>
          <xsd:enumeration value="Investment Management - Mutual Funds"/>
          <xsd:enumeration value="Investment Management - Wealth Management"/>
          <xsd:enumeration value="Investment Management - Fund Administration"/>
          <xsd:enumeration value="Intermediaries - Exchanges"/>
          <xsd:enumeration value="Intermediaries - Clearing House"/>
          <xsd:enumeration value="Intermediaries - ISO"/>
          <xsd:enumeration value="Intermediaries - Industry Associations"/>
          <xsd:enumeration value="Energy &amp; Commodity Companies - Global Oil"/>
          <xsd:enumeration value="Energy &amp; Commodity Companies - Mid-stream Operators"/>
          <xsd:enumeration value="Energy &amp; Commodity Companies - EU Energy Merchants"/>
          <xsd:enumeration value="Energy &amp; Commodity Companies - NA Energy Merchants"/>
          <xsd:enumeration value="Governments &amp; Regulators - US"/>
          <xsd:enumeration value="Governments &amp; Regulators - UK"/>
          <xsd:enumeration value="Governments &amp; Regulators - Canada"/>
          <xsd:enumeration value="Governments &amp; Regulators - EU"/>
          <xsd:enumeration value="Governments &amp; Regulators - Asia"/>
          <xsd:enumeration value="Partner"/>
          <xsd:enumeration value="Competitor"/>
          <xsd:enumeration value="Vendor"/>
        </xsd:restriction>
      </xsd:simpleType>
    </xsd:element>
    <xsd:element name="Region" ma:index="15"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sia"/>
                    <xsd:enumeration value="Australia"/>
                    <xsd:enumeration value="Canada"/>
                    <xsd:enumeration value="EU"/>
                    <xsd:enumeration value="EU - UK"/>
                    <xsd:enumeration value="India"/>
                    <xsd:enumeration value="Middle East"/>
                    <xsd:enumeration value="S. America"/>
                    <xsd:enumeration value="USA"/>
                  </xsd:restriction>
                </xsd:simpleType>
              </xsd:element>
            </xsd:sequence>
          </xsd:extension>
        </xsd:complexContent>
      </xsd:complexType>
    </xsd:element>
    <xsd:element name="Key_x0020_Technologies" ma:index="16" nillable="true" ma:displayName="Key Technologies" ma:list="{17722692-f909-4a6d-9d7c-4d99fd41a240}" ma:internalName="Key_x0020_Technologies" ma:showField="Active_x0020_Title" ma:web="c8085c4b-1ac7-4641-80ad-2522959560d5">
      <xsd:complexType>
        <xsd:complexContent>
          <xsd:extension base="dms:MultiChoiceLookup">
            <xsd:sequence>
              <xsd:element name="Value" type="dms:Lookup" maxOccurs="unbounded" minOccurs="0" nillable="true"/>
            </xsd:sequence>
          </xsd:extension>
        </xsd:complexContent>
      </xsd:complexType>
    </xsd:element>
    <xsd:element name="Capability" ma:index="17" nillable="true" ma:displayName="Capability" ma:list="{c6488a8c-465d-4018-ba9f-27905420605d}" ma:internalName="Capability" ma:showField="Title" ma:web="c8085c4b-1ac7-4641-80ad-2522959560d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943d0a-27c4-4bf8-a607-4a8907b6c8ab" elementFormDefault="qualified">
    <xsd:import namespace="http://schemas.microsoft.com/office/2006/documentManagement/types"/>
    <xsd:import namespace="http://schemas.microsoft.com/office/infopath/2007/PartnerControls"/>
    <xsd:element name="Solution" ma:index="18" nillable="true" ma:displayName="Solution" ma:list="{228c778e-9a00-4699-9aa7-da888e41b916}" ma:internalName="Solution" ma:showField="Title">
      <xsd:complexType>
        <xsd:complexContent>
          <xsd:extension base="dms:MultiChoiceLookup">
            <xsd:sequence>
              <xsd:element name="Value" type="dms:Lookup" maxOccurs="unbounded" minOccurs="0" nillable="true"/>
            </xsd:sequence>
          </xsd:extension>
        </xsd:complexContent>
      </xsd:complexType>
    </xsd:element>
    <xsd:element name="Key_x0020_Word" ma:index="19" nillable="true" ma:displayName="Key Word" ma:hidden="true" ma:list="{92a028d3-ecb9-485b-ac47-c09f6ebe3090}" ma:internalName="Key_x0020_Word" ma:readOnly="false" ma:showField="Title">
      <xsd:simpleType>
        <xsd:restriction base="dms:Lookup"/>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2" ma:displayName="Comments"/>
        <xsd:element name="keywords" minOccurs="0" maxOccurs="1" type="xsd:string" ma:index="11"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F53719-B4BD-49BC-B198-39FD3ED5738B}">
  <ds:schemaRefs>
    <ds:schemaRef ds:uri="http://schemas.microsoft.com/sharepoint/v3/contenttype/forms"/>
  </ds:schemaRefs>
</ds:datastoreItem>
</file>

<file path=customXml/itemProps2.xml><?xml version="1.0" encoding="utf-8"?>
<ds:datastoreItem xmlns:ds="http://schemas.openxmlformats.org/officeDocument/2006/customXml" ds:itemID="{9261D4D0-73CC-4280-AF59-F361C383B16A}">
  <ds:schemaRefs>
    <ds:schemaRef ds:uri="http://www.w3.org/XML/1998/namespace"/>
    <ds:schemaRef ds:uri="http://purl.org/dc/terms/"/>
    <ds:schemaRef ds:uri="http://purl.org/dc/elements/1.1/"/>
    <ds:schemaRef ds:uri="http://schemas.microsoft.com/office/2006/documentManagement/types"/>
    <ds:schemaRef ds:uri="24943d0a-27c4-4bf8-a607-4a8907b6c8ab"/>
    <ds:schemaRef ds:uri="c8085c4b-1ac7-4641-80ad-2522959560d5"/>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0F316D6-DEC8-4AC9-BE68-A9B7E99898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085c4b-1ac7-4641-80ad-2522959560d5"/>
    <ds:schemaRef ds:uri="24943d0a-27c4-4bf8-a607-4a8907b6c8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15698</TotalTime>
  <Words>3223</Words>
  <Application>Microsoft Office PowerPoint</Application>
  <PresentationFormat>Custom</PresentationFormat>
  <Paragraphs>550</Paragraphs>
  <Slides>35</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Calibri</vt:lpstr>
      <vt:lpstr>Consolas</vt:lpstr>
      <vt:lpstr>Courier New</vt:lpstr>
      <vt:lpstr>SapientSansMedium</vt:lpstr>
      <vt:lpstr>SapientSansRegular</vt:lpstr>
      <vt:lpstr>VAG Rounded Std Light</vt:lpstr>
      <vt:lpstr>Wingdings</vt:lpstr>
      <vt:lpstr>Content Masters</vt:lpstr>
      <vt:lpstr>Design Pattern         Singleton and Builder </vt:lpstr>
      <vt:lpstr>PowerPoint Presentation</vt:lpstr>
      <vt:lpstr>Singleton Design Pattern</vt:lpstr>
      <vt:lpstr>Singleton Design Pattern – WHAT?</vt:lpstr>
      <vt:lpstr>Singleton Design Pattern – How to implement Singleton?</vt:lpstr>
      <vt:lpstr>Singleton Design Pattern – Different ways to implement Singleton?</vt:lpstr>
      <vt:lpstr>Singleton Design Pattern – Eager Initialization</vt:lpstr>
      <vt:lpstr>Singleton Design Pattern – Static block initialization</vt:lpstr>
      <vt:lpstr>Singleton Design Pattern – Lazy Initialization</vt:lpstr>
      <vt:lpstr>Singleton Design Pattern – Thread Safe Singleton</vt:lpstr>
      <vt:lpstr>Singleton Design Pattern – Double Check Locking</vt:lpstr>
      <vt:lpstr>Singleton Design Pattern – Bill Pugh Singleton Implementation</vt:lpstr>
      <vt:lpstr>Singleton Design Pattern – Bill Pugh Singleton Implementation (cont…)</vt:lpstr>
      <vt:lpstr>Singleton Design Pattern – Reflection to break Singleton</vt:lpstr>
      <vt:lpstr>Singleton Design Pattern – Enum Singleton</vt:lpstr>
      <vt:lpstr>Singleton Design Pattern – Singleton and Serialization</vt:lpstr>
      <vt:lpstr>Singleton Design Pattern – Advantages and Usage</vt:lpstr>
      <vt:lpstr>Singleton Design Pattern – Java API’s using Singleton : Runtime</vt:lpstr>
      <vt:lpstr>Singleton Design Pattern – Java API’s using Singleton : Desktop</vt:lpstr>
      <vt:lpstr>Builder Design Pattern</vt:lpstr>
      <vt:lpstr>Builder Design Pattern – WHAT?</vt:lpstr>
      <vt:lpstr>Builder Design Pattern – WHAT and WHERE? </vt:lpstr>
      <vt:lpstr>Builder Design Pattern – WHERE? </vt:lpstr>
      <vt:lpstr>Builder Design Pattern – HOW? </vt:lpstr>
      <vt:lpstr>Builder Design Pattern – HOW? </vt:lpstr>
      <vt:lpstr>Builder Design Pattern – Guidelines for Builder design pattern in Java?</vt:lpstr>
      <vt:lpstr>Builder Design Pattern – Implementation</vt:lpstr>
      <vt:lpstr>Builder Design Pattern – Features of using Builder</vt:lpstr>
      <vt:lpstr>Builder Design Pattern – Real World Example (AlertDialog)</vt:lpstr>
      <vt:lpstr>Builder Design Pattern – When to use Builder Design pattern in Java?</vt:lpstr>
      <vt:lpstr>Builder Design Pattern –  Pros and Cons</vt:lpstr>
      <vt:lpstr>Builder Design Pattern – Example from Java API/ JDK</vt:lpstr>
      <vt:lpstr>Builder Design Pattern – Example from Java API/ JDK</vt:lpstr>
      <vt:lpstr>References</vt:lpstr>
      <vt:lpstr>THANK YOU</vt:lpstr>
    </vt:vector>
  </TitlesOfParts>
  <Company>Sapient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 PPT Template 16x9</dc:title>
  <dc:creator>Dan Kummer</dc:creator>
  <cp:lastModifiedBy>Ishan Aggarwal</cp:lastModifiedBy>
  <cp:revision>318</cp:revision>
  <cp:lastPrinted>2015-02-14T20:13:28Z</cp:lastPrinted>
  <dcterms:created xsi:type="dcterms:W3CDTF">2015-02-05T19:35:34Z</dcterms:created>
  <dcterms:modified xsi:type="dcterms:W3CDTF">2016-12-13T04:05:13Z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0x010100BA9AACD866FC1E4981E74F9CCA9E5CA0005B817ECD3F7FD84D9F3264808D7ACDD3</vt:lpwstr>
  </property>
  <property fmtid="{D5CDD505-2E9C-101B-9397-08002B2CF9AE}" pid="3" name="Offisync_ProviderInitializationData">
    <vt:lpwstr>https://vox.publicis.sapient.com</vt:lpwstr>
  </property>
  <property fmtid="{D5CDD505-2E9C-101B-9397-08002B2CF9AE}" pid="4" name="Jive_LatestUserAccountName">
    <vt:lpwstr>iaggar</vt:lpwstr>
  </property>
  <property fmtid="{D5CDD505-2E9C-101B-9397-08002B2CF9AE}" pid="5" name="Offisync_UniqueId">
    <vt:lpwstr>153923</vt:lpwstr>
  </property>
  <property fmtid="{D5CDD505-2E9C-101B-9397-08002B2CF9AE}" pid="6" name="Offisync_ServerID">
    <vt:lpwstr>2a760b3e-54a5-418b-9dd9-555cd32dea45</vt:lpwstr>
  </property>
  <property fmtid="{D5CDD505-2E9C-101B-9397-08002B2CF9AE}" pid="7" name="Jive_VersionGuid">
    <vt:lpwstr>6fd59305-a103-4462-aea0-b5c72fec8f97</vt:lpwstr>
  </property>
  <property fmtid="{D5CDD505-2E9C-101B-9397-08002B2CF9AE}" pid="8" name="Offisync_UpdateToken">
    <vt:lpwstr>1</vt:lpwstr>
  </property>
</Properties>
</file>