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7"/>
  </p:notesMasterIdLst>
  <p:handoutMasterIdLst>
    <p:handoutMasterId r:id="rId18"/>
  </p:handoutMasterIdLst>
  <p:sldIdLst>
    <p:sldId id="258" r:id="rId5"/>
    <p:sldId id="423" r:id="rId6"/>
    <p:sldId id="424" r:id="rId7"/>
    <p:sldId id="425" r:id="rId8"/>
    <p:sldId id="426" r:id="rId9"/>
    <p:sldId id="427" r:id="rId10"/>
    <p:sldId id="428" r:id="rId11"/>
    <p:sldId id="429" r:id="rId12"/>
    <p:sldId id="430" r:id="rId13"/>
    <p:sldId id="431" r:id="rId14"/>
    <p:sldId id="432" r:id="rId15"/>
    <p:sldId id="261"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764BIT"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88706" autoAdjust="0"/>
  </p:normalViewPr>
  <p:slideViewPr>
    <p:cSldViewPr snapToGrid="0" showGuides="1">
      <p:cViewPr varScale="1">
        <p:scale>
          <a:sx n="60" d="100"/>
          <a:sy n="60" d="100"/>
        </p:scale>
        <p:origin x="774" y="72"/>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12/14/2016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dirty="0"/>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12/14/2016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dirty="0"/>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Java – </a:t>
            </a:r>
            <a:r>
              <a:rPr lang="en-US" b="1" dirty="0" smtClean="0">
                <a:solidFill>
                  <a:schemeClr val="bg1"/>
                </a:solidFill>
                <a:latin typeface="+mj-lt"/>
              </a:rPr>
              <a:t>Prototype Design </a:t>
            </a:r>
            <a:r>
              <a:rPr lang="en-US" b="1" dirty="0" smtClean="0">
                <a:solidFill>
                  <a:schemeClr val="bg1"/>
                </a:solidFill>
                <a:latin typeface="+mj-lt"/>
              </a:rPr>
              <a:t>Patterns</a:t>
            </a:r>
            <a:endParaRPr lang="en-US" b="1" dirty="0">
              <a:solidFill>
                <a:schemeClr val="bg1"/>
              </a:solidFill>
              <a:latin typeface="+mj-lt"/>
            </a:endParaRP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a:t>
            </a:r>
            <a:r>
              <a:rPr lang="en-US" dirty="0" err="1" smtClean="0"/>
              <a:t>Consequnces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Prototype has many of the same consequences that Abstract Factory and Builder have. It hides the concrete product class from the client, thereby reducing the number of names of clients know about. Moreover, these patterns let a client work with application-specific classes without modification.</a:t>
            </a:r>
          </a:p>
          <a:p>
            <a:endParaRPr lang="en-US" dirty="0"/>
          </a:p>
          <a:p>
            <a:r>
              <a:rPr lang="en-US" dirty="0" smtClean="0"/>
              <a:t>Reducing sub classing. Factory method often produces a hierarchy of Creator classes. Prototype patterns lets you clone a prototype instead of asking a factory method to make a new object. Hence you don’t need a Creator class hierarchy at all..</a:t>
            </a:r>
          </a:p>
          <a:p>
            <a:endParaRPr lang="en-US" dirty="0"/>
          </a:p>
          <a:p>
            <a:r>
              <a:rPr lang="en-US" dirty="0" smtClean="0"/>
              <a:t>Configuring an application with classes dynamically. Some run-time environments let you load classes into an application dynamically.</a:t>
            </a:r>
          </a:p>
          <a:p>
            <a:pPr marL="0" indent="0">
              <a:buNone/>
            </a:pPr>
            <a:endParaRPr lang="en-US" dirty="0"/>
          </a:p>
          <a:p>
            <a:r>
              <a:rPr lang="en-US" dirty="0" smtClean="0"/>
              <a:t>Additional benefits of the prototype patterns are- </a:t>
            </a:r>
          </a:p>
          <a:p>
            <a:pPr lvl="1"/>
            <a:r>
              <a:rPr lang="en-US" dirty="0" smtClean="0"/>
              <a:t>Adding and removing products at run-time. Prototypes let you incorporate a new concrete product class into a system simply by registering a prototypical instance with the client.</a:t>
            </a:r>
          </a:p>
          <a:p>
            <a:pPr lvl="1"/>
            <a:endParaRPr lang="en-US" dirty="0"/>
          </a:p>
          <a:p>
            <a:pPr lvl="1"/>
            <a:r>
              <a:rPr lang="en-US" dirty="0" smtClean="0"/>
              <a:t>Specifying new objects by varying values. Highly dynamic systems let you define new behavior through object composition- by specifying values for an object’s variables,  You effectively define new kinds of objects by instantiating existing class and registering the instances as prototypes of client objects.</a:t>
            </a:r>
          </a:p>
          <a:p>
            <a:pPr lvl="1"/>
            <a:endParaRPr lang="en-US" dirty="0"/>
          </a:p>
          <a:p>
            <a:pPr lvl="1"/>
            <a:r>
              <a:rPr lang="en-US" dirty="0" smtClean="0"/>
              <a:t>Specifying new objects by varying structures. Many application build objects from parts and subparts.</a:t>
            </a:r>
          </a:p>
          <a:p>
            <a:pPr lvl="1"/>
            <a:endParaRPr lang="en-US" dirty="0"/>
          </a:p>
        </p:txBody>
      </p:sp>
    </p:spTree>
    <p:extLst>
      <p:ext uri="{BB962C8B-B14F-4D97-AF65-F5344CB8AC3E}">
        <p14:creationId xmlns:p14="http://schemas.microsoft.com/office/powerpoint/2010/main" val="420468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Flaws</a:t>
            </a:r>
            <a:endParaRPr lang="en-US" dirty="0"/>
          </a:p>
        </p:txBody>
      </p:sp>
      <p:sp>
        <p:nvSpPr>
          <p:cNvPr id="3" name="Content Placeholder 2"/>
          <p:cNvSpPr>
            <a:spLocks noGrp="1"/>
          </p:cNvSpPr>
          <p:nvPr>
            <p:ph idx="1"/>
          </p:nvPr>
        </p:nvSpPr>
        <p:spPr/>
        <p:txBody>
          <a:bodyPr/>
          <a:lstStyle/>
          <a:p>
            <a:r>
              <a:rPr lang="en-US" dirty="0" smtClean="0"/>
              <a:t>The main liability of the Prototype pattern is that each subclass of Prototype must implement the Clone operation, which may be difficult. </a:t>
            </a:r>
          </a:p>
          <a:p>
            <a:r>
              <a:rPr lang="en-US" dirty="0" smtClean="0"/>
              <a:t>Implementing Clone can be difficult when their internals include objects that don’t support copying or have circular references.</a:t>
            </a:r>
            <a:endParaRPr lang="en-US" dirty="0"/>
          </a:p>
        </p:txBody>
      </p:sp>
    </p:spTree>
    <p:extLst>
      <p:ext uri="{BB962C8B-B14F-4D97-AF65-F5344CB8AC3E}">
        <p14:creationId xmlns:p14="http://schemas.microsoft.com/office/powerpoint/2010/main" val="4029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a:t>
            </a:r>
            <a:endParaRPr lang="en-US" dirty="0"/>
          </a:p>
        </p:txBody>
      </p:sp>
      <p:sp>
        <p:nvSpPr>
          <p:cNvPr id="3" name="Content Placeholder 2"/>
          <p:cNvSpPr>
            <a:spLocks noGrp="1"/>
          </p:cNvSpPr>
          <p:nvPr>
            <p:ph idx="1"/>
          </p:nvPr>
        </p:nvSpPr>
        <p:spPr/>
        <p:txBody>
          <a:bodyPr/>
          <a:lstStyle/>
          <a:p>
            <a:r>
              <a:rPr lang="en-US" altLang="en-US" dirty="0"/>
              <a:t>A creational pattern</a:t>
            </a:r>
          </a:p>
          <a:p>
            <a:r>
              <a:rPr lang="en-US" altLang="en-US" dirty="0"/>
              <a:t>Specify the kinds of objects to create using a prototypical instance, and create new objects by copying this prototype</a:t>
            </a:r>
            <a:endParaRPr lang="en-US" altLang="en-US" dirty="0">
              <a:solidFill>
                <a:srgbClr val="EAEAEA"/>
              </a:solidFill>
            </a:endParaRPr>
          </a:p>
          <a:p>
            <a:endParaRPr lang="en-US" dirty="0" smtClean="0"/>
          </a:p>
          <a:p>
            <a:endParaRPr lang="en-US" dirty="0" smtClean="0"/>
          </a:p>
          <a:p>
            <a:r>
              <a:rPr lang="en-US" dirty="0" smtClean="0"/>
              <a:t>When to use Prototype pattern</a:t>
            </a:r>
          </a:p>
          <a:p>
            <a:pPr lvl="1"/>
            <a:r>
              <a:rPr lang="en-US" altLang="en-US" dirty="0"/>
              <a:t>When product creation should be decoupled from system behavior</a:t>
            </a:r>
          </a:p>
          <a:p>
            <a:pPr lvl="1"/>
            <a:r>
              <a:rPr lang="en-US" altLang="en-US" dirty="0"/>
              <a:t>When to avoid subclasses of an object creator in the client application </a:t>
            </a:r>
          </a:p>
          <a:p>
            <a:pPr lvl="1"/>
            <a:r>
              <a:rPr lang="en-US" altLang="en-US" dirty="0"/>
              <a:t>When creating an instance of a class is time-consuming or complex in some way. </a:t>
            </a:r>
            <a:endParaRPr lang="en-US" altLang="en-US" dirty="0" smtClean="0"/>
          </a:p>
          <a:p>
            <a:pPr lvl="1"/>
            <a:r>
              <a:rPr lang="en-US" altLang="en-US" dirty="0" smtClean="0"/>
              <a:t>When instances of a class can have one of only a few different combinations of state. It may be more convenient to install a corresponding number of prototypes and clone them rather than instantiating the class, each time with the appropriate state.</a:t>
            </a:r>
            <a:endParaRPr lang="en-US" altLang="en-US" dirty="0"/>
          </a:p>
        </p:txBody>
      </p:sp>
    </p:spTree>
    <p:extLst>
      <p:ext uri="{BB962C8B-B14F-4D97-AF65-F5344CB8AC3E}">
        <p14:creationId xmlns:p14="http://schemas.microsoft.com/office/powerpoint/2010/main" val="172787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 Motivation</a:t>
            </a:r>
            <a:endParaRPr lang="en-US" dirty="0"/>
          </a:p>
        </p:txBody>
      </p:sp>
      <p:sp>
        <p:nvSpPr>
          <p:cNvPr id="3" name="Content Placeholder 2"/>
          <p:cNvSpPr>
            <a:spLocks noGrp="1"/>
          </p:cNvSpPr>
          <p:nvPr>
            <p:ph idx="1"/>
          </p:nvPr>
        </p:nvSpPr>
        <p:spPr/>
        <p:txBody>
          <a:bodyPr/>
          <a:lstStyle/>
          <a:p>
            <a:r>
              <a:rPr lang="en-US" dirty="0" smtClean="0"/>
              <a:t>Sometimes, it becomes necessary to copy or clone an “already grown” object rather than instantiating it and setting its values.</a:t>
            </a:r>
          </a:p>
          <a:p>
            <a:endParaRPr lang="en-US" dirty="0"/>
          </a:p>
          <a:p>
            <a:r>
              <a:rPr lang="en-US" dirty="0" smtClean="0"/>
              <a:t>Consider the case of Photoshop. A  graphics designer add an image to the canvas. Then, he adds  a border to it. Then, he gives it a bevel effect. Finally, he sets its transparency to 50%. Now, he selects this image, presses Ctrl + C , and press Ctrl + V  5 times.</a:t>
            </a:r>
          </a:p>
          <a:p>
            <a:endParaRPr lang="en-US" dirty="0"/>
          </a:p>
          <a:p>
            <a:r>
              <a:rPr lang="en-US" dirty="0" smtClean="0"/>
              <a:t>What will happen? The same image will be pasted 5 times. So, there will be 6 identical images on the canvas at different locations.</a:t>
            </a:r>
          </a:p>
          <a:p>
            <a:endParaRPr lang="en-US" dirty="0"/>
          </a:p>
          <a:p>
            <a:r>
              <a:rPr lang="en-US" dirty="0" smtClean="0"/>
              <a:t>How will you achieve this programmatically? </a:t>
            </a:r>
            <a:r>
              <a:rPr lang="en-US" dirty="0"/>
              <a:t> </a:t>
            </a:r>
            <a:r>
              <a:rPr lang="en-US" dirty="0" smtClean="0"/>
              <a:t>New object from scratch at client side? Use a factory?</a:t>
            </a:r>
          </a:p>
          <a:p>
            <a:endParaRPr lang="en-US" dirty="0"/>
          </a:p>
          <a:p>
            <a:r>
              <a:rPr lang="en-US" dirty="0" smtClean="0"/>
              <a:t>Prototype patterns is the solution here.</a:t>
            </a:r>
            <a:endParaRPr lang="en-US" dirty="0"/>
          </a:p>
        </p:txBody>
      </p:sp>
    </p:spTree>
    <p:extLst>
      <p:ext uri="{BB962C8B-B14F-4D97-AF65-F5344CB8AC3E}">
        <p14:creationId xmlns:p14="http://schemas.microsoft.com/office/powerpoint/2010/main" val="12750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Structure</a:t>
            </a:r>
            <a:endParaRPr lang="en-US" dirty="0"/>
          </a:p>
        </p:txBody>
      </p:sp>
      <p:sp>
        <p:nvSpPr>
          <p:cNvPr id="3" name="Content Placeholder 2"/>
          <p:cNvSpPr>
            <a:spLocks noGrp="1"/>
          </p:cNvSpPr>
          <p:nvPr>
            <p:ph idx="1"/>
          </p:nvPr>
        </p:nvSpPr>
        <p:spPr/>
        <p:txBody>
          <a:bodyPr/>
          <a:lstStyle/>
          <a:p>
            <a:r>
              <a:rPr lang="en-US" dirty="0" smtClean="0"/>
              <a:t>Structure</a:t>
            </a:r>
          </a:p>
          <a:p>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560" y="1402621"/>
            <a:ext cx="8735319" cy="421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1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Participant</a:t>
            </a:r>
            <a:endParaRPr lang="en-US" dirty="0"/>
          </a:p>
        </p:txBody>
      </p:sp>
      <p:sp>
        <p:nvSpPr>
          <p:cNvPr id="3" name="Content Placeholder 2"/>
          <p:cNvSpPr>
            <a:spLocks noGrp="1"/>
          </p:cNvSpPr>
          <p:nvPr>
            <p:ph idx="1"/>
          </p:nvPr>
        </p:nvSpPr>
        <p:spPr/>
        <p:txBody>
          <a:bodyPr/>
          <a:lstStyle/>
          <a:p>
            <a:r>
              <a:rPr lang="en-US" dirty="0" smtClean="0"/>
              <a:t>Prototype</a:t>
            </a:r>
          </a:p>
          <a:p>
            <a:pPr lvl="1"/>
            <a:r>
              <a:rPr lang="en-US" dirty="0"/>
              <a:t>Declares an interface for cloning itself</a:t>
            </a:r>
            <a:r>
              <a:rPr lang="en-US" dirty="0" smtClean="0"/>
              <a:t>.</a:t>
            </a:r>
          </a:p>
          <a:p>
            <a:pPr lvl="1"/>
            <a:endParaRPr lang="en-US" dirty="0" smtClean="0"/>
          </a:p>
          <a:p>
            <a:r>
              <a:rPr lang="en-US" dirty="0" err="1" smtClean="0"/>
              <a:t>ConcretePrototype</a:t>
            </a:r>
            <a:endParaRPr lang="en-US" dirty="0" smtClean="0"/>
          </a:p>
          <a:p>
            <a:pPr lvl="1"/>
            <a:r>
              <a:rPr lang="en-US" dirty="0" smtClean="0"/>
              <a:t>Implements an operation for cloning for itself.</a:t>
            </a:r>
          </a:p>
          <a:p>
            <a:pPr lvl="1"/>
            <a:endParaRPr lang="en-US" dirty="0" smtClean="0"/>
          </a:p>
          <a:p>
            <a:r>
              <a:rPr lang="en-US" dirty="0" smtClean="0"/>
              <a:t>Client</a:t>
            </a:r>
          </a:p>
          <a:p>
            <a:pPr lvl="1"/>
            <a:r>
              <a:rPr lang="en-US" dirty="0" smtClean="0"/>
              <a:t>Creates a new object by asking a prototype to clone itself.</a:t>
            </a:r>
          </a:p>
        </p:txBody>
      </p:sp>
    </p:spTree>
    <p:extLst>
      <p:ext uri="{BB962C8B-B14F-4D97-AF65-F5344CB8AC3E}">
        <p14:creationId xmlns:p14="http://schemas.microsoft.com/office/powerpoint/2010/main" val="65305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Proble</a:t>
            </a:r>
            <a:r>
              <a:rPr lang="en-US" dirty="0"/>
              <a:t>m</a:t>
            </a:r>
          </a:p>
        </p:txBody>
      </p:sp>
      <p:sp>
        <p:nvSpPr>
          <p:cNvPr id="3" name="Content Placeholder 2"/>
          <p:cNvSpPr>
            <a:spLocks noGrp="1"/>
          </p:cNvSpPr>
          <p:nvPr>
            <p:ph idx="1"/>
          </p:nvPr>
        </p:nvSpPr>
        <p:spPr/>
        <p:txBody>
          <a:bodyPr/>
          <a:lstStyle/>
          <a:p>
            <a:r>
              <a:rPr lang="en-US" dirty="0" smtClean="0"/>
              <a:t>Create an </a:t>
            </a:r>
            <a:r>
              <a:rPr lang="en-US" dirty="0"/>
              <a:t>entertainment application that will require instances of Movie, Album and Show classes very frequently. I do not want to create their instances </a:t>
            </a:r>
            <a:r>
              <a:rPr lang="en-US" dirty="0" smtClean="0"/>
              <a:t>every time </a:t>
            </a:r>
            <a:r>
              <a:rPr lang="en-US" dirty="0"/>
              <a:t>as it is costly. So, I will create their prototype instances, and </a:t>
            </a:r>
            <a:r>
              <a:rPr lang="en-US" dirty="0" smtClean="0"/>
              <a:t>every time </a:t>
            </a:r>
            <a:r>
              <a:rPr lang="en-US" dirty="0"/>
              <a:t>when </a:t>
            </a:r>
            <a:r>
              <a:rPr lang="en-US" dirty="0" err="1"/>
              <a:t>i</a:t>
            </a:r>
            <a:r>
              <a:rPr lang="en-US" dirty="0"/>
              <a:t> will need a new instance, I will just clone the prototype.</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318" y="1886860"/>
            <a:ext cx="8013248" cy="447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30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Solution</a:t>
            </a:r>
            <a:endParaRPr lang="en-US" dirty="0"/>
          </a:p>
        </p:txBody>
      </p:sp>
      <p:sp>
        <p:nvSpPr>
          <p:cNvPr id="3" name="Content Placeholder 2"/>
          <p:cNvSpPr>
            <a:spLocks noGrp="1"/>
          </p:cNvSpPr>
          <p:nvPr>
            <p:ph idx="1"/>
          </p:nvPr>
        </p:nvSpPr>
        <p:spPr/>
        <p:txBody>
          <a:bodyPr/>
          <a:lstStyle/>
          <a:p>
            <a:r>
              <a:rPr lang="en-US" dirty="0" smtClean="0"/>
              <a:t>Solution</a:t>
            </a:r>
          </a:p>
          <a:p>
            <a:endParaRPr lang="en-US" dirty="0"/>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773" y="1422620"/>
            <a:ext cx="61150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30057" y="939409"/>
            <a:ext cx="2452914" cy="369332"/>
          </a:xfrm>
          <a:prstGeom prst="rect">
            <a:avLst/>
          </a:prstGeom>
          <a:noFill/>
        </p:spPr>
        <p:txBody>
          <a:bodyPr wrap="square" rtlCol="0">
            <a:spAutoFit/>
          </a:bodyPr>
          <a:lstStyle/>
          <a:p>
            <a:r>
              <a:rPr lang="en-US" dirty="0" err="1" smtClean="0"/>
              <a:t>PrototypeCapable</a:t>
            </a:r>
            <a:endParaRPr lang="en-US" dirty="0" smtClean="0"/>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14" y="2822122"/>
            <a:ext cx="53054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872337" y="2358335"/>
            <a:ext cx="2365829" cy="369332"/>
          </a:xfrm>
          <a:prstGeom prst="rect">
            <a:avLst/>
          </a:prstGeom>
          <a:noFill/>
        </p:spPr>
        <p:txBody>
          <a:bodyPr wrap="square" rtlCol="0">
            <a:spAutoFit/>
          </a:bodyPr>
          <a:lstStyle/>
          <a:p>
            <a:r>
              <a:rPr lang="en-US" dirty="0" smtClean="0"/>
              <a:t>Movie</a:t>
            </a:r>
          </a:p>
        </p:txBody>
      </p:sp>
    </p:spTree>
    <p:extLst>
      <p:ext uri="{BB962C8B-B14F-4D97-AF65-F5344CB8AC3E}">
        <p14:creationId xmlns:p14="http://schemas.microsoft.com/office/powerpoint/2010/main" val="426584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r>
              <a:rPr lang="en-US" dirty="0" smtClean="0"/>
              <a:t>Create two other classes </a:t>
            </a:r>
            <a:r>
              <a:rPr lang="en-US" b="1" dirty="0" smtClean="0"/>
              <a:t>Album</a:t>
            </a:r>
            <a:r>
              <a:rPr lang="en-US" dirty="0" smtClean="0"/>
              <a:t> and </a:t>
            </a:r>
            <a:r>
              <a:rPr lang="en-US" b="1" dirty="0" smtClean="0"/>
              <a:t>show</a:t>
            </a:r>
            <a:r>
              <a:rPr lang="en-US" dirty="0" smtClean="0"/>
              <a:t> as per the class diagram in upper slides.</a:t>
            </a:r>
          </a:p>
          <a:p>
            <a:endParaRPr lang="en-US" dirty="0"/>
          </a:p>
          <a:p>
            <a:r>
              <a:rPr lang="en-US" dirty="0" smtClean="0"/>
              <a:t>Create </a:t>
            </a:r>
            <a:r>
              <a:rPr lang="en-US" dirty="0" err="1" smtClean="0"/>
              <a:t>ProtoTypeFactory</a:t>
            </a:r>
            <a:r>
              <a:rPr lang="en-US" dirty="0" smtClean="0"/>
              <a:t> class- </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981" y="2027463"/>
            <a:ext cx="85629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50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endParaRPr lang="en-US" dirty="0"/>
          </a:p>
        </p:txBody>
      </p:sp>
      <p:sp>
        <p:nvSpPr>
          <p:cNvPr id="3" name="Content Placeholder 2"/>
          <p:cNvSpPr>
            <a:spLocks noGrp="1"/>
          </p:cNvSpPr>
          <p:nvPr>
            <p:ph idx="1"/>
          </p:nvPr>
        </p:nvSpPr>
        <p:spPr/>
        <p:txBody>
          <a:bodyPr/>
          <a:lstStyle/>
          <a:p>
            <a:r>
              <a:rPr lang="en-US" dirty="0" smtClean="0"/>
              <a:t>Below is the test class</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514475"/>
            <a:ext cx="82296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3846076"/>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61D4D0-73CC-4280-AF59-F361C383B16A}">
  <ds:schemaRefs>
    <ds:schemaRef ds:uri="24943d0a-27c4-4bf8-a607-4a8907b6c8ab"/>
    <ds:schemaRef ds:uri="http://www.w3.org/XML/1998/namespace"/>
    <ds:schemaRef ds:uri="http://purl.org/dc/dcmitype/"/>
    <ds:schemaRef ds:uri="c8085c4b-1ac7-4641-80ad-2522959560d5"/>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18417</TotalTime>
  <Words>652</Words>
  <Application>Microsoft Office PowerPoint</Application>
  <PresentationFormat>Custom</PresentationFormat>
  <Paragraphs>61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SapientSansMedium</vt:lpstr>
      <vt:lpstr>SapientSansRegular</vt:lpstr>
      <vt:lpstr>VAG Rounded Std Light</vt:lpstr>
      <vt:lpstr>Wingdings</vt:lpstr>
      <vt:lpstr>Content Masters</vt:lpstr>
      <vt:lpstr>Java – Prototype Design Patterns</vt:lpstr>
      <vt:lpstr>Prototype Pattern</vt:lpstr>
      <vt:lpstr>Prototype Pattern- Motivation</vt:lpstr>
      <vt:lpstr>Prototype - Structure</vt:lpstr>
      <vt:lpstr>Prototype- Participant</vt:lpstr>
      <vt:lpstr>Prototype – Problem</vt:lpstr>
      <vt:lpstr>Prototype - Solution</vt:lpstr>
      <vt:lpstr>Practice</vt:lpstr>
      <vt:lpstr>Test </vt:lpstr>
      <vt:lpstr>Prototype - Consequnces</vt:lpstr>
      <vt:lpstr>Prototype- Flaws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Amit Kumar 52</cp:lastModifiedBy>
  <cp:revision>266</cp:revision>
  <cp:lastPrinted>2015-02-14T20:13:28Z</cp:lastPrinted>
  <dcterms:created xsi:type="dcterms:W3CDTF">2015-02-05T19:35:34Z</dcterms:created>
  <dcterms:modified xsi:type="dcterms:W3CDTF">2016-12-14T09:20:47Z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