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77" r:id="rId6"/>
    <p:sldId id="280" r:id="rId7"/>
    <p:sldId id="269" r:id="rId8"/>
    <p:sldId id="267" r:id="rId9"/>
    <p:sldId id="270" r:id="rId10"/>
    <p:sldId id="265" r:id="rId11"/>
    <p:sldId id="271" r:id="rId12"/>
    <p:sldId id="264" r:id="rId13"/>
    <p:sldId id="272" r:id="rId14"/>
    <p:sldId id="263" r:id="rId15"/>
    <p:sldId id="274" r:id="rId16"/>
    <p:sldId id="273" r:id="rId17"/>
    <p:sldId id="276" r:id="rId18"/>
    <p:sldId id="275" r:id="rId19"/>
    <p:sldId id="278" r:id="rId20"/>
    <p:sldId id="279" r:id="rId21"/>
    <p:sldId id="26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B106E36-FD25-4E2D-B0AA-010F637433A0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060848"/>
            <a:ext cx="8351936" cy="1470025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Modelarea și crearea unui sistem de </a:t>
            </a:r>
            <a:r>
              <a:rPr lang="en-US" dirty="0" err="1" smtClean="0"/>
              <a:t>vinzare</a:t>
            </a:r>
            <a:r>
              <a:rPr lang="en-US" dirty="0" smtClean="0"/>
              <a:t> a </a:t>
            </a:r>
            <a:r>
              <a:rPr lang="en-US" dirty="0" err="1" smtClean="0"/>
              <a:t>abonamentelor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789040"/>
            <a:ext cx="874648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Efectuat</a:t>
            </a:r>
            <a:r>
              <a:rPr lang="en-US" dirty="0" smtClean="0"/>
              <a:t> </a:t>
            </a:r>
            <a:r>
              <a:rPr lang="en-US" dirty="0" err="1" smtClean="0"/>
              <a:t>de:Apostol</a:t>
            </a:r>
            <a:r>
              <a:rPr lang="en-US" dirty="0" smtClean="0"/>
              <a:t> Mihail,Ti-204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verificat</a:t>
            </a:r>
            <a:r>
              <a:rPr lang="en-US" dirty="0" smtClean="0"/>
              <a:t>: </a:t>
            </a:r>
            <a:r>
              <a:rPr lang="en-US" dirty="0" err="1" smtClean="0"/>
              <a:t>asistent</a:t>
            </a:r>
            <a:r>
              <a:rPr lang="en-US" dirty="0" smtClean="0"/>
              <a:t> </a:t>
            </a:r>
            <a:r>
              <a:rPr lang="en-US" dirty="0" err="1" smtClean="0"/>
              <a:t>universitar</a:t>
            </a:r>
            <a:r>
              <a:rPr lang="en-US" dirty="0" err="1"/>
              <a:t>,</a:t>
            </a:r>
            <a:r>
              <a:rPr lang="en-US" dirty="0" err="1" smtClean="0"/>
              <a:t>Mihai</a:t>
            </a:r>
            <a:r>
              <a:rPr lang="en-US" dirty="0" smtClean="0"/>
              <a:t> </a:t>
            </a:r>
            <a:r>
              <a:rPr lang="en-US" dirty="0" err="1" smtClean="0"/>
              <a:t>Gaidau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048"/>
            <a:ext cx="8229600" cy="732656"/>
          </a:xfrm>
        </p:spPr>
        <p:txBody>
          <a:bodyPr/>
          <a:lstStyle/>
          <a:p>
            <a:pPr algn="ctr"/>
            <a:r>
              <a:rPr lang="en-US" sz="4000" dirty="0" smtClean="0"/>
              <a:t>Prototype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36712"/>
            <a:ext cx="4424040" cy="276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0747"/>
            <a:ext cx="3680241" cy="2116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43756" y="3897616"/>
            <a:ext cx="86005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SubscriptionPrototype este clasa care reprezintă un prototip de abonament.</a:t>
            </a:r>
          </a:p>
          <a:p>
            <a:r>
              <a:rPr lang="vi-VN" dirty="0"/>
              <a:t>    Atributele type, duration și price </a:t>
            </a:r>
            <a:r>
              <a:rPr lang="vi-VN" dirty="0" smtClean="0"/>
              <a:t>pot </a:t>
            </a:r>
            <a:r>
              <a:rPr lang="vi-VN" dirty="0"/>
              <a:t>fi accesate doar în interiorul clasei SubscriptionPrototype.</a:t>
            </a:r>
          </a:p>
          <a:p>
            <a:r>
              <a:rPr lang="vi-VN" dirty="0"/>
              <a:t>    Metoda clone() </a:t>
            </a:r>
            <a:r>
              <a:rPr lang="vi-VN" dirty="0" smtClean="0"/>
              <a:t>returnează </a:t>
            </a:r>
            <a:r>
              <a:rPr lang="vi-VN" dirty="0"/>
              <a:t>o nouă instanță a SubscriptionPrototype, reprezentând o clonă a obiectului curent.</a:t>
            </a:r>
          </a:p>
          <a:p>
            <a:r>
              <a:rPr lang="vi-VN" dirty="0"/>
              <a:t>    Metoda printDetails() </a:t>
            </a:r>
            <a:r>
              <a:rPr lang="vi-VN" dirty="0" smtClean="0"/>
              <a:t>este </a:t>
            </a:r>
            <a:r>
              <a:rPr lang="vi-VN" dirty="0"/>
              <a:t>responsabilă de afișarea detaliilor abonamentului.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Factory Method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412776"/>
            <a:ext cx="69246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109663" y="4437112"/>
            <a:ext cx="6924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Clasa SubscriptionFactory reprezintă o fabrică care creează obiecte Subscription.</a:t>
            </a:r>
          </a:p>
          <a:p>
            <a:r>
              <a:rPr lang="vi-VN" dirty="0"/>
              <a:t>Are o metodă createSubscription() care primește type, duration și price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71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Factory Method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5301208"/>
            <a:ext cx="8001213" cy="1224136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210" y="1700808"/>
            <a:ext cx="4262873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79512" y="132063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/>
              <a:t>SubscriptionFactory este clasa care implementează un Factory Method pentru crearea de obiecte de tip SubscriptionPrototype.</a:t>
            </a:r>
          </a:p>
          <a:p>
            <a:r>
              <a:rPr lang="vi-VN" dirty="0"/>
              <a:t>    Metoda createSubscription(type: string, duration: number, price: number): SubscriptionPrototype este marcată ca publică (+) și primește trei parametri: type (de tip string), duration (de tip number) și price (de tip number). Această metodă creează și returnează un obiect de tip SubscriptionPrototype pe baza parametrilor furnizați.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pPr algn="ctr"/>
            <a:r>
              <a:rPr lang="en-US" dirty="0" smtClean="0"/>
              <a:t>Decorator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4653136"/>
            <a:ext cx="85993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vi-VN" dirty="0" smtClean="0"/>
              <a:t>Clasa </a:t>
            </a:r>
            <a:r>
              <a:rPr lang="vi-VN" dirty="0"/>
              <a:t>SubscriptionDecorator reprezintă un decorator pentru obiectele Subscription.</a:t>
            </a:r>
          </a:p>
          <a:p>
            <a:pPr lvl="0"/>
            <a:r>
              <a:rPr lang="vi-VN" dirty="0" smtClean="0"/>
              <a:t>Constructorul </a:t>
            </a:r>
            <a:r>
              <a:rPr lang="vi-VN" dirty="0"/>
              <a:t>primește un obiect subscription și îl stochează intern.</a:t>
            </a:r>
          </a:p>
          <a:p>
            <a:pPr lvl="0"/>
            <a:r>
              <a:rPr lang="vi-VN" dirty="0" smtClean="0"/>
              <a:t>Metoda </a:t>
            </a:r>
            <a:r>
              <a:rPr lang="vi-VN" dirty="0"/>
              <a:t>printDetails() apelează metoda printDetails() a obiectului subscription intern.</a:t>
            </a:r>
            <a:endParaRPr lang="ru-RU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24744"/>
            <a:ext cx="5259313" cy="312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00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Decorator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2814675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28" y="1412776"/>
            <a:ext cx="483893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1520" y="4653136"/>
            <a:ext cx="85993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/>
              <a:t>SubscriptionDecorator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decorator care </a:t>
            </a:r>
            <a:r>
              <a:rPr lang="en-US" dirty="0" err="1"/>
              <a:t>extinde</a:t>
            </a:r>
            <a:r>
              <a:rPr lang="en-US" dirty="0"/>
              <a:t> </a:t>
            </a:r>
            <a:r>
              <a:rPr lang="en-US" dirty="0" err="1"/>
              <a:t>funcționalitatea</a:t>
            </a:r>
            <a:r>
              <a:rPr lang="en-US" dirty="0"/>
              <a:t> </a:t>
            </a:r>
            <a:r>
              <a:rPr lang="en-US" dirty="0" err="1"/>
              <a:t>abonamentului</a:t>
            </a:r>
            <a:r>
              <a:rPr lang="en-US" dirty="0"/>
              <a:t> de </a:t>
            </a:r>
            <a:r>
              <a:rPr lang="en-US" dirty="0" err="1"/>
              <a:t>bază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dirty="0" err="1"/>
              <a:t>Atributul</a:t>
            </a:r>
            <a:r>
              <a:rPr lang="en-US" dirty="0"/>
              <a:t> subscription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marcat</a:t>
            </a:r>
            <a:r>
              <a:rPr lang="en-US" dirty="0"/>
              <a:t> ca </a:t>
            </a:r>
            <a:r>
              <a:rPr lang="en-US" dirty="0" err="1"/>
              <a:t>privat</a:t>
            </a:r>
            <a:r>
              <a:rPr lang="en-US" dirty="0"/>
              <a:t> (-),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înseamnă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accesat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</a:t>
            </a:r>
            <a:r>
              <a:rPr lang="en-US" dirty="0" err="1"/>
              <a:t>SubscriptionDecorator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printDetails</a:t>
            </a:r>
            <a:r>
              <a:rPr lang="en-US" dirty="0"/>
              <a:t>()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marcată</a:t>
            </a:r>
            <a:r>
              <a:rPr lang="en-US" dirty="0"/>
              <a:t> ca </a:t>
            </a:r>
            <a:r>
              <a:rPr lang="en-US" dirty="0" err="1"/>
              <a:t>publică</a:t>
            </a:r>
            <a:r>
              <a:rPr lang="en-US" dirty="0"/>
              <a:t> (+)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apelează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printDetails</a:t>
            </a:r>
            <a:r>
              <a:rPr lang="en-US" dirty="0"/>
              <a:t>() a </a:t>
            </a:r>
            <a:r>
              <a:rPr lang="en-US" dirty="0" err="1"/>
              <a:t>obiectului</a:t>
            </a:r>
            <a:r>
              <a:rPr lang="en-US" dirty="0"/>
              <a:t> subscription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afișa</a:t>
            </a:r>
            <a:r>
              <a:rPr lang="en-US" dirty="0"/>
              <a:t> </a:t>
            </a:r>
            <a:r>
              <a:rPr lang="en-US" dirty="0" err="1"/>
              <a:t>detaliile</a:t>
            </a:r>
            <a:r>
              <a:rPr lang="en-US" dirty="0"/>
              <a:t> </a:t>
            </a:r>
            <a:r>
              <a:rPr lang="en-US" dirty="0" err="1"/>
              <a:t>abonamentului</a:t>
            </a:r>
            <a:r>
              <a:rPr lang="en-US" dirty="0"/>
              <a:t> </a:t>
            </a:r>
            <a:r>
              <a:rPr lang="en-US" dirty="0" err="1"/>
              <a:t>decorat</a:t>
            </a:r>
            <a:r>
              <a:rPr lang="en-US" dirty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392" y="0"/>
            <a:ext cx="8229600" cy="857250"/>
          </a:xfrm>
        </p:spPr>
        <p:txBody>
          <a:bodyPr/>
          <a:lstStyle/>
          <a:p>
            <a:pPr algn="ctr"/>
            <a:r>
              <a:rPr lang="en-US" dirty="0" smtClean="0"/>
              <a:t>Iterator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4384824"/>
            <a:ext cx="8599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vi-VN" dirty="0"/>
              <a:t>Clasa SubscriptionIterator reprezintă un iterator pentru colecția de abonamente</a:t>
            </a:r>
          </a:p>
          <a:p>
            <a:pPr lvl="0"/>
            <a:r>
              <a:rPr lang="vi-VN" dirty="0"/>
              <a:t> Constructorul primește un array de abonamente și inițializează currentIndex cu 0.</a:t>
            </a:r>
          </a:p>
          <a:p>
            <a:pPr lvl="0"/>
            <a:r>
              <a:rPr lang="vi-VN" dirty="0"/>
              <a:t>Metoda hasNext() verifică dacă mai există elemente în iterator.</a:t>
            </a:r>
          </a:p>
          <a:p>
            <a:pPr lvl="0"/>
            <a:r>
              <a:rPr lang="vi-VN" dirty="0"/>
              <a:t>Metoda next() returnează următorul abonament din secvența de iterare.</a:t>
            </a:r>
            <a:endParaRPr lang="vi-VN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2696"/>
            <a:ext cx="61722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2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Iterator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4384824"/>
            <a:ext cx="85993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vi-VN" dirty="0"/>
              <a:t>SubscriptionIterator este clasa care implementează un iterator pentru parcurgerea unei colecții de abonamente.</a:t>
            </a:r>
          </a:p>
          <a:p>
            <a:pPr lvl="0"/>
            <a:r>
              <a:rPr lang="vi-VN" dirty="0"/>
              <a:t>    Atributele subscriptions și </a:t>
            </a:r>
            <a:r>
              <a:rPr lang="vi-VN" dirty="0" smtClean="0"/>
              <a:t>pot </a:t>
            </a:r>
            <a:r>
              <a:rPr lang="vi-VN" dirty="0"/>
              <a:t>fi accesate doar în interiorul clasei SubscriptionIterator.</a:t>
            </a:r>
          </a:p>
          <a:p>
            <a:pPr lvl="0"/>
            <a:r>
              <a:rPr lang="vi-VN" dirty="0"/>
              <a:t>    Metoda hasNext() </a:t>
            </a:r>
            <a:r>
              <a:rPr lang="vi-VN" dirty="0" smtClean="0"/>
              <a:t>returnează </a:t>
            </a:r>
            <a:r>
              <a:rPr lang="vi-VN" dirty="0"/>
              <a:t>true dacă mai există un abonament disponibil în iterație, sau false în caz contrar.</a:t>
            </a:r>
          </a:p>
          <a:p>
            <a:pPr lvl="0"/>
            <a:r>
              <a:rPr lang="vi-VN" dirty="0"/>
              <a:t>    Metoda next() </a:t>
            </a:r>
            <a:r>
              <a:rPr lang="vi-VN" dirty="0" smtClean="0"/>
              <a:t>returnează </a:t>
            </a:r>
            <a:r>
              <a:rPr lang="vi-VN" dirty="0"/>
              <a:t>următorul abonament din iterație.</a:t>
            </a:r>
            <a:endParaRPr lang="vi-V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61" y="1484784"/>
            <a:ext cx="4640064" cy="290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76" y="2052992"/>
            <a:ext cx="3065992" cy="176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8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392" y="188640"/>
            <a:ext cx="8229600" cy="857250"/>
          </a:xfrm>
        </p:spPr>
        <p:txBody>
          <a:bodyPr/>
          <a:lstStyle/>
          <a:p>
            <a:pPr algn="ctr"/>
            <a:r>
              <a:rPr lang="en-US" dirty="0" smtClean="0"/>
              <a:t>Memento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4384824"/>
            <a:ext cx="85993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vi-VN" dirty="0"/>
          </a:p>
          <a:p>
            <a:pPr lvl="0"/>
            <a:r>
              <a:rPr lang="vi-VN" dirty="0"/>
              <a:t>    Clasa SubscriptionMemento reprezintă un memento care stochează starea abonamentelor.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32024"/>
            <a:ext cx="80105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041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Memento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4384824"/>
            <a:ext cx="8599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vi-VN" dirty="0"/>
              <a:t>SubscriptionMemento este clasa care reprezintă un memento (o stare salvată) a unui abonament.</a:t>
            </a:r>
          </a:p>
          <a:p>
            <a:pPr lvl="0"/>
            <a:r>
              <a:rPr lang="vi-VN" dirty="0"/>
              <a:t>    Atributele type, duration și price </a:t>
            </a:r>
            <a:r>
              <a:rPr lang="vi-VN" dirty="0" smtClean="0"/>
              <a:t>pot </a:t>
            </a:r>
            <a:r>
              <a:rPr lang="vi-VN" dirty="0"/>
              <a:t>fi accesate doar în interiorul clasei SubscriptionMemento.</a:t>
            </a:r>
          </a:p>
          <a:p>
            <a:pPr lvl="0"/>
            <a:r>
              <a:rPr lang="vi-VN" dirty="0"/>
              <a:t>    Metoda restore() </a:t>
            </a:r>
            <a:r>
              <a:rPr lang="vi-VN" dirty="0" smtClean="0"/>
              <a:t>returnează </a:t>
            </a:r>
            <a:r>
              <a:rPr lang="vi-VN" dirty="0"/>
              <a:t>o instanță de SubscriptionPrototype, utilizând valorile stocate în memento pentru a crea un nou abonament.</a:t>
            </a:r>
          </a:p>
        </p:txBody>
      </p:sp>
      <p:pic>
        <p:nvPicPr>
          <p:cNvPr id="6" name="Рисунок 5" descr="C:\Users\User\Desktop\Apostol\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3240360" cy="1851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20412"/>
            <a:ext cx="4870490" cy="30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540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90138"/>
          </a:xfrm>
        </p:spPr>
        <p:txBody>
          <a:bodyPr/>
          <a:lstStyle/>
          <a:p>
            <a:pPr algn="ctr"/>
            <a:r>
              <a:rPr lang="en-US" dirty="0" smtClean="0"/>
              <a:t>Facade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5218" y="4259237"/>
            <a:ext cx="85993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System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principală</a:t>
            </a:r>
            <a:r>
              <a:rPr lang="en-US" dirty="0"/>
              <a:t> care </a:t>
            </a:r>
            <a:r>
              <a:rPr lang="en-US" dirty="0" err="1"/>
              <a:t>gestionează</a:t>
            </a:r>
            <a:r>
              <a:rPr lang="en-US" dirty="0"/>
              <a:t> </a:t>
            </a:r>
            <a:r>
              <a:rPr lang="en-US" dirty="0" err="1"/>
              <a:t>vânzarea</a:t>
            </a:r>
            <a:r>
              <a:rPr lang="en-US" dirty="0"/>
              <a:t> de </a:t>
            </a:r>
            <a:r>
              <a:rPr lang="en-US" dirty="0" err="1"/>
              <a:t>abonamente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Atributele</a:t>
            </a:r>
            <a:r>
              <a:rPr lang="en-US" dirty="0"/>
              <a:t> </a:t>
            </a:r>
            <a:r>
              <a:rPr lang="en-US" dirty="0" err="1"/>
              <a:t>subscriptionSystem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subscriptionFactory</a:t>
            </a:r>
            <a:r>
              <a:rPr lang="en-US" dirty="0"/>
              <a:t> </a:t>
            </a:r>
            <a:r>
              <a:rPr lang="en-US" dirty="0" smtClean="0"/>
              <a:t>pot </a:t>
            </a:r>
            <a:r>
              <a:rPr lang="en-US" dirty="0"/>
              <a:t>fi </a:t>
            </a:r>
            <a:r>
              <a:rPr lang="en-US" dirty="0" err="1"/>
              <a:t>accesate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System.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sellSubscription</a:t>
            </a:r>
            <a:r>
              <a:rPr lang="en-US" dirty="0"/>
              <a:t>()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/>
              <a:t>fi </a:t>
            </a:r>
            <a:r>
              <a:rPr lang="en-US" dirty="0" err="1"/>
              <a:t>accesată</a:t>
            </a:r>
            <a:r>
              <a:rPr lang="en-US" dirty="0"/>
              <a:t> din </a:t>
            </a:r>
            <a:r>
              <a:rPr lang="en-US" dirty="0" err="1"/>
              <a:t>exteriorul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System.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sellSubscription</a:t>
            </a:r>
            <a:r>
              <a:rPr lang="en-US" dirty="0"/>
              <a:t>() </a:t>
            </a:r>
            <a:r>
              <a:rPr lang="en-US" dirty="0" err="1"/>
              <a:t>primește</a:t>
            </a:r>
            <a:r>
              <a:rPr lang="en-US" dirty="0"/>
              <a:t> </a:t>
            </a:r>
            <a:r>
              <a:rPr lang="en-US" dirty="0" err="1"/>
              <a:t>patru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: type (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abonamentului</a:t>
            </a:r>
            <a:r>
              <a:rPr lang="en-US" dirty="0"/>
              <a:t>), duration (</a:t>
            </a:r>
            <a:r>
              <a:rPr lang="en-US" dirty="0" err="1"/>
              <a:t>durata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luni</a:t>
            </a:r>
            <a:r>
              <a:rPr lang="en-US" dirty="0"/>
              <a:t>), price (</a:t>
            </a:r>
            <a:r>
              <a:rPr lang="en-US" dirty="0" err="1"/>
              <a:t>prețul</a:t>
            </a:r>
            <a:r>
              <a:rPr lang="en-US" dirty="0"/>
              <a:t>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isStudent</a:t>
            </a:r>
            <a:r>
              <a:rPr lang="en-US" dirty="0"/>
              <a:t> (o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booleană</a:t>
            </a:r>
            <a:r>
              <a:rPr lang="en-US" dirty="0"/>
              <a:t> care </a:t>
            </a:r>
            <a:r>
              <a:rPr lang="en-US" dirty="0" err="1"/>
              <a:t>indică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abonatul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student).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sellSubscription</a:t>
            </a:r>
            <a:r>
              <a:rPr lang="en-US" dirty="0"/>
              <a:t>() </a:t>
            </a:r>
            <a:r>
              <a:rPr lang="en-US" dirty="0" err="1"/>
              <a:t>creează</a:t>
            </a:r>
            <a:r>
              <a:rPr lang="en-US" dirty="0"/>
              <a:t> un </a:t>
            </a:r>
            <a:r>
              <a:rPr lang="en-US" dirty="0" err="1"/>
              <a:t>abonament</a:t>
            </a:r>
            <a:r>
              <a:rPr lang="en-US" dirty="0"/>
              <a:t> </a:t>
            </a:r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dirty="0" err="1"/>
              <a:t>subscriptionFactory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adaugă</a:t>
            </a:r>
            <a:r>
              <a:rPr lang="en-US" dirty="0"/>
              <a:t> </a:t>
            </a:r>
            <a:r>
              <a:rPr lang="en-US" dirty="0" err="1"/>
              <a:t>abonamentul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subscriptionSystem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7410" name="Picture 2" descr="Facade design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28" y="1124744"/>
            <a:ext cx="4874611" cy="304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C:\Users\User\Desktop\Apostol\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62" y="1628800"/>
            <a:ext cx="3369566" cy="1926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042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/>
              <a:t>Scopuri</a:t>
            </a:r>
            <a:endParaRPr lang="en-US" sz="4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6350000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Facade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9000" y="5071946"/>
            <a:ext cx="8599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vi-VN" dirty="0"/>
              <a:t>SubscriptionMemento este clasa care reprezintă un memento (o stare salvată) a unui abonament.</a:t>
            </a:r>
          </a:p>
          <a:p>
            <a:pPr lvl="0"/>
            <a:r>
              <a:rPr lang="vi-VN" dirty="0"/>
              <a:t>    Atributele type, duration și price </a:t>
            </a:r>
            <a:r>
              <a:rPr lang="vi-VN" dirty="0" smtClean="0"/>
              <a:t>pot </a:t>
            </a:r>
            <a:r>
              <a:rPr lang="vi-VN" dirty="0"/>
              <a:t>fi accesate doar în interiorul clasei SubscriptionMemento.</a:t>
            </a:r>
          </a:p>
          <a:p>
            <a:pPr lvl="0"/>
            <a:r>
              <a:rPr lang="vi-VN" dirty="0"/>
              <a:t>    Metoda restore() </a:t>
            </a:r>
            <a:r>
              <a:rPr lang="vi-VN" dirty="0" smtClean="0"/>
              <a:t>returnează </a:t>
            </a:r>
            <a:r>
              <a:rPr lang="vi-VN" dirty="0"/>
              <a:t>o instanță de SubscriptionPrototype, utilizând valorile stocate în memento pentru a crea un nou abonament.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98" y="1268760"/>
            <a:ext cx="66675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12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420888"/>
            <a:ext cx="6120680" cy="1399032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 smtClean="0"/>
              <a:t>Vă</a:t>
            </a:r>
            <a:r>
              <a:rPr lang="en-US" sz="7200" dirty="0" smtClean="0"/>
              <a:t> </a:t>
            </a:r>
            <a:r>
              <a:rPr lang="en-US" sz="7200" dirty="0" err="1" smtClean="0"/>
              <a:t>mulțimesc</a:t>
            </a:r>
            <a:r>
              <a:rPr lang="en-US" sz="7200" dirty="0" smtClean="0"/>
              <a:t> </a:t>
            </a:r>
            <a:r>
              <a:rPr lang="en-US" sz="7200" dirty="0" err="1" smtClean="0"/>
              <a:t>pentru</a:t>
            </a:r>
            <a:r>
              <a:rPr lang="en-US" sz="7200" dirty="0" smtClean="0"/>
              <a:t> </a:t>
            </a:r>
            <a:r>
              <a:rPr lang="en-US" sz="7200" dirty="0" err="1" smtClean="0"/>
              <a:t>atenție</a:t>
            </a:r>
            <a:r>
              <a:rPr lang="en-US" sz="7200" dirty="0" smtClean="0"/>
              <a:t>!</a:t>
            </a:r>
            <a:endParaRPr lang="en-US" sz="7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Instrumente</a:t>
            </a:r>
            <a:r>
              <a:rPr lang="en-US" dirty="0" smtClean="0"/>
              <a:t> </a:t>
            </a:r>
            <a:r>
              <a:rPr lang="en-US" dirty="0" err="1" smtClean="0"/>
              <a:t>Utilizate</a:t>
            </a:r>
            <a:endParaRPr lang="en-US" dirty="0"/>
          </a:p>
        </p:txBody>
      </p:sp>
      <p:pic>
        <p:nvPicPr>
          <p:cNvPr id="1028" name="Picture 4" descr="How to Upload Files with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39"/>
            <a:ext cx="8266920" cy="414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2348880"/>
            <a:ext cx="4881736" cy="1368152"/>
          </a:xfrm>
        </p:spPr>
        <p:txBody>
          <a:bodyPr>
            <a:noAutofit/>
          </a:bodyPr>
          <a:lstStyle/>
          <a:p>
            <a:pPr algn="ctr"/>
            <a:r>
              <a:rPr lang="en-US" sz="5400" dirty="0" err="1" smtClean="0"/>
              <a:t>Șabloane</a:t>
            </a:r>
            <a:r>
              <a:rPr lang="en-US" sz="5400" dirty="0" smtClean="0"/>
              <a:t> de </a:t>
            </a:r>
            <a:r>
              <a:rPr lang="en-US" sz="5400" dirty="0" err="1" smtClean="0"/>
              <a:t>Proiectare</a:t>
            </a:r>
            <a:r>
              <a:rPr lang="en-US" sz="5400" dirty="0" smtClean="0"/>
              <a:t>:</a:t>
            </a:r>
            <a:endParaRPr 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267494"/>
            <a:ext cx="9468544" cy="640186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Creational Design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Patterns: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Singleton,Prototype,Factory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Method.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Design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Patterns: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Facade,Decorator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Patterns:Iterator,Memento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18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267494"/>
            <a:ext cx="9468544" cy="208138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Rularea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aplicatiei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65436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47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80920" cy="980728"/>
          </a:xfrm>
        </p:spPr>
        <p:txBody>
          <a:bodyPr/>
          <a:lstStyle/>
          <a:p>
            <a:pPr algn="ctr"/>
            <a:r>
              <a:rPr lang="en-US" dirty="0" smtClean="0"/>
              <a:t>Singleton</a:t>
            </a:r>
            <a:endParaRPr lang="en-US" dirty="0"/>
          </a:p>
        </p:txBody>
      </p:sp>
      <p:pic>
        <p:nvPicPr>
          <p:cNvPr id="1026" name="Picture 2" descr="C:\Users\Bucos Ion\Desktop\singleton-3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634103"/>
            <a:ext cx="3641573" cy="2275983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156581" y="5256925"/>
            <a:ext cx="8248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 Clasa SubscriptionSystem implementează Singleton pattern-ul.</a:t>
            </a:r>
          </a:p>
          <a:p>
            <a:r>
              <a:rPr lang="vi-VN" dirty="0"/>
              <a:t>Constructorul verifică dacă există deja o instanță a clasei SubscriptionSystem. Dacă există,</a:t>
            </a:r>
          </a:p>
          <a:p>
            <a:r>
              <a:rPr lang="vi-VN" dirty="0"/>
              <a:t> returnează instanța existentă.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1" y="908720"/>
            <a:ext cx="4872196" cy="4348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73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80920" cy="980728"/>
          </a:xfrm>
        </p:spPr>
        <p:txBody>
          <a:bodyPr/>
          <a:lstStyle/>
          <a:p>
            <a:pPr algn="ctr"/>
            <a:r>
              <a:rPr lang="en-US" dirty="0" smtClean="0"/>
              <a:t>Singleton</a:t>
            </a:r>
            <a:endParaRPr lang="en-US" dirty="0"/>
          </a:p>
        </p:txBody>
      </p:sp>
      <p:pic>
        <p:nvPicPr>
          <p:cNvPr id="1026" name="Picture 2" descr="C:\Users\Bucos Ion\Desktop\singleton-3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3712" y="1052562"/>
            <a:ext cx="3641573" cy="2275983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2880320" cy="227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-4576" y="3429000"/>
            <a:ext cx="8248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 SubscriptionSystem </a:t>
            </a:r>
            <a:r>
              <a:rPr lang="en-US" dirty="0" smtClean="0"/>
              <a:t>-</a:t>
            </a:r>
            <a:r>
              <a:rPr lang="vi-VN" dirty="0" smtClean="0"/>
              <a:t>clasa c</a:t>
            </a:r>
            <a:r>
              <a:rPr lang="en-US" dirty="0" smtClean="0"/>
              <a:t>e </a:t>
            </a:r>
            <a:r>
              <a:rPr lang="vi-VN" dirty="0" smtClean="0"/>
              <a:t>gestionează </a:t>
            </a:r>
            <a:r>
              <a:rPr lang="vi-VN" dirty="0"/>
              <a:t>abonamentele.</a:t>
            </a:r>
          </a:p>
          <a:p>
            <a:r>
              <a:rPr lang="vi-VN" dirty="0"/>
              <a:t>    </a:t>
            </a:r>
            <a:r>
              <a:rPr lang="vi-VN" dirty="0" smtClean="0"/>
              <a:t>Atribut</a:t>
            </a:r>
            <a:r>
              <a:rPr lang="en-US" dirty="0" err="1" smtClean="0"/>
              <a:t>ele</a:t>
            </a:r>
            <a:r>
              <a:rPr lang="vi-VN" dirty="0" smtClean="0"/>
              <a:t> instance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subscriptions</a:t>
            </a:r>
            <a:r>
              <a:rPr lang="vi-VN" dirty="0" smtClean="0"/>
              <a:t> po</a:t>
            </a:r>
            <a:r>
              <a:rPr lang="en-US" dirty="0" smtClean="0"/>
              <a:t>t</a:t>
            </a:r>
            <a:r>
              <a:rPr lang="vi-VN" dirty="0" smtClean="0"/>
              <a:t> </a:t>
            </a:r>
            <a:r>
              <a:rPr lang="vi-VN" dirty="0"/>
              <a:t>fi accesat doar în interiorul clasei SubscriptionSystem.</a:t>
            </a:r>
          </a:p>
          <a:p>
            <a:r>
              <a:rPr lang="vi-VN" dirty="0" smtClean="0"/>
              <a:t>Metoda addSubscription</a:t>
            </a:r>
            <a:r>
              <a:rPr lang="en-US" dirty="0" smtClean="0"/>
              <a:t> </a:t>
            </a:r>
            <a:r>
              <a:rPr lang="vi-VN" dirty="0" smtClean="0"/>
              <a:t>permite </a:t>
            </a:r>
            <a:r>
              <a:rPr lang="vi-VN" dirty="0"/>
              <a:t>adăugarea unui obiect subscription de tip Subscription în lista subscriptions.</a:t>
            </a:r>
          </a:p>
          <a:p>
            <a:r>
              <a:rPr lang="vi-VN" dirty="0"/>
              <a:t>    Metoda getSubscriptions(): Subscription[] </a:t>
            </a:r>
            <a:r>
              <a:rPr lang="vi-VN" dirty="0" smtClean="0"/>
              <a:t>este returnează </a:t>
            </a:r>
            <a:r>
              <a:rPr lang="vi-VN" dirty="0"/>
              <a:t>lista subscriptions de tip array care conține obiecte de tip Subscription.</a:t>
            </a:r>
          </a:p>
          <a:p>
            <a:r>
              <a:rPr lang="vi-VN" dirty="0"/>
              <a:t>    Această implementare presupune că există o instanță Singleton a clasei SubscriptionSystem, care este accesibilă prin intermediul metodei statice getInstance().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048"/>
            <a:ext cx="8229600" cy="732656"/>
          </a:xfrm>
        </p:spPr>
        <p:txBody>
          <a:bodyPr/>
          <a:lstStyle/>
          <a:p>
            <a:pPr algn="ctr"/>
            <a:r>
              <a:rPr lang="en-US" sz="4000" dirty="0" smtClean="0"/>
              <a:t>Prototype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3756" y="4293096"/>
            <a:ext cx="8600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Clasa Subscription reprezintă un abonament și este folosită în Prototype pattern.</a:t>
            </a:r>
          </a:p>
          <a:p>
            <a:r>
              <a:rPr lang="vi-VN" dirty="0"/>
              <a:t>Metoda printDetails() afișează detaliile abonamentului în consolă.</a:t>
            </a:r>
          </a:p>
          <a:p>
            <a:r>
              <a:rPr lang="vi-VN" dirty="0"/>
              <a:t>Clasa SubscriptionPrototype nu este menționată explicit în cod, dar se presupune că este disponibilă pentru crearea prototipurilor.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05" y="736669"/>
            <a:ext cx="7894806" cy="316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394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185</TotalTime>
  <Words>744</Words>
  <Application>Microsoft Office PowerPoint</Application>
  <PresentationFormat>Экран (4:3)</PresentationFormat>
  <Paragraphs>69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Яркая</vt:lpstr>
      <vt:lpstr>Modelarea și crearea unui sistem de vinzare a abonamentelor </vt:lpstr>
      <vt:lpstr>Scopuri</vt:lpstr>
      <vt:lpstr>Instrumente Utilizate</vt:lpstr>
      <vt:lpstr>Șabloane de Proiectare:</vt:lpstr>
      <vt:lpstr>Creational Design Patterns: Singleton,Prototype,Factory Method. Structural Design Patterns: Facade,Decorator. Behavioral Design Patterns:Iterator,Memento. </vt:lpstr>
      <vt:lpstr>Rularea aplicatiei: </vt:lpstr>
      <vt:lpstr>Singleton</vt:lpstr>
      <vt:lpstr>Singleton</vt:lpstr>
      <vt:lpstr>Prototype</vt:lpstr>
      <vt:lpstr>Prototype</vt:lpstr>
      <vt:lpstr>Factory Method</vt:lpstr>
      <vt:lpstr>Factory Method</vt:lpstr>
      <vt:lpstr>Decorator</vt:lpstr>
      <vt:lpstr>Decorator</vt:lpstr>
      <vt:lpstr>Iterator</vt:lpstr>
      <vt:lpstr>Iterator</vt:lpstr>
      <vt:lpstr>Memento</vt:lpstr>
      <vt:lpstr>Memento</vt:lpstr>
      <vt:lpstr>Facade</vt:lpstr>
      <vt:lpstr>Facade</vt:lpstr>
      <vt:lpstr>Vă mulțimesc pentru atenție!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Bucos Ion</dc:creator>
  <cp:lastModifiedBy>User</cp:lastModifiedBy>
  <cp:revision>17</cp:revision>
  <dcterms:created xsi:type="dcterms:W3CDTF">2022-06-05T09:10:09Z</dcterms:created>
  <dcterms:modified xsi:type="dcterms:W3CDTF">2023-06-05T21:27:17Z</dcterms:modified>
</cp:coreProperties>
</file>