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567" r:id="rId4"/>
    <p:sldId id="610" r:id="rId5"/>
    <p:sldId id="605" r:id="rId6"/>
    <p:sldId id="608" r:id="rId7"/>
    <p:sldId id="606" r:id="rId8"/>
    <p:sldId id="609" r:id="rId9"/>
    <p:sldId id="571" r:id="rId10"/>
    <p:sldId id="572" r:id="rId11"/>
    <p:sldId id="573" r:id="rId12"/>
    <p:sldId id="575" r:id="rId13"/>
    <p:sldId id="603" r:id="rId14"/>
    <p:sldId id="577" r:id="rId15"/>
    <p:sldId id="578" r:id="rId16"/>
    <p:sldId id="579" r:id="rId17"/>
    <p:sldId id="580" r:id="rId18"/>
    <p:sldId id="581" r:id="rId19"/>
    <p:sldId id="584" r:id="rId20"/>
    <p:sldId id="60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7" r:id="rId30"/>
    <p:sldId id="601" r:id="rId31"/>
    <p:sldId id="599" r:id="rId32"/>
    <p:sldId id="600" r:id="rId33"/>
    <p:sldId id="602" r:id="rId34"/>
    <p:sldId id="566" r:id="rId35"/>
    <p:sldId id="419" r:id="rId36"/>
    <p:sldId id="42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533" autoAdjust="0"/>
  </p:normalViewPr>
  <p:slideViewPr>
    <p:cSldViewPr>
      <p:cViewPr varScale="1">
        <p:scale>
          <a:sx n="90" d="100"/>
          <a:sy n="90" d="100"/>
        </p:scale>
        <p:origin x="96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11/6/2014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013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838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1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900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197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6FA-9B3F-4E49-8921-1B7B9E94D5F9}" type="datetime1">
              <a:rPr lang="en-US" smtClean="0"/>
              <a:t>11/6/2014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A55-6075-4150-8C9C-E7279514D98B}" type="datetime1">
              <a:rPr lang="en-US" smtClean="0"/>
              <a:t>11/6/2014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s://softuni.bg/courses/javascript-oop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jpeg"/><Relationship Id="rId15" Type="http://schemas.openxmlformats.org/officeDocument/2006/relationships/image" Target="../media/image24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softwaregroup-bg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97508" y="685800"/>
            <a:ext cx="8498046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Modules and Patterns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925572"/>
            <a:ext cx="7458541" cy="119862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Private Fields, Module, Revealing Module, Revealing Prototype, …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softuni.bg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0413" y="4965699"/>
            <a:ext cx="3187614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2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709" y="3708526"/>
            <a:ext cx="4150844" cy="232431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8983" y="3708526"/>
            <a:ext cx="2495029" cy="23243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359624">
            <a:off x="6698500" y="4930798"/>
            <a:ext cx="4770067" cy="939360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JS Patterns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Pattern: Structure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676400"/>
            <a:ext cx="10363198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alculator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public members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38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Pattern: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1" y="1066800"/>
            <a:ext cx="1051560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</a:t>
            </a:r>
            <a:r>
              <a:rPr lang="en-GB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(action) { …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add: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logAction('add');</a:t>
            </a:r>
            <a:endParaRPr lang="en-US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(x + y);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multiply: function 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(x * y);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('First');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(7, 8);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21463" y="1578970"/>
            <a:ext cx="2639704" cy="571500"/>
          </a:xfrm>
          <a:prstGeom prst="wedgeRoundRectCallout">
            <a:avLst>
              <a:gd name="adj1" fmla="val -66261"/>
              <a:gd name="adj2" fmla="val 418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Private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members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21463" y="2835758"/>
            <a:ext cx="2639704" cy="571500"/>
          </a:xfrm>
          <a:prstGeom prst="wedgeRoundRectCallout">
            <a:avLst>
              <a:gd name="adj1" fmla="val -66664"/>
              <a:gd name="adj2" fmla="val -237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Public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members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75412" y="5334000"/>
            <a:ext cx="2057400" cy="800100"/>
          </a:xfrm>
          <a:prstGeom prst="wedgeRoundRectCallout">
            <a:avLst>
              <a:gd name="adj1" fmla="val -66664"/>
              <a:gd name="adj2" fmla="val -237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You can call without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new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3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Pattern: </a:t>
            </a:r>
            <a:r>
              <a:rPr lang="en-US" dirty="0" smtClean="0"/>
              <a:t>with IIFE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1" y="1066800"/>
            <a:ext cx="10515602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</a:t>
            </a:r>
            <a:r>
              <a:rPr lang="en-GB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(action) { …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add: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logAction('add');</a:t>
            </a:r>
            <a:endParaRPr lang="en-US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(x + y);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multiply: function 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(x * y);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(7, 8);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82064" y="2375848"/>
            <a:ext cx="3212948" cy="1281752"/>
          </a:xfrm>
          <a:prstGeom prst="wedgeRoundRectCallout">
            <a:avLst>
              <a:gd name="adj1" fmla="val -93113"/>
              <a:gd name="adj2" fmla="val -3095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visible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members create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closure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with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private members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55308" y="1461448"/>
            <a:ext cx="2639704" cy="571500"/>
          </a:xfrm>
          <a:prstGeom prst="wedgeRoundRectCallout">
            <a:avLst>
              <a:gd name="adj1" fmla="val -76331"/>
              <a:gd name="adj2" fmla="val 1162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Private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members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85792" y="3787399"/>
            <a:ext cx="2639704" cy="571500"/>
          </a:xfrm>
          <a:prstGeom prst="wedgeRoundRectCallout">
            <a:avLst>
              <a:gd name="adj1" fmla="val -84387"/>
              <a:gd name="adj2" fmla="val -5721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Public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members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 </a:t>
            </a:r>
            <a:r>
              <a:rPr lang="en-US" dirty="0" smtClean="0"/>
              <a:t>to members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Public </a:t>
            </a:r>
            <a:r>
              <a:rPr lang="en-US" dirty="0"/>
              <a:t>versus </a:t>
            </a:r>
            <a:r>
              <a:rPr lang="en-US" dirty="0" smtClean="0"/>
              <a:t>private </a:t>
            </a:r>
            <a:r>
              <a:rPr lang="en-US" dirty="0"/>
              <a:t>members </a:t>
            </a:r>
            <a:endParaRPr lang="en-US" b="0" dirty="0"/>
          </a:p>
          <a:p>
            <a:r>
              <a:rPr lang="en-US" dirty="0" smtClean="0"/>
              <a:t>Each </a:t>
            </a:r>
            <a:r>
              <a:rPr lang="en-US" dirty="0"/>
              <a:t>object instance creates new copies of </a:t>
            </a:r>
            <a:r>
              <a:rPr lang="en-US" dirty="0" smtClean="0"/>
              <a:t>functions in memory</a:t>
            </a:r>
            <a:endParaRPr lang="en-US" dirty="0" smtClean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Pattern – </a:t>
            </a:r>
            <a:r>
              <a:rPr lang="en-US" dirty="0"/>
              <a:t>Summary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210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Module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84" y="1524000"/>
            <a:ext cx="3558328" cy="302019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31989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Revealing Module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10157"/>
            <a:ext cx="8938472" cy="638243"/>
          </a:xfrm>
        </p:spPr>
        <p:txBody>
          <a:bodyPr/>
          <a:lstStyle/>
          <a:p>
            <a:r>
              <a:rPr lang="en-US" sz="3500" dirty="0" smtClean="0"/>
              <a:t>Reveal the Most Interesting Members</a:t>
            </a:r>
            <a:endParaRPr lang="en-US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84" y="948042"/>
            <a:ext cx="2339128" cy="3544134"/>
          </a:xfrm>
          <a:prstGeom prst="roundRect">
            <a:avLst/>
          </a:prstGeom>
        </p:spPr>
      </p:pic>
      <p:sp>
        <p:nvSpPr>
          <p:cNvPr id="5" name="TextBox 4"/>
          <p:cNvSpPr txBox="1"/>
          <p:nvPr/>
        </p:nvSpPr>
        <p:spPr>
          <a:xfrm rot="280240">
            <a:off x="7317005" y="2351166"/>
            <a:ext cx="3777064" cy="879651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JS Patterns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18969">
            <a:off x="1032878" y="2322309"/>
            <a:ext cx="3582625" cy="1492433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algn="ctr"/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Revealing</a:t>
            </a:r>
            <a:b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</a:br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Module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18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"Modularize" </a:t>
            </a:r>
            <a:r>
              <a:rPr lang="en-US" dirty="0"/>
              <a:t>code into re-useable objects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Variables / functions </a:t>
            </a:r>
            <a:r>
              <a:rPr lang="en-US" dirty="0"/>
              <a:t>taken out of </a:t>
            </a:r>
            <a:r>
              <a:rPr lang="en-US" dirty="0" smtClean="0"/>
              <a:t>the global </a:t>
            </a:r>
            <a:r>
              <a:rPr lang="en-US" dirty="0"/>
              <a:t>namespace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Expose only </a:t>
            </a:r>
            <a:r>
              <a:rPr lang="en-US" dirty="0" smtClean="0"/>
              <a:t>visible members 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"Cleaner" way to </a:t>
            </a:r>
            <a:r>
              <a:rPr lang="en-US" dirty="0" smtClean="0"/>
              <a:t>expose public </a:t>
            </a:r>
            <a:r>
              <a:rPr lang="en-US" dirty="0" smtClean="0"/>
              <a:t>members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Easy to </a:t>
            </a:r>
            <a:r>
              <a:rPr lang="en-US" dirty="0" smtClean="0"/>
              <a:t>change members privacy</a:t>
            </a:r>
            <a:endParaRPr lang="en-US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Some </a:t>
            </a:r>
            <a:r>
              <a:rPr lang="en-US" dirty="0"/>
              <a:t>complain about </a:t>
            </a:r>
            <a:r>
              <a:rPr lang="en-US" dirty="0" smtClean="0"/>
              <a:t>debugging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Hard to mock hidden objects for testing</a:t>
            </a: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Module </a:t>
            </a:r>
            <a:r>
              <a:rPr lang="en-US" dirty="0" smtClean="0"/>
              <a:t>Pattern</a:t>
            </a:r>
            <a:r>
              <a:rPr lang="en-US" dirty="0"/>
              <a:t> </a:t>
            </a:r>
            <a:r>
              <a:rPr lang="en-US" dirty="0" smtClean="0"/>
              <a:t>– Pros </a:t>
            </a:r>
            <a:r>
              <a:rPr lang="en-US" dirty="0"/>
              <a:t>and Cons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3902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Module </a:t>
            </a:r>
            <a:r>
              <a:rPr lang="en-US" dirty="0" smtClean="0"/>
              <a:t>Pattern: Structure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212" y="1905000"/>
            <a:ext cx="10363198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module 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sfunction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public members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99212" y="3429000"/>
            <a:ext cx="3367200" cy="838199"/>
          </a:xfrm>
          <a:prstGeom prst="wedgeRoundRectCallout">
            <a:avLst>
              <a:gd name="adj1" fmla="val -64654"/>
              <a:gd name="adj2" fmla="val 5078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Give only reference to exposed function</a:t>
            </a:r>
            <a:endParaRPr lang="en-US" sz="26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12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Module </a:t>
            </a:r>
            <a:r>
              <a:rPr lang="en-US" dirty="0" smtClean="0"/>
              <a:t>Pattern – Example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888623"/>
            <a:ext cx="10515602" cy="581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</a:t>
            </a:r>
            <a:r>
              <a:rPr lang="en-GB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(action) { …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logAction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('add');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+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multiply(x,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(x * 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add: add,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multiply: multiply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(3, 3);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66723" y="1712788"/>
            <a:ext cx="2606788" cy="998665"/>
          </a:xfrm>
          <a:prstGeom prst="wedgeRoundRectCallout">
            <a:avLst>
              <a:gd name="adj1" fmla="val -87458"/>
              <a:gd name="adj2" fmla="val -24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function constructor hidden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68311" y="1055815"/>
            <a:ext cx="2605200" cy="419156"/>
          </a:xfrm>
          <a:prstGeom prst="wedgeRoundRectCallout">
            <a:avLst>
              <a:gd name="adj1" fmla="val -71321"/>
              <a:gd name="adj2" fmla="val 324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Hidden function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66723" y="4267200"/>
            <a:ext cx="2606788" cy="990600"/>
          </a:xfrm>
          <a:prstGeom prst="wedgeRoundRectCallout">
            <a:avLst>
              <a:gd name="adj1" fmla="val -70789"/>
              <a:gd name="adj2" fmla="val -1761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Expose (reveal) only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public members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16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Module </a:t>
            </a:r>
            <a:r>
              <a:rPr lang="en-US" dirty="0" smtClean="0"/>
              <a:t>Pattern – Example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1055815"/>
            <a:ext cx="10515602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</a:t>
            </a:r>
            <a:r>
              <a:rPr lang="en-GB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(action) { …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add(x,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logAction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('add');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+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function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* 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add: add,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multiply: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</a:t>
            </a:r>
            <a:endParaRPr lang="en-US" sz="20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(3, 3);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calculator.multiply(3, 5);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66723" y="1712788"/>
            <a:ext cx="2606788" cy="998665"/>
          </a:xfrm>
          <a:prstGeom prst="wedgeRoundRectCallout">
            <a:avLst>
              <a:gd name="adj1" fmla="val -87458"/>
              <a:gd name="adj2" fmla="val -24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function constructor hidden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66723" y="1151121"/>
            <a:ext cx="2605200" cy="419156"/>
          </a:xfrm>
          <a:prstGeom prst="wedgeRoundRectCallout">
            <a:avLst>
              <a:gd name="adj1" fmla="val -71321"/>
              <a:gd name="adj2" fmla="val 324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Hidden function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66723" y="4267200"/>
            <a:ext cx="2606788" cy="990600"/>
          </a:xfrm>
          <a:prstGeom prst="wedgeRoundRectCallout">
            <a:avLst>
              <a:gd name="adj1" fmla="val -70789"/>
              <a:gd name="adj2" fmla="val -1761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Expose (reveal) only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public members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Why we need modules and patterns</a:t>
            </a:r>
            <a:endParaRPr lang="en-US" dirty="0" smtClean="0"/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"Prototype" Pattern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"</a:t>
            </a:r>
            <a:r>
              <a:rPr lang="en-US" dirty="0" smtClean="0"/>
              <a:t>Module" Pattern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"Revealing Module" Pattern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"Revealing Prototype" </a:t>
            </a:r>
            <a:r>
              <a:rPr lang="en-US" dirty="0"/>
              <a:t>P</a:t>
            </a:r>
            <a:r>
              <a:rPr lang="en-US" dirty="0" smtClean="0"/>
              <a:t>attern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Method </a:t>
            </a:r>
            <a:r>
              <a:rPr lang="en-US" dirty="0" smtClean="0"/>
              <a:t>Chaining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10" y="3657600"/>
            <a:ext cx="4199405" cy="2576491"/>
          </a:xfrm>
          <a:prstGeom prst="roundRect">
            <a:avLst>
              <a:gd name="adj" fmla="val 7691"/>
            </a:avLst>
          </a:prstGeom>
        </p:spPr>
      </p:pic>
      <p:sp>
        <p:nvSpPr>
          <p:cNvPr id="6" name="TextBox 5"/>
          <p:cNvSpPr txBox="1"/>
          <p:nvPr/>
        </p:nvSpPr>
        <p:spPr>
          <a:xfrm rot="21359624">
            <a:off x="7264686" y="2114586"/>
            <a:ext cx="4225300" cy="939360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JS Patterns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948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Revealing Module </a:t>
            </a:r>
            <a:r>
              <a:rPr lang="en-US" dirty="0"/>
              <a:t>P</a:t>
            </a:r>
            <a:r>
              <a:rPr lang="en-US" dirty="0" smtClean="0"/>
              <a:t>attern </a:t>
            </a:r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versus </a:t>
            </a:r>
            <a:r>
              <a:rPr lang="en-US" dirty="0" smtClean="0"/>
              <a:t>private </a:t>
            </a:r>
            <a:r>
              <a:rPr lang="en-US" dirty="0"/>
              <a:t>members </a:t>
            </a:r>
            <a:endParaRPr lang="en-US" b="0" dirty="0"/>
          </a:p>
          <a:p>
            <a:r>
              <a:rPr lang="en-US" dirty="0" smtClean="0"/>
              <a:t>Cleaner way to expose public members</a:t>
            </a:r>
          </a:p>
          <a:p>
            <a:pPr lvl="1"/>
            <a:r>
              <a:rPr lang="en-US" dirty="0" smtClean="0"/>
              <a:t>Cleaner t</a:t>
            </a:r>
            <a:r>
              <a:rPr lang="en-US" dirty="0" smtClean="0"/>
              <a:t>han Module pattern</a:t>
            </a:r>
          </a:p>
          <a:p>
            <a:r>
              <a:rPr lang="en-US" dirty="0"/>
              <a:t>Extending objects can be difficult since no prototyping is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Revealing Module </a:t>
            </a:r>
            <a:r>
              <a:rPr lang="en-US" sz="3600" dirty="0" smtClean="0"/>
              <a:t>Pattern</a:t>
            </a:r>
            <a:r>
              <a:rPr lang="en-US" sz="3600" dirty="0"/>
              <a:t> </a:t>
            </a:r>
            <a:r>
              <a:rPr lang="en-US" sz="3600" dirty="0" smtClean="0"/>
              <a:t>- Summary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59103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639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Revealing Module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1.bp.blogspot.com/-KWeZF62VZlA/T_gF8QYPGZI/AAAAAAAACd4/BEpJi_vx6ng/s1600/javascript-revealing-module-patter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89"/>
          <a:stretch/>
        </p:blipFill>
        <p:spPr bwMode="auto">
          <a:xfrm>
            <a:off x="3755284" y="1226774"/>
            <a:ext cx="4320328" cy="337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8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35884" y="4343400"/>
            <a:ext cx="99591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Revealing Prototype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19908"/>
            <a:ext cx="8938472" cy="1180892"/>
          </a:xfrm>
        </p:spPr>
        <p:txBody>
          <a:bodyPr/>
          <a:lstStyle/>
          <a:p>
            <a:r>
              <a:rPr lang="en-US" sz="3500" dirty="0" smtClean="0"/>
              <a:t>Reveal the Most Interesting Members through the Object Prototype</a:t>
            </a:r>
            <a:endParaRPr lang="en-US" sz="3500" dirty="0"/>
          </a:p>
        </p:txBody>
      </p:sp>
      <p:pic>
        <p:nvPicPr>
          <p:cNvPr id="2050" name="Picture 2" descr="http://fc04.deviantart.net/fs71/f/2011/340/f/1/mileena_cosplay_mk9_by_asherwarr-d4ibjg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3" y="1219200"/>
            <a:ext cx="3863130" cy="2801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62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"Modularize" </a:t>
            </a:r>
            <a:r>
              <a:rPr lang="en-US" dirty="0"/>
              <a:t>code into re-useable objects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Variables / functions </a:t>
            </a:r>
            <a:r>
              <a:rPr lang="en-US" dirty="0"/>
              <a:t>taken out of </a:t>
            </a:r>
            <a:r>
              <a:rPr lang="en-US" dirty="0" smtClean="0"/>
              <a:t>the global </a:t>
            </a:r>
            <a:r>
              <a:rPr lang="en-US" dirty="0"/>
              <a:t>namespace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Expose only public members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Functions are loaded into memory once only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Extensible</a:t>
            </a:r>
            <a:endParaRPr lang="en-US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Using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" can be tricky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Constructor is separated from the prototype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Can not be used on inheritance</a:t>
            </a: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Revealing Prototype </a:t>
            </a:r>
            <a:r>
              <a:rPr lang="en-US" sz="3900" dirty="0" smtClean="0"/>
              <a:t>Pattern – Pros </a:t>
            </a:r>
            <a:r>
              <a:rPr lang="en-US" sz="3900" dirty="0"/>
              <a:t>and Cons</a:t>
            </a:r>
            <a:endParaRPr lang="bg-BG" sz="3900" dirty="0"/>
          </a:p>
        </p:txBody>
      </p:sp>
    </p:spTree>
    <p:extLst>
      <p:ext uri="{BB962C8B-B14F-4D97-AF65-F5344CB8AC3E}">
        <p14:creationId xmlns:p14="http://schemas.microsoft.com/office/powerpoint/2010/main" val="191679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Prototype </a:t>
            </a:r>
            <a:r>
              <a:rPr lang="en-US" dirty="0" smtClean="0"/>
              <a:t>Pattern: Structure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6200" y="1203198"/>
            <a:ext cx="10466012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Constructor = function 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constructor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defined here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Constructor.prototype = (function()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privateFunc = 5;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hidden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function privateFunc() { … }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hidden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someFunc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pointerToSomeFunc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anotherFunc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pointerToAnotherFunc	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48316" y="2068694"/>
            <a:ext cx="2424000" cy="1046057"/>
          </a:xfrm>
          <a:prstGeom prst="wedgeRoundRectCallout">
            <a:avLst>
              <a:gd name="adj1" fmla="val -77875"/>
              <a:gd name="adj2" fmla="val 428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IIFE for the prototype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81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Prototype </a:t>
            </a:r>
            <a:r>
              <a:rPr lang="en-US" dirty="0" smtClean="0"/>
              <a:t>Pattern</a:t>
            </a:r>
            <a:r>
              <a:rPr lang="en-US" dirty="0"/>
              <a:t>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8600" y="1219200"/>
            <a:ext cx="10008812" cy="51556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Calculator = function (name) {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Calculator.prototype = (function 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formatResult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 = function (x) {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subtract = function (x) {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showResult = function () {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};</a:t>
            </a: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add: add,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subtract: subtract,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showResult: showResult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Calculator('First');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89812" y="2607876"/>
            <a:ext cx="3352800" cy="1049724"/>
          </a:xfrm>
          <a:prstGeom prst="wedgeRoundRectCallout">
            <a:avLst>
              <a:gd name="adj1" fmla="val -65845"/>
              <a:gd name="adj2" fmla="val -570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can have hidden data in the prototype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53702" y="4114800"/>
            <a:ext cx="2962195" cy="1371600"/>
          </a:xfrm>
          <a:prstGeom prst="wedgeRoundRectCallout">
            <a:avLst>
              <a:gd name="adj1" fmla="val -79725"/>
              <a:gd name="adj2" fmla="val -2074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Expose only public methods for the prototype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79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Revealing Prototype Pattern 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of variables and functions </a:t>
            </a:r>
            <a:endParaRPr lang="en-US" b="0" dirty="0"/>
          </a:p>
          <a:p>
            <a:pPr>
              <a:lnSpc>
                <a:spcPct val="110000"/>
              </a:lnSpc>
            </a:pPr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Exposed versus hidden members</a:t>
            </a:r>
            <a:endParaRPr lang="en-US" b="0" dirty="0"/>
          </a:p>
          <a:p>
            <a:pPr>
              <a:lnSpc>
                <a:spcPct val="110000"/>
              </a:lnSpc>
            </a:pPr>
            <a:r>
              <a:rPr lang="en-US" dirty="0"/>
              <a:t>Provides extension </a:t>
            </a:r>
            <a:r>
              <a:rPr lang="en-US" dirty="0" smtClean="0"/>
              <a:t>capabilities</a:t>
            </a:r>
            <a:endParaRPr lang="bg-BG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Prototype </a:t>
            </a:r>
            <a:r>
              <a:rPr lang="en-US" dirty="0" smtClean="0"/>
              <a:t>Pattern – Summary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2790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Revealing Prototype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gtspirit.com/wp-content/uploads/2013/06/jaguar-c-x75-prototype-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9484" y="1508227"/>
            <a:ext cx="5691928" cy="2868548"/>
          </a:xfrm>
          <a:prstGeom prst="roundRect">
            <a:avLst>
              <a:gd name="adj" fmla="val 76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7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9626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Augmenting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8779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83" y="1768318"/>
            <a:ext cx="5082330" cy="2651282"/>
          </a:xfrm>
          <a:prstGeom prst="roundRect">
            <a:avLst>
              <a:gd name="adj" fmla="val 6887"/>
            </a:avLst>
          </a:prstGeom>
        </p:spPr>
      </p:pic>
    </p:spTree>
    <p:extLst>
      <p:ext uri="{BB962C8B-B14F-4D97-AF65-F5344CB8AC3E}">
        <p14:creationId xmlns:p14="http://schemas.microsoft.com/office/powerpoint/2010/main" val="79005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GB" dirty="0" smtClean="0"/>
              <a:t>Method </a:t>
            </a:r>
            <a:r>
              <a:rPr lang="en-GB" dirty="0" smtClean="0"/>
              <a:t>Chaining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28" y="1447800"/>
            <a:ext cx="7225840" cy="3555112"/>
          </a:xfrm>
          <a:prstGeom prst="roundRect">
            <a:avLst>
              <a:gd name="adj" fmla="val 2391"/>
            </a:avLst>
          </a:prstGeom>
        </p:spPr>
      </p:pic>
    </p:spTree>
    <p:extLst>
      <p:ext uri="{BB962C8B-B14F-4D97-AF65-F5344CB8AC3E}">
        <p14:creationId xmlns:p14="http://schemas.microsoft.com/office/powerpoint/2010/main" val="10045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Modularity</a:t>
            </a:r>
          </a:p>
          <a:p>
            <a:r>
              <a:rPr lang="en-GB" dirty="0" smtClean="0"/>
              <a:t>Easy maintenance</a:t>
            </a:r>
          </a:p>
          <a:p>
            <a:r>
              <a:rPr lang="en-GB" dirty="0" smtClean="0"/>
              <a:t>No duplicate function names</a:t>
            </a:r>
          </a:p>
          <a:p>
            <a:r>
              <a:rPr lang="en-GB" dirty="0" smtClean="0"/>
              <a:t>Don't pollute the global scope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we need modules and patterns?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53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Method chaining </a:t>
            </a:r>
            <a:r>
              <a:rPr lang="en-GB" dirty="0"/>
              <a:t>is a </a:t>
            </a:r>
            <a:r>
              <a:rPr lang="en-GB" dirty="0" smtClean="0"/>
              <a:t>technique (pattern) that </a:t>
            </a:r>
            <a:r>
              <a:rPr lang="en-GB" dirty="0"/>
              <a:t>involve calling multiple functions on the same object </a:t>
            </a:r>
            <a:r>
              <a:rPr lang="en-GB" dirty="0" smtClean="0"/>
              <a:t>consecutively</a:t>
            </a:r>
          </a:p>
          <a:p>
            <a:pPr lvl="1"/>
            <a:r>
              <a:rPr lang="en-GB" dirty="0" smtClean="0"/>
              <a:t>Much </a:t>
            </a:r>
            <a:r>
              <a:rPr lang="en-GB" dirty="0"/>
              <a:t>cleaner code </a:t>
            </a:r>
            <a:endParaRPr lang="en-GB" dirty="0" smtClean="0"/>
          </a:p>
          <a:p>
            <a:pPr lvl="1"/>
            <a:r>
              <a:rPr lang="en-GB" dirty="0" smtClean="0"/>
              <a:t>The code </a:t>
            </a:r>
            <a:r>
              <a:rPr lang="en-GB" dirty="0"/>
              <a:t>is easier to </a:t>
            </a:r>
            <a:r>
              <a:rPr lang="en-GB" dirty="0" smtClean="0"/>
              <a:t>understand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need </a:t>
            </a:r>
            <a:r>
              <a:rPr lang="en-GB" dirty="0" smtClean="0"/>
              <a:t>of </a:t>
            </a:r>
            <a:r>
              <a:rPr lang="en-GB" dirty="0"/>
              <a:t>temporary variables to save each step of the </a:t>
            </a:r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Method Chaining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57360" y="4572000"/>
            <a:ext cx="4594852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doggy = new Dog()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.setName("Fluffy")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.setColor("purple")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.setGender("male");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572001"/>
            <a:ext cx="4667876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doggy = new Dog();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doggy.setName("Fluffy");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doggy.setColor("purple");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doggy.setGender("male");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710236" y="5278296"/>
            <a:ext cx="76517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5193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Method Chaining – Example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094732"/>
            <a:ext cx="10518776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Dog = function()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this._name = 'Fluffy';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this._color = 'purple';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Dog.prototype.setName = function(name)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this._name =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this;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Dog.prototype.setColor = function(color)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this._color = color;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this;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doggy = new Dog().setName('Fluffy').setColor('purple');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console.log(doggy);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 _name: 'Fluffy', _color: 'purple' }</a:t>
            </a:r>
          </a:p>
        </p:txBody>
      </p:sp>
    </p:spTree>
    <p:extLst>
      <p:ext uri="{BB962C8B-B14F-4D97-AF65-F5344CB8AC3E}">
        <p14:creationId xmlns:p14="http://schemas.microsoft.com/office/powerpoint/2010/main" val="13080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Method Chaining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84" y="1295400"/>
            <a:ext cx="6606328" cy="3250312"/>
          </a:xfrm>
          <a:prstGeom prst="roundRect">
            <a:avLst>
              <a:gd name="adj" fmla="val 3230"/>
            </a:avLst>
          </a:prstGeom>
        </p:spPr>
      </p:pic>
    </p:spTree>
    <p:extLst>
      <p:ext uri="{BB962C8B-B14F-4D97-AF65-F5344CB8AC3E}">
        <p14:creationId xmlns:p14="http://schemas.microsoft.com/office/powerpoint/2010/main" val="20246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https://softuni.bg/courses/javascript-oop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Modules and Patterns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866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5648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/>
              <a:t>Prototype </a:t>
            </a:r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83" y="1407954"/>
            <a:ext cx="4015530" cy="3011646"/>
          </a:xfrm>
          <a:prstGeom prst="roundRect">
            <a:avLst>
              <a:gd name="adj" fmla="val 6277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3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“Modularize” code into re-useable objects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/ functions are NOT in the global </a:t>
            </a:r>
            <a:r>
              <a:rPr lang="en-US" dirty="0" smtClean="0"/>
              <a:t>scope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Functions loaded into memory once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0" dirty="0" smtClean="0"/>
              <a:t>Possible to "override" functions through prototyping</a:t>
            </a:r>
          </a:p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Cons:</a:t>
            </a:r>
            <a:r>
              <a:rPr lang="en-US" sz="36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"this" can be tricky</a:t>
            </a:r>
            <a:endParaRPr lang="en-US" dirty="0"/>
          </a:p>
          <a:p>
            <a:pPr lvl="1"/>
            <a:r>
              <a:rPr lang="en-US" dirty="0" smtClean="0"/>
              <a:t>Constructor separate from prototype definition</a:t>
            </a:r>
            <a:endParaRPr lang="en-US" dirty="0"/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</a:t>
            </a:r>
            <a:r>
              <a:rPr lang="en-US" dirty="0" smtClean="0"/>
              <a:t>Pattern – Pros </a:t>
            </a:r>
            <a:r>
              <a:rPr lang="en-US" dirty="0"/>
              <a:t>and Cons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85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 Pattern - Example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4" y="1204737"/>
            <a:ext cx="10363198" cy="5119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function(name)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this.name = name;</a:t>
            </a:r>
            <a:endParaRPr lang="bg-BG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Calculator.prototype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add: function (x, y)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(x + y);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Calculator("SoftUniCalc");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calc.add(2, 4);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9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pattern leverages intrinsic JavaScript functionality</a:t>
            </a:r>
          </a:p>
          <a:p>
            <a:r>
              <a:rPr lang="en-US" dirty="0" smtClean="0"/>
              <a:t>Comprised of a constructor and a prototype</a:t>
            </a:r>
          </a:p>
          <a:p>
            <a:r>
              <a:rPr lang="en-US" dirty="0" smtClean="0"/>
              <a:t>Provides extension capabilities</a:t>
            </a:r>
            <a:endParaRPr lang="en-US" dirty="0" smtClean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</a:t>
            </a:r>
            <a:r>
              <a:rPr lang="en-US" dirty="0" smtClean="0"/>
              <a:t>Pattern – </a:t>
            </a:r>
            <a:r>
              <a:rPr lang="en-US" dirty="0"/>
              <a:t>Summary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04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5648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"Module"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0848"/>
            <a:ext cx="8938472" cy="688256"/>
          </a:xfrm>
        </p:spPr>
        <p:txBody>
          <a:bodyPr/>
          <a:lstStyle/>
          <a:p>
            <a:r>
              <a:rPr lang="en-US" dirty="0" smtClean="0"/>
              <a:t>Hiding Members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83" y="1407954"/>
            <a:ext cx="4015530" cy="3011646"/>
          </a:xfrm>
          <a:prstGeom prst="roundRect">
            <a:avLst>
              <a:gd name="adj" fmla="val 6277"/>
            </a:avLst>
          </a:prstGeom>
        </p:spPr>
      </p:pic>
    </p:spTree>
    <p:extLst>
      <p:ext uri="{BB962C8B-B14F-4D97-AF65-F5344CB8AC3E}">
        <p14:creationId xmlns:p14="http://schemas.microsoft.com/office/powerpoint/2010/main" val="1377903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“Modularize” code into re-useable </a:t>
            </a:r>
            <a:r>
              <a:rPr lang="en-US" dirty="0" smtClean="0"/>
              <a:t>objects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/ functions are NOT in the global scope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Expose only public members</a:t>
            </a:r>
          </a:p>
          <a:p>
            <a:pPr lvl="1">
              <a:lnSpc>
                <a:spcPct val="100000"/>
              </a:lnSpc>
            </a:pPr>
            <a:r>
              <a:rPr lang="en-US" b="0" dirty="0" smtClean="0"/>
              <a:t>Hide internal data and functions</a:t>
            </a:r>
          </a:p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Cons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/>
            <a:r>
              <a:rPr lang="en-US" dirty="0"/>
              <a:t>Some complain about debugging</a:t>
            </a:r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Pattern – Pros </a:t>
            </a:r>
            <a:r>
              <a:rPr lang="en-US" dirty="0"/>
              <a:t>and Cons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322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1617</Words>
  <Application>Microsoft Office PowerPoint</Application>
  <PresentationFormat>Custom</PresentationFormat>
  <Paragraphs>331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JavaScript Modules and Patterns</vt:lpstr>
      <vt:lpstr>Table of Contents</vt:lpstr>
      <vt:lpstr>Why we need modules and patterns?</vt:lpstr>
      <vt:lpstr>The Prototype Pattern</vt:lpstr>
      <vt:lpstr>Prototype Pattern – Pros and Cons</vt:lpstr>
      <vt:lpstr>Prototype Pattern - Example</vt:lpstr>
      <vt:lpstr>Prototype Pattern – Summary</vt:lpstr>
      <vt:lpstr>The "Module" Pattern</vt:lpstr>
      <vt:lpstr>Module Pattern – Pros and Cons</vt:lpstr>
      <vt:lpstr>Module Pattern: Structure</vt:lpstr>
      <vt:lpstr>Module Pattern: Example</vt:lpstr>
      <vt:lpstr>Module Pattern: with IIFE</vt:lpstr>
      <vt:lpstr>Module Pattern – Summary</vt:lpstr>
      <vt:lpstr>Module Pattern</vt:lpstr>
      <vt:lpstr>The Revealing Module Pattern</vt:lpstr>
      <vt:lpstr>Revealing Module Pattern – Pros and Cons</vt:lpstr>
      <vt:lpstr>Revealing Module Pattern: Structure</vt:lpstr>
      <vt:lpstr>Revealing Module Pattern – Example</vt:lpstr>
      <vt:lpstr>Revealing Module Pattern – Example</vt:lpstr>
      <vt:lpstr>Revealing Module Pattern - Summary</vt:lpstr>
      <vt:lpstr>Revealing Module Pattern</vt:lpstr>
      <vt:lpstr> The Revealing Prototype Pattern</vt:lpstr>
      <vt:lpstr>Revealing Prototype Pattern – Pros and Cons</vt:lpstr>
      <vt:lpstr>Revealing Prototype Pattern: Structure</vt:lpstr>
      <vt:lpstr>Revealing Prototype Pattern – Example</vt:lpstr>
      <vt:lpstr>Revealing Prototype Pattern – Summary</vt:lpstr>
      <vt:lpstr>Revealing Prototype Pattern</vt:lpstr>
      <vt:lpstr>Augmenting Modules</vt:lpstr>
      <vt:lpstr>Method Chaining</vt:lpstr>
      <vt:lpstr>JavaScript Method Chaining</vt:lpstr>
      <vt:lpstr>JavaScript Method Chaining – Example</vt:lpstr>
      <vt:lpstr>Method Chaining</vt:lpstr>
      <vt:lpstr>JavaScript Modules and Patterns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Modules and Patterns</dc:title>
  <dc:subject>Software Development Course</dc:subject>
  <dc:creator/>
  <cp:keywords>JavaScript, JS, OOP, programming, SoftUni, Software University, programming, software development, software engineering, course, object-oriented programming, module, pattern,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2014-11-06T13:24:15Z</dcterms:modified>
  <cp:category>JavaScript, JS, OOP, module, patterns,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