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53"/>
  </p:notesMasterIdLst>
  <p:sldIdLst>
    <p:sldId id="256" r:id="rId2"/>
    <p:sldId id="257" r:id="rId3"/>
    <p:sldId id="264" r:id="rId4"/>
    <p:sldId id="260" r:id="rId5"/>
    <p:sldId id="258" r:id="rId6"/>
    <p:sldId id="259" r:id="rId7"/>
    <p:sldId id="266" r:id="rId8"/>
    <p:sldId id="262" r:id="rId9"/>
    <p:sldId id="268" r:id="rId10"/>
    <p:sldId id="270" r:id="rId11"/>
    <p:sldId id="272" r:id="rId12"/>
    <p:sldId id="275" r:id="rId13"/>
    <p:sldId id="273" r:id="rId14"/>
    <p:sldId id="276" r:id="rId15"/>
    <p:sldId id="282" r:id="rId16"/>
    <p:sldId id="280" r:id="rId17"/>
    <p:sldId id="285" r:id="rId18"/>
    <p:sldId id="286" r:id="rId19"/>
    <p:sldId id="307" r:id="rId20"/>
    <p:sldId id="306" r:id="rId21"/>
    <p:sldId id="305" r:id="rId22"/>
    <p:sldId id="290" r:id="rId23"/>
    <p:sldId id="310" r:id="rId24"/>
    <p:sldId id="309" r:id="rId25"/>
    <p:sldId id="308" r:id="rId26"/>
    <p:sldId id="289" r:id="rId27"/>
    <p:sldId id="288" r:id="rId28"/>
    <p:sldId id="287" r:id="rId29"/>
    <p:sldId id="314" r:id="rId30"/>
    <p:sldId id="313" r:id="rId31"/>
    <p:sldId id="312" r:id="rId32"/>
    <p:sldId id="311" r:id="rId33"/>
    <p:sldId id="294" r:id="rId34"/>
    <p:sldId id="293" r:id="rId35"/>
    <p:sldId id="292" r:id="rId36"/>
    <p:sldId id="295" r:id="rId37"/>
    <p:sldId id="300" r:id="rId38"/>
    <p:sldId id="299" r:id="rId39"/>
    <p:sldId id="298" r:id="rId40"/>
    <p:sldId id="297" r:id="rId41"/>
    <p:sldId id="302" r:id="rId42"/>
    <p:sldId id="318" r:id="rId43"/>
    <p:sldId id="303" r:id="rId44"/>
    <p:sldId id="304" r:id="rId45"/>
    <p:sldId id="316" r:id="rId46"/>
    <p:sldId id="317" r:id="rId47"/>
    <p:sldId id="319" r:id="rId48"/>
    <p:sldId id="281" r:id="rId49"/>
    <p:sldId id="284" r:id="rId50"/>
    <p:sldId id="296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4513"/>
    <a:srgbClr val="F5F5F5"/>
    <a:srgbClr val="8B7E66"/>
    <a:srgbClr val="48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A89BF-511B-49C3-92B8-22380E1711D5}" v="8" dt="2022-04-22T12:39:02.944"/>
    <p1510:client id="{090DC685-BF37-480B-A505-966AB72520B4}" v="14" dt="2022-06-17T14:28:36.786"/>
    <p1510:client id="{0AC22A08-4224-4D47-A874-FBD979D7965F}" v="8" dt="2022-06-17T15:41:06.277"/>
    <p1510:client id="{184464DF-709A-471E-9B1F-891FA3559A46}" v="2049" dt="2022-06-01T10:06:24.893"/>
    <p1510:client id="{524FCF66-D18A-44B1-86CF-FF5EADF980B9}" v="133" dt="2022-06-29T16:35:13.008"/>
    <p1510:client id="{8380CEAA-E24F-40C9-8DD6-448D589547AB}" v="2" dt="2022-06-27T11:19:31.725"/>
    <p1510:client id="{9B4B37FF-C315-4BF2-BACF-1BD75444F081}" v="321" dt="2022-05-21T13:23:38.629"/>
    <p1510:client id="{B7848D1A-ADD2-4673-8BB8-0B00FFB7A4F4}" v="1940" dt="2022-06-24T14:03:03.080"/>
    <p1510:client id="{CD59584D-5E69-444A-83CB-86B316544378}" v="2" dt="2022-07-01T09:31:47.066"/>
    <p1510:client id="{D7953B3D-D528-4E43-87A3-E0EFABE41251}" v="157" dt="2022-06-17T13:29:58.020"/>
    <p1510:client id="{DA00332B-850C-4419-87A3-E534663CBC81}" v="2841" dt="2022-06-20T20:51:14.983"/>
    <p1510:client id="{E9B8A3ED-E49C-4DA0-ABAD-7D26B90DDB2C}" v="68" dt="2022-06-23T12:04:45.532"/>
    <p1510:client id="{EE01709A-FF67-4CAE-9C3E-BF045E9AFAA1}" v="243" dt="2022-06-24T15:53:31.987"/>
    <p1510:client id="{F8A3EF99-7EB2-4C1C-850F-30FFD44DF1E0}" v="21" dt="2022-06-01T10:22:1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olis\Documents\Python%20Scripts\ALL_STATISTICS_2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olis\Documents\Python%20Scripts\ALL_STATISTICS_2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ALL_STATISTICS_2!$G$2:$G$15</cx:f>
        <cx:lvl ptCount="14" formatCode="General">
          <cx:pt idx="0">37.574950000000001</cx:pt>
          <cx:pt idx="1">31.578945000000001</cx:pt>
          <cx:pt idx="2">33.244503000000002</cx:pt>
          <cx:pt idx="3">31.413715</cx:pt>
          <cx:pt idx="4">31.233751000000002</cx:pt>
          <cx:pt idx="5">41.722610000000003</cx:pt>
          <cx:pt idx="6">50.964146</cx:pt>
          <cx:pt idx="7">62.262535</cx:pt>
          <cx:pt idx="8">40.255974000000002</cx:pt>
          <cx:pt idx="9">48.895110000000003</cx:pt>
          <cx:pt idx="10">58.624138000000002</cx:pt>
          <cx:pt idx="11">37.384174000000002</cx:pt>
          <cx:pt idx="12">45.256985</cx:pt>
          <cx:pt idx="13">55.336308000000002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cap="none" spc="20" baseline="0" dirty="0">
                <a:solidFill>
                  <a:prstClr val="black">
                    <a:lumMod val="50000"/>
                    <a:lumOff val="50000"/>
                  </a:prstClr>
                </a:solidFill>
                <a:latin typeface="Avenir Next LT Pro"/>
              </a:rPr>
              <a:t>NODES REDUCTION</a:t>
            </a:r>
          </a:p>
        </cx:rich>
      </cx:tx>
    </cx:title>
    <cx:plotArea>
      <cx:plotAreaRegion>
        <cx:series layoutId="clusteredColumn" uniqueId="{8C8DD136-8C62-4013-8625-01543830DC23}"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ALL_STATISTICS_2!$J$2:$J$15</cx:f>
        <cx:lvl ptCount="14" formatCode="General">
          <cx:pt idx="0">3.0045605000000002</cx:pt>
          <cx:pt idx="1">5.6919174000000003</cx:pt>
          <cx:pt idx="2">3.59124</cx:pt>
          <cx:pt idx="3">1.5557288</cx:pt>
          <cx:pt idx="4">2.9657352000000001</cx:pt>
          <cx:pt idx="5">2.3770055999999999</cx:pt>
          <cx:pt idx="6">3.0463499999999999</cx:pt>
          <cx:pt idx="7">5.6407575999999997</cx:pt>
          <cx:pt idx="8">2.2509589999999999</cx:pt>
          <cx:pt idx="9">2.4418218</cx:pt>
          <cx:pt idx="10">3.9026070000000002</cx:pt>
          <cx:pt idx="11">1.8162634</cx:pt>
          <cx:pt idx="12">1.8051467999999999</cx:pt>
          <cx:pt idx="13">2.641089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500" b="1" i="0" u="none" strike="noStrike" cap="all" spc="100" baseline="0" dirty="0">
                <a:solidFill>
                  <a:prstClr val="white"/>
                </a:solidFill>
                <a:latin typeface="Avenir Next LT Pro"/>
              </a:rPr>
              <a:t>Edges reduction</a:t>
            </a:r>
          </a:p>
        </cx:rich>
      </cx:tx>
    </cx:title>
    <cx:plotArea>
      <cx:plotAreaRegion>
        <cx:series layoutId="clusteredColumn" uniqueId="{12FE5E49-9D33-4D58-BEBD-A7373DB2044F}">
          <cx:tx>
            <cx:txData>
              <cx:f>ALL_STATISTICS_2!$J$1</cx:f>
              <cx:v>edges_perc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66D4-020A-4A62-991B-67C603229EB2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BCE5-5C96-4605-A239-8C77936FE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BCE5-5C96-4605-A239-8C77936FE9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BCE5-5C96-4605-A239-8C77936FE9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BCE5-5C96-4605-A239-8C77936FE9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895" r:id="rId6"/>
    <p:sldLayoutId id="2147483891" r:id="rId7"/>
    <p:sldLayoutId id="2147483892" r:id="rId8"/>
    <p:sldLayoutId id="2147483893" r:id="rId9"/>
    <p:sldLayoutId id="2147483894" r:id="rId10"/>
    <p:sldLayoutId id="21474838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14/relationships/chartEx" Target="../charts/chartEx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E2840-392C-BD36-079D-3F7B46F4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Aharoni"/>
                <a:cs typeface="Angsana New"/>
              </a:rPr>
              <a:t>Results Presentation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C9BD2-C474-A632-5E44-7FBC2B760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ΑΠΟΣΤΟΛΟΣ ΜΑΥΡΟΓΙΑΝΝΑΚΗΣ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89" y="282863"/>
            <a:ext cx="71177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Overlapping Summaries</a:t>
            </a:r>
            <a:endParaRPr lang="en-US" sz="4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EE716-AECB-6813-83C9-5CBC9BE05CF2}"/>
              </a:ext>
            </a:extLst>
          </p:cNvPr>
          <p:cNvSpPr txBox="1"/>
          <p:nvPr/>
        </p:nvSpPr>
        <p:spPr>
          <a:xfrm>
            <a:off x="8697685" y="2465613"/>
            <a:ext cx="299719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1: Nodes: &lt;3,6,9,2&gt;</a:t>
            </a:r>
          </a:p>
          <a:p>
            <a:r>
              <a:rPr lang="en-US" dirty="0"/>
              <a:t>2: Nodes &lt;6,9,2,4,0&gt;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Common Nodes:</a:t>
            </a:r>
          </a:p>
          <a:p>
            <a:r>
              <a:rPr lang="en-US" dirty="0"/>
              <a:t>       &lt;6,9,2&gt;</a:t>
            </a:r>
          </a:p>
          <a:p>
            <a:endParaRPr lang="en-US"/>
          </a:p>
          <a:p>
            <a:r>
              <a:rPr lang="en-US" noProof="1"/>
              <a:t>Ενδεχομενο #3: εχουν κοινους κομβους αλλα δεν ειναι ολοι τους οι κομβοι κοινοι.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54D4B5-6189-E8C4-B8C0-FC9B82A7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367" y="1144814"/>
            <a:ext cx="662553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9F4E6-366A-410A-A707-240B3772EBC7}"/>
              </a:ext>
            </a:extLst>
          </p:cNvPr>
          <p:cNvSpPr txBox="1"/>
          <p:nvPr/>
        </p:nvSpPr>
        <p:spPr>
          <a:xfrm>
            <a:off x="960420" y="984315"/>
            <a:ext cx="491127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/>
              <a:t>Ζεύγη των Semantic Summaries που έχουν κοινούς κόμβους</a:t>
            </a:r>
          </a:p>
          <a:p>
            <a:pPr marL="285750" indent="-285750">
              <a:buFont typeface="Arial"/>
              <a:buChar char="•"/>
            </a:pPr>
            <a:endParaRPr lang="en-US" noProof="1"/>
          </a:p>
          <a:p>
            <a:pPr marL="285750" indent="-285750">
              <a:buFont typeface="Arial"/>
              <a:buChar char="•"/>
            </a:pPr>
            <a:r>
              <a:rPr lang="en-US" noProof="1"/>
              <a:t>Χρησιμοποιούμε τα first nodes και last nodes των summaries για να δούμε αν γίνεται κάποιο overlap</a:t>
            </a:r>
          </a:p>
          <a:p>
            <a:pPr marL="285750" indent="-285750">
              <a:buFont typeface="Arial"/>
              <a:buChar char="•"/>
            </a:pPr>
            <a:endParaRPr lang="en-US" noProof="1"/>
          </a:p>
          <a:p>
            <a:pPr marL="285750" indent="-285750">
              <a:buFont typeface="Arial"/>
              <a:buChar char="•"/>
            </a:pPr>
            <a:r>
              <a:rPr lang="en-US" noProof="1"/>
              <a:t>Τρια ενδεχομενα</a:t>
            </a:r>
          </a:p>
          <a:p>
            <a:pPr marL="800100" lvl="1" indent="-342900">
              <a:buAutoNum type="arabicPeriod"/>
            </a:pPr>
            <a:r>
              <a:rPr lang="en-US" noProof="1"/>
              <a:t>Τα summaries ειναι ξενα μεταξυ τους</a:t>
            </a:r>
          </a:p>
          <a:p>
            <a:pPr marL="800100" lvl="1" indent="-342900">
              <a:buAutoNum type="arabicPeriod"/>
            </a:pPr>
            <a:r>
              <a:rPr lang="en-US" noProof="1"/>
              <a:t>Το ενα summary περιεχεται μεσα στο αλλο</a:t>
            </a:r>
          </a:p>
          <a:p>
            <a:pPr marL="800100" lvl="1" indent="-342900">
              <a:buAutoNum type="arabicPeriod"/>
            </a:pPr>
            <a:r>
              <a:rPr lang="en-US" noProof="1"/>
              <a:t>Τα summaries εχουν κοινους κομβους αλλα να μην ειναι ολοι οι κομβοι τους κοινοι</a:t>
            </a:r>
          </a:p>
          <a:p>
            <a:pPr marL="285750" indent="-285750">
              <a:buFont typeface="Arial,Sans-Serif"/>
              <a:buChar char="•"/>
            </a:pPr>
            <a:endParaRPr lang="en-US" noProof="1"/>
          </a:p>
          <a:p>
            <a:pPr marL="285750" indent="-285750">
              <a:buFont typeface="Arial,Sans-Serif"/>
              <a:buChar char="•"/>
            </a:pPr>
            <a:r>
              <a:rPr lang="en-US" noProof="1">
                <a:ea typeface="+mn-lt"/>
                <a:cs typeface="+mn-lt"/>
              </a:rPr>
              <a:t>Φιλτράρουμε τα ζεύγη και κρατάμε αυτά που έχουν μεγαλύτερο ποσοστό απο το threshold που έχουμε ορίσει</a:t>
            </a:r>
          </a:p>
        </p:txBody>
      </p:sp>
    </p:spTree>
    <p:extLst>
      <p:ext uri="{BB962C8B-B14F-4D97-AF65-F5344CB8AC3E}">
        <p14:creationId xmlns:p14="http://schemas.microsoft.com/office/powerpoint/2010/main" val="245425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89" y="282863"/>
            <a:ext cx="71177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Pseudocode</a:t>
            </a:r>
            <a:endParaRPr lang="en-US" sz="4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62DAE-8291-149D-F58F-D4DB9D13BB2E}"/>
              </a:ext>
            </a:extLst>
          </p:cNvPr>
          <p:cNvSpPr txBox="1"/>
          <p:nvPr/>
        </p:nvSpPr>
        <p:spPr>
          <a:xfrm>
            <a:off x="1267522" y="1137424"/>
            <a:ext cx="10465419" cy="3813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b="1">
                <a:latin typeface="Calibri"/>
                <a:cs typeface="Calibri"/>
              </a:rPr>
              <a:t>Algorithm </a:t>
            </a:r>
            <a:r>
              <a:rPr lang="en-US">
                <a:latin typeface="Calibri"/>
                <a:cs typeface="Calibri"/>
              </a:rPr>
              <a:t>Find Overlapping Summaries</a:t>
            </a:r>
            <a:br>
              <a:rPr lang="en-US">
                <a:latin typeface="Calibri"/>
                <a:cs typeface="Calibri"/>
              </a:rPr>
            </a:br>
            <a:r>
              <a:rPr lang="en-US" b="1">
                <a:latin typeface="Calibri"/>
                <a:cs typeface="Calibri"/>
              </a:rPr>
              <a:t>Input </a:t>
            </a:r>
            <a:r>
              <a:rPr lang="en-US">
                <a:latin typeface="Calibri"/>
                <a:cs typeface="Calibri"/>
              </a:rPr>
              <a:t>a path hierarchical drawing </a:t>
            </a:r>
            <a:r>
              <a:rPr lang="en-US" err="1">
                <a:latin typeface="Calibri"/>
                <a:cs typeface="Calibri"/>
              </a:rPr>
              <a:t>Γs</a:t>
            </a:r>
            <a:r>
              <a:rPr lang="en-US">
                <a:latin typeface="Calibri"/>
                <a:cs typeface="Calibri"/>
              </a:rPr>
              <a:t> with the Semantic Summaries, a threshold percentage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>
                <a:latin typeface="Calibri"/>
                <a:cs typeface="Calibri"/>
              </a:rPr>
              <a:t>// Finding Overlapping Summaries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</a:t>
            </a:r>
            <a:r>
              <a:rPr lang="en-US" b="1">
                <a:latin typeface="Calibri"/>
                <a:cs typeface="Calibri"/>
              </a:rPr>
              <a:t>For</a:t>
            </a:r>
            <a:r>
              <a:rPr lang="en-US">
                <a:latin typeface="Calibri"/>
                <a:cs typeface="Calibri"/>
              </a:rPr>
              <a:t> every Semantic Summary S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Arial"/>
                <a:cs typeface="Arial"/>
              </a:rPr>
              <a:t>                 Let P be the Semantic Path of S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          </a:t>
            </a:r>
            <a:r>
              <a:rPr lang="en-US" b="1">
                <a:latin typeface="Calibri"/>
                <a:cs typeface="Calibri"/>
              </a:rPr>
              <a:t>For </a:t>
            </a:r>
            <a:r>
              <a:rPr lang="en-US">
                <a:latin typeface="Calibri"/>
                <a:cs typeface="Calibri"/>
              </a:rPr>
              <a:t>every other Semantic Summary T in P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                    </a:t>
            </a:r>
            <a:r>
              <a:rPr lang="en-US" b="1">
                <a:latin typeface="Calibri"/>
                <a:cs typeface="Calibri"/>
              </a:rPr>
              <a:t>If </a:t>
            </a:r>
            <a:r>
              <a:rPr lang="en-US" err="1">
                <a:latin typeface="Calibri"/>
                <a:cs typeface="Calibri"/>
              </a:rPr>
              <a:t>S.LastNode</a:t>
            </a:r>
            <a:r>
              <a:rPr lang="en-US">
                <a:latin typeface="Calibri"/>
                <a:cs typeface="Calibri"/>
              </a:rPr>
              <a:t> doesn't collide </a:t>
            </a:r>
            <a:r>
              <a:rPr lang="en-US" err="1">
                <a:latin typeface="Calibri"/>
                <a:cs typeface="Calibri"/>
              </a:rPr>
              <a:t>T.FirstNode</a:t>
            </a:r>
            <a:r>
              <a:rPr lang="en-US">
                <a:latin typeface="Calibri"/>
                <a:cs typeface="Calibri"/>
              </a:rPr>
              <a:t> // Semantic Paths are sorted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                               move S to the next Summary in P</a:t>
            </a:r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                    </a:t>
            </a:r>
            <a:r>
              <a:rPr lang="en-US" b="1">
                <a:latin typeface="Calibri"/>
                <a:cs typeface="Calibri"/>
              </a:rPr>
              <a:t>Else 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>
                <a:latin typeface="Calibri"/>
                <a:cs typeface="Calibri"/>
              </a:rPr>
              <a:t>                                       Let Se          the summary that has min(Y(</a:t>
            </a:r>
            <a:r>
              <a:rPr lang="en-US" err="1">
                <a:latin typeface="Calibri"/>
                <a:cs typeface="Calibri"/>
              </a:rPr>
              <a:t>S.LastNode</a:t>
            </a:r>
            <a:r>
              <a:rPr lang="en-US">
                <a:latin typeface="Calibri"/>
                <a:cs typeface="Calibri"/>
              </a:rPr>
              <a:t>),Y(</a:t>
            </a:r>
            <a:r>
              <a:rPr lang="en-US" err="1">
                <a:latin typeface="Calibri"/>
                <a:cs typeface="Calibri"/>
              </a:rPr>
              <a:t>T.LastNode</a:t>
            </a:r>
            <a:r>
              <a:rPr lang="en-US">
                <a:latin typeface="Calibri"/>
                <a:cs typeface="Calibri"/>
              </a:rPr>
              <a:t>))</a:t>
            </a:r>
            <a:br>
              <a:rPr lang="en-US" b="1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                                       Find Common nodes starting from </a:t>
            </a:r>
            <a:r>
              <a:rPr lang="en-US" err="1">
                <a:latin typeface="Calibri"/>
                <a:cs typeface="Calibri"/>
              </a:rPr>
              <a:t>T.FirstNode</a:t>
            </a:r>
            <a:r>
              <a:rPr lang="en-US">
                <a:latin typeface="Calibri"/>
                <a:cs typeface="Calibri"/>
              </a:rPr>
              <a:t> and ending at </a:t>
            </a:r>
            <a:r>
              <a:rPr lang="en-US" err="1">
                <a:latin typeface="Calibri"/>
                <a:cs typeface="Calibri"/>
              </a:rPr>
              <a:t>Se.LastNode</a:t>
            </a:r>
            <a:r>
              <a:rPr lang="en-US">
                <a:latin typeface="Calibri"/>
                <a:cs typeface="Calibri"/>
              </a:rPr>
              <a:t> </a:t>
            </a:r>
          </a:p>
        </p:txBody>
      </p:sp>
      <p:pic>
        <p:nvPicPr>
          <p:cNvPr id="6" name="Graphic 6" descr="Line arrow: Straight with solid fill">
            <a:extLst>
              <a:ext uri="{FF2B5EF4-FFF2-40B4-BE49-F238E27FC236}">
                <a16:creationId xmlns:a16="http://schemas.microsoft.com/office/drawing/2014/main" id="{EFA92283-098A-4799-575F-6F85A7A65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410" y="4142676"/>
            <a:ext cx="347548" cy="3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89" y="282863"/>
            <a:ext cx="71177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Example</a:t>
            </a:r>
            <a:endParaRPr lang="en-US" sz="4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F2358-D884-09D8-318F-1026486BB6F5}"/>
              </a:ext>
            </a:extLst>
          </p:cNvPr>
          <p:cNvSpPr txBox="1"/>
          <p:nvPr/>
        </p:nvSpPr>
        <p:spPr>
          <a:xfrm>
            <a:off x="8173313" y="1711136"/>
            <a:ext cx="2960915" cy="39703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Arial"/>
              </a:rPr>
              <a:t>Threshold: 80%</a:t>
            </a:r>
            <a:endParaRPr lang="en-US">
              <a:latin typeface="Arial"/>
              <a:cs typeface="Arial"/>
            </a:endParaRPr>
          </a:p>
          <a:p>
            <a:br>
              <a:rPr lang="en-US"/>
            </a:br>
            <a:r>
              <a:rPr lang="en-US" b="1">
                <a:latin typeface="Arial"/>
                <a:cs typeface="Arial"/>
              </a:rPr>
              <a:t>Overlapping summaries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• </a:t>
            </a:r>
            <a:r>
              <a:rPr lang="en-US">
                <a:latin typeface="Arial"/>
                <a:cs typeface="Arial"/>
              </a:rPr>
              <a:t>S2 is 100% in S4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Common nodes: &lt;0,2&gt;</a:t>
            </a:r>
          </a:p>
          <a:p>
            <a:r>
              <a:rPr lang="en-US">
                <a:latin typeface="Arial"/>
                <a:cs typeface="Arial"/>
              </a:rPr>
              <a:t>Hidden Inf.: 1 &amp; 3</a:t>
            </a:r>
            <a:endParaRPr lang="en-US">
              <a:latin typeface="Avenir Next LT Pro"/>
              <a:cs typeface="Arial"/>
            </a:endParaRPr>
          </a:p>
          <a:p>
            <a:br>
              <a:rPr lang="en-US"/>
            </a:br>
            <a:r>
              <a:rPr lang="en-US">
                <a:latin typeface="Courier New"/>
                <a:cs typeface="Courier New"/>
              </a:rPr>
              <a:t>• </a:t>
            </a:r>
            <a:r>
              <a:rPr lang="en-US">
                <a:latin typeface="Arial"/>
                <a:cs typeface="Arial"/>
              </a:rPr>
              <a:t>S5 is 100% in S3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Common nodes: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&lt;10,19,18,17,3&gt;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Hidden Inf.: 1 &amp; 7</a:t>
            </a:r>
            <a:endParaRPr lang="en-US">
              <a:cs typeface="Arial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AC9D2-CEC0-52A1-10B3-F948C8B7560E}"/>
              </a:ext>
            </a:extLst>
          </p:cNvPr>
          <p:cNvSpPr txBox="1"/>
          <p:nvPr/>
        </p:nvSpPr>
        <p:spPr>
          <a:xfrm>
            <a:off x="1035205" y="1397620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Segoe UI"/>
              </a:rPr>
              <a:t>Semantic Summaries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1. Common Target: 0​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&lt;3,16&gt;​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2. Common Source: 3​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&lt;2,0&gt;​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3. Common Source: 1​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&lt;15,14,10,19,18,17,3&gt;​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4. Common Source: 1​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&lt;9,8,4,2,0&gt;​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5. Common Source: 7​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&lt;10,19,18,17,3&gt;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CA993-0EE4-4EB0-0925-558EF6F0AF35}"/>
              </a:ext>
            </a:extLst>
          </p:cNvPr>
          <p:cNvSpPr txBox="1"/>
          <p:nvPr/>
        </p:nvSpPr>
        <p:spPr>
          <a:xfrm>
            <a:off x="4688114" y="635725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Semantic Summary</a:t>
            </a: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431997D-1448-D4B7-C42B-994DDE69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50" y="283029"/>
            <a:ext cx="2528684" cy="58474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ED5139-AF0D-61FD-6496-350FFCE61D28}"/>
              </a:ext>
            </a:extLst>
          </p:cNvPr>
          <p:cNvSpPr/>
          <p:nvPr/>
        </p:nvSpPr>
        <p:spPr>
          <a:xfrm>
            <a:off x="5520872" y="177800"/>
            <a:ext cx="1015999" cy="528864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7D9C68-6192-7B7D-7636-E1ED4F9C73DF}"/>
              </a:ext>
            </a:extLst>
          </p:cNvPr>
          <p:cNvSpPr/>
          <p:nvPr/>
        </p:nvSpPr>
        <p:spPr>
          <a:xfrm>
            <a:off x="5865585" y="232228"/>
            <a:ext cx="390071" cy="7529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EE3185-EEE8-6494-F62B-B8ECC7391023}"/>
              </a:ext>
            </a:extLst>
          </p:cNvPr>
          <p:cNvSpPr/>
          <p:nvPr/>
        </p:nvSpPr>
        <p:spPr>
          <a:xfrm>
            <a:off x="6301014" y="749299"/>
            <a:ext cx="1015999" cy="4045857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491404-4D18-9DEF-C15E-0D4215B402FF}"/>
              </a:ext>
            </a:extLst>
          </p:cNvPr>
          <p:cNvSpPr/>
          <p:nvPr/>
        </p:nvSpPr>
        <p:spPr>
          <a:xfrm>
            <a:off x="6328228" y="749297"/>
            <a:ext cx="1015999" cy="2313215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2" y="146792"/>
            <a:ext cx="7117773" cy="693450"/>
          </a:xfrm>
        </p:spPr>
        <p:txBody>
          <a:bodyPr>
            <a:noAutofit/>
          </a:bodyPr>
          <a:lstStyle/>
          <a:p>
            <a:r>
              <a:rPr lang="en-US" sz="3400" dirty="0">
                <a:latin typeface="Aharoni"/>
                <a:cs typeface="Angsana New"/>
              </a:rPr>
              <a:t>Hidden Con. Options </a:t>
            </a: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F2358-D884-09D8-318F-1026486BB6F5}"/>
              </a:ext>
            </a:extLst>
          </p:cNvPr>
          <p:cNvSpPr txBox="1"/>
          <p:nvPr/>
        </p:nvSpPr>
        <p:spPr>
          <a:xfrm>
            <a:off x="8094936" y="414676"/>
            <a:ext cx="3505200" cy="452431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Arial"/>
              </a:rPr>
              <a:t>Threshold: 80%</a:t>
            </a:r>
            <a:endParaRPr lang="en-US">
              <a:latin typeface="Arial"/>
              <a:cs typeface="Arial"/>
            </a:endParaRPr>
          </a:p>
          <a:p>
            <a:br>
              <a:rPr lang="en-US"/>
            </a:br>
            <a:r>
              <a:rPr lang="en-US" b="1">
                <a:latin typeface="Arial"/>
                <a:cs typeface="Arial"/>
              </a:rPr>
              <a:t>Overlapping summaries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• </a:t>
            </a:r>
            <a:r>
              <a:rPr lang="en-US">
                <a:latin typeface="Arial"/>
                <a:cs typeface="Arial"/>
              </a:rPr>
              <a:t>S2 is 100% in S4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Common nodes: &lt;0,2&gt;</a:t>
            </a:r>
          </a:p>
          <a:p>
            <a:r>
              <a:rPr lang="en-US">
                <a:latin typeface="Arial"/>
                <a:cs typeface="Arial"/>
              </a:rPr>
              <a:t>Hidden Inf.: 1 &amp; 3</a:t>
            </a:r>
            <a:endParaRPr lang="en-US">
              <a:latin typeface="Avenir Next LT Pro"/>
              <a:cs typeface="Arial"/>
            </a:endParaRPr>
          </a:p>
          <a:p>
            <a:br>
              <a:rPr lang="en-US"/>
            </a:br>
            <a:r>
              <a:rPr lang="en-US">
                <a:latin typeface="Courier New"/>
                <a:cs typeface="Courier New"/>
              </a:rPr>
              <a:t>• </a:t>
            </a:r>
            <a:r>
              <a:rPr lang="en-US">
                <a:latin typeface="Arial"/>
                <a:cs typeface="Arial"/>
              </a:rPr>
              <a:t>S5 is 100% in S3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Common nodes: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&lt;10,19,18,17,3&gt;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Hidden Inf.: 1 &amp; 7</a:t>
            </a:r>
            <a:endParaRPr lang="en-US">
              <a:cs typeface="Arial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Hidden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/>
                <a:cs typeface="Arial"/>
              </a:rPr>
              <a:t>1 &amp; 3 Connected Indirectly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/>
                <a:cs typeface="Arial"/>
              </a:rPr>
              <a:t>1 &amp; 7 Connected Indirectly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AC9D2-CEC0-52A1-10B3-F948C8B7560E}"/>
              </a:ext>
            </a:extLst>
          </p:cNvPr>
          <p:cNvSpPr txBox="1"/>
          <p:nvPr/>
        </p:nvSpPr>
        <p:spPr>
          <a:xfrm>
            <a:off x="584489" y="2815333"/>
            <a:ext cx="27432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/>
                <a:cs typeface="Segoe UI"/>
              </a:rPr>
              <a:t>Semantic Summaries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US">
                <a:latin typeface="Arial"/>
                <a:cs typeface="Segoe UI"/>
              </a:rPr>
              <a:t>1. Common Target: 0​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&lt;3,16&gt;​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2. Common Source: 3​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&lt;2,0&gt;​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3. Common Source: 1​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&lt;15,14,10,19,18,17,3&gt;​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4. Common Source: 1​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 &lt;9,8,4,2,0&gt;​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5. Common Source: 7​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Nodes:​</a:t>
            </a:r>
            <a:br>
              <a:rPr lang="en-US">
                <a:latin typeface="Arial"/>
                <a:cs typeface="Segoe UI"/>
              </a:rPr>
            </a:br>
            <a:r>
              <a:rPr lang="en-US">
                <a:latin typeface="Arial"/>
                <a:cs typeface="Segoe UI"/>
              </a:rPr>
              <a:t>&lt;10,19,18,17,3&gt;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CA993-0EE4-4EB0-0925-558EF6F0AF35}"/>
              </a:ext>
            </a:extLst>
          </p:cNvPr>
          <p:cNvSpPr txBox="1"/>
          <p:nvPr/>
        </p:nvSpPr>
        <p:spPr>
          <a:xfrm>
            <a:off x="5359400" y="642982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Semantic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FFC88-B5BC-4A0B-9E5B-B096DAE9185B}"/>
              </a:ext>
            </a:extLst>
          </p:cNvPr>
          <p:cNvSpPr txBox="1"/>
          <p:nvPr/>
        </p:nvSpPr>
        <p:spPr>
          <a:xfrm>
            <a:off x="475550" y="98086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/>
                <a:cs typeface="Segoe UI"/>
              </a:rPr>
              <a:t>Option A</a:t>
            </a:r>
            <a:endParaRPr lang="el-GR" dirty="0">
              <a:solidFill>
                <a:srgbClr val="0070C0"/>
              </a:solidFill>
              <a:latin typeface="Arial"/>
              <a:cs typeface="Segoe UI"/>
            </a:endParaRPr>
          </a:p>
          <a:p>
            <a:r>
              <a:rPr lang="el-GR" dirty="0">
                <a:latin typeface="Arial"/>
                <a:cs typeface="Segoe UI"/>
              </a:rPr>
              <a:t>Το </a:t>
            </a:r>
            <a:r>
              <a:rPr lang="en-US" dirty="0">
                <a:latin typeface="Arial"/>
                <a:cs typeface="Segoe UI"/>
              </a:rPr>
              <a:t>hidden connection</a:t>
            </a:r>
            <a:r>
              <a:rPr lang="el-GR" dirty="0">
                <a:latin typeface="Arial"/>
                <a:cs typeface="Segoe UI"/>
              </a:rPr>
              <a:t> ανάμεσα σε δύο κόμβους γίνεται αν ένα από τους δύο κόμβους ικανοποιεί το </a:t>
            </a:r>
            <a:r>
              <a:rPr lang="en-US" dirty="0">
                <a:latin typeface="Arial"/>
                <a:cs typeface="Segoe UI"/>
              </a:rPr>
              <a:t>threshold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991D8-F083-602D-FA4C-44004C5FEF3E}"/>
              </a:ext>
            </a:extLst>
          </p:cNvPr>
          <p:cNvGrpSpPr/>
          <p:nvPr/>
        </p:nvGrpSpPr>
        <p:grpSpPr>
          <a:xfrm>
            <a:off x="4869691" y="341882"/>
            <a:ext cx="3038572" cy="6088802"/>
            <a:chOff x="4298191" y="414453"/>
            <a:chExt cx="3038572" cy="6088802"/>
          </a:xfrm>
        </p:grpSpPr>
        <p:pic>
          <p:nvPicPr>
            <p:cNvPr id="12" name="Picture 12" descr="Diagram, schematic&#10;&#10;Description automatically generated">
              <a:extLst>
                <a:ext uri="{FF2B5EF4-FFF2-40B4-BE49-F238E27FC236}">
                  <a16:creationId xmlns:a16="http://schemas.microsoft.com/office/drawing/2014/main" id="{00D391B1-F10F-A66B-CA5E-2D5B004AD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2535" y="414453"/>
              <a:ext cx="2801491" cy="5964043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13BC1F-31BF-4459-B1D7-839CA8479212}"/>
                </a:ext>
              </a:extLst>
            </p:cNvPr>
            <p:cNvSpPr/>
            <p:nvPr/>
          </p:nvSpPr>
          <p:spPr>
            <a:xfrm>
              <a:off x="4401608" y="6069650"/>
              <a:ext cx="380865" cy="38086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731F30-A209-4876-BEDA-E88E8F575344}"/>
                </a:ext>
              </a:extLst>
            </p:cNvPr>
            <p:cNvSpPr/>
            <p:nvPr/>
          </p:nvSpPr>
          <p:spPr>
            <a:xfrm>
              <a:off x="5208874" y="3074390"/>
              <a:ext cx="380865" cy="38086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8D33B4-A008-1D4D-B561-65AF999B2A40}"/>
                </a:ext>
              </a:extLst>
            </p:cNvPr>
            <p:cNvSpPr/>
            <p:nvPr/>
          </p:nvSpPr>
          <p:spPr>
            <a:xfrm>
              <a:off x="4298191" y="6010878"/>
              <a:ext cx="585304" cy="492377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959494-D454-47B2-2F7F-0ADEE3203C11}"/>
                </a:ext>
              </a:extLst>
            </p:cNvPr>
            <p:cNvSpPr/>
            <p:nvPr/>
          </p:nvSpPr>
          <p:spPr>
            <a:xfrm>
              <a:off x="6751459" y="1271609"/>
              <a:ext cx="585304" cy="492377"/>
            </a:xfrm>
            <a:prstGeom prst="ellipse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F2358-D884-09D8-318F-1026486BB6F5}"/>
              </a:ext>
            </a:extLst>
          </p:cNvPr>
          <p:cNvSpPr txBox="1"/>
          <p:nvPr/>
        </p:nvSpPr>
        <p:spPr>
          <a:xfrm>
            <a:off x="7352151" y="1039799"/>
            <a:ext cx="4467937" cy="34163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Threshold: 70%</a:t>
            </a:r>
            <a:endParaRPr lang="en-US" dirty="0">
              <a:latin typeface="Arial"/>
              <a:cs typeface="Arial"/>
            </a:endParaRPr>
          </a:p>
          <a:p>
            <a:br>
              <a:rPr lang="en-US" dirty="0"/>
            </a:br>
            <a:r>
              <a:rPr lang="en-US" b="1" dirty="0">
                <a:latin typeface="Arial"/>
                <a:cs typeface="Arial"/>
              </a:rPr>
              <a:t>Overlapping summaries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• </a:t>
            </a:r>
            <a:r>
              <a:rPr lang="en-US" dirty="0">
                <a:latin typeface="Arial"/>
                <a:cs typeface="Arial"/>
              </a:rPr>
              <a:t>S2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100% </a:t>
            </a:r>
            <a:r>
              <a:rPr lang="en-US" dirty="0">
                <a:latin typeface="Arial"/>
                <a:cs typeface="Arial"/>
              </a:rPr>
              <a:t>in S4 &amp; S4 is 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40%</a:t>
            </a:r>
            <a:r>
              <a:rPr lang="en-US" dirty="0">
                <a:latin typeface="Arial"/>
                <a:cs typeface="Arial"/>
              </a:rPr>
              <a:t> in S2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Common nodes: &lt;0,2&gt;</a:t>
            </a:r>
          </a:p>
          <a:p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• </a:t>
            </a:r>
            <a:r>
              <a:rPr lang="en-US" dirty="0">
                <a:latin typeface="Arial"/>
                <a:cs typeface="Arial"/>
              </a:rPr>
              <a:t>S5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100% </a:t>
            </a:r>
            <a:r>
              <a:rPr lang="en-US" dirty="0">
                <a:latin typeface="Arial"/>
                <a:cs typeface="Arial"/>
              </a:rPr>
              <a:t>in S3 &amp; S3 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71% </a:t>
            </a:r>
            <a:r>
              <a:rPr lang="en-US" dirty="0">
                <a:latin typeface="Arial"/>
                <a:cs typeface="Arial"/>
              </a:rPr>
              <a:t>in S5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Common nodes: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&lt;10,19,18,17,3&gt;</a:t>
            </a:r>
            <a:endParaRPr lang="en-US" dirty="0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  <a:p>
            <a:r>
              <a:rPr lang="en-US" b="1" dirty="0">
                <a:latin typeface="Arial"/>
                <a:cs typeface="Arial"/>
              </a:rPr>
              <a:t>Hidden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1 &amp; 7 Connected Indirectly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CA993-0EE4-4EB0-0925-558EF6F0AF35}"/>
              </a:ext>
            </a:extLst>
          </p:cNvPr>
          <p:cNvSpPr txBox="1"/>
          <p:nvPr/>
        </p:nvSpPr>
        <p:spPr>
          <a:xfrm>
            <a:off x="4950602" y="64886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Semantic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FFC88-B5BC-4A0B-9E5B-B096DAE9185B}"/>
              </a:ext>
            </a:extLst>
          </p:cNvPr>
          <p:cNvSpPr txBox="1"/>
          <p:nvPr/>
        </p:nvSpPr>
        <p:spPr>
          <a:xfrm>
            <a:off x="711162" y="1997839"/>
            <a:ext cx="36214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/>
                <a:cs typeface="Segoe UI"/>
              </a:rPr>
              <a:t>Option B</a:t>
            </a:r>
            <a:endParaRPr lang="el-GR" dirty="0">
              <a:solidFill>
                <a:srgbClr val="0070C0"/>
              </a:solidFill>
              <a:latin typeface="Arial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Arial"/>
                <a:cs typeface="Segoe UI"/>
              </a:rPr>
              <a:t>Το </a:t>
            </a:r>
            <a:r>
              <a:rPr lang="en-US" dirty="0">
                <a:latin typeface="Arial"/>
                <a:cs typeface="Segoe UI"/>
              </a:rPr>
              <a:t>hidden connection</a:t>
            </a:r>
            <a:r>
              <a:rPr lang="el-GR" dirty="0">
                <a:latin typeface="Arial"/>
                <a:cs typeface="Segoe UI"/>
              </a:rPr>
              <a:t> ανάμεσα σε δύο κόμβους γίνεται αν και μόνο αν και οι δύο κόμβοι ικανοποιούν το </a:t>
            </a:r>
            <a:r>
              <a:rPr lang="en-US" dirty="0">
                <a:latin typeface="Arial"/>
                <a:cs typeface="Segoe UI"/>
              </a:rPr>
              <a:t>threshold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Arial"/>
                <a:cs typeface="Segoe UI"/>
              </a:rPr>
              <a:t>Χρήσιμο για να φιλτράρει τους κόμβους που δημιουργούν </a:t>
            </a:r>
            <a:r>
              <a:rPr lang="en-US" dirty="0">
                <a:latin typeface="Arial"/>
                <a:cs typeface="Segoe UI"/>
              </a:rPr>
              <a:t>semantic summaries </a:t>
            </a:r>
            <a:r>
              <a:rPr lang="el-GR" dirty="0">
                <a:latin typeface="Arial"/>
                <a:cs typeface="Segoe UI"/>
              </a:rPr>
              <a:t>με δύο κόμβους</a:t>
            </a:r>
            <a:endParaRPr lang="en-US" dirty="0">
              <a:latin typeface="Arial"/>
              <a:cs typeface="Segoe UI"/>
            </a:endParaRPr>
          </a:p>
          <a:p>
            <a:endParaRPr lang="el-GR">
              <a:latin typeface="Arial"/>
              <a:cs typeface="Segoe U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1E5BA6-E47B-B4BD-A162-B30D05EDB142}"/>
              </a:ext>
            </a:extLst>
          </p:cNvPr>
          <p:cNvGrpSpPr/>
          <p:nvPr/>
        </p:nvGrpSpPr>
        <p:grpSpPr>
          <a:xfrm>
            <a:off x="4254190" y="237893"/>
            <a:ext cx="2652470" cy="6339467"/>
            <a:chOff x="4254190" y="237893"/>
            <a:chExt cx="2652470" cy="6339467"/>
          </a:xfrm>
        </p:grpSpPr>
        <p:pic>
          <p:nvPicPr>
            <p:cNvPr id="5" name="Picture 5" descr="Diagram, schematic&#10;&#10;Description automatically generated">
              <a:extLst>
                <a:ext uri="{FF2B5EF4-FFF2-40B4-BE49-F238E27FC236}">
                  <a16:creationId xmlns:a16="http://schemas.microsoft.com/office/drawing/2014/main" id="{BAEE15A5-2B2C-EB0E-72FF-0EEA5B8D5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193" y="237893"/>
              <a:ext cx="2578467" cy="626140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947C4-047C-FB07-22BA-A156392E7407}"/>
                </a:ext>
              </a:extLst>
            </p:cNvPr>
            <p:cNvSpPr/>
            <p:nvPr/>
          </p:nvSpPr>
          <p:spPr>
            <a:xfrm>
              <a:off x="4254190" y="6122019"/>
              <a:ext cx="483219" cy="455341"/>
            </a:xfrm>
            <a:prstGeom prst="ellips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9FB65F-4348-A518-D2FD-6EFD5D79A522}"/>
                </a:ext>
              </a:extLst>
            </p:cNvPr>
            <p:cNvSpPr/>
            <p:nvPr/>
          </p:nvSpPr>
          <p:spPr>
            <a:xfrm>
              <a:off x="4988312" y="2971799"/>
              <a:ext cx="483219" cy="455341"/>
            </a:xfrm>
            <a:prstGeom prst="ellipse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9D1C82A-8409-EAF3-11AC-E9764621AAD7}"/>
              </a:ext>
            </a:extLst>
          </p:cNvPr>
          <p:cNvSpPr txBox="1">
            <a:spLocks/>
          </p:cNvSpPr>
          <p:nvPr/>
        </p:nvSpPr>
        <p:spPr>
          <a:xfrm>
            <a:off x="285132" y="146792"/>
            <a:ext cx="7117773" cy="69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3400" dirty="0">
                <a:latin typeface="Aharoni"/>
                <a:cs typeface="Angsana New"/>
              </a:rPr>
              <a:t>Hidden Con. Options 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1453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C83A-3862-E004-139B-B4833B4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0" y="-173851"/>
            <a:ext cx="10515600" cy="1325563"/>
          </a:xfrm>
        </p:spPr>
        <p:txBody>
          <a:bodyPr/>
          <a:lstStyle/>
          <a:p>
            <a:r>
              <a:rPr lang="en-US" dirty="0">
                <a:latin typeface="Aharoni"/>
                <a:cs typeface="Aharoni"/>
              </a:rPr>
              <a:t>Hidden Con.</a:t>
            </a:r>
            <a:endParaRPr lang="en-US" dirty="0">
              <a:latin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632E-5E06-31DC-9939-2657C8A8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42" y="1966098"/>
            <a:ext cx="3332357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Semantic Summaries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S1</a:t>
            </a:r>
            <a:r>
              <a:rPr lang="en-US" dirty="0">
                <a:ea typeface="+mn-lt"/>
                <a:cs typeface="+mn-lt"/>
              </a:rPr>
              <a:t>. Common Target: 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Nodes: 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3,6,14,13,12,5</a:t>
            </a:r>
            <a:r>
              <a:rPr lang="en-US" dirty="0">
                <a:ea typeface="+mn-lt"/>
                <a:cs typeface="+mn-lt"/>
              </a:rPr>
              <a:t>&gt; </a:t>
            </a:r>
          </a:p>
          <a:p>
            <a:r>
              <a:rPr lang="en-US" b="1" dirty="0">
                <a:ea typeface="+mn-lt"/>
                <a:cs typeface="+mn-lt"/>
              </a:rPr>
              <a:t>S5</a:t>
            </a:r>
            <a:r>
              <a:rPr lang="en-US" dirty="0">
                <a:ea typeface="+mn-lt"/>
                <a:cs typeface="+mn-lt"/>
              </a:rPr>
              <a:t>. Common Target: 2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Nodes: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3,6,14,13,12,5</a:t>
            </a:r>
            <a:r>
              <a:rPr lang="en-US" dirty="0">
                <a:ea typeface="+mn-lt"/>
                <a:cs typeface="+mn-lt"/>
              </a:rPr>
              <a:t>&gt;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D1EC1BF-2752-0DF3-6486-3FA2343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42" y="-3717"/>
            <a:ext cx="2676935" cy="6233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CBD3B-3871-CA09-E0BA-C1557CA0732F}"/>
              </a:ext>
            </a:extLst>
          </p:cNvPr>
          <p:cNvSpPr txBox="1"/>
          <p:nvPr/>
        </p:nvSpPr>
        <p:spPr>
          <a:xfrm>
            <a:off x="4204010" y="63877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Semantic Summary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F31BE-CA4D-C38F-BB68-B42F51AC3AF2}"/>
              </a:ext>
            </a:extLst>
          </p:cNvPr>
          <p:cNvSpPr txBox="1"/>
          <p:nvPr/>
        </p:nvSpPr>
        <p:spPr>
          <a:xfrm>
            <a:off x="7181154" y="1772812"/>
            <a:ext cx="48247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Threshold: 80%</a:t>
            </a:r>
            <a:endParaRPr lang="en-US" b="1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Overlapping summaries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• </a:t>
            </a:r>
            <a:r>
              <a:rPr lang="en-US" b="1">
                <a:ea typeface="+mn-lt"/>
                <a:cs typeface="+mn-lt"/>
              </a:rPr>
              <a:t>S1</a:t>
            </a:r>
            <a:r>
              <a:rPr lang="en-US">
                <a:ea typeface="+mn-lt"/>
                <a:cs typeface="+mn-lt"/>
              </a:rPr>
              <a:t> is </a:t>
            </a: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100%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b="1">
                <a:ea typeface="+mn-lt"/>
                <a:cs typeface="+mn-lt"/>
              </a:rPr>
              <a:t>S5</a:t>
            </a:r>
            <a:r>
              <a:rPr lang="en-US">
                <a:ea typeface="+mn-lt"/>
                <a:cs typeface="+mn-lt"/>
              </a:rPr>
              <a:t> &amp; </a:t>
            </a:r>
            <a:r>
              <a:rPr lang="en-US" b="1">
                <a:ea typeface="+mn-lt"/>
                <a:cs typeface="+mn-lt"/>
              </a:rPr>
              <a:t>S5</a:t>
            </a:r>
            <a:r>
              <a:rPr lang="en-US">
                <a:ea typeface="+mn-lt"/>
                <a:cs typeface="+mn-lt"/>
              </a:rPr>
              <a:t> is </a:t>
            </a:r>
            <a:r>
              <a:rPr lang="en-US">
                <a:solidFill>
                  <a:srgbClr val="92D050"/>
                </a:solidFill>
                <a:ea typeface="+mn-lt"/>
                <a:cs typeface="+mn-lt"/>
              </a:rPr>
              <a:t>100%</a:t>
            </a:r>
            <a:r>
              <a:rPr lang="en-US">
                <a:ea typeface="+mn-lt"/>
                <a:cs typeface="+mn-lt"/>
              </a:rPr>
              <a:t> in </a:t>
            </a:r>
            <a:r>
              <a:rPr lang="en-US" b="1">
                <a:ea typeface="+mn-lt"/>
                <a:cs typeface="+mn-lt"/>
              </a:rPr>
              <a:t>S1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Common nodes: &lt;3,6,14,13,12,5&gt;</a:t>
            </a:r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Hidden Information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1 &amp; 2 Hidden Connection</a:t>
            </a:r>
            <a:endParaRPr lang="en-US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B69CBA-75FA-3BF2-17A1-8405749C0140}"/>
              </a:ext>
            </a:extLst>
          </p:cNvPr>
          <p:cNvSpPr/>
          <p:nvPr/>
        </p:nvSpPr>
        <p:spPr>
          <a:xfrm>
            <a:off x="5738696" y="757817"/>
            <a:ext cx="464634" cy="464634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D4CC31-D385-7EBB-621D-3B03BB1EF44E}"/>
              </a:ext>
            </a:extLst>
          </p:cNvPr>
          <p:cNvSpPr/>
          <p:nvPr/>
        </p:nvSpPr>
        <p:spPr>
          <a:xfrm>
            <a:off x="6444940" y="488330"/>
            <a:ext cx="511097" cy="501804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3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893811" y="6413167"/>
            <a:ext cx="9043882" cy="369332"/>
            <a:chOff x="751199" y="6488668"/>
            <a:chExt cx="90438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Topology Neighborhood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D1F31-9DB9-4D2E-B76A-8EECAD7A1268}"/>
                </a:ext>
              </a:extLst>
            </p:cNvPr>
            <p:cNvSpPr txBox="1"/>
            <p:nvPr/>
          </p:nvSpPr>
          <p:spPr>
            <a:xfrm>
              <a:off x="7412698" y="6488668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Semantic Summaries</a:t>
              </a:r>
            </a:p>
          </p:txBody>
        </p:sp>
      </p:grp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B5DACC70-FC17-6D0E-72E6-BBA7B05C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10" y="963387"/>
            <a:ext cx="2706879" cy="5448299"/>
          </a:xfrm>
          <a:prstGeom prst="rect">
            <a:avLst/>
          </a:prstGeom>
        </p:spPr>
      </p:pic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41C72DB-0CD8-07B0-962D-565FDFB2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17" y="963387"/>
            <a:ext cx="2748236" cy="5448299"/>
          </a:xfrm>
          <a:prstGeom prst="rect">
            <a:avLst/>
          </a:prstGeom>
        </p:spPr>
      </p:pic>
      <p:pic>
        <p:nvPicPr>
          <p:cNvPr id="5" name="Picture 5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4D758116-1304-FA43-6410-AB2C84562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89" y="963387"/>
            <a:ext cx="3159722" cy="5448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C3F17-CFAF-E2BF-DE08-F6A27CC5FBC9}"/>
              </a:ext>
            </a:extLst>
          </p:cNvPr>
          <p:cNvSpPr txBox="1"/>
          <p:nvPr/>
        </p:nvSpPr>
        <p:spPr>
          <a:xfrm>
            <a:off x="7754257" y="40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Graph: </a:t>
            </a:r>
            <a:r>
              <a:rPr lang="en-US" dirty="0"/>
              <a:t>g.20.11-0.35-0</a:t>
            </a:r>
          </a:p>
        </p:txBody>
      </p:sp>
    </p:spTree>
    <p:extLst>
      <p:ext uri="{BB962C8B-B14F-4D97-AF65-F5344CB8AC3E}">
        <p14:creationId xmlns:p14="http://schemas.microsoft.com/office/powerpoint/2010/main" val="144144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5757441" y="6328500"/>
            <a:ext cx="5869509" cy="369332"/>
            <a:chOff x="751199" y="6488668"/>
            <a:chExt cx="586950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1C6311-67AF-6303-10E3-7A802B34AA8C}"/>
              </a:ext>
            </a:extLst>
          </p:cNvPr>
          <p:cNvSpPr txBox="1"/>
          <p:nvPr/>
        </p:nvSpPr>
        <p:spPr>
          <a:xfrm>
            <a:off x="564310" y="2043961"/>
            <a:ext cx="425779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   Nodes before: 21 -&gt; Nodes after: 12</a:t>
            </a:r>
          </a:p>
          <a:p>
            <a:r>
              <a:rPr lang="en-US" dirty="0">
                <a:ea typeface="+mn-lt"/>
                <a:cs typeface="+mn-lt"/>
              </a:rPr>
              <a:t>        Reduction %: 42.857143 %</a:t>
            </a:r>
          </a:p>
          <a:p>
            <a:r>
              <a:rPr lang="en-US" dirty="0">
                <a:ea typeface="+mn-lt"/>
                <a:cs typeface="+mn-lt"/>
              </a:rPr>
              <a:t>    Edges before: 62 -&gt; Edges after: 42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Reduction %: 32.258064 %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C3AE9-224D-660B-6C57-06B79F6F1B3E}"/>
              </a:ext>
            </a:extLst>
          </p:cNvPr>
          <p:cNvSpPr txBox="1"/>
          <p:nvPr/>
        </p:nvSpPr>
        <p:spPr>
          <a:xfrm>
            <a:off x="370114" y="1621971"/>
            <a:ext cx="33963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Reduction Percentages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4EE59-964B-4CBE-7372-3843CD9E3695}"/>
              </a:ext>
            </a:extLst>
          </p:cNvPr>
          <p:cNvSpPr txBox="1"/>
          <p:nvPr/>
        </p:nvSpPr>
        <p:spPr>
          <a:xfrm>
            <a:off x="469900" y="3944256"/>
            <a:ext cx="4593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Percentage of completeness: </a:t>
            </a:r>
            <a:r>
              <a:rPr lang="en-US" dirty="0"/>
              <a:t>35%</a:t>
            </a:r>
          </a:p>
        </p:txBody>
      </p:sp>
      <p:pic>
        <p:nvPicPr>
          <p:cNvPr id="9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FF8CFD8-E257-DE1A-BD01-B7CB1E82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39" y="836387"/>
            <a:ext cx="2706879" cy="5448299"/>
          </a:xfrm>
          <a:prstGeom prst="rect">
            <a:avLst/>
          </a:prstGeom>
        </p:spPr>
      </p:pic>
      <p:pic>
        <p:nvPicPr>
          <p:cNvPr id="14" name="Picture 5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88E9C9EB-1097-DFD2-F784-59A88EEA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818" y="836387"/>
            <a:ext cx="3159722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964503" y="6470165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796472" y="1313542"/>
            <a:ext cx="527412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3 &amp; 12 -&gt; S5 &amp; S6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S5: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&lt;0,1,2&gt;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S6:</a:t>
            </a:r>
          </a:p>
          <a:p>
            <a:r>
              <a:rPr lang="en-US" dirty="0">
                <a:ea typeface="+mn-lt"/>
                <a:cs typeface="+mn-lt"/>
              </a:rPr>
              <a:t>           &lt;0,1,2,5&gt;</a:t>
            </a:r>
            <a:endParaRPr lang="en-US" dirty="0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15 &amp; 16 -&gt; S18 &amp; S9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S18:</a:t>
            </a:r>
          </a:p>
          <a:p>
            <a:r>
              <a:rPr lang="en-US" dirty="0">
                <a:ea typeface="+mn-lt"/>
                <a:cs typeface="+mn-lt"/>
              </a:rPr>
              <a:t>           &lt;0,1,2,5,6&gt;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S9: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&lt;1,2,5,6,11&gt;</a:t>
            </a:r>
            <a:endParaRPr lang="en-US" dirty="0"/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13 &amp; 10 -&gt; S3 &amp; S7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S3: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&lt;15,18&gt;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S7: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&lt;15,18&gt;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8849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70%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4D7A3C-AA55-DE7B-9E95-2A514B8A7F51}"/>
              </a:ext>
            </a:extLst>
          </p:cNvPr>
          <p:cNvGrpSpPr/>
          <p:nvPr/>
        </p:nvGrpSpPr>
        <p:grpSpPr>
          <a:xfrm>
            <a:off x="7229155" y="47175"/>
            <a:ext cx="3538423" cy="6341943"/>
            <a:chOff x="7193845" y="518888"/>
            <a:chExt cx="3356021" cy="5611585"/>
          </a:xfrm>
        </p:grpSpPr>
        <p:pic>
          <p:nvPicPr>
            <p:cNvPr id="4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24176873-3C42-E00F-52D6-5F38FD2E7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845" y="518888"/>
              <a:ext cx="3356021" cy="561158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6A164-CF68-E0D8-99C9-B308C1402358}"/>
                </a:ext>
              </a:extLst>
            </p:cNvPr>
            <p:cNvSpPr/>
            <p:nvPr/>
          </p:nvSpPr>
          <p:spPr>
            <a:xfrm>
              <a:off x="10038443" y="2872014"/>
              <a:ext cx="508000" cy="426357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8C7A48-2F55-35B6-AF70-C0A04ABFECE6}"/>
                </a:ext>
              </a:extLst>
            </p:cNvPr>
            <p:cNvSpPr/>
            <p:nvPr/>
          </p:nvSpPr>
          <p:spPr>
            <a:xfrm>
              <a:off x="9131300" y="4178299"/>
              <a:ext cx="508000" cy="426357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9B5EAD4-09F9-9A98-0B28-9850062F3387}"/>
              </a:ext>
            </a:extLst>
          </p:cNvPr>
          <p:cNvSpPr/>
          <p:nvPr/>
        </p:nvSpPr>
        <p:spPr>
          <a:xfrm>
            <a:off x="9288242" y="897194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905796-B684-92DD-B42D-1457EED440D1}"/>
              </a:ext>
            </a:extLst>
          </p:cNvPr>
          <p:cNvSpPr/>
          <p:nvPr/>
        </p:nvSpPr>
        <p:spPr>
          <a:xfrm>
            <a:off x="8335742" y="2965479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A3FE15-C905-B8A3-9193-A6EDFDFB8F6A}"/>
              </a:ext>
            </a:extLst>
          </p:cNvPr>
          <p:cNvSpPr/>
          <p:nvPr/>
        </p:nvSpPr>
        <p:spPr>
          <a:xfrm>
            <a:off x="8335742" y="3573265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F4C7D0-0D98-0349-69DC-20CC55475DC3}"/>
              </a:ext>
            </a:extLst>
          </p:cNvPr>
          <p:cNvSpPr/>
          <p:nvPr/>
        </p:nvSpPr>
        <p:spPr>
          <a:xfrm>
            <a:off x="9288242" y="1777122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964503" y="6470165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0" y="2692400"/>
            <a:ext cx="52741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3 &amp; 12 -&gt; S5 &amp; S6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S5: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0,1,2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S6:</a:t>
            </a:r>
          </a:p>
          <a:p>
            <a:r>
              <a:rPr lang="en-US" dirty="0">
                <a:ea typeface="+mn-lt"/>
                <a:cs typeface="+mn-lt"/>
              </a:rPr>
              <a:t>          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0,1,2</a:t>
            </a:r>
            <a:r>
              <a:rPr lang="en-US" dirty="0">
                <a:ea typeface="+mn-lt"/>
                <a:cs typeface="+mn-lt"/>
              </a:rPr>
              <a:t>,5&gt;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9665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70%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4D7A3C-AA55-DE7B-9E95-2A514B8A7F51}"/>
              </a:ext>
            </a:extLst>
          </p:cNvPr>
          <p:cNvGrpSpPr/>
          <p:nvPr/>
        </p:nvGrpSpPr>
        <p:grpSpPr>
          <a:xfrm>
            <a:off x="7229155" y="47175"/>
            <a:ext cx="3538423" cy="6341943"/>
            <a:chOff x="7193845" y="518888"/>
            <a:chExt cx="3356021" cy="5611585"/>
          </a:xfrm>
        </p:grpSpPr>
        <p:pic>
          <p:nvPicPr>
            <p:cNvPr id="4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24176873-3C42-E00F-52D6-5F38FD2E7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845" y="518888"/>
              <a:ext cx="3356021" cy="561158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6A164-CF68-E0D8-99C9-B308C1402358}"/>
                </a:ext>
              </a:extLst>
            </p:cNvPr>
            <p:cNvSpPr/>
            <p:nvPr/>
          </p:nvSpPr>
          <p:spPr>
            <a:xfrm>
              <a:off x="10038443" y="2872014"/>
              <a:ext cx="508000" cy="426357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8C7A48-2F55-35B6-AF70-C0A04ABFECE6}"/>
                </a:ext>
              </a:extLst>
            </p:cNvPr>
            <p:cNvSpPr/>
            <p:nvPr/>
          </p:nvSpPr>
          <p:spPr>
            <a:xfrm>
              <a:off x="9131300" y="4178299"/>
              <a:ext cx="508000" cy="426357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CA531E4F-48CB-3EC2-D927-22E72F7A93D9}"/>
              </a:ext>
            </a:extLst>
          </p:cNvPr>
          <p:cNvSpPr/>
          <p:nvPr/>
        </p:nvSpPr>
        <p:spPr>
          <a:xfrm>
            <a:off x="7233104" y="4448175"/>
            <a:ext cx="916214" cy="221342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BED87C-264B-01DF-8899-D2AD85308B35}"/>
              </a:ext>
            </a:extLst>
          </p:cNvPr>
          <p:cNvSpPr/>
          <p:nvPr/>
        </p:nvSpPr>
        <p:spPr>
          <a:xfrm>
            <a:off x="7305675" y="4811031"/>
            <a:ext cx="771072" cy="166007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E5F6-A6BF-73D0-05D9-D54516ED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8" y="653436"/>
            <a:ext cx="8455721" cy="74941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haroni"/>
                <a:cs typeface="Angsana New"/>
              </a:rPr>
              <a:t>Topology Neighborhoods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BB60C7-36AB-F819-F622-A44C488D1F7D}"/>
              </a:ext>
            </a:extLst>
          </p:cNvPr>
          <p:cNvGrpSpPr/>
          <p:nvPr/>
        </p:nvGrpSpPr>
        <p:grpSpPr>
          <a:xfrm>
            <a:off x="6416064" y="2017225"/>
            <a:ext cx="5071819" cy="2764936"/>
            <a:chOff x="6416064" y="2017225"/>
            <a:chExt cx="5071819" cy="2764936"/>
          </a:xfrm>
        </p:grpSpPr>
        <p:pic>
          <p:nvPicPr>
            <p:cNvPr id="3" name="Picture 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EBE83E5-7E5A-51C5-73AA-E75C3D81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6064" y="2017225"/>
              <a:ext cx="1167178" cy="2764936"/>
            </a:xfrm>
            <a:prstGeom prst="rect">
              <a:avLst/>
            </a:prstGeom>
          </p:spPr>
        </p:pic>
        <p:pic>
          <p:nvPicPr>
            <p:cNvPr id="4" name="Picture 4" descr="Diagram, venn diagram&#10;&#10;Description automatically generated">
              <a:extLst>
                <a:ext uri="{FF2B5EF4-FFF2-40B4-BE49-F238E27FC236}">
                  <a16:creationId xmlns:a16="http://schemas.microsoft.com/office/drawing/2014/main" id="{20FF0752-2E79-13A0-AC8F-E07F68C2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733" y="2379175"/>
              <a:ext cx="2343150" cy="2314575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6BE6EC-074D-1EBE-4042-F978A800986F}"/>
                </a:ext>
              </a:extLst>
            </p:cNvPr>
            <p:cNvSpPr/>
            <p:nvPr/>
          </p:nvSpPr>
          <p:spPr>
            <a:xfrm>
              <a:off x="7892795" y="3284376"/>
              <a:ext cx="976923" cy="488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A4644A-2D27-E654-1A5F-5FFE5FC9E689}"/>
              </a:ext>
            </a:extLst>
          </p:cNvPr>
          <p:cNvSpPr txBox="1"/>
          <p:nvPr/>
        </p:nvSpPr>
        <p:spPr>
          <a:xfrm>
            <a:off x="964468" y="1905803"/>
            <a:ext cx="500965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haroni"/>
                <a:cs typeface="Aharoni"/>
              </a:rPr>
              <a:t>Ομ</a:t>
            </a:r>
            <a:r>
              <a:rPr lang="en-US" sz="2000">
                <a:latin typeface="Aharoni"/>
                <a:cs typeface="Aharoni"/>
              </a:rPr>
              <a:t>α</a:t>
            </a:r>
            <a:r>
              <a:rPr lang="en-US" sz="2000" err="1">
                <a:latin typeface="Aharoni"/>
                <a:cs typeface="Aharoni"/>
              </a:rPr>
              <a:t>δο</a:t>
            </a:r>
            <a:r>
              <a:rPr lang="en-US" sz="2000">
                <a:latin typeface="Aharoni"/>
                <a:cs typeface="Aharoni"/>
              </a:rPr>
              <a:t>π</a:t>
            </a:r>
            <a:r>
              <a:rPr lang="en-US" sz="2000" err="1">
                <a:latin typeface="Aharoni"/>
                <a:cs typeface="Aharoni"/>
              </a:rPr>
              <a:t>οίηση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των</a:t>
            </a:r>
            <a:r>
              <a:rPr lang="en-US" sz="2000">
                <a:latin typeface="Aharoni"/>
                <a:cs typeface="Aharoni"/>
              </a:rPr>
              <a:t> </a:t>
            </a:r>
            <a:r>
              <a:rPr lang="en-US" sz="2000" err="1">
                <a:latin typeface="Aharoni"/>
                <a:cs typeface="Aharoni"/>
              </a:rPr>
              <a:t>δι</a:t>
            </a:r>
            <a:r>
              <a:rPr lang="en-US" sz="2000">
                <a:latin typeface="Aharoni"/>
                <a:cs typeface="Aharoni"/>
              </a:rPr>
              <a:t>α</a:t>
            </a:r>
            <a:r>
              <a:rPr lang="en-US" sz="2000" err="1">
                <a:latin typeface="Aharoni"/>
                <a:cs typeface="Aharoni"/>
              </a:rPr>
              <a:t>δοχικών</a:t>
            </a:r>
            <a:r>
              <a:rPr lang="en-US" sz="2000">
                <a:latin typeface="Aharoni"/>
                <a:cs typeface="Aharoni"/>
              </a:rPr>
              <a:t> </a:t>
            </a:r>
            <a:r>
              <a:rPr lang="en-US" sz="2000" err="1">
                <a:latin typeface="Aharoni"/>
                <a:cs typeface="Aharoni"/>
              </a:rPr>
              <a:t>κόμ</a:t>
            </a:r>
            <a:r>
              <a:rPr lang="en-US" sz="2000">
                <a:latin typeface="Aharoni"/>
                <a:cs typeface="Aharoni"/>
              </a:rPr>
              <a:t>β</a:t>
            </a:r>
            <a:r>
              <a:rPr lang="en-US" sz="2000" err="1">
                <a:latin typeface="Aharoni"/>
                <a:cs typeface="Aharoni"/>
              </a:rPr>
              <a:t>ων</a:t>
            </a:r>
            <a:r>
              <a:rPr lang="en-US" sz="2000">
                <a:latin typeface="Aharoni"/>
                <a:cs typeface="Aharoni"/>
              </a:rPr>
              <a:t> π</a:t>
            </a:r>
            <a:r>
              <a:rPr lang="en-US" sz="2000" err="1">
                <a:latin typeface="Aharoni"/>
                <a:cs typeface="Aharoni"/>
              </a:rPr>
              <a:t>ου</a:t>
            </a:r>
            <a:r>
              <a:rPr lang="en-US" sz="2000">
                <a:latin typeface="Aharoni"/>
                <a:cs typeface="Aharoni"/>
              </a:rPr>
              <a:t> α</a:t>
            </a:r>
            <a:r>
              <a:rPr lang="en-US" sz="2000" err="1">
                <a:latin typeface="Aharoni"/>
                <a:cs typeface="Aharoni"/>
              </a:rPr>
              <a:t>νήκουν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στο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ίδιο</a:t>
            </a:r>
            <a:r>
              <a:rPr lang="en-US" sz="2000">
                <a:latin typeface="Aharoni"/>
                <a:cs typeface="Aharoni"/>
              </a:rPr>
              <a:t> path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haroni"/>
              <a:cs typeface="Aharon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haroni"/>
                <a:cs typeface="Aharoni"/>
              </a:rPr>
              <a:t>Το</a:t>
            </a:r>
            <a:r>
              <a:rPr lang="en-US" sz="2000">
                <a:latin typeface="Aharoni"/>
                <a:cs typeface="Aharoni"/>
              </a:rPr>
              <a:t> super node </a:t>
            </a:r>
            <a:r>
              <a:rPr lang="en-US" sz="2000" err="1">
                <a:latin typeface="Aharoni"/>
                <a:cs typeface="Aharoni"/>
              </a:rPr>
              <a:t>έχει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το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δι</a:t>
            </a:r>
            <a:r>
              <a:rPr lang="en-US" sz="2000">
                <a:latin typeface="Aharoni"/>
                <a:cs typeface="Aharoni"/>
              </a:rPr>
              <a:t>π</a:t>
            </a:r>
            <a:r>
              <a:rPr lang="en-US" sz="2000" err="1">
                <a:latin typeface="Aharoni"/>
                <a:cs typeface="Aharoni"/>
              </a:rPr>
              <a:t>λάσιο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μέγεθος</a:t>
            </a:r>
            <a:r>
              <a:rPr lang="en-US" sz="2000">
                <a:latin typeface="Aharoni"/>
                <a:cs typeface="Aharoni"/>
              </a:rPr>
              <a:t> απο </a:t>
            </a:r>
            <a:r>
              <a:rPr lang="en-US" sz="2000" err="1">
                <a:latin typeface="Aharoni"/>
                <a:cs typeface="Aharoni"/>
              </a:rPr>
              <a:t>έν</a:t>
            </a:r>
            <a:r>
              <a:rPr lang="en-US" sz="2000">
                <a:latin typeface="Aharoni"/>
                <a:cs typeface="Aharoni"/>
              </a:rPr>
              <a:t>α κα</a:t>
            </a:r>
            <a:r>
              <a:rPr lang="en-US" sz="2000" err="1">
                <a:latin typeface="Aharoni"/>
                <a:cs typeface="Aharoni"/>
              </a:rPr>
              <a:t>νονικό</a:t>
            </a:r>
            <a:r>
              <a:rPr lang="en-US" sz="2000">
                <a:latin typeface="Aharoni"/>
                <a:cs typeface="Aharoni"/>
              </a:rPr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haroni"/>
              <a:cs typeface="Aharon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haroni"/>
                <a:cs typeface="Aharoni"/>
              </a:rPr>
              <a:t>Κάθε</a:t>
            </a:r>
            <a:r>
              <a:rPr lang="en-US" sz="2000">
                <a:latin typeface="Aharoni"/>
                <a:cs typeface="Aharoni"/>
              </a:rPr>
              <a:t> super node </a:t>
            </a:r>
            <a:r>
              <a:rPr lang="en-US" sz="2000" err="1">
                <a:latin typeface="Aharoni"/>
                <a:cs typeface="Aharoni"/>
              </a:rPr>
              <a:t>κρ</a:t>
            </a:r>
            <a:r>
              <a:rPr lang="en-US" sz="2000">
                <a:latin typeface="Aharoni"/>
                <a:cs typeface="Aharoni"/>
              </a:rPr>
              <a:t>α</a:t>
            </a:r>
            <a:r>
              <a:rPr lang="en-US" sz="2000" err="1">
                <a:latin typeface="Aharoni"/>
                <a:cs typeface="Aharoni"/>
              </a:rPr>
              <a:t>τάει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τις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συντετ</a:t>
            </a:r>
            <a:r>
              <a:rPr lang="en-US" sz="2000">
                <a:latin typeface="Aharoni"/>
                <a:cs typeface="Aharoni"/>
              </a:rPr>
              <a:t>α</a:t>
            </a:r>
            <a:r>
              <a:rPr lang="en-US" sz="2000" err="1">
                <a:latin typeface="Aharoni"/>
                <a:cs typeface="Aharoni"/>
              </a:rPr>
              <a:t>γμένες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του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τελευτ</a:t>
            </a:r>
            <a:r>
              <a:rPr lang="en-US" sz="2000">
                <a:latin typeface="Aharoni"/>
                <a:cs typeface="Aharoni"/>
              </a:rPr>
              <a:t>α</a:t>
            </a:r>
            <a:r>
              <a:rPr lang="en-US" sz="2000" err="1">
                <a:latin typeface="Aharoni"/>
                <a:cs typeface="Aharoni"/>
              </a:rPr>
              <a:t>ίου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κόμ</a:t>
            </a:r>
            <a:r>
              <a:rPr lang="en-US" sz="2000">
                <a:latin typeface="Aharoni"/>
                <a:cs typeface="Aharoni"/>
              </a:rPr>
              <a:t>β</a:t>
            </a:r>
            <a:r>
              <a:rPr lang="en-US" sz="2000" err="1">
                <a:latin typeface="Aharoni"/>
                <a:cs typeface="Aharoni"/>
              </a:rPr>
              <a:t>ου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στο</a:t>
            </a:r>
            <a:r>
              <a:rPr lang="en-US" sz="2000">
                <a:latin typeface="Aharoni"/>
                <a:cs typeface="Aharoni"/>
              </a:rPr>
              <a:t> path π</a:t>
            </a:r>
            <a:r>
              <a:rPr lang="en-US" sz="2000" err="1">
                <a:latin typeface="Aharoni"/>
                <a:cs typeface="Aharoni"/>
              </a:rPr>
              <a:t>ου</a:t>
            </a:r>
            <a:r>
              <a:rPr lang="en-US" sz="2000">
                <a:latin typeface="Aharoni"/>
                <a:cs typeface="Aharoni"/>
              </a:rPr>
              <a:t> </a:t>
            </a:r>
            <a:r>
              <a:rPr lang="en-US" sz="2000" err="1">
                <a:latin typeface="Aharoni"/>
                <a:cs typeface="Aharoni"/>
              </a:rPr>
              <a:t>έχει</a:t>
            </a:r>
            <a:r>
              <a:rPr lang="en-US" sz="2000">
                <a:latin typeface="Aharoni"/>
                <a:cs typeface="Aharoni"/>
              </a:rPr>
              <a:t> cross ή jumping cross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Aharoni"/>
              <a:cs typeface="Aharoni"/>
            </a:endParaRPr>
          </a:p>
          <a:p>
            <a:endParaRPr lang="en-US" sz="200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47667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964503" y="6470165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1" y="2556328"/>
            <a:ext cx="52741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15 &amp; 16 -&gt; S18 &amp; S9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S18:</a:t>
            </a:r>
          </a:p>
          <a:p>
            <a:r>
              <a:rPr lang="en-US" dirty="0">
                <a:ea typeface="+mn-lt"/>
                <a:cs typeface="+mn-lt"/>
              </a:rPr>
              <a:t>           &lt;0,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1,2,5,6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S9: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1,2,5,6</a:t>
            </a:r>
            <a:r>
              <a:rPr lang="en-US" dirty="0">
                <a:ea typeface="+mn-lt"/>
                <a:cs typeface="+mn-lt"/>
              </a:rPr>
              <a:t>,11&gt;</a:t>
            </a:r>
          </a:p>
          <a:p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993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70%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E1DA1-8C4B-4B80-80DE-E5155F98B0A8}"/>
              </a:ext>
            </a:extLst>
          </p:cNvPr>
          <p:cNvGrpSpPr/>
          <p:nvPr/>
        </p:nvGrpSpPr>
        <p:grpSpPr>
          <a:xfrm>
            <a:off x="7274512" y="47175"/>
            <a:ext cx="3538423" cy="6341943"/>
            <a:chOff x="7229155" y="47175"/>
            <a:chExt cx="3538423" cy="6341943"/>
          </a:xfrm>
        </p:grpSpPr>
        <p:pic>
          <p:nvPicPr>
            <p:cNvPr id="4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24176873-3C42-E00F-52D6-5F38FD2E7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9155" y="47175"/>
              <a:ext cx="3538423" cy="6341943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5EAD4-09F9-9A98-0B28-9850062F3387}"/>
                </a:ext>
              </a:extLst>
            </p:cNvPr>
            <p:cNvSpPr/>
            <p:nvPr/>
          </p:nvSpPr>
          <p:spPr>
            <a:xfrm>
              <a:off x="9288242" y="897194"/>
              <a:ext cx="535610" cy="481848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905796-B684-92DD-B42D-1457EED440D1}"/>
                </a:ext>
              </a:extLst>
            </p:cNvPr>
            <p:cNvSpPr/>
            <p:nvPr/>
          </p:nvSpPr>
          <p:spPr>
            <a:xfrm>
              <a:off x="8335742" y="2965479"/>
              <a:ext cx="535610" cy="481848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383767-24DE-B821-FB8A-67EA687FEAC6}"/>
              </a:ext>
            </a:extLst>
          </p:cNvPr>
          <p:cNvSpPr/>
          <p:nvPr/>
        </p:nvSpPr>
        <p:spPr>
          <a:xfrm>
            <a:off x="7272573" y="3852666"/>
            <a:ext cx="925679" cy="262270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771FF8-BF60-AEDE-1098-7757D90C52D5}"/>
              </a:ext>
            </a:extLst>
          </p:cNvPr>
          <p:cNvSpPr/>
          <p:nvPr/>
        </p:nvSpPr>
        <p:spPr>
          <a:xfrm>
            <a:off x="7136500" y="3217665"/>
            <a:ext cx="1179679" cy="26317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964503" y="6470165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1" y="2193471"/>
            <a:ext cx="52741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13 &amp; 10 -&gt; S3 &amp; S7 (TARGET)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       S3: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S7: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   &lt;</a:t>
            </a: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9665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70%</a:t>
            </a:r>
            <a:endParaRPr lang="en-US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4176873-3C42-E00F-52D6-5F38FD2E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5" y="47175"/>
            <a:ext cx="3538423" cy="634194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2A3FE15-C905-B8A3-9193-A6EDFDFB8F6A}"/>
              </a:ext>
            </a:extLst>
          </p:cNvPr>
          <p:cNvSpPr/>
          <p:nvPr/>
        </p:nvSpPr>
        <p:spPr>
          <a:xfrm>
            <a:off x="8335742" y="3573265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F4C7D0-0D98-0349-69DC-20CC55475DC3}"/>
              </a:ext>
            </a:extLst>
          </p:cNvPr>
          <p:cNvSpPr/>
          <p:nvPr/>
        </p:nvSpPr>
        <p:spPr>
          <a:xfrm>
            <a:off x="9288242" y="1777122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6E4969-1C62-4C06-6205-B28D6BCE314B}"/>
              </a:ext>
            </a:extLst>
          </p:cNvPr>
          <p:cNvSpPr/>
          <p:nvPr/>
        </p:nvSpPr>
        <p:spPr>
          <a:xfrm>
            <a:off x="7337885" y="4725336"/>
            <a:ext cx="653537" cy="89006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882860" y="6388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787400" y="1739900"/>
            <a:ext cx="52741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3 &amp; 10 -&gt; S5 &amp; S7 (TARGET)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S5: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S7: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12 &amp; 16 -&gt; S6 &amp; S9 (TARGET)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S6: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1,2,5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S9: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1,2,5</a:t>
            </a:r>
            <a:r>
              <a:rPr lang="en-US" sz="1500" dirty="0">
                <a:ea typeface="+mn-lt"/>
                <a:cs typeface="+mn-lt"/>
              </a:rPr>
              <a:t>,6,11&gt;</a:t>
            </a:r>
            <a:endParaRPr lang="en-US" sz="1500" dirty="0"/>
          </a:p>
          <a:p>
            <a:endParaRPr lang="en-US" sz="15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7 &amp; 1 -&gt; S15 &amp; S12 (SOURCE)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S15: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&lt;12,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13,14,15</a:t>
            </a:r>
            <a:r>
              <a:rPr lang="en-US" sz="1500" dirty="0">
                <a:ea typeface="+mn-lt"/>
                <a:cs typeface="+mn-lt"/>
              </a:rPr>
              <a:t>,18&gt;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S12: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13,14,15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85774" y="1311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14CD42F-DA57-995C-DC25-F1357F76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5" y="47175"/>
            <a:ext cx="3538423" cy="634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588D7A9-1776-9CD5-1DD5-72F78A70C15F}"/>
              </a:ext>
            </a:extLst>
          </p:cNvPr>
          <p:cNvSpPr/>
          <p:nvPr/>
        </p:nvSpPr>
        <p:spPr>
          <a:xfrm>
            <a:off x="8344813" y="3600479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9EDF0-358B-9178-135D-D5B5FDEBAB25}"/>
              </a:ext>
            </a:extLst>
          </p:cNvPr>
          <p:cNvSpPr/>
          <p:nvPr/>
        </p:nvSpPr>
        <p:spPr>
          <a:xfrm>
            <a:off x="10231671" y="2675193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4B4B42-93FF-865F-7A27-03F9496DC2B6}"/>
              </a:ext>
            </a:extLst>
          </p:cNvPr>
          <p:cNvSpPr/>
          <p:nvPr/>
        </p:nvSpPr>
        <p:spPr>
          <a:xfrm>
            <a:off x="9288242" y="4181051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0C5C2-6847-C00B-325A-A4B821C223FC}"/>
              </a:ext>
            </a:extLst>
          </p:cNvPr>
          <p:cNvSpPr/>
          <p:nvPr/>
        </p:nvSpPr>
        <p:spPr>
          <a:xfrm>
            <a:off x="8344813" y="2974551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2B2634-9022-CC4B-40E7-43BB59B1594E}"/>
              </a:ext>
            </a:extLst>
          </p:cNvPr>
          <p:cNvSpPr/>
          <p:nvPr/>
        </p:nvSpPr>
        <p:spPr>
          <a:xfrm>
            <a:off x="8344813" y="5705051"/>
            <a:ext cx="535610" cy="4818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5CB83B-1FF7-4C5D-CF1D-691BE9578730}"/>
              </a:ext>
            </a:extLst>
          </p:cNvPr>
          <p:cNvSpPr/>
          <p:nvPr/>
        </p:nvSpPr>
        <p:spPr>
          <a:xfrm>
            <a:off x="7401385" y="5106336"/>
            <a:ext cx="535610" cy="4818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5F728-EA9F-7A18-1197-37B723824344}"/>
              </a:ext>
            </a:extLst>
          </p:cNvPr>
          <p:cNvSpPr txBox="1"/>
          <p:nvPr/>
        </p:nvSpPr>
        <p:spPr>
          <a:xfrm>
            <a:off x="488043" y="896256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Aharoni"/>
                <a:cs typeface="Aharoni"/>
              </a:rPr>
              <a:t>NEW</a:t>
            </a:r>
            <a:r>
              <a:rPr lang="en-US" b="1" dirty="0"/>
              <a:t> Connections</a:t>
            </a:r>
          </a:p>
        </p:txBody>
      </p:sp>
    </p:spTree>
    <p:extLst>
      <p:ext uri="{BB962C8B-B14F-4D97-AF65-F5344CB8AC3E}">
        <p14:creationId xmlns:p14="http://schemas.microsoft.com/office/powerpoint/2010/main" val="123221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882860" y="6388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1" y="2628899"/>
            <a:ext cx="52741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3 &amp; 10 -&gt; S5 &amp; S7 (TARGET)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S5: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S7: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/>
          </a:p>
          <a:p>
            <a:endParaRPr lang="en-US" sz="15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8849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14CD42F-DA57-995C-DC25-F1357F76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5" y="47175"/>
            <a:ext cx="3538423" cy="63419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588D7A9-1776-9CD5-1DD5-72F78A70C15F}"/>
              </a:ext>
            </a:extLst>
          </p:cNvPr>
          <p:cNvSpPr/>
          <p:nvPr/>
        </p:nvSpPr>
        <p:spPr>
          <a:xfrm>
            <a:off x="8344813" y="3600479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9EDF0-358B-9178-135D-D5B5FDEBAB25}"/>
              </a:ext>
            </a:extLst>
          </p:cNvPr>
          <p:cNvSpPr/>
          <p:nvPr/>
        </p:nvSpPr>
        <p:spPr>
          <a:xfrm>
            <a:off x="10231671" y="2675193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89BADA-878A-AEE6-3726-EA38F05F4EA7}"/>
              </a:ext>
            </a:extLst>
          </p:cNvPr>
          <p:cNvSpPr/>
          <p:nvPr/>
        </p:nvSpPr>
        <p:spPr>
          <a:xfrm>
            <a:off x="7138313" y="4770693"/>
            <a:ext cx="1061751" cy="168834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051532-F8FD-D499-E8A4-C225718E7CFA}"/>
              </a:ext>
            </a:extLst>
          </p:cNvPr>
          <p:cNvSpPr/>
          <p:nvPr/>
        </p:nvSpPr>
        <p:spPr>
          <a:xfrm>
            <a:off x="7401384" y="4770693"/>
            <a:ext cx="535610" cy="84470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882860" y="6388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1" y="2075542"/>
            <a:ext cx="5274127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500" b="1" dirty="0"/>
          </a:p>
          <a:p>
            <a:endParaRPr lang="en-US" sz="1500"/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12 &amp; 16 -&gt; S6 &amp; S9 (TARGET)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S6: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1,2,5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S9: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1,2,5</a:t>
            </a:r>
            <a:r>
              <a:rPr lang="en-US" sz="1500" dirty="0">
                <a:ea typeface="+mn-lt"/>
                <a:cs typeface="+mn-lt"/>
              </a:rPr>
              <a:t>,6,11&gt;</a:t>
            </a:r>
            <a:endParaRPr lang="en-US" sz="1500" dirty="0"/>
          </a:p>
          <a:p>
            <a:endParaRPr lang="en-US" sz="15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8849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14CD42F-DA57-995C-DC25-F1357F76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5" y="47175"/>
            <a:ext cx="3538423" cy="63419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4B4B42-93FF-865F-7A27-03F9496DC2B6}"/>
              </a:ext>
            </a:extLst>
          </p:cNvPr>
          <p:cNvSpPr/>
          <p:nvPr/>
        </p:nvSpPr>
        <p:spPr>
          <a:xfrm>
            <a:off x="9288242" y="4181051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E0C5C2-6847-C00B-325A-A4B821C223FC}"/>
              </a:ext>
            </a:extLst>
          </p:cNvPr>
          <p:cNvSpPr/>
          <p:nvPr/>
        </p:nvSpPr>
        <p:spPr>
          <a:xfrm>
            <a:off x="8344813" y="2974551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30434F-33B1-B1AA-91FF-FB564A302167}"/>
              </a:ext>
            </a:extLst>
          </p:cNvPr>
          <p:cNvSpPr/>
          <p:nvPr/>
        </p:nvSpPr>
        <p:spPr>
          <a:xfrm>
            <a:off x="7229027" y="4425979"/>
            <a:ext cx="889395" cy="2033062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ED76BC-4A23-30F6-E582-8B0EC5B876BA}"/>
              </a:ext>
            </a:extLst>
          </p:cNvPr>
          <p:cNvSpPr/>
          <p:nvPr/>
        </p:nvSpPr>
        <p:spPr>
          <a:xfrm>
            <a:off x="7165527" y="3056193"/>
            <a:ext cx="1016394" cy="2504776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882860" y="6388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866901" y="2247899"/>
            <a:ext cx="52741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 b="1" dirty="0"/>
          </a:p>
          <a:p>
            <a:endParaRPr lang="en-US" sz="15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7 &amp; 1 -&gt; S15 &amp; S12 (SOURCE)</a:t>
            </a:r>
            <a:endParaRPr lang="en-US" sz="1500" b="1" dirty="0"/>
          </a:p>
          <a:p>
            <a:r>
              <a:rPr lang="en-US" sz="1500" dirty="0">
                <a:ea typeface="+mn-lt"/>
                <a:cs typeface="+mn-lt"/>
              </a:rPr>
              <a:t>       S15: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&lt;12,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13,14,15</a:t>
            </a:r>
            <a:r>
              <a:rPr lang="en-US" sz="1500" dirty="0">
                <a:ea typeface="+mn-lt"/>
                <a:cs typeface="+mn-lt"/>
              </a:rPr>
              <a:t>,18&gt;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S12: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13,14,15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pPr marL="285750" indent="-285750">
              <a:buFont typeface="Arial"/>
              <a:buChar char="•"/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94846" y="8849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CF064C-410D-7B7B-2A22-57FC4ED1CE6A}"/>
              </a:ext>
            </a:extLst>
          </p:cNvPr>
          <p:cNvGrpSpPr/>
          <p:nvPr/>
        </p:nvGrpSpPr>
        <p:grpSpPr>
          <a:xfrm>
            <a:off x="7229155" y="47175"/>
            <a:ext cx="3538423" cy="6341943"/>
            <a:chOff x="7229155" y="47175"/>
            <a:chExt cx="3538423" cy="6341943"/>
          </a:xfrm>
        </p:grpSpPr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514CD42F-DA57-995C-DC25-F1357F76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9155" y="47175"/>
              <a:ext cx="3538423" cy="634194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2B2634-9022-CC4B-40E7-43BB59B1594E}"/>
                </a:ext>
              </a:extLst>
            </p:cNvPr>
            <p:cNvSpPr/>
            <p:nvPr/>
          </p:nvSpPr>
          <p:spPr>
            <a:xfrm>
              <a:off x="8344813" y="5705051"/>
              <a:ext cx="535610" cy="4818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5CB83B-1FF7-4C5D-CF1D-691BE9578730}"/>
                </a:ext>
              </a:extLst>
            </p:cNvPr>
            <p:cNvSpPr/>
            <p:nvPr/>
          </p:nvSpPr>
          <p:spPr>
            <a:xfrm>
              <a:off x="7401385" y="5106336"/>
              <a:ext cx="535610" cy="4818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32E563-C912-9582-29C5-19B89449EADB}"/>
                </a:ext>
              </a:extLst>
            </p:cNvPr>
            <p:cNvSpPr/>
            <p:nvPr/>
          </p:nvSpPr>
          <p:spPr>
            <a:xfrm>
              <a:off x="9143099" y="888123"/>
              <a:ext cx="844037" cy="1434347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95FF97-66CA-4CD3-6FBC-74E0A6B5FA7F}"/>
                </a:ext>
              </a:extLst>
            </p:cNvPr>
            <p:cNvSpPr/>
            <p:nvPr/>
          </p:nvSpPr>
          <p:spPr>
            <a:xfrm>
              <a:off x="8961670" y="552479"/>
              <a:ext cx="1206894" cy="417391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998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893811" y="6413167"/>
            <a:ext cx="9043882" cy="369332"/>
            <a:chOff x="751199" y="6488668"/>
            <a:chExt cx="90438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D1F31-9DB9-4D2E-B76A-8EECAD7A1268}"/>
                </a:ext>
              </a:extLst>
            </p:cNvPr>
            <p:cNvSpPr txBox="1"/>
            <p:nvPr/>
          </p:nvSpPr>
          <p:spPr>
            <a:xfrm>
              <a:off x="7412698" y="6488668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Semantic Summaries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1ED55E-D00D-6A3D-5A71-0E56BBD5D7B4}"/>
              </a:ext>
            </a:extLst>
          </p:cNvPr>
          <p:cNvSpPr txBox="1"/>
          <p:nvPr/>
        </p:nvSpPr>
        <p:spPr>
          <a:xfrm>
            <a:off x="7754257" y="406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Graph: </a:t>
            </a:r>
            <a:r>
              <a:rPr lang="en-US" dirty="0"/>
              <a:t>g.22.11-0.325-0</a:t>
            </a:r>
          </a:p>
        </p:txBody>
      </p:sp>
      <p:pic>
        <p:nvPicPr>
          <p:cNvPr id="15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3625207B-6A20-FC65-BD79-1A56A472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72" y="963387"/>
            <a:ext cx="3041369" cy="5448299"/>
          </a:xfrm>
          <a:prstGeom prst="rect">
            <a:avLst/>
          </a:prstGeom>
        </p:spPr>
      </p:pic>
      <p:pic>
        <p:nvPicPr>
          <p:cNvPr id="16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C4814BA4-2347-26D5-9924-A548FCF6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3" y="963387"/>
            <a:ext cx="2934599" cy="5448299"/>
          </a:xfrm>
          <a:prstGeom prst="rect">
            <a:avLst/>
          </a:prstGeom>
        </p:spPr>
      </p:pic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D47AB8C7-6F02-A3A8-0C7E-D6E708D12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576" y="963387"/>
            <a:ext cx="2977990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5757441" y="6328500"/>
            <a:ext cx="5869509" cy="369332"/>
            <a:chOff x="751199" y="6488668"/>
            <a:chExt cx="586950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1C6311-67AF-6303-10E3-7A802B34AA8C}"/>
              </a:ext>
            </a:extLst>
          </p:cNvPr>
          <p:cNvSpPr txBox="1"/>
          <p:nvPr/>
        </p:nvSpPr>
        <p:spPr>
          <a:xfrm>
            <a:off x="564310" y="2043961"/>
            <a:ext cx="425779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Nodes before:</a:t>
            </a:r>
            <a:r>
              <a:rPr lang="en-US" dirty="0">
                <a:ea typeface="+mn-lt"/>
                <a:cs typeface="+mn-lt"/>
              </a:rPr>
              <a:t> 23 -&gt; Nodes after: 15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Reduction %: 34.782608 %</a:t>
            </a:r>
          </a:p>
          <a:p>
            <a:r>
              <a:rPr lang="en-US" b="1" dirty="0">
                <a:ea typeface="+mn-lt"/>
                <a:cs typeface="+mn-lt"/>
              </a:rPr>
              <a:t>Edges before: </a:t>
            </a:r>
            <a:r>
              <a:rPr lang="en-US" dirty="0">
                <a:ea typeface="+mn-lt"/>
                <a:cs typeface="+mn-lt"/>
              </a:rPr>
              <a:t>65 -&gt; Edges after: 51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Reduction %: 21.538462 %</a:t>
            </a:r>
          </a:p>
          <a:p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C3AE9-224D-660B-6C57-06B79F6F1B3E}"/>
              </a:ext>
            </a:extLst>
          </p:cNvPr>
          <p:cNvSpPr txBox="1"/>
          <p:nvPr/>
        </p:nvSpPr>
        <p:spPr>
          <a:xfrm>
            <a:off x="370114" y="1621971"/>
            <a:ext cx="33963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Reduction Percentages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AEAF3-C973-AE8C-DF88-B85CE73F9481}"/>
              </a:ext>
            </a:extLst>
          </p:cNvPr>
          <p:cNvSpPr txBox="1"/>
          <p:nvPr/>
        </p:nvSpPr>
        <p:spPr>
          <a:xfrm>
            <a:off x="469900" y="3944256"/>
            <a:ext cx="4593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Percentage of completeness: </a:t>
            </a:r>
            <a:r>
              <a:rPr lang="en-US" dirty="0"/>
              <a:t>32.5%</a:t>
            </a:r>
          </a:p>
        </p:txBody>
      </p:sp>
      <p:pic>
        <p:nvPicPr>
          <p:cNvPr id="15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AE83B88C-16A9-94E1-5A46-F53C7225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01" y="863601"/>
            <a:ext cx="3041369" cy="5448299"/>
          </a:xfrm>
          <a:prstGeom prst="rect">
            <a:avLst/>
          </a:prstGeom>
        </p:spPr>
      </p:pic>
      <p:pic>
        <p:nvPicPr>
          <p:cNvPr id="18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75403810-FFC6-3FCE-8308-0EB48AC0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22" y="863601"/>
            <a:ext cx="2934599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1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8082431" y="6470164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259115" y="1177471"/>
            <a:ext cx="5274127" cy="5678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2 &amp; 4 -&gt; S3 &amp; S8 (TARGET)</a:t>
            </a:r>
            <a:endParaRPr lang="en-US" sz="1500" b="1"/>
          </a:p>
          <a:p>
            <a:r>
              <a:rPr lang="en-US" sz="1500" dirty="0">
                <a:ea typeface="+mn-lt"/>
                <a:cs typeface="+mn-lt"/>
              </a:rPr>
              <a:t>       S3: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0,1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S8: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0,1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 dirty="0"/>
          </a:p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19 &amp; 15 -&gt; S13 &amp; S12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S13: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S12: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 dirty="0"/>
          </a:p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14 &amp; 21 -&gt; S10 &amp; S17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S10: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4,8,11,13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S17: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4,8,11,13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 dirty="0"/>
          </a:p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19 &amp; 18 -&gt; S13 &amp; S16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S13: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S16: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,16,17&gt;</a:t>
            </a:r>
            <a:endParaRPr lang="en-US" sz="1500" dirty="0"/>
          </a:p>
          <a:p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785131" y="8304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0F5742-6E00-0510-ED00-F9445FD6FE27}"/>
              </a:ext>
            </a:extLst>
          </p:cNvPr>
          <p:cNvGrpSpPr/>
          <p:nvPr/>
        </p:nvGrpSpPr>
        <p:grpSpPr>
          <a:xfrm>
            <a:off x="7219956" y="137888"/>
            <a:ext cx="3719682" cy="6409869"/>
            <a:chOff x="7219956" y="137888"/>
            <a:chExt cx="3719682" cy="6409869"/>
          </a:xfrm>
        </p:grpSpPr>
        <p:pic>
          <p:nvPicPr>
            <p:cNvPr id="27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97381E8D-1B3D-42D9-EDB9-8691B06A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4933" y="137888"/>
              <a:ext cx="3640203" cy="640986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5EDEB0-119A-1B20-5FAA-620D4DC0700D}"/>
                </a:ext>
              </a:extLst>
            </p:cNvPr>
            <p:cNvSpPr/>
            <p:nvPr/>
          </p:nvSpPr>
          <p:spPr>
            <a:xfrm>
              <a:off x="9632956" y="3927050"/>
              <a:ext cx="535610" cy="4818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AA732B-6B33-1A80-9980-24774DAC4911}"/>
                </a:ext>
              </a:extLst>
            </p:cNvPr>
            <p:cNvSpPr/>
            <p:nvPr/>
          </p:nvSpPr>
          <p:spPr>
            <a:xfrm>
              <a:off x="8045456" y="5632479"/>
              <a:ext cx="535610" cy="481848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98006A-67A2-B926-723E-808E92FFA769}"/>
                </a:ext>
              </a:extLst>
            </p:cNvPr>
            <p:cNvSpPr/>
            <p:nvPr/>
          </p:nvSpPr>
          <p:spPr>
            <a:xfrm>
              <a:off x="8816528" y="2566336"/>
              <a:ext cx="535610" cy="481848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892DC8-A17B-6E83-D7B9-56B29D3EAD0E}"/>
                </a:ext>
              </a:extLst>
            </p:cNvPr>
            <p:cNvSpPr/>
            <p:nvPr/>
          </p:nvSpPr>
          <p:spPr>
            <a:xfrm>
              <a:off x="9587599" y="1713622"/>
              <a:ext cx="535610" cy="481848"/>
            </a:xfrm>
            <a:prstGeom prst="ellipse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A42B4-C5B6-1DC9-75AB-A5727565712D}"/>
                </a:ext>
              </a:extLst>
            </p:cNvPr>
            <p:cNvSpPr/>
            <p:nvPr/>
          </p:nvSpPr>
          <p:spPr>
            <a:xfrm>
              <a:off x="10404028" y="298479"/>
              <a:ext cx="535610" cy="481848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8DC385-BC67-0975-C05A-E0F584D1A75F}"/>
                </a:ext>
              </a:extLst>
            </p:cNvPr>
            <p:cNvSpPr/>
            <p:nvPr/>
          </p:nvSpPr>
          <p:spPr>
            <a:xfrm>
              <a:off x="7219956" y="615979"/>
              <a:ext cx="535610" cy="481848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3C70C-BF8B-C567-A920-B5117AE6E363}"/>
                </a:ext>
              </a:extLst>
            </p:cNvPr>
            <p:cNvSpPr/>
            <p:nvPr/>
          </p:nvSpPr>
          <p:spPr>
            <a:xfrm>
              <a:off x="8725813" y="2448407"/>
              <a:ext cx="717038" cy="717705"/>
            </a:xfrm>
            <a:prstGeom prst="ellipse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DA46F1-8EA9-6DF7-FBAF-77A847A83DAF}"/>
                </a:ext>
              </a:extLst>
            </p:cNvPr>
            <p:cNvSpPr/>
            <p:nvPr/>
          </p:nvSpPr>
          <p:spPr>
            <a:xfrm>
              <a:off x="9587598" y="1178407"/>
              <a:ext cx="535610" cy="481848"/>
            </a:xfrm>
            <a:prstGeom prst="ellipse">
              <a:avLst/>
            </a:prstGeom>
            <a:noFill/>
            <a:ln w="571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19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8" descr="Diagram&#10;&#10;Description automatically generated">
            <a:extLst>
              <a:ext uri="{FF2B5EF4-FFF2-40B4-BE49-F238E27FC236}">
                <a16:creationId xmlns:a16="http://schemas.microsoft.com/office/drawing/2014/main" id="{97381E8D-1B3D-42D9-EDB9-8691B06A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33" y="137888"/>
            <a:ext cx="3640203" cy="6409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8082431" y="6470164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2157186" y="2420257"/>
            <a:ext cx="316955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2 &amp; 4 -&gt; S3 &amp; S8 (TARGET)</a:t>
            </a:r>
            <a:endParaRPr lang="en-US" sz="1500" b="1"/>
          </a:p>
          <a:p>
            <a:r>
              <a:rPr lang="en-US" sz="1500" dirty="0">
                <a:ea typeface="+mn-lt"/>
                <a:cs typeface="+mn-lt"/>
              </a:rPr>
              <a:t>       S3: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0,1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       S8: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0,1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b="1"/>
          </a:p>
          <a:p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785131" y="8304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EDEB0-119A-1B20-5FAA-620D4DC0700D}"/>
              </a:ext>
            </a:extLst>
          </p:cNvPr>
          <p:cNvSpPr/>
          <p:nvPr/>
        </p:nvSpPr>
        <p:spPr>
          <a:xfrm>
            <a:off x="9632956" y="3927050"/>
            <a:ext cx="535610" cy="4818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AA732B-6B33-1A80-9980-24774DAC4911}"/>
              </a:ext>
            </a:extLst>
          </p:cNvPr>
          <p:cNvSpPr/>
          <p:nvPr/>
        </p:nvSpPr>
        <p:spPr>
          <a:xfrm>
            <a:off x="8045456" y="5632479"/>
            <a:ext cx="535610" cy="48184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23FE07-96A9-DEC0-AFDF-2A2940D63B7F}"/>
              </a:ext>
            </a:extLst>
          </p:cNvPr>
          <p:cNvSpPr/>
          <p:nvPr/>
        </p:nvSpPr>
        <p:spPr>
          <a:xfrm>
            <a:off x="7192741" y="5795764"/>
            <a:ext cx="680752" cy="79934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82DC-7C1E-D9F1-E6B8-961BFA1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2" y="240218"/>
            <a:ext cx="8247743" cy="853849"/>
          </a:xfrm>
        </p:spPr>
        <p:txBody>
          <a:bodyPr>
            <a:normAutofit/>
          </a:bodyPr>
          <a:lstStyle/>
          <a:p>
            <a:r>
              <a:rPr lang="en-US" sz="4400">
                <a:latin typeface="Aharoni"/>
                <a:cs typeface="Angsana New"/>
              </a:rPr>
              <a:t>Topology Neighborhoods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28BC0-425D-0F2C-4900-B99F143EF367}"/>
              </a:ext>
            </a:extLst>
          </p:cNvPr>
          <p:cNvSpPr txBox="1"/>
          <p:nvPr/>
        </p:nvSpPr>
        <p:spPr>
          <a:xfrm>
            <a:off x="1162050" y="1479839"/>
            <a:ext cx="29527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haroni"/>
                <a:cs typeface="Aharoni"/>
              </a:rPr>
              <a:t>Summary </a:t>
            </a:r>
            <a:r>
              <a:rPr lang="en-US" sz="2400">
                <a:solidFill>
                  <a:srgbClr val="0070C0"/>
                </a:solidFill>
                <a:latin typeface="Aharoni"/>
                <a:cs typeface="Aharoni"/>
              </a:rPr>
              <a:t>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4FF82-D819-71A4-2D8D-AE429D0A3957}"/>
              </a:ext>
            </a:extLst>
          </p:cNvPr>
          <p:cNvSpPr txBox="1"/>
          <p:nvPr/>
        </p:nvSpPr>
        <p:spPr>
          <a:xfrm>
            <a:off x="1162050" y="2390775"/>
            <a:ext cx="48863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Περιέχει</a:t>
            </a:r>
            <a:r>
              <a:rPr lang="en-US"/>
              <a:t> </a:t>
            </a:r>
            <a:r>
              <a:rPr lang="en-US" err="1"/>
              <a:t>όλ</a:t>
            </a:r>
            <a:r>
              <a:rPr lang="en-US"/>
              <a:t>α τα Topology Summaries π</a:t>
            </a:r>
            <a:r>
              <a:rPr lang="en-US" err="1"/>
              <a:t>ου</a:t>
            </a:r>
            <a:r>
              <a:rPr lang="en-US"/>
              <a:t> </a:t>
            </a:r>
            <a:r>
              <a:rPr lang="en-US" err="1"/>
              <a:t>έχει</a:t>
            </a:r>
            <a:r>
              <a:rPr lang="en-US"/>
              <a:t> </a:t>
            </a:r>
            <a:r>
              <a:rPr lang="en-US" err="1"/>
              <a:t>κάθε</a:t>
            </a:r>
            <a:r>
              <a:rPr lang="en-US"/>
              <a:t> path π</a:t>
            </a:r>
            <a:r>
              <a:rPr lang="en-US" err="1"/>
              <a:t>ου</a:t>
            </a:r>
            <a:r>
              <a:rPr lang="en-US"/>
              <a:t> α</a:t>
            </a:r>
            <a:r>
              <a:rPr lang="en-US" err="1"/>
              <a:t>νήκει</a:t>
            </a:r>
            <a:r>
              <a:rPr lang="en-US"/>
              <a:t> </a:t>
            </a:r>
            <a:r>
              <a:rPr lang="en-US" err="1"/>
              <a:t>στο</a:t>
            </a:r>
            <a:r>
              <a:rPr lang="en-US"/>
              <a:t> </a:t>
            </a:r>
            <a:r>
              <a:rPr lang="en-US" err="1"/>
              <a:t>Sp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Το</a:t>
            </a:r>
            <a:r>
              <a:rPr lang="en-US"/>
              <a:t> </a:t>
            </a:r>
            <a:r>
              <a:rPr lang="en-US" err="1"/>
              <a:t>χρησιμο</a:t>
            </a:r>
            <a:r>
              <a:rPr lang="en-US"/>
              <a:t>π</a:t>
            </a:r>
            <a:r>
              <a:rPr lang="en-US" err="1"/>
              <a:t>οιούμε</a:t>
            </a:r>
            <a:r>
              <a:rPr lang="en-US"/>
              <a:t> </a:t>
            </a:r>
            <a:r>
              <a:rPr lang="en-US" err="1"/>
              <a:t>γι</a:t>
            </a:r>
            <a:r>
              <a:rPr lang="en-US"/>
              <a:t>α να β</a:t>
            </a:r>
            <a:r>
              <a:rPr lang="en-US" err="1"/>
              <a:t>ρούμε</a:t>
            </a:r>
            <a:r>
              <a:rPr lang="en-US"/>
              <a:t> τα internal summaries </a:t>
            </a:r>
          </a:p>
        </p:txBody>
      </p:sp>
      <p:pic>
        <p:nvPicPr>
          <p:cNvPr id="12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B5C7E26-19AD-442C-291E-11EFE4447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156" y="306972"/>
            <a:ext cx="2683705" cy="5890017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CA63E7D-0DC1-9DD9-C25C-4122F4A22482}"/>
              </a:ext>
            </a:extLst>
          </p:cNvPr>
          <p:cNvSpPr/>
          <p:nvPr/>
        </p:nvSpPr>
        <p:spPr>
          <a:xfrm>
            <a:off x="7181850" y="171450"/>
            <a:ext cx="914400" cy="347662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71810-AA5A-0BCC-DF02-1713EB5D91A3}"/>
              </a:ext>
            </a:extLst>
          </p:cNvPr>
          <p:cNvSpPr txBox="1"/>
          <p:nvPr/>
        </p:nvSpPr>
        <p:spPr>
          <a:xfrm>
            <a:off x="1162050" y="4686300"/>
            <a:ext cx="5286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Summary Channel 1: </a:t>
            </a:r>
            <a:r>
              <a:rPr lang="en-US"/>
              <a:t>&lt;S(1), S(13,12,11)&gt;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0CB13-AA2F-DD3B-49A6-8493F36A4BB3}"/>
              </a:ext>
            </a:extLst>
          </p:cNvPr>
          <p:cNvSpPr txBox="1"/>
          <p:nvPr/>
        </p:nvSpPr>
        <p:spPr>
          <a:xfrm>
            <a:off x="7953375" y="6181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Graph g.20.1</a:t>
            </a:r>
          </a:p>
        </p:txBody>
      </p:sp>
    </p:spTree>
    <p:extLst>
      <p:ext uri="{BB962C8B-B14F-4D97-AF65-F5344CB8AC3E}">
        <p14:creationId xmlns:p14="http://schemas.microsoft.com/office/powerpoint/2010/main" val="193379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8" descr="Diagram&#10;&#10;Description automatically generated">
            <a:extLst>
              <a:ext uri="{FF2B5EF4-FFF2-40B4-BE49-F238E27FC236}">
                <a16:creationId xmlns:a16="http://schemas.microsoft.com/office/drawing/2014/main" id="{97381E8D-1B3D-42D9-EDB9-8691B06A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33" y="137888"/>
            <a:ext cx="3640203" cy="6409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8082431" y="6470164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2157186" y="2120900"/>
            <a:ext cx="5274127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 b="1" dirty="0"/>
          </a:p>
          <a:p>
            <a:endParaRPr lang="en-US" sz="1500" dirty="0"/>
          </a:p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19 &amp; 15 -&gt; S13 &amp; S12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S13: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S12: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785131" y="8304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98006A-67A2-B926-723E-808E92FFA769}"/>
              </a:ext>
            </a:extLst>
          </p:cNvPr>
          <p:cNvSpPr/>
          <p:nvPr/>
        </p:nvSpPr>
        <p:spPr>
          <a:xfrm>
            <a:off x="8816528" y="2566336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892DC8-A17B-6E83-D7B9-56B29D3EAD0E}"/>
              </a:ext>
            </a:extLst>
          </p:cNvPr>
          <p:cNvSpPr/>
          <p:nvPr/>
        </p:nvSpPr>
        <p:spPr>
          <a:xfrm>
            <a:off x="9587599" y="1713622"/>
            <a:ext cx="535610" cy="481848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7B94CA-D4CA-925C-55F9-2FA281E4D15D}"/>
              </a:ext>
            </a:extLst>
          </p:cNvPr>
          <p:cNvSpPr/>
          <p:nvPr/>
        </p:nvSpPr>
        <p:spPr>
          <a:xfrm>
            <a:off x="6829885" y="3174122"/>
            <a:ext cx="1388323" cy="341191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9E687-DE98-96F8-C5AD-1B999B0C75BB}"/>
              </a:ext>
            </a:extLst>
          </p:cNvPr>
          <p:cNvSpPr/>
          <p:nvPr/>
        </p:nvSpPr>
        <p:spPr>
          <a:xfrm>
            <a:off x="7065742" y="3201335"/>
            <a:ext cx="907537" cy="306720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4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8" descr="Diagram&#10;&#10;Description automatically generated">
            <a:extLst>
              <a:ext uri="{FF2B5EF4-FFF2-40B4-BE49-F238E27FC236}">
                <a16:creationId xmlns:a16="http://schemas.microsoft.com/office/drawing/2014/main" id="{97381E8D-1B3D-42D9-EDB9-8691B06A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33" y="137888"/>
            <a:ext cx="3640203" cy="6409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8082431" y="6470164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2157186" y="2656114"/>
            <a:ext cx="52741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14 &amp; 21 -&gt; S10 &amp; S17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S10: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4,8,11,13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S17: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4,8,11,13</a:t>
            </a:r>
            <a:r>
              <a:rPr lang="en-US" sz="1500" dirty="0">
                <a:ea typeface="+mn-lt"/>
                <a:cs typeface="+mn-lt"/>
              </a:rPr>
              <a:t>&gt;</a:t>
            </a:r>
            <a:endParaRPr lang="en-US" sz="1500" dirty="0"/>
          </a:p>
          <a:p>
            <a:endParaRPr lang="en-US" b="1"/>
          </a:p>
          <a:p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785131" y="8304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5A42B4-C5B6-1DC9-75AB-A5727565712D}"/>
              </a:ext>
            </a:extLst>
          </p:cNvPr>
          <p:cNvSpPr/>
          <p:nvPr/>
        </p:nvSpPr>
        <p:spPr>
          <a:xfrm>
            <a:off x="10404028" y="298479"/>
            <a:ext cx="535610" cy="481848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8DC385-BC67-0975-C05A-E0F584D1A75F}"/>
              </a:ext>
            </a:extLst>
          </p:cNvPr>
          <p:cNvSpPr/>
          <p:nvPr/>
        </p:nvSpPr>
        <p:spPr>
          <a:xfrm>
            <a:off x="7219956" y="615979"/>
            <a:ext cx="535610" cy="481848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440F04-71EE-1881-5DC3-C1990ABCBDF9}"/>
              </a:ext>
            </a:extLst>
          </p:cNvPr>
          <p:cNvSpPr/>
          <p:nvPr/>
        </p:nvSpPr>
        <p:spPr>
          <a:xfrm>
            <a:off x="7836813" y="1922265"/>
            <a:ext cx="961966" cy="4164847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1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8" descr="Diagram&#10;&#10;Description automatically generated">
            <a:extLst>
              <a:ext uri="{FF2B5EF4-FFF2-40B4-BE49-F238E27FC236}">
                <a16:creationId xmlns:a16="http://schemas.microsoft.com/office/drawing/2014/main" id="{97381E8D-1B3D-42D9-EDB9-8691B06A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33" y="137888"/>
            <a:ext cx="3640203" cy="6409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haroni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8082431" y="6470164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2157186" y="2937328"/>
            <a:ext cx="5274127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500" b="1" dirty="0">
                <a:ea typeface="+mn-lt"/>
                <a:cs typeface="+mn-lt"/>
              </a:rPr>
              <a:t>19 &amp; 18 -&gt; S13 &amp; S16 (TARGET)</a:t>
            </a:r>
            <a:endParaRPr lang="en-US" sz="1500" dirty="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       S13: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&lt;0,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&gt;</a:t>
            </a:r>
          </a:p>
          <a:p>
            <a:r>
              <a:rPr lang="en-US" sz="1500" dirty="0">
                <a:ea typeface="+mn-lt"/>
                <a:cs typeface="+mn-lt"/>
              </a:rPr>
              <a:t>       S16:</a:t>
            </a:r>
          </a:p>
          <a:p>
            <a:r>
              <a:rPr lang="en-US" sz="1500" dirty="0">
                <a:ea typeface="+mn-lt"/>
                <a:cs typeface="+mn-lt"/>
              </a:rPr>
              <a:t>           &lt;</a:t>
            </a:r>
            <a:r>
              <a:rPr lang="en-US" sz="1500" dirty="0">
                <a:highlight>
                  <a:srgbClr val="C0C0C0"/>
                </a:highlight>
                <a:ea typeface="+mn-lt"/>
                <a:cs typeface="+mn-lt"/>
              </a:rPr>
              <a:t>1,3,5,6,9,12</a:t>
            </a:r>
            <a:r>
              <a:rPr lang="en-US" sz="1500" dirty="0">
                <a:ea typeface="+mn-lt"/>
                <a:cs typeface="+mn-lt"/>
              </a:rPr>
              <a:t>,16,17&gt;</a:t>
            </a:r>
            <a:endParaRPr lang="en-US" sz="1500" dirty="0"/>
          </a:p>
          <a:p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785131" y="8304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Threshold 60%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53C70C-BF8B-C567-A920-B5117AE6E363}"/>
              </a:ext>
            </a:extLst>
          </p:cNvPr>
          <p:cNvSpPr/>
          <p:nvPr/>
        </p:nvSpPr>
        <p:spPr>
          <a:xfrm>
            <a:off x="8725813" y="2448407"/>
            <a:ext cx="717038" cy="717705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DA46F1-8EA9-6DF7-FBAF-77A847A83DAF}"/>
              </a:ext>
            </a:extLst>
          </p:cNvPr>
          <p:cNvSpPr/>
          <p:nvPr/>
        </p:nvSpPr>
        <p:spPr>
          <a:xfrm>
            <a:off x="9587598" y="1178407"/>
            <a:ext cx="535610" cy="481848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94F187-CD58-FA1A-DED3-7312EEA51C42}"/>
              </a:ext>
            </a:extLst>
          </p:cNvPr>
          <p:cNvSpPr/>
          <p:nvPr/>
        </p:nvSpPr>
        <p:spPr>
          <a:xfrm>
            <a:off x="6884314" y="3192264"/>
            <a:ext cx="1261322" cy="3448204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7BB2BF-DA87-860A-F8C3-EE1370190613}"/>
              </a:ext>
            </a:extLst>
          </p:cNvPr>
          <p:cNvSpPr/>
          <p:nvPr/>
        </p:nvSpPr>
        <p:spPr>
          <a:xfrm>
            <a:off x="6929671" y="1250978"/>
            <a:ext cx="1125250" cy="5044776"/>
          </a:xfrm>
          <a:prstGeom prst="ellipse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45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893811" y="6413167"/>
            <a:ext cx="9043882" cy="369332"/>
            <a:chOff x="751199" y="6488668"/>
            <a:chExt cx="90438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D1F31-9DB9-4D2E-B76A-8EECAD7A1268}"/>
                </a:ext>
              </a:extLst>
            </p:cNvPr>
            <p:cNvSpPr txBox="1"/>
            <p:nvPr/>
          </p:nvSpPr>
          <p:spPr>
            <a:xfrm>
              <a:off x="7412698" y="6488668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Semantic Summaries</a:t>
              </a:r>
            </a:p>
          </p:txBody>
        </p:sp>
      </p:grp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EB5A42D4-4C94-08F1-A008-2592B507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4" y="962723"/>
            <a:ext cx="2426270" cy="54622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3BFBB6D-7A68-92E8-111E-624C4118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502" y="962722"/>
            <a:ext cx="2802288" cy="5462239"/>
          </a:xfrm>
          <a:prstGeom prst="rect">
            <a:avLst/>
          </a:prstGeom>
        </p:spPr>
      </p:pic>
      <p:pic>
        <p:nvPicPr>
          <p:cNvPr id="9" name="Picture 13" descr="A picture containing indoor&#10;&#10;Description automatically generated">
            <a:extLst>
              <a:ext uri="{FF2B5EF4-FFF2-40B4-BE49-F238E27FC236}">
                <a16:creationId xmlns:a16="http://schemas.microsoft.com/office/drawing/2014/main" id="{15A6EDD0-B16A-682A-F98A-044EB50B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73" y="962722"/>
            <a:ext cx="2844229" cy="5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6311-67AF-6303-10E3-7A802B34AA8C}"/>
              </a:ext>
            </a:extLst>
          </p:cNvPr>
          <p:cNvSpPr txBox="1"/>
          <p:nvPr/>
        </p:nvSpPr>
        <p:spPr>
          <a:xfrm>
            <a:off x="369164" y="2053254"/>
            <a:ext cx="47131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Nodes before: 61 -&gt; Nodes after: 33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Reduction %: 45.901638 %</a:t>
            </a:r>
          </a:p>
          <a:p>
            <a:r>
              <a:rPr lang="en-US">
                <a:ea typeface="+mn-lt"/>
                <a:cs typeface="+mn-lt"/>
              </a:rPr>
              <a:t>    Edges before: 171 -&gt; Edges after: 142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Reduction %: 16.959064 %</a:t>
            </a:r>
          </a:p>
          <a:p>
            <a:pPr algn="l"/>
            <a:endParaRPr lang="en-US"/>
          </a:p>
          <a:p>
            <a:endParaRPr lang="en-US"/>
          </a:p>
          <a:p>
            <a:r>
              <a:rPr lang="en-US" b="1"/>
              <a:t>Percentage of completeness: </a:t>
            </a:r>
            <a:r>
              <a:rPr lang="en-US"/>
              <a:t>10%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C3AE9-224D-660B-6C57-06B79F6F1B3E}"/>
              </a:ext>
            </a:extLst>
          </p:cNvPr>
          <p:cNvSpPr txBox="1"/>
          <p:nvPr/>
        </p:nvSpPr>
        <p:spPr>
          <a:xfrm>
            <a:off x="370114" y="1621971"/>
            <a:ext cx="33963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Reduction Percentages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552960-B277-3EF5-6211-39075E072AE1}"/>
              </a:ext>
            </a:extLst>
          </p:cNvPr>
          <p:cNvGrpSpPr/>
          <p:nvPr/>
        </p:nvGrpSpPr>
        <p:grpSpPr>
          <a:xfrm>
            <a:off x="5482243" y="767576"/>
            <a:ext cx="6180408" cy="5865207"/>
            <a:chOff x="5129121" y="618893"/>
            <a:chExt cx="6180408" cy="58652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647228-F92B-4A99-8EDA-22A7C8A55EF2}"/>
                </a:ext>
              </a:extLst>
            </p:cNvPr>
            <p:cNvGrpSpPr/>
            <p:nvPr/>
          </p:nvGrpSpPr>
          <p:grpSpPr>
            <a:xfrm>
              <a:off x="5272313" y="6114768"/>
              <a:ext cx="5869509" cy="369332"/>
              <a:chOff x="751199" y="6488668"/>
              <a:chExt cx="586950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2896D6-0BA8-4547-9842-D64A3C1E535A}"/>
                  </a:ext>
                </a:extLst>
              </p:cNvPr>
              <p:cNvSpPr txBox="1"/>
              <p:nvPr/>
            </p:nvSpPr>
            <p:spPr>
              <a:xfrm>
                <a:off x="751199" y="6488668"/>
                <a:ext cx="15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PBF Drawing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95ED5-CF20-4C42-A050-2E984C32783E}"/>
                  </a:ext>
                </a:extLst>
              </p:cNvPr>
              <p:cNvSpPr txBox="1"/>
              <p:nvPr/>
            </p:nvSpPr>
            <p:spPr>
              <a:xfrm>
                <a:off x="3802051" y="6488668"/>
                <a:ext cx="2818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Topology Neighborhood</a:t>
                </a:r>
              </a:p>
            </p:txBody>
          </p:sp>
        </p:grpSp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4F43952E-3462-7B93-C634-F11133607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121" y="618894"/>
              <a:ext cx="2426270" cy="5462238"/>
            </a:xfrm>
            <a:prstGeom prst="rect">
              <a:avLst/>
            </a:prstGeom>
          </p:spPr>
        </p:pic>
        <p:pic>
          <p:nvPicPr>
            <p:cNvPr id="13" name="Picture 13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886F173A-343C-8A67-616A-0BE3AD57A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5300" y="618893"/>
              <a:ext cx="2844229" cy="5462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0173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637931" y="6134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086758" y="1631042"/>
            <a:ext cx="52741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51&amp; 47 -&gt; S2 &amp; S21 (TARGET)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       S2: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&lt;25,29,32,34,35&gt;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S21:</a:t>
            </a:r>
          </a:p>
          <a:p>
            <a:r>
              <a:rPr lang="en-US">
                <a:ea typeface="+mn-lt"/>
                <a:cs typeface="+mn-lt"/>
              </a:rPr>
              <a:t>           &lt;25,29,32,34,35&gt;</a:t>
            </a: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35 &amp; 21-&gt; S3 &amp; S17 (SOURCE)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       S3:</a:t>
            </a:r>
          </a:p>
          <a:p>
            <a:r>
              <a:rPr lang="en-US">
                <a:ea typeface="+mn-lt"/>
                <a:cs typeface="+mn-lt"/>
              </a:rPr>
              <a:t>           &lt;51,52,56&gt;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S17: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&lt;51,52,56&gt;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630917" y="1120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Threshold 70%</a:t>
            </a:r>
            <a:endParaRPr lang="en-US"/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330EEB4F-37CB-0AED-ED09-BA2B9C02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16" y="745008"/>
            <a:ext cx="3655002" cy="5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4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637931" y="6134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1086758" y="1631042"/>
            <a:ext cx="52741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/>
              <a:t>5 &amp; 19 -&gt; S18 &amp; S25 (SOURCE)</a:t>
            </a:r>
            <a:br>
              <a:rPr lang="en-US" b="1" dirty="0"/>
            </a:br>
            <a:r>
              <a:rPr lang="en-US" b="1" dirty="0"/>
              <a:t>  </a:t>
            </a:r>
            <a:r>
              <a:rPr lang="en-US" dirty="0"/>
              <a:t>S18: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     &lt;36,45,46&gt;</a:t>
            </a:r>
            <a:br>
              <a:rPr lang="en-US" dirty="0"/>
            </a:br>
            <a:r>
              <a:rPr lang="en-US" dirty="0"/>
              <a:t>  S25: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     &lt;36,45&gt;</a:t>
            </a:r>
            <a:endParaRPr lang="en-US" dirty="0"/>
          </a:p>
          <a:p>
            <a:endParaRPr lang="en-US" b="1"/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630917" y="1120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Threshold 55%</a:t>
            </a:r>
            <a:endParaRPr lang="en-US"/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330EEB4F-37CB-0AED-ED09-BA2B9C02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16" y="745008"/>
            <a:ext cx="3655002" cy="5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8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893811" y="6413167"/>
            <a:ext cx="9043882" cy="369332"/>
            <a:chOff x="751199" y="6488668"/>
            <a:chExt cx="904388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D1F31-9DB9-4D2E-B76A-8EECAD7A1268}"/>
                </a:ext>
              </a:extLst>
            </p:cNvPr>
            <p:cNvSpPr txBox="1"/>
            <p:nvPr/>
          </p:nvSpPr>
          <p:spPr>
            <a:xfrm>
              <a:off x="7412698" y="6488668"/>
              <a:ext cx="238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Semantic Summaries</a:t>
              </a: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71C1ED35-BEE1-8242-C286-595731BE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9" y="963387"/>
            <a:ext cx="2831662" cy="5448299"/>
          </a:xfrm>
          <a:prstGeom prst="rect">
            <a:avLst/>
          </a:prstGeom>
        </p:spPr>
      </p:pic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073AB87-F4F4-B373-9BAA-33A7E92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13" y="963387"/>
            <a:ext cx="2604271" cy="5448299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4D3042EF-6E75-0609-9DCB-C566E3312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546" y="963387"/>
            <a:ext cx="2966479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Examples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C6311-67AF-6303-10E3-7A802B34AA8C}"/>
              </a:ext>
            </a:extLst>
          </p:cNvPr>
          <p:cNvSpPr txBox="1"/>
          <p:nvPr/>
        </p:nvSpPr>
        <p:spPr>
          <a:xfrm>
            <a:off x="369164" y="2053254"/>
            <a:ext cx="471313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Nodes before: </a:t>
            </a:r>
            <a:r>
              <a:rPr lang="en-US">
                <a:ea typeface="+mn-lt"/>
                <a:cs typeface="+mn-lt"/>
              </a:rPr>
              <a:t>61 -&gt; Nodes after: 29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</a:t>
            </a:r>
            <a:r>
              <a:rPr lang="en-US" b="1">
                <a:ea typeface="+mn-lt"/>
                <a:cs typeface="+mn-lt"/>
              </a:rPr>
              <a:t> Reduction %:</a:t>
            </a:r>
            <a:r>
              <a:rPr lang="en-US">
                <a:ea typeface="+mn-lt"/>
                <a:cs typeface="+mn-lt"/>
              </a:rPr>
              <a:t> 52.459015 %</a:t>
            </a:r>
          </a:p>
          <a:p>
            <a:r>
              <a:rPr lang="en-US" b="1">
                <a:ea typeface="+mn-lt"/>
                <a:cs typeface="+mn-lt"/>
              </a:rPr>
              <a:t>Edges before: </a:t>
            </a:r>
            <a:r>
              <a:rPr lang="en-US">
                <a:ea typeface="+mn-lt"/>
                <a:cs typeface="+mn-lt"/>
              </a:rPr>
              <a:t>174 -&gt; Edges after: 126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   </a:t>
            </a:r>
            <a:r>
              <a:rPr lang="en-US" b="1">
                <a:ea typeface="+mn-lt"/>
                <a:cs typeface="+mn-lt"/>
              </a:rPr>
              <a:t>Reduction %:</a:t>
            </a:r>
            <a:r>
              <a:rPr lang="en-US">
                <a:ea typeface="+mn-lt"/>
                <a:cs typeface="+mn-lt"/>
              </a:rPr>
              <a:t> 27.586206 %</a:t>
            </a:r>
          </a:p>
          <a:p>
            <a:endParaRPr lang="en-US">
              <a:ea typeface="+mn-lt"/>
              <a:cs typeface="+mn-lt"/>
            </a:endParaRPr>
          </a:p>
          <a:p>
            <a:pPr algn="l"/>
            <a:endParaRPr lang="en-US"/>
          </a:p>
          <a:p>
            <a:r>
              <a:rPr lang="en-US" b="1"/>
              <a:t>Percentage of completeness: </a:t>
            </a:r>
            <a:r>
              <a:rPr lang="en-US"/>
              <a:t>10%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C3AE9-224D-660B-6C57-06B79F6F1B3E}"/>
              </a:ext>
            </a:extLst>
          </p:cNvPr>
          <p:cNvSpPr txBox="1"/>
          <p:nvPr/>
        </p:nvSpPr>
        <p:spPr>
          <a:xfrm>
            <a:off x="370114" y="1621971"/>
            <a:ext cx="33963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Reduction Percentages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47228-F92B-4A99-8EDA-22A7C8A55EF2}"/>
              </a:ext>
            </a:extLst>
          </p:cNvPr>
          <p:cNvGrpSpPr/>
          <p:nvPr/>
        </p:nvGrpSpPr>
        <p:grpSpPr>
          <a:xfrm>
            <a:off x="5625435" y="6263451"/>
            <a:ext cx="5869509" cy="369332"/>
            <a:chOff x="751199" y="6488668"/>
            <a:chExt cx="586950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896D6-0BA8-4547-9842-D64A3C1E535A}"/>
                </a:ext>
              </a:extLst>
            </p:cNvPr>
            <p:cNvSpPr txBox="1"/>
            <p:nvPr/>
          </p:nvSpPr>
          <p:spPr>
            <a:xfrm>
              <a:off x="751199" y="6488668"/>
              <a:ext cx="1542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PBF Drawing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95ED5-CF20-4C42-A050-2E984C32783E}"/>
                </a:ext>
              </a:extLst>
            </p:cNvPr>
            <p:cNvSpPr txBox="1"/>
            <p:nvPr/>
          </p:nvSpPr>
          <p:spPr>
            <a:xfrm>
              <a:off x="3802051" y="6488668"/>
              <a:ext cx="2818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Topology Neighborhood</a:t>
              </a:r>
            </a:p>
          </p:txBody>
        </p:sp>
      </p:grpSp>
      <p:pic>
        <p:nvPicPr>
          <p:cNvPr id="6" name="Picture 3" descr="Diagram&#10;&#10;Description automatically generated">
            <a:extLst>
              <a:ext uri="{FF2B5EF4-FFF2-40B4-BE49-F238E27FC236}">
                <a16:creationId xmlns:a16="http://schemas.microsoft.com/office/drawing/2014/main" id="{316AADDF-1152-B08E-9FDE-4175FC7E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26" y="781958"/>
            <a:ext cx="2831662" cy="5448299"/>
          </a:xfrm>
          <a:prstGeom prst="rect">
            <a:avLst/>
          </a:prstGeom>
        </p:spPr>
      </p:pic>
      <p:pic>
        <p:nvPicPr>
          <p:cNvPr id="9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5D053E-AA5F-3067-8F64-604006EA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03" y="781958"/>
            <a:ext cx="2966479" cy="54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9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637931" y="6134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986972" y="1213756"/>
            <a:ext cx="4793342" cy="5493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300" b="1">
                <a:ea typeface="+mn-lt"/>
                <a:cs typeface="+mn-lt"/>
              </a:rPr>
              <a:t>6 &amp; 9 -&gt; S27 &amp; S21 (SOURCE)</a:t>
            </a:r>
            <a:endParaRPr lang="en-US" sz="1300" b="1"/>
          </a:p>
          <a:p>
            <a:r>
              <a:rPr lang="en-US" sz="1300">
                <a:ea typeface="+mn-lt"/>
                <a:cs typeface="+mn-lt"/>
              </a:rPr>
              <a:t>       S27: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           &lt;17,20,23,37,38,45&gt;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       S21:</a:t>
            </a:r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  <a:endParaRPr lang="en-US" sz="1300"/>
          </a:p>
          <a:p>
            <a:endParaRPr lang="en-US" sz="1300"/>
          </a:p>
          <a:p>
            <a:pPr marL="285750" indent="-285750">
              <a:buFont typeface="Arial"/>
              <a:buChar char="•"/>
            </a:pPr>
            <a:r>
              <a:rPr lang="en-US" sz="1300" b="1">
                <a:ea typeface="+mn-lt"/>
                <a:cs typeface="+mn-lt"/>
              </a:rPr>
              <a:t>6 &amp; 3 -&gt; S27 &amp; S23 (SOURCE)</a:t>
            </a:r>
            <a:endParaRPr lang="en-US" sz="1300" b="1"/>
          </a:p>
          <a:p>
            <a:r>
              <a:rPr lang="en-US" sz="1300">
                <a:ea typeface="+mn-lt"/>
                <a:cs typeface="+mn-lt"/>
              </a:rPr>
              <a:t>       S27:</a:t>
            </a:r>
          </a:p>
          <a:p>
            <a:r>
              <a:rPr lang="en-US" sz="1300">
                <a:ea typeface="+mn-lt"/>
                <a:cs typeface="+mn-lt"/>
              </a:rPr>
              <a:t>           &lt;17,20,23,37,38,45&gt;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       S23: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  <a:endParaRPr lang="en-US" sz="1300"/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ea typeface="+mn-lt"/>
                <a:cs typeface="+mn-lt"/>
              </a:rPr>
              <a:t>9 &amp; 3 -&gt; S21 &amp; S23 (SOURCE)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       S21:</a:t>
            </a:r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</a:p>
          <a:p>
            <a:r>
              <a:rPr lang="en-US" sz="1300">
                <a:ea typeface="+mn-lt"/>
                <a:cs typeface="+mn-lt"/>
              </a:rPr>
              <a:t>       S23:</a:t>
            </a:r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</a:p>
          <a:p>
            <a:endParaRPr lang="en-US" sz="13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ea typeface="+mn-lt"/>
                <a:cs typeface="+mn-lt"/>
              </a:rPr>
              <a:t>9 &amp; 10 -&gt; S21 &amp; S15 (SOURCE)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       S21:</a:t>
            </a:r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</a:p>
          <a:p>
            <a:r>
              <a:rPr lang="en-US" sz="1300">
                <a:ea typeface="+mn-lt"/>
                <a:cs typeface="+mn-lt"/>
              </a:rPr>
              <a:t>       S15:</a:t>
            </a:r>
          </a:p>
          <a:p>
            <a:r>
              <a:rPr lang="en-US" sz="1300">
                <a:ea typeface="+mn-lt"/>
                <a:cs typeface="+mn-lt"/>
              </a:rPr>
              <a:t>           &lt;37,38,45,56,57,58&gt;</a:t>
            </a:r>
            <a:endParaRPr lang="en-US" sz="1300"/>
          </a:p>
          <a:p>
            <a:pPr marL="285750" indent="-285750">
              <a:buFont typeface="Arial,Sans-Serif"/>
              <a:buChar char="•"/>
            </a:pPr>
            <a:r>
              <a:rPr lang="en-US" sz="1300" b="1">
                <a:ea typeface="+mn-lt"/>
                <a:cs typeface="+mn-lt"/>
              </a:rPr>
              <a:t>3 &amp; 10 -&gt; S23 &amp; S15 (SOURCE)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ea typeface="+mn-lt"/>
                <a:cs typeface="+mn-lt"/>
              </a:rPr>
              <a:t>       S23:</a:t>
            </a:r>
          </a:p>
          <a:p>
            <a:r>
              <a:rPr lang="en-US" sz="1300">
                <a:ea typeface="+mn-lt"/>
                <a:cs typeface="+mn-lt"/>
              </a:rPr>
              <a:t>           &lt;20,23,37,38,45,56,57&gt;</a:t>
            </a:r>
          </a:p>
          <a:p>
            <a:r>
              <a:rPr lang="en-US" sz="1300">
                <a:ea typeface="+mn-lt"/>
                <a:cs typeface="+mn-lt"/>
              </a:rPr>
              <a:t>       S15:</a:t>
            </a:r>
          </a:p>
          <a:p>
            <a:r>
              <a:rPr lang="en-US" sz="1300">
                <a:ea typeface="+mn-lt"/>
                <a:cs typeface="+mn-lt"/>
              </a:rPr>
              <a:t>           &lt;37,38,45,56,57,58&gt;</a:t>
            </a:r>
            <a:endParaRPr lang="en-US" sz="13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449488" y="848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Threshold 70%</a:t>
            </a:r>
            <a:endParaRPr lang="en-US"/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330EEB4F-37CB-0AED-ED09-BA2B9C02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16" y="745008"/>
            <a:ext cx="3655002" cy="5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82DC-7C1E-D9F1-E6B8-961BFA1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08" y="-240567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Pseudocode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7198F-77D1-C491-7476-49CB8E3638A4}"/>
              </a:ext>
            </a:extLst>
          </p:cNvPr>
          <p:cNvSpPr txBox="1"/>
          <p:nvPr/>
        </p:nvSpPr>
        <p:spPr>
          <a:xfrm>
            <a:off x="1945888" y="1267522"/>
            <a:ext cx="6395224" cy="5093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latin typeface="Arial"/>
                <a:ea typeface="+mn-lt"/>
                <a:cs typeface="+mn-lt"/>
              </a:rPr>
              <a:t>Algorithm</a:t>
            </a:r>
            <a:r>
              <a:rPr lang="en-US" sz="1300">
                <a:latin typeface="Arial"/>
                <a:ea typeface="+mn-lt"/>
                <a:cs typeface="+mn-lt"/>
              </a:rPr>
              <a:t> </a:t>
            </a:r>
            <a:r>
              <a:rPr lang="en-US" sz="1300" err="1">
                <a:latin typeface="Arial"/>
                <a:ea typeface="+mn-lt"/>
                <a:cs typeface="+mn-lt"/>
              </a:rPr>
              <a:t>Finding_topology_neighborhoods</a:t>
            </a:r>
            <a:endParaRPr lang="en-US" sz="1300" b="1">
              <a:latin typeface="Arial"/>
              <a:cs typeface="Arial"/>
            </a:endParaRPr>
          </a:p>
          <a:p>
            <a:r>
              <a:rPr lang="en-US" sz="1300" b="1">
                <a:latin typeface="Arial"/>
                <a:ea typeface="+mn-lt"/>
                <a:cs typeface="+mn-lt"/>
              </a:rPr>
              <a:t>Input:</a:t>
            </a:r>
            <a:r>
              <a:rPr lang="en-US" sz="1300">
                <a:latin typeface="Arial"/>
                <a:ea typeface="+mn-lt"/>
                <a:cs typeface="+mn-lt"/>
              </a:rPr>
              <a:t> a path decomposition </a:t>
            </a:r>
            <a:r>
              <a:rPr lang="en-US" sz="1300" err="1">
                <a:latin typeface="Arial"/>
                <a:ea typeface="+mn-lt"/>
                <a:cs typeface="+mn-lt"/>
              </a:rPr>
              <a:t>Sp</a:t>
            </a:r>
            <a:r>
              <a:rPr lang="en-US" sz="1300">
                <a:latin typeface="Arial"/>
                <a:ea typeface="+mn-lt"/>
                <a:cs typeface="+mn-lt"/>
              </a:rPr>
              <a:t> = (P1,...,Pk) of a DAG G; a path based hierarchical drawing </a:t>
            </a:r>
            <a:r>
              <a:rPr lang="en-US" sz="1300" err="1">
                <a:latin typeface="Arial"/>
                <a:ea typeface="+mn-lt"/>
                <a:cs typeface="+mn-lt"/>
              </a:rPr>
              <a:t>Γo</a:t>
            </a:r>
            <a:r>
              <a:rPr lang="en-US" sz="1300">
                <a:latin typeface="Arial"/>
                <a:ea typeface="+mn-lt"/>
                <a:cs typeface="+mn-lt"/>
              </a:rPr>
              <a:t> according to Variant 0</a:t>
            </a:r>
            <a:endParaRPr lang="en-US" sz="1300" b="1">
              <a:latin typeface="Arial"/>
              <a:cs typeface="Arial"/>
            </a:endParaRPr>
          </a:p>
          <a:p>
            <a:r>
              <a:rPr lang="en-US" sz="1300" b="1">
                <a:latin typeface="Arial"/>
                <a:ea typeface="+mn-lt"/>
                <a:cs typeface="+mn-lt"/>
              </a:rPr>
              <a:t>Output:</a:t>
            </a:r>
            <a:r>
              <a:rPr lang="en-US" sz="1300">
                <a:latin typeface="Arial"/>
                <a:ea typeface="+mn-lt"/>
                <a:cs typeface="+mn-lt"/>
              </a:rPr>
              <a:t> a path based hierarchical drawing </a:t>
            </a:r>
            <a:r>
              <a:rPr lang="en-US" sz="1300" err="1">
                <a:latin typeface="Arial"/>
                <a:ea typeface="+mn-lt"/>
                <a:cs typeface="+mn-lt"/>
              </a:rPr>
              <a:t>Γs</a:t>
            </a:r>
            <a:r>
              <a:rPr lang="en-US" sz="1300">
                <a:latin typeface="Arial"/>
                <a:ea typeface="+mn-lt"/>
                <a:cs typeface="+mn-lt"/>
              </a:rPr>
              <a:t> according to Summaries</a:t>
            </a:r>
            <a:endParaRPr lang="en-US">
              <a:latin typeface="Arial"/>
              <a:ea typeface="+mn-lt"/>
              <a:cs typeface="Arial"/>
            </a:endParaRPr>
          </a:p>
          <a:p>
            <a:endParaRPr lang="en-US" sz="1300">
              <a:latin typeface="Arial"/>
              <a:cs typeface="Arial"/>
            </a:endParaRPr>
          </a:p>
          <a:p>
            <a:r>
              <a:rPr lang="en-US" sz="1300">
                <a:latin typeface="Arial"/>
                <a:cs typeface="Arial"/>
              </a:rPr>
              <a:t>// Define Summaries</a:t>
            </a:r>
          </a:p>
          <a:p>
            <a:r>
              <a:rPr lang="en-US" sz="1300">
                <a:latin typeface="Arial"/>
                <a:cs typeface="Arial"/>
              </a:rPr>
              <a:t>    1. </a:t>
            </a:r>
            <a:r>
              <a:rPr lang="en-US" sz="1300" b="1">
                <a:latin typeface="Arial"/>
                <a:cs typeface="Arial"/>
              </a:rPr>
              <a:t>For </a:t>
            </a:r>
            <a:r>
              <a:rPr lang="en-US" sz="1300">
                <a:latin typeface="Arial"/>
                <a:cs typeface="Arial"/>
              </a:rPr>
              <a:t>every vertex v in G</a:t>
            </a:r>
          </a:p>
          <a:p>
            <a:r>
              <a:rPr lang="en-US" sz="1300">
                <a:latin typeface="Arial"/>
                <a:cs typeface="Arial"/>
              </a:rPr>
              <a:t>            Let X(v),Y(v) be the </a:t>
            </a:r>
            <a:r>
              <a:rPr lang="en-US" sz="1300" err="1">
                <a:latin typeface="Arial"/>
                <a:cs typeface="Arial"/>
              </a:rPr>
              <a:t>x,y</a:t>
            </a:r>
            <a:r>
              <a:rPr lang="en-US" sz="1300">
                <a:latin typeface="Arial"/>
                <a:cs typeface="Arial"/>
              </a:rPr>
              <a:t>-coordinates of a vertex v</a:t>
            </a:r>
            <a:endParaRPr lang="en-US"/>
          </a:p>
          <a:p>
            <a:r>
              <a:rPr lang="en-US" sz="1300">
                <a:latin typeface="Arial"/>
                <a:cs typeface="Arial"/>
              </a:rPr>
              <a:t>            </a:t>
            </a:r>
            <a:r>
              <a:rPr lang="en-US" sz="1300" b="1">
                <a:latin typeface="Arial"/>
                <a:cs typeface="Arial"/>
              </a:rPr>
              <a:t>For</a:t>
            </a:r>
            <a:r>
              <a:rPr lang="en-US" sz="1300">
                <a:latin typeface="Arial"/>
                <a:cs typeface="Arial"/>
              </a:rPr>
              <a:t> each pair of vertex u in the same path as v</a:t>
            </a:r>
            <a:endParaRPr lang="en-US"/>
          </a:p>
          <a:p>
            <a:r>
              <a:rPr lang="en-US" sz="1300">
                <a:latin typeface="Arial"/>
                <a:cs typeface="Arial"/>
              </a:rPr>
              <a:t>                </a:t>
            </a:r>
            <a:r>
              <a:rPr lang="en-US" sz="1300" b="1">
                <a:latin typeface="Arial"/>
                <a:cs typeface="Arial"/>
              </a:rPr>
              <a:t>If |</a:t>
            </a:r>
            <a:r>
              <a:rPr lang="en-US" sz="1300">
                <a:latin typeface="Arial"/>
                <a:cs typeface="Arial"/>
              </a:rPr>
              <a:t>Y(v) - Y(u)| == 1</a:t>
            </a:r>
          </a:p>
          <a:p>
            <a:r>
              <a:rPr lang="en-US" sz="1300">
                <a:latin typeface="Arial"/>
                <a:cs typeface="Arial"/>
              </a:rPr>
              <a:t>                    add </a:t>
            </a:r>
            <a:r>
              <a:rPr lang="en-US" sz="1300" err="1">
                <a:latin typeface="Arial"/>
                <a:cs typeface="Arial"/>
              </a:rPr>
              <a:t>u,v</a:t>
            </a:r>
            <a:r>
              <a:rPr lang="en-US" sz="1300">
                <a:latin typeface="Arial"/>
                <a:cs typeface="Arial"/>
              </a:rPr>
              <a:t> in the same summary</a:t>
            </a:r>
            <a:endParaRPr lang="en-US">
              <a:latin typeface="Avenir Next LT Pro"/>
              <a:cs typeface="Arial"/>
            </a:endParaRPr>
          </a:p>
          <a:p>
            <a:r>
              <a:rPr lang="en-US" sz="1300">
                <a:latin typeface="Arial"/>
                <a:cs typeface="Arial"/>
              </a:rPr>
              <a:t>                    </a:t>
            </a:r>
            <a:r>
              <a:rPr lang="en-US" sz="1300" b="1">
                <a:latin typeface="Arial"/>
                <a:cs typeface="Arial"/>
              </a:rPr>
              <a:t>If </a:t>
            </a:r>
            <a:r>
              <a:rPr lang="en-US" sz="1300">
                <a:latin typeface="Arial"/>
                <a:cs typeface="Arial"/>
              </a:rPr>
              <a:t>u has a cross edge and Y(u) &gt; Y(v)</a:t>
            </a:r>
            <a:endParaRPr lang="en-US">
              <a:latin typeface="Avenir Next LT Pro"/>
              <a:cs typeface="Arial"/>
            </a:endParaRPr>
          </a:p>
          <a:p>
            <a:r>
              <a:rPr lang="en-US" sz="1300">
                <a:latin typeface="Arial"/>
                <a:cs typeface="Arial"/>
              </a:rPr>
              <a:t>                        Update summary's y-coordinate </a:t>
            </a:r>
            <a:br>
              <a:rPr lang="en-US" sz="1300">
                <a:latin typeface="Arial"/>
                <a:cs typeface="Arial"/>
              </a:rPr>
            </a:br>
            <a:r>
              <a:rPr lang="en-US" sz="1300">
                <a:latin typeface="Arial"/>
                <a:cs typeface="Arial"/>
              </a:rPr>
              <a:t>                </a:t>
            </a:r>
            <a:r>
              <a:rPr lang="en-US" sz="1300" b="1">
                <a:latin typeface="Arial"/>
                <a:cs typeface="Arial"/>
              </a:rPr>
              <a:t>Else</a:t>
            </a:r>
            <a:r>
              <a:rPr lang="en-US" sz="1300">
                <a:latin typeface="Arial"/>
                <a:cs typeface="Arial"/>
              </a:rPr>
              <a:t> create new summary </a:t>
            </a:r>
            <a:endParaRPr lang="en-US"/>
          </a:p>
          <a:p>
            <a:endParaRPr lang="en-US" sz="1300">
              <a:latin typeface="Arial"/>
              <a:cs typeface="Arial"/>
            </a:endParaRPr>
          </a:p>
          <a:p>
            <a:endParaRPr lang="en-US" sz="1300">
              <a:latin typeface="Arial"/>
              <a:cs typeface="Arial"/>
            </a:endParaRPr>
          </a:p>
          <a:p>
            <a:r>
              <a:rPr lang="en-US" sz="1300">
                <a:latin typeface="Arial"/>
                <a:cs typeface="Arial"/>
              </a:rPr>
              <a:t>// Fix edges and bends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2. For each edge e=(</a:t>
            </a:r>
            <a:r>
              <a:rPr lang="en-US" sz="1300" err="1">
                <a:latin typeface="Arial"/>
                <a:cs typeface="Arial"/>
              </a:rPr>
              <a:t>u,v</a:t>
            </a:r>
            <a:r>
              <a:rPr lang="en-US" sz="1300">
                <a:latin typeface="Arial"/>
                <a:cs typeface="Arial"/>
              </a:rPr>
              <a:t>) in </a:t>
            </a:r>
            <a:r>
              <a:rPr lang="en-US" sz="1300" err="1">
                <a:latin typeface="Arial"/>
                <a:cs typeface="Arial"/>
              </a:rPr>
              <a:t>Γo</a:t>
            </a:r>
            <a:endParaRPr lang="en-US" sz="1300" err="1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*Let </a:t>
            </a:r>
            <a:r>
              <a:rPr lang="en-US" sz="1300" err="1">
                <a:latin typeface="Arial"/>
                <a:cs typeface="Arial"/>
              </a:rPr>
              <a:t>Su</a:t>
            </a:r>
            <a:r>
              <a:rPr lang="en-US" sz="1300">
                <a:latin typeface="Arial"/>
                <a:cs typeface="Arial"/>
              </a:rPr>
              <a:t>, </a:t>
            </a:r>
            <a:r>
              <a:rPr lang="en-US" sz="1300" err="1">
                <a:latin typeface="Arial"/>
                <a:cs typeface="Arial"/>
              </a:rPr>
              <a:t>Sv</a:t>
            </a:r>
            <a:r>
              <a:rPr lang="en-US" sz="1300">
                <a:latin typeface="Arial"/>
                <a:cs typeface="Arial"/>
              </a:rPr>
              <a:t> be the </a:t>
            </a:r>
            <a:r>
              <a:rPr lang="en-US" sz="1300" err="1">
                <a:latin typeface="Arial"/>
                <a:cs typeface="Arial"/>
              </a:rPr>
              <a:t>Topogy</a:t>
            </a:r>
            <a:r>
              <a:rPr lang="en-US" sz="1300">
                <a:latin typeface="Arial"/>
                <a:cs typeface="Arial"/>
              </a:rPr>
              <a:t> Summaries of </a:t>
            </a:r>
            <a:r>
              <a:rPr lang="en-US" sz="1300" err="1">
                <a:latin typeface="Arial"/>
                <a:cs typeface="Arial"/>
              </a:rPr>
              <a:t>u,v</a:t>
            </a:r>
            <a:r>
              <a:rPr lang="en-US" sz="1300">
                <a:latin typeface="Arial"/>
                <a:cs typeface="Arial"/>
              </a:rPr>
              <a:t> respectively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*Add in </a:t>
            </a:r>
            <a:r>
              <a:rPr lang="en-US" sz="1300" err="1">
                <a:latin typeface="Arial"/>
                <a:cs typeface="Arial"/>
              </a:rPr>
              <a:t>Su's</a:t>
            </a:r>
            <a:r>
              <a:rPr lang="en-US" sz="1300">
                <a:latin typeface="Arial"/>
                <a:cs typeface="Arial"/>
              </a:rPr>
              <a:t> targets summary </a:t>
            </a:r>
            <a:r>
              <a:rPr lang="en-US" sz="1300" err="1">
                <a:latin typeface="Arial"/>
                <a:cs typeface="Arial"/>
              </a:rPr>
              <a:t>Sv</a:t>
            </a:r>
            <a:endParaRPr lang="en-US" sz="1300" err="1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*Add in </a:t>
            </a:r>
            <a:r>
              <a:rPr lang="en-US" sz="1300" err="1">
                <a:latin typeface="Arial"/>
                <a:cs typeface="Arial"/>
              </a:rPr>
              <a:t>Sv's</a:t>
            </a:r>
            <a:r>
              <a:rPr lang="en-US" sz="1300">
                <a:latin typeface="Arial"/>
                <a:cs typeface="Arial"/>
              </a:rPr>
              <a:t> sources summary </a:t>
            </a:r>
            <a:r>
              <a:rPr lang="en-US" sz="1300" err="1">
                <a:latin typeface="Arial"/>
                <a:cs typeface="Arial"/>
              </a:rPr>
              <a:t>Su</a:t>
            </a:r>
            <a:endParaRPr lang="en-US" sz="1300" err="1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If( X(</a:t>
            </a:r>
            <a:r>
              <a:rPr lang="en-US" sz="1300" err="1">
                <a:latin typeface="Arial"/>
                <a:cs typeface="Arial"/>
              </a:rPr>
              <a:t>Su</a:t>
            </a:r>
            <a:r>
              <a:rPr lang="en-US" sz="1300">
                <a:latin typeface="Arial"/>
                <a:cs typeface="Arial"/>
              </a:rPr>
              <a:t>) != X( </a:t>
            </a:r>
            <a:r>
              <a:rPr lang="en-US" sz="1300" err="1">
                <a:latin typeface="Arial"/>
                <a:cs typeface="Arial"/>
              </a:rPr>
              <a:t>Sv</a:t>
            </a:r>
            <a:r>
              <a:rPr lang="en-US" sz="1300">
                <a:latin typeface="Arial"/>
                <a:cs typeface="Arial"/>
              </a:rPr>
              <a:t> ) )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      </a:t>
            </a:r>
            <a:r>
              <a:rPr lang="en-US" sz="1300" b="1">
                <a:latin typeface="Arial"/>
                <a:cs typeface="Arial"/>
              </a:rPr>
              <a:t>Add </a:t>
            </a:r>
            <a:r>
              <a:rPr lang="en-US" sz="1300">
                <a:latin typeface="Arial"/>
                <a:cs typeface="Arial"/>
              </a:rPr>
              <a:t>a bend since this is a crossing edge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Else if ( | Y(</a:t>
            </a:r>
            <a:r>
              <a:rPr lang="en-US" sz="1300" err="1">
                <a:latin typeface="Arial"/>
                <a:cs typeface="Arial"/>
              </a:rPr>
              <a:t>Sv</a:t>
            </a:r>
            <a:r>
              <a:rPr lang="en-US" sz="1300">
                <a:latin typeface="Arial"/>
                <a:cs typeface="Arial"/>
              </a:rPr>
              <a:t>) - Y(</a:t>
            </a:r>
            <a:r>
              <a:rPr lang="en-US" sz="1300" err="1">
                <a:latin typeface="Arial"/>
                <a:cs typeface="Arial"/>
              </a:rPr>
              <a:t>Su</a:t>
            </a:r>
            <a:r>
              <a:rPr lang="en-US" sz="1300">
                <a:latin typeface="Arial"/>
                <a:cs typeface="Arial"/>
              </a:rPr>
              <a:t>) | &gt; 1 and there </a:t>
            </a:r>
            <a:r>
              <a:rPr lang="en-US" sz="1300" b="1">
                <a:latin typeface="Arial"/>
                <a:cs typeface="Arial"/>
              </a:rPr>
              <a:t>are </a:t>
            </a:r>
            <a:r>
              <a:rPr lang="en-US" sz="1300">
                <a:latin typeface="Arial"/>
                <a:cs typeface="Arial"/>
              </a:rPr>
              <a:t>internal Summaries</a:t>
            </a:r>
            <a:endParaRPr lang="en-US" sz="1300">
              <a:ea typeface="+mn-lt"/>
              <a:cs typeface="+mn-lt"/>
            </a:endParaRPr>
          </a:p>
          <a:p>
            <a:r>
              <a:rPr lang="en-US" sz="1300">
                <a:latin typeface="Arial"/>
                <a:cs typeface="Arial"/>
              </a:rPr>
              <a:t>                 </a:t>
            </a:r>
            <a:r>
              <a:rPr lang="en-US" sz="1300" b="1">
                <a:latin typeface="Arial"/>
                <a:cs typeface="Arial"/>
              </a:rPr>
              <a:t>Add two</a:t>
            </a:r>
            <a:r>
              <a:rPr lang="en-US" sz="1300">
                <a:latin typeface="Arial"/>
                <a:cs typeface="Arial"/>
              </a:rPr>
              <a:t> bends since this is a path transitive edge.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8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Hidden Connections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7637931" y="6134522"/>
            <a:ext cx="3189765" cy="38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Semantic Summaries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630F-39FD-1ACC-482F-0509D62D477F}"/>
              </a:ext>
            </a:extLst>
          </p:cNvPr>
          <p:cNvSpPr txBox="1"/>
          <p:nvPr/>
        </p:nvSpPr>
        <p:spPr>
          <a:xfrm>
            <a:off x="2456544" y="1123042"/>
            <a:ext cx="52741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NEW</a:t>
            </a:r>
            <a:r>
              <a:rPr lang="en-US" b="1" dirty="0"/>
              <a:t> CONNECTIONS</a:t>
            </a:r>
          </a:p>
          <a:p>
            <a:endParaRPr lang="en-US" b="1"/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DE21B-C471-6E5E-0BCD-5A71446D8CC2}"/>
              </a:ext>
            </a:extLst>
          </p:cNvPr>
          <p:cNvSpPr txBox="1"/>
          <p:nvPr/>
        </p:nvSpPr>
        <p:spPr>
          <a:xfrm>
            <a:off x="630917" y="1120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Threshold 60%  -</a:t>
            </a:r>
            <a:endParaRPr lang="en-US"/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330EEB4F-37CB-0AED-ED09-BA2B9C02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16" y="745008"/>
            <a:ext cx="3655002" cy="5462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83E4D-6952-A874-CDBE-4542F05E07BD}"/>
              </a:ext>
            </a:extLst>
          </p:cNvPr>
          <p:cNvSpPr txBox="1"/>
          <p:nvPr/>
        </p:nvSpPr>
        <p:spPr>
          <a:xfrm>
            <a:off x="1086758" y="1631042"/>
            <a:ext cx="52741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10 &amp; 16 -&gt; S15 &amp; S1 (SOURCE)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       S15: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&lt;37,38,45,56,57,58&gt;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S1:</a:t>
            </a:r>
          </a:p>
          <a:p>
            <a:r>
              <a:rPr lang="en-US">
                <a:ea typeface="+mn-lt"/>
                <a:cs typeface="+mn-lt"/>
              </a:rPr>
              <a:t>           &lt;45,56,57,58&gt;</a:t>
            </a:r>
            <a:endParaRPr lang="en-US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10&amp; 18-&gt; S15 &amp; S22 (SOURCE)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       S15:</a:t>
            </a:r>
          </a:p>
          <a:p>
            <a:r>
              <a:rPr lang="en-US">
                <a:ea typeface="+mn-lt"/>
                <a:cs typeface="+mn-lt"/>
              </a:rPr>
              <a:t>           &lt;37,38,45,56,57,58&gt;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S22: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       &lt;45,56,57,58&gt;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0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Comparisons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5705053" y="6218157"/>
            <a:ext cx="5966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PBF</a:t>
            </a:r>
          </a:p>
        </p:txBody>
      </p:sp>
      <p:pic>
        <p:nvPicPr>
          <p:cNvPr id="3" name="Picture 5" descr="A picture containing shoji, building, cage&#10;&#10;Description automatically generated">
            <a:extLst>
              <a:ext uri="{FF2B5EF4-FFF2-40B4-BE49-F238E27FC236}">
                <a16:creationId xmlns:a16="http://schemas.microsoft.com/office/drawing/2014/main" id="{040E2484-8FBC-8C3E-44BB-FBE9A828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653" y="916259"/>
            <a:ext cx="2418107" cy="5313556"/>
          </a:xfrm>
          <a:prstGeom prst="rect">
            <a:avLst/>
          </a:prstGeom>
        </p:spPr>
      </p:pic>
      <p:pic>
        <p:nvPicPr>
          <p:cNvPr id="6" name="Picture 6" descr="A picture containing shoji, building, cage&#10;&#10;Description automatically generated">
            <a:extLst>
              <a:ext uri="{FF2B5EF4-FFF2-40B4-BE49-F238E27FC236}">
                <a16:creationId xmlns:a16="http://schemas.microsoft.com/office/drawing/2014/main" id="{4D238F7A-C481-300F-839F-A2C59A13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18" y="915152"/>
            <a:ext cx="2688056" cy="5276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27C9E-21D9-A186-65CD-A9B6BE65BD45}"/>
              </a:ext>
            </a:extLst>
          </p:cNvPr>
          <p:cNvSpPr txBox="1"/>
          <p:nvPr/>
        </p:nvSpPr>
        <p:spPr>
          <a:xfrm>
            <a:off x="8818101" y="6218157"/>
            <a:ext cx="29212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Topology Neighborhoods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614A3-DBFB-F135-6DE5-89F69CB59354}"/>
              </a:ext>
            </a:extLst>
          </p:cNvPr>
          <p:cNvSpPr txBox="1"/>
          <p:nvPr/>
        </p:nvSpPr>
        <p:spPr>
          <a:xfrm>
            <a:off x="895814" y="61926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100 nodes graph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787FBA-2708-CB37-936E-88B7DDC4C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9" y="919094"/>
            <a:ext cx="4366985" cy="46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0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Graph Comparisons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47108-93BA-704C-5C05-5D6B8CC95F3B}"/>
              </a:ext>
            </a:extLst>
          </p:cNvPr>
          <p:cNvSpPr txBox="1"/>
          <p:nvPr/>
        </p:nvSpPr>
        <p:spPr>
          <a:xfrm>
            <a:off x="5705053" y="6218157"/>
            <a:ext cx="5966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PBF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27C9E-21D9-A186-65CD-A9B6BE65BD45}"/>
              </a:ext>
            </a:extLst>
          </p:cNvPr>
          <p:cNvSpPr txBox="1"/>
          <p:nvPr/>
        </p:nvSpPr>
        <p:spPr>
          <a:xfrm>
            <a:off x="8818101" y="6218157"/>
            <a:ext cx="29212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Topology Neighborhoods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614A3-DBFB-F135-6DE5-89F69CB59354}"/>
              </a:ext>
            </a:extLst>
          </p:cNvPr>
          <p:cNvSpPr txBox="1"/>
          <p:nvPr/>
        </p:nvSpPr>
        <p:spPr>
          <a:xfrm>
            <a:off x="895814" y="61926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100 nodes graph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16E47-C1C7-4496-BC31-948892AA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267"/>
            <a:ext cx="4647403" cy="31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2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/>
                <a:cs typeface="Angsana New"/>
              </a:rPr>
              <a:t>Our techniques as a preprocessing step</a:t>
            </a:r>
            <a:endParaRPr lang="en-US" sz="4000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34FFD5F-CC8D-09C5-0D8A-6E684172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1882"/>
              </p:ext>
            </p:extLst>
          </p:nvPr>
        </p:nvGraphicFramePr>
        <p:xfrm>
          <a:off x="1083582" y="1219199"/>
          <a:ext cx="9843936" cy="534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09">
                  <a:extLst>
                    <a:ext uri="{9D8B030D-6E8A-4147-A177-3AD203B41FA5}">
                      <a16:colId xmlns:a16="http://schemas.microsoft.com/office/drawing/2014/main" val="363073917"/>
                    </a:ext>
                  </a:extLst>
                </a:gridCol>
                <a:gridCol w="1298863">
                  <a:extLst>
                    <a:ext uri="{9D8B030D-6E8A-4147-A177-3AD203B41FA5}">
                      <a16:colId xmlns:a16="http://schemas.microsoft.com/office/drawing/2014/main" val="3103315175"/>
                    </a:ext>
                  </a:extLst>
                </a:gridCol>
                <a:gridCol w="1012862">
                  <a:extLst>
                    <a:ext uri="{9D8B030D-6E8A-4147-A177-3AD203B41FA5}">
                      <a16:colId xmlns:a16="http://schemas.microsoft.com/office/drawing/2014/main" val="207824718"/>
                    </a:ext>
                  </a:extLst>
                </a:gridCol>
                <a:gridCol w="1498022">
                  <a:extLst>
                    <a:ext uri="{9D8B030D-6E8A-4147-A177-3AD203B41FA5}">
                      <a16:colId xmlns:a16="http://schemas.microsoft.com/office/drawing/2014/main" val="1971339167"/>
                    </a:ext>
                  </a:extLst>
                </a:gridCol>
                <a:gridCol w="1474813">
                  <a:extLst>
                    <a:ext uri="{9D8B030D-6E8A-4147-A177-3AD203B41FA5}">
                      <a16:colId xmlns:a16="http://schemas.microsoft.com/office/drawing/2014/main" val="133516798"/>
                    </a:ext>
                  </a:extLst>
                </a:gridCol>
                <a:gridCol w="2179567">
                  <a:extLst>
                    <a:ext uri="{9D8B030D-6E8A-4147-A177-3AD203B41FA5}">
                      <a16:colId xmlns:a16="http://schemas.microsoft.com/office/drawing/2014/main" val="114628121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Nodes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P. o. C.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Semantic Summaries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Total Pairs Processed</a:t>
                      </a:r>
                    </a:p>
                  </a:txBody>
                  <a:tcPr marL="0" marR="0" marT="0" marB="0" anchor="ctr" horzOverflow="overflow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Connections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08234"/>
                  </a:ext>
                </a:extLst>
              </a:tr>
              <a:tr h="63499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1500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597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1,712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95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330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5,551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228,774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3771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48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8B7E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1971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957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23,252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5,020,368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60223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0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31544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88529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13,178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433,170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150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72316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8B7E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46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3821"/>
                  </a:ext>
                </a:extLst>
              </a:tr>
              <a:tr h="362857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</a:t>
                      </a:r>
                      <a:endParaRPr lang="en-US"/>
                    </a:p>
                  </a:txBody>
                  <a:tcPr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0.01</a:t>
                      </a:r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16,952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5,021,056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3461</a:t>
                      </a:r>
                      <a:endParaRPr lang="en-U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1779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0.9</a:t>
                      </a:r>
                      <a:endParaRPr lang="en-US"/>
                    </a:p>
                  </a:txBody>
                  <a:tcPr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1074</a:t>
                      </a:r>
                      <a:endParaRPr lang="en-US"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8472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0.8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0.025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116,977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61,265,496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209769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987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0.9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rgbClr val="8B7E6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60106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3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55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/>
                <a:cs typeface="Angsana New"/>
              </a:rPr>
              <a:t>Our techniques as a preprocessing step</a:t>
            </a:r>
            <a:endParaRPr lang="en-US" sz="4000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34FFD5F-CC8D-09C5-0D8A-6E684172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28231"/>
              </p:ext>
            </p:extLst>
          </p:nvPr>
        </p:nvGraphicFramePr>
        <p:xfrm>
          <a:off x="861786" y="1378857"/>
          <a:ext cx="10665095" cy="340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71">
                  <a:extLst>
                    <a:ext uri="{9D8B030D-6E8A-4147-A177-3AD203B41FA5}">
                      <a16:colId xmlns:a16="http://schemas.microsoft.com/office/drawing/2014/main" val="363073917"/>
                    </a:ext>
                  </a:extLst>
                </a:gridCol>
                <a:gridCol w="1097834">
                  <a:extLst>
                    <a:ext uri="{9D8B030D-6E8A-4147-A177-3AD203B41FA5}">
                      <a16:colId xmlns:a16="http://schemas.microsoft.com/office/drawing/2014/main" val="194541229"/>
                    </a:ext>
                  </a:extLst>
                </a:gridCol>
                <a:gridCol w="1435029">
                  <a:extLst>
                    <a:ext uri="{9D8B030D-6E8A-4147-A177-3AD203B41FA5}">
                      <a16:colId xmlns:a16="http://schemas.microsoft.com/office/drawing/2014/main" val="3103315175"/>
                    </a:ext>
                  </a:extLst>
                </a:gridCol>
                <a:gridCol w="852712">
                  <a:extLst>
                    <a:ext uri="{9D8B030D-6E8A-4147-A177-3AD203B41FA5}">
                      <a16:colId xmlns:a16="http://schemas.microsoft.com/office/drawing/2014/main" val="2078247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3179044"/>
                    </a:ext>
                  </a:extLst>
                </a:gridCol>
                <a:gridCol w="1660070">
                  <a:extLst>
                    <a:ext uri="{9D8B030D-6E8A-4147-A177-3AD203B41FA5}">
                      <a16:colId xmlns:a16="http://schemas.microsoft.com/office/drawing/2014/main" val="133516798"/>
                    </a:ext>
                  </a:extLst>
                </a:gridCol>
                <a:gridCol w="1315357">
                  <a:extLst>
                    <a:ext uri="{9D8B030D-6E8A-4147-A177-3AD203B41FA5}">
                      <a16:colId xmlns:a16="http://schemas.microsoft.com/office/drawing/2014/main" val="1146281215"/>
                    </a:ext>
                  </a:extLst>
                </a:gridCol>
                <a:gridCol w="1133922">
                  <a:extLst>
                    <a:ext uri="{9D8B030D-6E8A-4147-A177-3AD203B41FA5}">
                      <a16:colId xmlns:a16="http://schemas.microsoft.com/office/drawing/2014/main" val="68058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Node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P. o. C.</a:t>
                      </a:r>
                      <a:endParaRPr 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Nodes Red.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Nodes Before and After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Edges Red.</a:t>
                      </a:r>
                      <a:endParaRPr 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Edges Before and After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08234"/>
                  </a:ext>
                </a:extLst>
              </a:tr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1500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0.01</a:t>
                      </a:r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37.57%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1,501 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937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3.004%</a:t>
                      </a:r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11,183 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10,847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6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0.025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32.77%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1,501 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1009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3.569%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27,761 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26,770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4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0.05</a:t>
                      </a:r>
                      <a:endParaRPr lang="en-US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31.11%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1,501 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1034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5.288%</a:t>
                      </a:r>
                      <a:endParaRPr lang="en-US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54,802 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51,904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6065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0.005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34.21%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5,001 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3290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1.574%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62,316 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61,335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723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0.01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32.33%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5,001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3384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1.586%</a:t>
                      </a: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124,377 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122,497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17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0.025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31.33%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5,001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3434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3.24%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308,613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298,693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066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/>
                <a:cs typeface="Angsana New"/>
              </a:rPr>
              <a:t>Our techniques as a preprocessing step</a:t>
            </a:r>
            <a:endParaRPr lang="en-US" sz="40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0BCB59F-5F63-4C7D-844B-77084C278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68520"/>
              </p:ext>
            </p:extLst>
          </p:nvPr>
        </p:nvGraphicFramePr>
        <p:xfrm>
          <a:off x="1044374" y="1099305"/>
          <a:ext cx="9017401" cy="5257110"/>
        </p:xfrm>
        <a:graphic>
          <a:graphicData uri="http://schemas.openxmlformats.org/drawingml/2006/table">
            <a:tbl>
              <a:tblPr/>
              <a:tblGrid>
                <a:gridCol w="996131">
                  <a:extLst>
                    <a:ext uri="{9D8B030D-6E8A-4147-A177-3AD203B41FA5}">
                      <a16:colId xmlns:a16="http://schemas.microsoft.com/office/drawing/2014/main" val="2002747847"/>
                    </a:ext>
                  </a:extLst>
                </a:gridCol>
                <a:gridCol w="996131">
                  <a:extLst>
                    <a:ext uri="{9D8B030D-6E8A-4147-A177-3AD203B41FA5}">
                      <a16:colId xmlns:a16="http://schemas.microsoft.com/office/drawing/2014/main" val="2603879452"/>
                    </a:ext>
                  </a:extLst>
                </a:gridCol>
                <a:gridCol w="996131">
                  <a:extLst>
                    <a:ext uri="{9D8B030D-6E8A-4147-A177-3AD203B41FA5}">
                      <a16:colId xmlns:a16="http://schemas.microsoft.com/office/drawing/2014/main" val="2690179123"/>
                    </a:ext>
                  </a:extLst>
                </a:gridCol>
                <a:gridCol w="1783397">
                  <a:extLst>
                    <a:ext uri="{9D8B030D-6E8A-4147-A177-3AD203B41FA5}">
                      <a16:colId xmlns:a16="http://schemas.microsoft.com/office/drawing/2014/main" val="1035911517"/>
                    </a:ext>
                  </a:extLst>
                </a:gridCol>
                <a:gridCol w="1847664">
                  <a:extLst>
                    <a:ext uri="{9D8B030D-6E8A-4147-A177-3AD203B41FA5}">
                      <a16:colId xmlns:a16="http://schemas.microsoft.com/office/drawing/2014/main" val="89511918"/>
                    </a:ext>
                  </a:extLst>
                </a:gridCol>
                <a:gridCol w="1385748">
                  <a:extLst>
                    <a:ext uri="{9D8B030D-6E8A-4147-A177-3AD203B41FA5}">
                      <a16:colId xmlns:a16="http://schemas.microsoft.com/office/drawing/2014/main" val="827601527"/>
                    </a:ext>
                  </a:extLst>
                </a:gridCol>
                <a:gridCol w="1012199">
                  <a:extLst>
                    <a:ext uri="{9D8B030D-6E8A-4147-A177-3AD203B41FA5}">
                      <a16:colId xmlns:a16="http://schemas.microsoft.com/office/drawing/2014/main" val="3170238546"/>
                    </a:ext>
                  </a:extLst>
                </a:gridCol>
              </a:tblGrid>
              <a:tr h="2766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P.o.C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hidden_connections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semantic_summaries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semantic_pairs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sem_time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09594"/>
                  </a:ext>
                </a:extLst>
              </a:tr>
              <a:tr h="27669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7778216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75364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847262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02136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36733762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149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99363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74470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215450169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3062782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32044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8356360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415660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389693"/>
                  </a:ext>
                </a:extLst>
              </a:tr>
              <a:tr h="27669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7778216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323547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483319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102106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36733762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92698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1653174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43308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878163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215450169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1083303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10612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8356360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402818"/>
                  </a:ext>
                </a:extLst>
              </a:tr>
              <a:tr h="276690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454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516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/>
                <a:cs typeface="Angsana New"/>
              </a:rPr>
              <a:t>Our techniques as a preprocessing step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5CD47F-2CCF-4919-B7AF-1E3A6A71F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79562"/>
              </p:ext>
            </p:extLst>
          </p:nvPr>
        </p:nvGraphicFramePr>
        <p:xfrm>
          <a:off x="1128881" y="1201923"/>
          <a:ext cx="8980815" cy="4959171"/>
        </p:xfrm>
        <a:graphic>
          <a:graphicData uri="http://schemas.openxmlformats.org/drawingml/2006/table">
            <a:tbl>
              <a:tblPr/>
              <a:tblGrid>
                <a:gridCol w="1072882">
                  <a:extLst>
                    <a:ext uri="{9D8B030D-6E8A-4147-A177-3AD203B41FA5}">
                      <a16:colId xmlns:a16="http://schemas.microsoft.com/office/drawing/2014/main" val="2945040422"/>
                    </a:ext>
                  </a:extLst>
                </a:gridCol>
                <a:gridCol w="778582">
                  <a:extLst>
                    <a:ext uri="{9D8B030D-6E8A-4147-A177-3AD203B41FA5}">
                      <a16:colId xmlns:a16="http://schemas.microsoft.com/office/drawing/2014/main" val="412773274"/>
                    </a:ext>
                  </a:extLst>
                </a:gridCol>
                <a:gridCol w="961340">
                  <a:extLst>
                    <a:ext uri="{9D8B030D-6E8A-4147-A177-3AD203B41FA5}">
                      <a16:colId xmlns:a16="http://schemas.microsoft.com/office/drawing/2014/main" val="2025455433"/>
                    </a:ext>
                  </a:extLst>
                </a:gridCol>
                <a:gridCol w="1080474">
                  <a:extLst>
                    <a:ext uri="{9D8B030D-6E8A-4147-A177-3AD203B41FA5}">
                      <a16:colId xmlns:a16="http://schemas.microsoft.com/office/drawing/2014/main" val="1694989898"/>
                    </a:ext>
                  </a:extLst>
                </a:gridCol>
                <a:gridCol w="1228623">
                  <a:extLst>
                    <a:ext uri="{9D8B030D-6E8A-4147-A177-3AD203B41FA5}">
                      <a16:colId xmlns:a16="http://schemas.microsoft.com/office/drawing/2014/main" val="1769056013"/>
                    </a:ext>
                  </a:extLst>
                </a:gridCol>
                <a:gridCol w="1401668">
                  <a:extLst>
                    <a:ext uri="{9D8B030D-6E8A-4147-A177-3AD203B41FA5}">
                      <a16:colId xmlns:a16="http://schemas.microsoft.com/office/drawing/2014/main" val="1392024478"/>
                    </a:ext>
                  </a:extLst>
                </a:gridCol>
                <a:gridCol w="1245928">
                  <a:extLst>
                    <a:ext uri="{9D8B030D-6E8A-4147-A177-3AD203B41FA5}">
                      <a16:colId xmlns:a16="http://schemas.microsoft.com/office/drawing/2014/main" val="1352012998"/>
                    </a:ext>
                  </a:extLst>
                </a:gridCol>
                <a:gridCol w="1211318">
                  <a:extLst>
                    <a:ext uri="{9D8B030D-6E8A-4147-A177-3AD203B41FA5}">
                      <a16:colId xmlns:a16="http://schemas.microsoft.com/office/drawing/2014/main" val="4176085955"/>
                    </a:ext>
                  </a:extLst>
                </a:gridCol>
              </a:tblGrid>
              <a:tr h="261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P.o.C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 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 after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 perc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edges before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edges after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edges perc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641592"/>
                  </a:ext>
                </a:extLst>
              </a:tr>
              <a:tr h="26100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41.72261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2.3770056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061825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50.964146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4081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62.262535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5.6407576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2486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40.255974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00979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48.89511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2.4418218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14456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58.624138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3.902607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54306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37.384174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1.8162634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72978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45.256985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1.8051468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41074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55.336308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92200"/>
                  </a:ext>
                </a:extLst>
              </a:tr>
              <a:tr h="26100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41.72261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2.3770056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905386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50.964146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3.04635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59946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62.262535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5.6407576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33750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40.255974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03292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48.89511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249363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2.4418218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71524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58.624138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3.902607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651439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37.384174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1.8162634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111611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45.256985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1.8051468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31144"/>
                  </a:ext>
                </a:extLst>
              </a:tr>
              <a:tr h="26100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55.336308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2.641089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83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058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8095-CBE7-14D0-740F-17CE460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-368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/>
                <a:cs typeface="Angsana New"/>
              </a:rPr>
              <a:t>Our techniques as a preprocessing step</a:t>
            </a:r>
            <a:endParaRPr lang="en-US" sz="4000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902E2D1-D1AC-4B59-8271-C1D296CCF9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10497"/>
                  </p:ext>
                </p:extLst>
              </p:nvPr>
            </p:nvGraphicFramePr>
            <p:xfrm>
              <a:off x="946727" y="168794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902E2D1-D1AC-4B59-8271-C1D296CCF9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727" y="1687945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C3E0172-3B64-475A-8ABE-659738502F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9911166"/>
                  </p:ext>
                </p:extLst>
              </p:nvPr>
            </p:nvGraphicFramePr>
            <p:xfrm>
              <a:off x="6673273" y="168794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C3E0172-3B64-475A-8ABE-659738502F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3273" y="168794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7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C58-0338-4C26-8B23-1FC4F1A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-364717"/>
            <a:ext cx="10515600" cy="1325563"/>
          </a:xfrm>
        </p:spPr>
        <p:txBody>
          <a:bodyPr/>
          <a:lstStyle/>
          <a:p>
            <a:r>
              <a:rPr lang="en-US"/>
              <a:t>Statistics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0A2BD61-1DFE-48C3-984C-4C2CF22B8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15" y="298064"/>
            <a:ext cx="6096000" cy="3733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1F768-2936-47A6-905B-B4F0F190AB70}"/>
              </a:ext>
            </a:extLst>
          </p:cNvPr>
          <p:cNvSpPr txBox="1"/>
          <p:nvPr/>
        </p:nvSpPr>
        <p:spPr>
          <a:xfrm>
            <a:off x="535021" y="1799617"/>
            <a:ext cx="50574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ποτελέσματα απο μεγάλους γράφους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Graph Pool: 14</a:t>
            </a:r>
            <a:br>
              <a:rPr lang="el-G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	12 απο αυτους με 5000 κομβους</a:t>
            </a:r>
            <a:br>
              <a:rPr lang="el-G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	2 απο αυτους με 500 κομβους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Πολυ ικανοποιητικα ποσοστα οσων αφορα</a:t>
            </a:r>
            <a:br>
              <a:rPr lang="el-G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τους κομβους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Χαμηλα ποσοστα στα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l-GR">
                <a:latin typeface="Arial" panose="020B0604020202020204" pitchFamily="34" charset="0"/>
                <a:cs typeface="Arial" panose="020B0604020202020204" pitchFamily="34" charset="0"/>
              </a:rPr>
              <a:t>, οχι τοσο πυκνα</a:t>
            </a:r>
            <a:br>
              <a:rPr lang="el-G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97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C58-0338-4C26-8B23-1FC4F1A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-364717"/>
            <a:ext cx="10515600" cy="1325563"/>
          </a:xfrm>
        </p:spPr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1F768-2936-47A6-905B-B4F0F190AB70}"/>
              </a:ext>
            </a:extLst>
          </p:cNvPr>
          <p:cNvSpPr txBox="1"/>
          <p:nvPr/>
        </p:nvSpPr>
        <p:spPr>
          <a:xfrm>
            <a:off x="535021" y="1799617"/>
            <a:ext cx="6335308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</a:t>
            </a:r>
            <a:r>
              <a:rPr lang="el-GR" dirty="0" err="1">
                <a:latin typeface="Arial"/>
                <a:cs typeface="Arial"/>
              </a:rPr>
              <a:t>ποτελέσματα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απο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γράφους</a:t>
            </a:r>
            <a:r>
              <a:rPr lang="el-GR" dirty="0">
                <a:latin typeface="Arial"/>
                <a:cs typeface="Arial"/>
              </a:rPr>
              <a:t> με 500 κόμβους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"/>
                <a:cs typeface="Arial"/>
              </a:rPr>
              <a:t>Το</a:t>
            </a:r>
            <a:r>
              <a:rPr lang="en-US" dirty="0">
                <a:latin typeface="Avenir Next LT Pro"/>
                <a:cs typeface="Arial"/>
              </a:rPr>
              <a:t> π</a:t>
            </a:r>
            <a:r>
              <a:rPr lang="en-US" dirty="0" err="1">
                <a:latin typeface="Avenir Next LT Pro"/>
                <a:cs typeface="Arial"/>
              </a:rPr>
              <a:t>άνω</a:t>
            </a:r>
            <a:r>
              <a:rPr lang="en-US" dirty="0">
                <a:latin typeface="Avenir Next LT Pro"/>
                <a:cs typeface="Arial"/>
              </a:rPr>
              <a:t> </a:t>
            </a:r>
            <a:r>
              <a:rPr lang="en-US" dirty="0" err="1">
                <a:latin typeface="Avenir Next LT Pro"/>
                <a:cs typeface="Arial"/>
              </a:rPr>
              <a:t>γράφημ</a:t>
            </a:r>
            <a:r>
              <a:rPr lang="en-US" dirty="0">
                <a:latin typeface="Avenir Next LT Pro"/>
                <a:cs typeface="Arial"/>
              </a:rPr>
              <a:t>α </a:t>
            </a:r>
            <a:r>
              <a:rPr lang="en-US" dirty="0" err="1">
                <a:latin typeface="Avenir Next LT Pro"/>
                <a:cs typeface="Arial"/>
              </a:rPr>
              <a:t>δείχνει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το</a:t>
            </a:r>
            <a:r>
              <a:rPr lang="en-US" dirty="0">
                <a:latin typeface="Avenir Next LT Pro"/>
                <a:cs typeface="Arial"/>
              </a:rPr>
              <a:t> π</a:t>
            </a:r>
            <a:r>
              <a:rPr lang="en-US" dirty="0" err="1">
                <a:latin typeface="Avenir Next LT Pro"/>
                <a:cs typeface="Arial"/>
              </a:rPr>
              <a:t>ώς</a:t>
            </a:r>
            <a:r>
              <a:rPr lang="en-US" dirty="0">
                <a:latin typeface="Avenir Next LT Pro"/>
                <a:cs typeface="Arial"/>
              </a:rPr>
              <a:t> ο α</a:t>
            </a:r>
            <a:r>
              <a:rPr lang="en-US" dirty="0" err="1">
                <a:latin typeface="Avenir Next LT Pro"/>
                <a:cs typeface="Arial"/>
              </a:rPr>
              <a:t>ριθμός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των</a:t>
            </a:r>
            <a:r>
              <a:rPr lang="en-US" dirty="0">
                <a:latin typeface="Avenir Next LT Pro"/>
                <a:cs typeface="Arial"/>
              </a:rPr>
              <a:t> paths </a:t>
            </a:r>
            <a:r>
              <a:rPr lang="en-US" dirty="0" err="1">
                <a:latin typeface="Avenir Next LT Pro"/>
                <a:cs typeface="Arial"/>
              </a:rPr>
              <a:t>του</a:t>
            </a:r>
            <a:r>
              <a:rPr lang="en-US" dirty="0">
                <a:latin typeface="Avenir Next LT Pro"/>
                <a:cs typeface="Arial"/>
              </a:rPr>
              <a:t> επ</a:t>
            </a:r>
            <a:r>
              <a:rPr lang="en-US" dirty="0" err="1">
                <a:latin typeface="Avenir Next LT Pro"/>
                <a:cs typeface="Arial"/>
              </a:rPr>
              <a:t>ηρεάζει</a:t>
            </a:r>
            <a:r>
              <a:rPr lang="en-US" dirty="0">
                <a:latin typeface="Avenir Next LT Pro"/>
                <a:cs typeface="Arial"/>
              </a:rPr>
              <a:t> </a:t>
            </a:r>
            <a:r>
              <a:rPr lang="en-US" dirty="0" err="1">
                <a:latin typeface="Avenir Next LT Pro"/>
                <a:cs typeface="Arial"/>
              </a:rPr>
              <a:t>το</a:t>
            </a:r>
            <a:r>
              <a:rPr lang="en-US" dirty="0">
                <a:latin typeface="Avenir Next LT Pro"/>
                <a:cs typeface="Arial"/>
              </a:rPr>
              <a:t> π</a:t>
            </a:r>
            <a:r>
              <a:rPr lang="en-US" dirty="0" err="1">
                <a:latin typeface="Avenir Next LT Pro"/>
                <a:cs typeface="Arial"/>
              </a:rPr>
              <a:t>οσοστό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μείωσης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των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κόμ</a:t>
            </a:r>
            <a:r>
              <a:rPr lang="en-US" dirty="0">
                <a:latin typeface="Avenir Next LT Pro"/>
                <a:cs typeface="Arial"/>
              </a:rPr>
              <a:t>β</a:t>
            </a:r>
            <a:r>
              <a:rPr lang="en-US" dirty="0" err="1">
                <a:latin typeface="Avenir Next LT Pro"/>
                <a:cs typeface="Arial"/>
              </a:rPr>
              <a:t>ων</a:t>
            </a:r>
            <a:r>
              <a:rPr lang="en-US" dirty="0">
                <a:latin typeface="Avenir Next LT Pro"/>
                <a:cs typeface="Arial"/>
              </a:rPr>
              <a:t> και </a:t>
            </a:r>
            <a:r>
              <a:rPr lang="en-US" dirty="0" err="1">
                <a:latin typeface="Avenir Next LT Pro"/>
                <a:cs typeface="Arial"/>
              </a:rPr>
              <a:t>των</a:t>
            </a:r>
            <a:br>
              <a:rPr lang="en-US" dirty="0"/>
            </a:br>
            <a:r>
              <a:rPr lang="en-US" dirty="0">
                <a:latin typeface="Avenir Next LT Pro"/>
                <a:cs typeface="Arial"/>
              </a:rPr>
              <a:t>α</a:t>
            </a:r>
            <a:r>
              <a:rPr lang="en-US" dirty="0" err="1">
                <a:latin typeface="Avenir Next LT Pro"/>
                <a:cs typeface="Arial"/>
              </a:rPr>
              <a:t>κμών</a:t>
            </a:r>
            <a:endParaRPr lang="en-US" dirty="0" err="1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Next LT Pro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Completeness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 LT Pro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"/>
                <a:cs typeface="Arial"/>
              </a:rPr>
              <a:t>Το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κάτω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γράφημ</a:t>
            </a:r>
            <a:r>
              <a:rPr lang="en-US" dirty="0">
                <a:latin typeface="Avenir Next LT Pro"/>
                <a:cs typeface="Arial"/>
              </a:rPr>
              <a:t>α </a:t>
            </a:r>
            <a:r>
              <a:rPr lang="en-US" dirty="0" err="1">
                <a:latin typeface="Avenir Next LT Pro"/>
                <a:cs typeface="Arial"/>
              </a:rPr>
              <a:t>δείχνει</a:t>
            </a:r>
            <a:r>
              <a:rPr lang="en-US" dirty="0">
                <a:latin typeface="Avenir Next LT Pro"/>
                <a:cs typeface="Arial"/>
              </a:rPr>
              <a:t> π</a:t>
            </a:r>
            <a:r>
              <a:rPr lang="en-US" dirty="0" err="1">
                <a:latin typeface="Avenir Next LT Pro"/>
                <a:cs typeface="Arial"/>
              </a:rPr>
              <a:t>ως</a:t>
            </a:r>
            <a:r>
              <a:rPr lang="en-US" dirty="0">
                <a:latin typeface="Avenir Next LT Pro"/>
                <a:cs typeface="Arial"/>
              </a:rPr>
              <a:t> η π</a:t>
            </a:r>
            <a:r>
              <a:rPr lang="en-US" dirty="0" err="1">
                <a:latin typeface="Avenir Next LT Pro"/>
                <a:cs typeface="Arial"/>
              </a:rPr>
              <a:t>υκνότητ</a:t>
            </a:r>
            <a:r>
              <a:rPr lang="en-US" dirty="0">
                <a:latin typeface="Avenir Next LT Pro"/>
                <a:cs typeface="Arial"/>
              </a:rPr>
              <a:t>α </a:t>
            </a:r>
            <a:r>
              <a:rPr lang="en-US" dirty="0" err="1">
                <a:latin typeface="Avenir Next LT Pro"/>
                <a:cs typeface="Arial"/>
              </a:rPr>
              <a:t>ενός</a:t>
            </a:r>
            <a:r>
              <a:rPr lang="en-US" dirty="0">
                <a:latin typeface="Avenir Next LT Pro"/>
                <a:cs typeface="Arial"/>
              </a:rPr>
              <a:t> </a:t>
            </a:r>
            <a:r>
              <a:rPr lang="en-US" dirty="0" err="1">
                <a:latin typeface="Avenir Next LT Pro"/>
                <a:cs typeface="Arial"/>
              </a:rPr>
              <a:t>γράφου</a:t>
            </a:r>
            <a:r>
              <a:rPr lang="en-US" dirty="0">
                <a:latin typeface="Avenir Next LT Pro"/>
                <a:cs typeface="Arial"/>
              </a:rPr>
              <a:t> επ</a:t>
            </a:r>
            <a:r>
              <a:rPr lang="en-US" dirty="0" err="1">
                <a:latin typeface="Avenir Next LT Pro"/>
                <a:cs typeface="Arial"/>
              </a:rPr>
              <a:t>ηρεάζει</a:t>
            </a:r>
            <a:r>
              <a:rPr lang="en-US" dirty="0">
                <a:latin typeface="Avenir Next LT Pro"/>
                <a:cs typeface="Arial"/>
              </a:rPr>
              <a:t> τα </a:t>
            </a:r>
            <a:r>
              <a:rPr lang="en-US" dirty="0" err="1">
                <a:latin typeface="Avenir Next LT Pro"/>
                <a:cs typeface="Arial"/>
              </a:rPr>
              <a:t>ίδι</a:t>
            </a:r>
            <a:r>
              <a:rPr lang="en-US" dirty="0">
                <a:latin typeface="Avenir Next LT Pro"/>
                <a:cs typeface="Arial"/>
              </a:rPr>
              <a:t>α π</a:t>
            </a:r>
            <a:r>
              <a:rPr lang="en-US" dirty="0" err="1">
                <a:latin typeface="Avenir Next LT Pro"/>
                <a:cs typeface="Arial"/>
              </a:rPr>
              <a:t>οσοστά</a:t>
            </a:r>
            <a:endParaRPr lang="en-US" dirty="0" err="1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78F7F33-1286-F2EC-B0F5-A3968C63A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851" y="383973"/>
            <a:ext cx="5010150" cy="3267075"/>
          </a:xfr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0352E6-96EE-CE95-11B5-2C6BB1C1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78" y="3645864"/>
            <a:ext cx="4699940" cy="3018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FC987-59F8-DE03-6EEE-CB3C87A237AA}"/>
              </a:ext>
            </a:extLst>
          </p:cNvPr>
          <p:cNvSpPr txBox="1"/>
          <p:nvPr/>
        </p:nvSpPr>
        <p:spPr>
          <a:xfrm>
            <a:off x="660400" y="1123041"/>
            <a:ext cx="2743199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/>
                <a:ea typeface="+mn-lt"/>
                <a:cs typeface="Arial"/>
              </a:rPr>
              <a:t>Paths feedback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83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2194-1866-B69D-4E23-0418990F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772" y="114460"/>
            <a:ext cx="2942064" cy="665783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Example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82A1F79-7E31-7274-0EB9-86AEE555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481" y="973722"/>
            <a:ext cx="2178880" cy="5242317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988FA1B-6BD5-5C49-E3ED-476FA321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89" y="971064"/>
            <a:ext cx="2305758" cy="522849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477A46B-2D20-CF37-C74A-EE7670AC56AB}"/>
              </a:ext>
            </a:extLst>
          </p:cNvPr>
          <p:cNvSpPr/>
          <p:nvPr/>
        </p:nvSpPr>
        <p:spPr>
          <a:xfrm>
            <a:off x="5118333" y="3430914"/>
            <a:ext cx="976923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584B4-3166-46A3-8DDD-9B72BA0A3F7B}"/>
              </a:ext>
            </a:extLst>
          </p:cNvPr>
          <p:cNvSpPr txBox="1"/>
          <p:nvPr/>
        </p:nvSpPr>
        <p:spPr>
          <a:xfrm>
            <a:off x="4769584" y="6469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Graph g.20.1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C4605-E4F0-6840-B959-C60C03FCF977}"/>
              </a:ext>
            </a:extLst>
          </p:cNvPr>
          <p:cNvSpPr txBox="1"/>
          <p:nvPr/>
        </p:nvSpPr>
        <p:spPr>
          <a:xfrm>
            <a:off x="2880459" y="6309457"/>
            <a:ext cx="1561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PBF Drawing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95A6F-FE6C-144D-E0C9-93A6CCD131DC}"/>
              </a:ext>
            </a:extLst>
          </p:cNvPr>
          <p:cNvSpPr txBox="1"/>
          <p:nvPr/>
        </p:nvSpPr>
        <p:spPr>
          <a:xfrm>
            <a:off x="6413256" y="6305794"/>
            <a:ext cx="2958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Topology Neighborhood</a:t>
            </a:r>
          </a:p>
        </p:txBody>
      </p:sp>
    </p:spTree>
    <p:extLst>
      <p:ext uri="{BB962C8B-B14F-4D97-AF65-F5344CB8AC3E}">
        <p14:creationId xmlns:p14="http://schemas.microsoft.com/office/powerpoint/2010/main" val="1523734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C58-0338-4C26-8B23-1FC4F1A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-364717"/>
            <a:ext cx="10515600" cy="1325563"/>
          </a:xfrm>
        </p:spPr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1F768-2936-47A6-905B-B4F0F190AB70}"/>
              </a:ext>
            </a:extLst>
          </p:cNvPr>
          <p:cNvSpPr txBox="1"/>
          <p:nvPr/>
        </p:nvSpPr>
        <p:spPr>
          <a:xfrm>
            <a:off x="535021" y="1799617"/>
            <a:ext cx="633530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A</a:t>
            </a:r>
            <a:r>
              <a:rPr lang="el-GR" err="1">
                <a:latin typeface="Arial"/>
                <a:cs typeface="Arial"/>
              </a:rPr>
              <a:t>ποτελέσματα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απο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γράφους</a:t>
            </a:r>
            <a:r>
              <a:rPr lang="el-GR">
                <a:latin typeface="Arial"/>
                <a:cs typeface="Arial"/>
              </a:rPr>
              <a:t> με 500 κόμβους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venir Next LT Pro"/>
                <a:cs typeface="Arial"/>
              </a:rPr>
              <a:t>Το</a:t>
            </a:r>
            <a:r>
              <a:rPr lang="en-US">
                <a:latin typeface="Avenir Next LT Pro"/>
                <a:cs typeface="Arial"/>
              </a:rPr>
              <a:t> π</a:t>
            </a:r>
            <a:r>
              <a:rPr lang="en-US" err="1">
                <a:latin typeface="Avenir Next LT Pro"/>
                <a:cs typeface="Arial"/>
              </a:rPr>
              <a:t>άνω</a:t>
            </a:r>
            <a:r>
              <a:rPr lang="en-US">
                <a:latin typeface="Avenir Next LT Pro"/>
                <a:cs typeface="Arial"/>
              </a:rPr>
              <a:t> </a:t>
            </a:r>
            <a:r>
              <a:rPr lang="en-US" err="1">
                <a:latin typeface="Avenir Next LT Pro"/>
                <a:cs typeface="Arial"/>
              </a:rPr>
              <a:t>γράφημ</a:t>
            </a:r>
            <a:r>
              <a:rPr lang="en-US">
                <a:latin typeface="Avenir Next LT Pro"/>
                <a:cs typeface="Arial"/>
              </a:rPr>
              <a:t>α </a:t>
            </a:r>
            <a:r>
              <a:rPr lang="en-US" err="1">
                <a:latin typeface="Avenir Next LT Pro"/>
                <a:cs typeface="Arial"/>
              </a:rPr>
              <a:t>δείχνει</a:t>
            </a:r>
            <a:r>
              <a:rPr lang="en-US">
                <a:latin typeface="Avenir Next LT Pro"/>
                <a:cs typeface="Arial"/>
              </a:rPr>
              <a:t> π</a:t>
            </a:r>
            <a:r>
              <a:rPr lang="en-US" err="1">
                <a:latin typeface="Avenir Next LT Pro"/>
                <a:cs typeface="Arial"/>
              </a:rPr>
              <a:t>ώς</a:t>
            </a:r>
            <a:r>
              <a:rPr lang="en-US">
                <a:latin typeface="Avenir Next LT Pro"/>
                <a:cs typeface="Arial"/>
              </a:rPr>
              <a:t> ο α</a:t>
            </a:r>
            <a:r>
              <a:rPr lang="en-US" err="1">
                <a:latin typeface="Avenir Next LT Pro"/>
                <a:cs typeface="Arial"/>
              </a:rPr>
              <a:t>ριθμός</a:t>
            </a:r>
            <a:r>
              <a:rPr lang="en-US">
                <a:latin typeface="Avenir Next LT Pro"/>
                <a:cs typeface="Arial"/>
              </a:rPr>
              <a:t> </a:t>
            </a:r>
            <a:r>
              <a:rPr lang="en-US" err="1">
                <a:latin typeface="Avenir Next LT Pro"/>
                <a:cs typeface="Arial"/>
              </a:rPr>
              <a:t>του</a:t>
            </a:r>
            <a:r>
              <a:rPr lang="en-US">
                <a:latin typeface="Avenir Next LT Pro"/>
                <a:cs typeface="Arial"/>
              </a:rPr>
              <a:t> threshold επ</a:t>
            </a:r>
            <a:r>
              <a:rPr lang="en-US" err="1">
                <a:latin typeface="Avenir Next LT Pro"/>
                <a:cs typeface="Arial"/>
              </a:rPr>
              <a:t>ηρεάζει</a:t>
            </a:r>
            <a:r>
              <a:rPr lang="en-US">
                <a:latin typeface="Avenir Next LT Pro"/>
                <a:cs typeface="Arial"/>
              </a:rPr>
              <a:t> </a:t>
            </a:r>
            <a:r>
              <a:rPr lang="en-US" err="1">
                <a:latin typeface="Avenir Next LT Pro"/>
                <a:cs typeface="Arial"/>
              </a:rPr>
              <a:t>το</a:t>
            </a:r>
            <a:r>
              <a:rPr lang="en-US">
                <a:latin typeface="Avenir Next LT Pro"/>
                <a:cs typeface="Arial"/>
              </a:rPr>
              <a:t> π</a:t>
            </a:r>
            <a:r>
              <a:rPr lang="en-US" err="1">
                <a:latin typeface="Avenir Next LT Pro"/>
                <a:cs typeface="Arial"/>
              </a:rPr>
              <a:t>οσοστό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μείωσης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των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κόμ</a:t>
            </a:r>
            <a:r>
              <a:rPr lang="en-US">
                <a:latin typeface="Avenir Next LT Pro"/>
                <a:cs typeface="Arial"/>
              </a:rPr>
              <a:t>β</a:t>
            </a:r>
            <a:r>
              <a:rPr lang="en-US" err="1">
                <a:latin typeface="Avenir Next LT Pro"/>
                <a:cs typeface="Arial"/>
              </a:rPr>
              <a:t>ων</a:t>
            </a:r>
            <a:r>
              <a:rPr lang="en-US">
                <a:latin typeface="Avenir Next LT Pro"/>
                <a:cs typeface="Arial"/>
              </a:rPr>
              <a:t> και </a:t>
            </a:r>
            <a:r>
              <a:rPr lang="en-US" err="1">
                <a:latin typeface="Avenir Next LT Pro"/>
                <a:cs typeface="Arial"/>
              </a:rPr>
              <a:t>των</a:t>
            </a:r>
            <a:r>
              <a:rPr lang="en-US">
                <a:latin typeface="Avenir Next LT Pro"/>
                <a:cs typeface="Arial"/>
              </a:rPr>
              <a:t> α</a:t>
            </a:r>
            <a:r>
              <a:rPr lang="en-US" err="1">
                <a:latin typeface="Avenir Next LT Pro"/>
                <a:cs typeface="Arial"/>
              </a:rPr>
              <a:t>κμών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σε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έν</a:t>
            </a:r>
            <a:r>
              <a:rPr lang="en-US">
                <a:latin typeface="Avenir Next LT Pro"/>
                <a:cs typeface="Arial"/>
              </a:rPr>
              <a:t>αν αρα</a:t>
            </a:r>
            <a:r>
              <a:rPr lang="en-US" err="1">
                <a:latin typeface="Avenir Next LT Pro"/>
                <a:cs typeface="Arial"/>
              </a:rPr>
              <a:t>ιό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γράφο</a:t>
            </a:r>
            <a:endParaRPr lang="en-US" err="1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 LT Pro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venir Next LT Pro"/>
                <a:cs typeface="Arial"/>
              </a:rPr>
              <a:t>Το</a:t>
            </a:r>
            <a:r>
              <a:rPr lang="en-US">
                <a:latin typeface="Avenir Next LT Pro"/>
                <a:cs typeface="Arial"/>
              </a:rPr>
              <a:t> </a:t>
            </a:r>
            <a:r>
              <a:rPr lang="en-US" err="1">
                <a:latin typeface="Avenir Next LT Pro"/>
                <a:cs typeface="Arial"/>
              </a:rPr>
              <a:t>κάτω</a:t>
            </a:r>
            <a:r>
              <a:rPr lang="en-US">
                <a:latin typeface="Avenir Next LT Pro"/>
                <a:cs typeface="Arial"/>
              </a:rPr>
              <a:t> </a:t>
            </a:r>
            <a:r>
              <a:rPr lang="en-US" err="1">
                <a:latin typeface="Avenir Next LT Pro"/>
                <a:cs typeface="Arial"/>
              </a:rPr>
              <a:t>γράφημ</a:t>
            </a:r>
            <a:r>
              <a:rPr lang="en-US">
                <a:latin typeface="Avenir Next LT Pro"/>
                <a:cs typeface="Arial"/>
              </a:rPr>
              <a:t>α </a:t>
            </a:r>
            <a:r>
              <a:rPr lang="en-US" err="1">
                <a:latin typeface="Avenir Next LT Pro"/>
                <a:cs typeface="Arial"/>
              </a:rPr>
              <a:t>δείχνει</a:t>
            </a:r>
            <a:r>
              <a:rPr lang="en-US">
                <a:latin typeface="Avenir Next LT Pro"/>
                <a:cs typeface="Arial"/>
              </a:rPr>
              <a:t> π</a:t>
            </a:r>
            <a:r>
              <a:rPr lang="en-US" err="1">
                <a:latin typeface="Avenir Next LT Pro"/>
                <a:cs typeface="Arial"/>
              </a:rPr>
              <a:t>ως</a:t>
            </a:r>
            <a:r>
              <a:rPr lang="en-US">
                <a:latin typeface="Avenir Next LT Pro"/>
                <a:cs typeface="Arial"/>
              </a:rPr>
              <a:t> ο</a:t>
            </a:r>
            <a:r>
              <a:rPr lang="en-US">
                <a:ea typeface="+mn-lt"/>
                <a:cs typeface="Arial"/>
              </a:rPr>
              <a:t> 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ριθμός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του</a:t>
            </a:r>
            <a:r>
              <a:rPr lang="en-US">
                <a:ea typeface="+mn-lt"/>
                <a:cs typeface="+mn-lt"/>
              </a:rPr>
              <a:t> threshold</a:t>
            </a:r>
            <a:r>
              <a:rPr lang="en-US">
                <a:latin typeface="Avenir Next LT Pro"/>
                <a:cs typeface="Arial"/>
              </a:rPr>
              <a:t> </a:t>
            </a:r>
            <a:br>
              <a:rPr lang="en-US">
                <a:latin typeface="Avenir Next LT Pro"/>
                <a:cs typeface="Arial"/>
              </a:rPr>
            </a:br>
            <a:r>
              <a:rPr lang="en-US" err="1">
                <a:latin typeface="Avenir Next LT Pro"/>
                <a:cs typeface="Arial"/>
              </a:rPr>
              <a:t>ενός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γράφου</a:t>
            </a:r>
            <a:r>
              <a:rPr lang="en-US">
                <a:latin typeface="Avenir Next LT Pro"/>
                <a:cs typeface="Arial"/>
              </a:rPr>
              <a:t> επ</a:t>
            </a:r>
            <a:r>
              <a:rPr lang="en-US" err="1">
                <a:latin typeface="Avenir Next LT Pro"/>
                <a:cs typeface="Arial"/>
              </a:rPr>
              <a:t>ηρεάζει</a:t>
            </a:r>
            <a:r>
              <a:rPr lang="en-US">
                <a:latin typeface="Avenir Next LT Pro"/>
                <a:cs typeface="Arial"/>
              </a:rPr>
              <a:t> τα </a:t>
            </a:r>
            <a:r>
              <a:rPr lang="en-US" err="1">
                <a:latin typeface="Avenir Next LT Pro"/>
                <a:cs typeface="Arial"/>
              </a:rPr>
              <a:t>ίδι</a:t>
            </a:r>
            <a:r>
              <a:rPr lang="en-US">
                <a:latin typeface="Avenir Next LT Pro"/>
                <a:cs typeface="Arial"/>
              </a:rPr>
              <a:t>α π</a:t>
            </a:r>
            <a:r>
              <a:rPr lang="en-US" err="1">
                <a:latin typeface="Avenir Next LT Pro"/>
                <a:cs typeface="Arial"/>
              </a:rPr>
              <a:t>οσοστά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σε</a:t>
            </a:r>
            <a:r>
              <a:rPr lang="en-US">
                <a:latin typeface="Avenir Next LT Pro"/>
                <a:cs typeface="Arial"/>
              </a:rPr>
              <a:t> </a:t>
            </a:r>
            <a:r>
              <a:rPr lang="en-US" err="1">
                <a:latin typeface="Avenir Next LT Pro"/>
                <a:cs typeface="Arial"/>
              </a:rPr>
              <a:t>έν</a:t>
            </a:r>
            <a:r>
              <a:rPr lang="en-US">
                <a:latin typeface="Avenir Next LT Pro"/>
                <a:cs typeface="Arial"/>
              </a:rPr>
              <a:t>αν π</a:t>
            </a:r>
            <a:r>
              <a:rPr lang="en-US" err="1">
                <a:latin typeface="Avenir Next LT Pro"/>
                <a:cs typeface="Arial"/>
              </a:rPr>
              <a:t>υκνό</a:t>
            </a:r>
            <a:r>
              <a:rPr lang="en-US">
                <a:latin typeface="Avenir Next LT Pro"/>
                <a:cs typeface="Arial"/>
              </a:rPr>
              <a:t> </a:t>
            </a:r>
            <a:br>
              <a:rPr lang="en-US"/>
            </a:br>
            <a:r>
              <a:rPr lang="en-US" err="1">
                <a:latin typeface="Avenir Next LT Pro"/>
                <a:cs typeface="Arial"/>
              </a:rPr>
              <a:t>γράφο</a:t>
            </a:r>
            <a:endParaRPr lang="en-US" err="1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venir Next LT Pro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8DA91FD-9CF2-846F-99C3-E3FE8095B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823" y="298518"/>
            <a:ext cx="5162550" cy="3171825"/>
          </a:xfr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88F3708-C40C-C9A8-D07B-489B9086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449" y="3478566"/>
            <a:ext cx="5001321" cy="3350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40107-92F0-05EF-CE5A-AB7C7D8192F1}"/>
              </a:ext>
            </a:extLst>
          </p:cNvPr>
          <p:cNvSpPr txBox="1"/>
          <p:nvPr/>
        </p:nvSpPr>
        <p:spPr>
          <a:xfrm>
            <a:off x="660400" y="1123041"/>
            <a:ext cx="2743199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/>
                <a:ea typeface="+mn-lt"/>
                <a:cs typeface="Arial"/>
              </a:rPr>
              <a:t>Threshold feedback</a:t>
            </a: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327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C58-0338-4C26-8B23-1FC4F1A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-364717"/>
            <a:ext cx="10515600" cy="1325563"/>
          </a:xfrm>
        </p:spPr>
        <p:txBody>
          <a:bodyPr/>
          <a:lstStyle/>
          <a:p>
            <a:r>
              <a:rPr lang="en-US" dirty="0">
                <a:latin typeface="Aharoni"/>
                <a:cs typeface="Angsana New"/>
              </a:rPr>
              <a:t>Pros &amp; Cons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1F768-2936-47A6-905B-B4F0F190AB70}"/>
              </a:ext>
            </a:extLst>
          </p:cNvPr>
          <p:cNvSpPr txBox="1"/>
          <p:nvPr/>
        </p:nvSpPr>
        <p:spPr>
          <a:xfrm>
            <a:off x="535021" y="1799617"/>
            <a:ext cx="932887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Arial"/>
                <a:cs typeface="Arial"/>
              </a:rPr>
              <a:t>Μειώνει σε πολύ μεγάλο βαθμό την οπτική πολυπλοκότητα του γράφου, κάνοντας τον πιο ευανάγνωστο με το μάτι. Όμως, για να το πετύχει αυτό αφαιρεί πληροφορία που υπάρχει στον </a:t>
            </a:r>
            <a:r>
              <a:rPr lang="el-GR" dirty="0" err="1">
                <a:latin typeface="Arial"/>
                <a:cs typeface="Arial"/>
              </a:rPr>
              <a:t>γράφο</a:t>
            </a:r>
            <a:r>
              <a:rPr lang="el-GR" dirty="0">
                <a:latin typeface="Arial"/>
                <a:cs typeface="Arial"/>
              </a:rPr>
              <a:t>. </a:t>
            </a:r>
            <a:br>
              <a:rPr lang="el-GR" dirty="0">
                <a:latin typeface="Arial"/>
                <a:cs typeface="Arial"/>
              </a:rPr>
            </a:br>
            <a:r>
              <a:rPr lang="el-GR" dirty="0">
                <a:latin typeface="Arial"/>
                <a:cs typeface="Arial"/>
              </a:rPr>
              <a:t>Για παράδειγμα, μπορεί να έχουμε δύο γειτονιές κόμβων οι οποίες συνδέονται μεταξύ τους, όμως δεν γνωρίζουμε ποιοι κόμβοι που βρίσκονται μέσα στις γειτονιές συνδέονται.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0107-92F0-05EF-CE5A-AB7C7D8192F1}"/>
              </a:ext>
            </a:extLst>
          </p:cNvPr>
          <p:cNvSpPr txBox="1"/>
          <p:nvPr/>
        </p:nvSpPr>
        <p:spPr>
          <a:xfrm>
            <a:off x="533400" y="1186541"/>
            <a:ext cx="4457698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Topology Neighborhood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99F4D-4DA4-E781-B6F1-5177865E4376}"/>
              </a:ext>
            </a:extLst>
          </p:cNvPr>
          <p:cNvSpPr txBox="1"/>
          <p:nvPr/>
        </p:nvSpPr>
        <p:spPr>
          <a:xfrm>
            <a:off x="562234" y="4294259"/>
            <a:ext cx="932887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Arial"/>
                <a:cs typeface="Arial"/>
              </a:rPr>
              <a:t>Εισάγει έναν νέο τρόπο ομαδοποίησης των κόμβων, μπορούμε να εκμεταλλευτούμε αυτήν την τεχνική για να βρούμε μία σ</a:t>
            </a:r>
            <a:r>
              <a:rPr lang="el-GR" dirty="0">
                <a:latin typeface="Arial"/>
                <a:ea typeface="+mn-lt"/>
                <a:cs typeface="+mn-lt"/>
              </a:rPr>
              <a:t>ύνδεση μεταξύ κάποιον κόμβων ακόμη και αν αυτοί δεν συνδέονται στον </a:t>
            </a:r>
            <a:r>
              <a:rPr lang="el-GR" dirty="0" err="1">
                <a:latin typeface="Arial"/>
                <a:ea typeface="+mn-lt"/>
                <a:cs typeface="+mn-lt"/>
              </a:rPr>
              <a:t>γράφο</a:t>
            </a:r>
            <a:r>
              <a:rPr lang="el-GR" dirty="0">
                <a:latin typeface="Arial"/>
                <a:ea typeface="+mn-lt"/>
                <a:cs typeface="+mn-lt"/>
              </a:rPr>
              <a:t> είτε άμεσα, είτε έμμεσα (</a:t>
            </a:r>
            <a:r>
              <a:rPr lang="el-GR" noProof="1">
                <a:latin typeface="Arial"/>
                <a:ea typeface="+mn-lt"/>
                <a:cs typeface="+mn-lt"/>
              </a:rPr>
              <a:t>hidden connections</a:t>
            </a:r>
            <a:r>
              <a:rPr lang="el-GR" dirty="0">
                <a:latin typeface="Arial"/>
                <a:ea typeface="+mn-lt"/>
                <a:cs typeface="+mn-lt"/>
              </a:rPr>
              <a:t>). Το μειονέκτημα αυτής της τεχνικής είναι ότι πρέπει να ελέγξει πολλά ζεύγη από </a:t>
            </a:r>
            <a:r>
              <a:rPr lang="el-GR" noProof="1">
                <a:latin typeface="Arial"/>
                <a:ea typeface="+mn-lt"/>
                <a:cs typeface="+mn-lt"/>
              </a:rPr>
              <a:t>semantic summaries</a:t>
            </a:r>
            <a:r>
              <a:rPr lang="el-GR" dirty="0">
                <a:latin typeface="Arial"/>
                <a:ea typeface="+mn-lt"/>
                <a:cs typeface="+mn-lt"/>
              </a:rPr>
              <a:t>, κάτι που σε μεγάλους και πυκνούς </a:t>
            </a:r>
            <a:r>
              <a:rPr lang="el-GR" dirty="0" err="1">
                <a:latin typeface="Arial"/>
                <a:ea typeface="+mn-lt"/>
                <a:cs typeface="+mn-lt"/>
              </a:rPr>
              <a:t>γράφους</a:t>
            </a:r>
            <a:r>
              <a:rPr lang="el-GR" dirty="0">
                <a:latin typeface="Arial"/>
                <a:ea typeface="+mn-lt"/>
                <a:cs typeface="+mn-lt"/>
              </a:rPr>
              <a:t> μπορεί να πάρει πολύ χρόνο για να πραγματοποιηθεί.</a:t>
            </a:r>
            <a:br>
              <a:rPr lang="el-GR" dirty="0">
                <a:latin typeface="Arial"/>
                <a:ea typeface="+mn-lt"/>
                <a:cs typeface="+mn-lt"/>
              </a:rPr>
            </a:br>
            <a:r>
              <a:rPr lang="el-GR" dirty="0">
                <a:latin typeface="Arial"/>
                <a:cs typeface="Arial"/>
              </a:rPr>
              <a:t>Αυτή η τεχνική μπορεί να φανεί χρήσιμη σε Social </a:t>
            </a:r>
            <a:r>
              <a:rPr lang="el-GR" dirty="0" err="1">
                <a:latin typeface="Arial"/>
                <a:cs typeface="Arial"/>
              </a:rPr>
              <a:t>Networks</a:t>
            </a:r>
            <a:r>
              <a:rPr lang="el-GR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357F7-205C-EAFC-37A3-AF9B6CE120AE}"/>
              </a:ext>
            </a:extLst>
          </p:cNvPr>
          <p:cNvSpPr txBox="1"/>
          <p:nvPr/>
        </p:nvSpPr>
        <p:spPr>
          <a:xfrm>
            <a:off x="560613" y="3681183"/>
            <a:ext cx="4457698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Semantic Summaries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4" y="330488"/>
            <a:ext cx="62033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Semantic Summaries</a:t>
            </a:r>
            <a:endParaRPr lang="en-US" sz="4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FC40-3D7D-A100-7518-5960EC07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42" y="1369438"/>
            <a:ext cx="4341669" cy="42360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noProof="1">
                <a:latin typeface="Aharoni"/>
                <a:cs typeface="Aharoni"/>
              </a:rPr>
              <a:t>Ομαδοποίηση κόμβων βάση</a:t>
            </a:r>
            <a:endParaRPr lang="en-US" noProof="1"/>
          </a:p>
          <a:p>
            <a:pPr marL="914400" lvl="1" indent="-457200">
              <a:buAutoNum type="alphaLcPeriod"/>
            </a:pPr>
            <a:r>
              <a:rPr lang="en-US" noProof="1">
                <a:latin typeface="Calibri"/>
                <a:ea typeface="Calibri"/>
                <a:cs typeface="Aharoni"/>
              </a:rPr>
              <a:t>Common source node</a:t>
            </a:r>
          </a:p>
          <a:p>
            <a:pPr marL="914400" lvl="1" indent="-457200">
              <a:buAutoNum type="alphaLcPeriod"/>
            </a:pPr>
            <a:r>
              <a:rPr lang="en-US" noProof="1">
                <a:latin typeface="Calibri"/>
                <a:ea typeface="Calibri Light"/>
                <a:cs typeface="Aharoni"/>
              </a:rPr>
              <a:t>Common target node </a:t>
            </a:r>
          </a:p>
          <a:p>
            <a:r>
              <a:rPr lang="en-US" noProof="1">
                <a:latin typeface="Aharoni"/>
                <a:ea typeface="Calibri Light"/>
                <a:cs typeface="Aharoni"/>
              </a:rPr>
              <a:t>Κάθε Semantic Summary αποτελείται απο μία ταξινομημένη λίστα η οποία περιέχει τα nodes που ανήκουν στο summary</a:t>
            </a:r>
          </a:p>
          <a:p>
            <a:r>
              <a:rPr lang="en-US" noProof="1">
                <a:latin typeface="Aharoni"/>
                <a:ea typeface="Calibri Light"/>
                <a:cs typeface="Aharoni"/>
              </a:rPr>
              <a:t>Επίσης κάθε summary έχει first node, last node τα οποία μας βοηθούν στο να βρούμε overlapping summaries</a:t>
            </a:r>
          </a:p>
          <a:p>
            <a:r>
              <a:rPr lang="en-US" noProof="1">
                <a:latin typeface="Aharoni"/>
                <a:ea typeface="Calibri Light"/>
                <a:cs typeface="Aharoni"/>
              </a:rPr>
              <a:t>Σε καθε node αντιστοιχει ενα χρωμα,  αναλογα με τον αριθμο των semantic summaries το οποιο ανηκει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6696F-0E58-4876-9518-1C83969AECB5}"/>
              </a:ext>
            </a:extLst>
          </p:cNvPr>
          <p:cNvGrpSpPr/>
          <p:nvPr/>
        </p:nvGrpSpPr>
        <p:grpSpPr>
          <a:xfrm>
            <a:off x="9075160" y="1369436"/>
            <a:ext cx="2562225" cy="3997058"/>
            <a:chOff x="5680796" y="1308822"/>
            <a:chExt cx="2562225" cy="3997058"/>
          </a:xfrm>
        </p:grpSpPr>
        <p:pic>
          <p:nvPicPr>
            <p:cNvPr id="5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DBAEEFB2-041E-3BEE-03E9-770A66B29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0796" y="1308822"/>
              <a:ext cx="2562225" cy="34956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0E7387-950A-68AC-F46B-9EFF1782367E}"/>
                </a:ext>
              </a:extLst>
            </p:cNvPr>
            <p:cNvSpPr txBox="1"/>
            <p:nvPr/>
          </p:nvSpPr>
          <p:spPr>
            <a:xfrm>
              <a:off x="5966979" y="4936548"/>
              <a:ext cx="188594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Common 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AA7EED-4D39-5E36-EDE6-CC3059F1186A}"/>
              </a:ext>
            </a:extLst>
          </p:cNvPr>
          <p:cNvGrpSpPr/>
          <p:nvPr/>
        </p:nvGrpSpPr>
        <p:grpSpPr>
          <a:xfrm>
            <a:off x="6231081" y="1366405"/>
            <a:ext cx="2743199" cy="4004419"/>
            <a:chOff x="8785513" y="1262496"/>
            <a:chExt cx="2743199" cy="4004419"/>
          </a:xfrm>
        </p:grpSpPr>
        <p:pic>
          <p:nvPicPr>
            <p:cNvPr id="6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07BF8209-1E2D-F377-6F02-F13229AB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3205" y="1262496"/>
              <a:ext cx="1990725" cy="3467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C12B63-378F-459C-0C69-5B49BFE0FC30}"/>
                </a:ext>
              </a:extLst>
            </p:cNvPr>
            <p:cNvSpPr txBox="1"/>
            <p:nvPr/>
          </p:nvSpPr>
          <p:spPr>
            <a:xfrm>
              <a:off x="8785513" y="489758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Common 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70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82DC-7C1E-D9F1-E6B8-961BFA1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08" y="-240567"/>
            <a:ext cx="10515600" cy="1325563"/>
          </a:xfrm>
        </p:spPr>
        <p:txBody>
          <a:bodyPr/>
          <a:lstStyle/>
          <a:p>
            <a:r>
              <a:rPr lang="en-US">
                <a:latin typeface="Aharoni"/>
                <a:cs typeface="Angsana New"/>
              </a:rPr>
              <a:t>Pseudocode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9B8D3-0C55-269F-ED2A-33DAABAA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121" y="1446482"/>
            <a:ext cx="10515600" cy="42360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alibri"/>
                <a:cs typeface="Calibri"/>
              </a:rPr>
              <a:t>Algorithm </a:t>
            </a:r>
            <a:r>
              <a:rPr lang="en-US" sz="1600" dirty="0">
                <a:latin typeface="Calibri"/>
                <a:cs typeface="Calibri"/>
              </a:rPr>
              <a:t>Find Semantic Summaries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b="1" dirty="0">
                <a:latin typeface="Calibri"/>
                <a:cs typeface="Calibri"/>
              </a:rPr>
              <a:t>Input </a:t>
            </a:r>
            <a:r>
              <a:rPr lang="en-US" sz="1600" dirty="0">
                <a:latin typeface="Calibri"/>
                <a:cs typeface="Calibri"/>
              </a:rPr>
              <a:t>a path hierarchical drawing </a:t>
            </a:r>
            <a:r>
              <a:rPr lang="en-US" sz="1600" dirty="0" err="1">
                <a:latin typeface="Calibri"/>
                <a:cs typeface="Calibri"/>
              </a:rPr>
              <a:t>Γο</a:t>
            </a:r>
            <a:r>
              <a:rPr lang="en-US" sz="1600" dirty="0">
                <a:latin typeface="Calibri"/>
                <a:cs typeface="Calibri"/>
              </a:rPr>
              <a:t> according to Variant 0, a DAG G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b="1" dirty="0">
                <a:latin typeface="Calibri"/>
                <a:cs typeface="Calibri"/>
              </a:rPr>
              <a:t>Output </a:t>
            </a:r>
            <a:r>
              <a:rPr lang="en-US" sz="1600" dirty="0">
                <a:latin typeface="Calibri"/>
                <a:cs typeface="Calibri"/>
              </a:rPr>
              <a:t>a path based hierarchical drawing </a:t>
            </a:r>
            <a:r>
              <a:rPr lang="en-US" sz="1600" dirty="0" err="1">
                <a:latin typeface="Calibri"/>
                <a:cs typeface="Calibri"/>
              </a:rPr>
              <a:t>Γs</a:t>
            </a:r>
            <a:r>
              <a:rPr lang="en-US" sz="1600" dirty="0">
                <a:latin typeface="Calibri"/>
                <a:cs typeface="Calibri"/>
              </a:rPr>
              <a:t> according to Semantic Summaries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// Defining Summaries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</a:t>
            </a:r>
            <a:r>
              <a:rPr lang="en-US" sz="1600" b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 any vertex v in G 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Let </a:t>
            </a:r>
            <a:r>
              <a:rPr lang="en-US" sz="1600" noProof="1">
                <a:latin typeface="Calibri"/>
                <a:cs typeface="Calibri"/>
              </a:rPr>
              <a:t>S</a:t>
            </a:r>
            <a:r>
              <a:rPr lang="en-US" sz="1600" dirty="0">
                <a:latin typeface="Calibri"/>
                <a:cs typeface="Calibri"/>
              </a:rPr>
              <a:t> be a </a:t>
            </a:r>
            <a:r>
              <a:rPr lang="en-US" sz="1600" i="1" dirty="0">
                <a:latin typeface="Calibri"/>
                <a:cs typeface="Calibri"/>
              </a:rPr>
              <a:t>Map &lt;K,V&gt;  </a:t>
            </a:r>
            <a:r>
              <a:rPr lang="en-US" sz="1600" dirty="0">
                <a:latin typeface="Calibri"/>
                <a:cs typeface="Calibri"/>
              </a:rPr>
              <a:t>where K is the x-coordinates of nodes that reach to v (sources) and V is 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a Semantic Summary containing all those nodes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Let </a:t>
            </a:r>
            <a:r>
              <a:rPr lang="en-US" sz="1600" noProof="1">
                <a:latin typeface="Calibri"/>
                <a:cs typeface="Calibri"/>
              </a:rPr>
              <a:t>T</a:t>
            </a:r>
            <a:r>
              <a:rPr lang="en-US" sz="1600" dirty="0">
                <a:latin typeface="Calibri"/>
                <a:cs typeface="Calibri"/>
              </a:rPr>
              <a:t> be a </a:t>
            </a:r>
            <a:r>
              <a:rPr lang="en-US" sz="1600" i="1" dirty="0">
                <a:latin typeface="Calibri"/>
                <a:cs typeface="Calibri"/>
              </a:rPr>
              <a:t>Map &lt;K,V&gt;  </a:t>
            </a:r>
            <a:r>
              <a:rPr lang="en-US" sz="1600" dirty="0">
                <a:latin typeface="Calibri"/>
                <a:cs typeface="Calibri"/>
              </a:rPr>
              <a:t>where K is the x-coordinates of nodes that v points to (targets) and V is 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a Semantic Summary containing all those nodes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</a:t>
            </a:r>
            <a:r>
              <a:rPr lang="en-US" sz="1600" b="1" dirty="0">
                <a:latin typeface="Calibri"/>
                <a:cs typeface="Calibri"/>
              </a:rPr>
              <a:t>For </a:t>
            </a:r>
            <a:r>
              <a:rPr lang="en-US" sz="1600" dirty="0">
                <a:latin typeface="Calibri"/>
                <a:cs typeface="Calibri"/>
              </a:rPr>
              <a:t> every vertex s that reaches to v (source)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          Add s in Summary S[X(s)]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</a:t>
            </a:r>
            <a:r>
              <a:rPr lang="en-US" sz="1600" b="1" dirty="0">
                <a:latin typeface="Calibri"/>
                <a:cs typeface="Calibri"/>
              </a:rPr>
              <a:t>For </a:t>
            </a:r>
            <a:r>
              <a:rPr lang="en-US" sz="1600" dirty="0">
                <a:latin typeface="Calibri"/>
                <a:cs typeface="Calibri"/>
              </a:rPr>
              <a:t>every vertex t that v points to (target)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          Add t in Summary T[X(t)]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</a:t>
            </a:r>
            <a:r>
              <a:rPr lang="en-US" sz="1600" b="1" dirty="0">
                <a:latin typeface="Calibri"/>
                <a:cs typeface="Calibri"/>
              </a:rPr>
              <a:t>For </a:t>
            </a:r>
            <a:r>
              <a:rPr lang="en-US" sz="1600" dirty="0">
                <a:latin typeface="Calibri"/>
                <a:cs typeface="Calibri"/>
              </a:rPr>
              <a:t>every Summary sum in S,T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          </a:t>
            </a:r>
            <a:r>
              <a:rPr lang="en-US" sz="1600" b="1" dirty="0">
                <a:latin typeface="Calibri"/>
                <a:cs typeface="Calibri"/>
              </a:rPr>
              <a:t>If </a:t>
            </a:r>
            <a:r>
              <a:rPr lang="en-US" sz="1600" dirty="0">
                <a:latin typeface="Calibri"/>
                <a:cs typeface="Calibri"/>
              </a:rPr>
              <a:t>sum contains more than one nodes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                   </a:t>
            </a:r>
            <a:r>
              <a:rPr lang="en-US" sz="1600" b="1" dirty="0">
                <a:latin typeface="Calibri"/>
                <a:cs typeface="Calibri"/>
              </a:rPr>
              <a:t>Find </a:t>
            </a:r>
            <a:r>
              <a:rPr lang="en-US" sz="1600" dirty="0">
                <a:latin typeface="Calibri"/>
                <a:cs typeface="Calibri"/>
              </a:rPr>
              <a:t>internal nodes between </a:t>
            </a:r>
            <a:r>
              <a:rPr lang="en-US" sz="1600" dirty="0" err="1">
                <a:latin typeface="Calibri"/>
                <a:cs typeface="Calibri"/>
              </a:rPr>
              <a:t>sum.FirstNode</a:t>
            </a:r>
            <a:r>
              <a:rPr lang="en-US" sz="1600" dirty="0">
                <a:latin typeface="Calibri"/>
                <a:cs typeface="Calibri"/>
              </a:rPr>
              <a:t> and </a:t>
            </a:r>
            <a:r>
              <a:rPr lang="en-US" sz="1600" dirty="0" err="1">
                <a:latin typeface="Calibri"/>
                <a:cs typeface="Calibri"/>
              </a:rPr>
              <a:t>sum.LastNode</a:t>
            </a:r>
            <a:r>
              <a:rPr lang="en-US" sz="1600" dirty="0">
                <a:latin typeface="Calibri"/>
                <a:cs typeface="Calibri"/>
              </a:rPr>
              <a:t> 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                             </a:t>
            </a:r>
            <a:r>
              <a:rPr lang="en-US" sz="1600" b="1" dirty="0">
                <a:latin typeface="Calibri"/>
                <a:cs typeface="Calibri"/>
              </a:rPr>
              <a:t>Add</a:t>
            </a:r>
            <a:r>
              <a:rPr lang="en-US" sz="1600" dirty="0">
                <a:latin typeface="Calibri"/>
                <a:cs typeface="Calibri"/>
              </a:rPr>
              <a:t> this sum to the Semantic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4" y="330488"/>
            <a:ext cx="62033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Semantic Summaries</a:t>
            </a:r>
            <a:endParaRPr lang="en-US" sz="490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02A42E59-BABE-6F36-923B-F89B66D0D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10671"/>
              </p:ext>
            </p:extLst>
          </p:nvPr>
        </p:nvGraphicFramePr>
        <p:xfrm>
          <a:off x="209550" y="1219200"/>
          <a:ext cx="270509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340941035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119401858"/>
                    </a:ext>
                  </a:extLst>
                </a:gridCol>
              </a:tblGrid>
              <a:tr h="2718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# Summaries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50104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471"/>
                  </a:ext>
                </a:extLst>
              </a:tr>
              <a:tr h="2592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20912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247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91934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9711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8-9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67699"/>
                  </a:ext>
                </a:extLst>
              </a:tr>
              <a:tr h="26556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5864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Purple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675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9D37EB7-6D77-C729-3EEE-5906F9B0302A}"/>
              </a:ext>
            </a:extLst>
          </p:cNvPr>
          <p:cNvGrpSpPr/>
          <p:nvPr/>
        </p:nvGrpSpPr>
        <p:grpSpPr>
          <a:xfrm>
            <a:off x="3197847" y="600075"/>
            <a:ext cx="6001477" cy="5857875"/>
            <a:chOff x="4388472" y="561975"/>
            <a:chExt cx="6001477" cy="5857875"/>
          </a:xfrm>
        </p:grpSpPr>
        <p:pic>
          <p:nvPicPr>
            <p:cNvPr id="3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8BF048D-3549-53E0-98B7-9DDF87C0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5677" y="561975"/>
              <a:ext cx="2444272" cy="5857875"/>
            </a:xfrm>
            <a:prstGeom prst="rect">
              <a:avLst/>
            </a:prstGeom>
          </p:spPr>
        </p:pic>
        <p:pic>
          <p:nvPicPr>
            <p:cNvPr id="5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77032610-6B2B-0EAE-A84A-B7E2AC1E3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8472" y="1114425"/>
              <a:ext cx="1995831" cy="52197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4ECD4D-E6A7-4F1D-6F59-CD0FAD67AF0B}"/>
                </a:ext>
              </a:extLst>
            </p:cNvPr>
            <p:cNvSpPr/>
            <p:nvPr/>
          </p:nvSpPr>
          <p:spPr>
            <a:xfrm>
              <a:off x="6645020" y="3567683"/>
              <a:ext cx="98107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EB4172-624A-8310-05E2-7193603722D3}"/>
              </a:ext>
            </a:extLst>
          </p:cNvPr>
          <p:cNvSpPr txBox="1"/>
          <p:nvPr/>
        </p:nvSpPr>
        <p:spPr>
          <a:xfrm>
            <a:off x="9344025" y="1819275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Arial"/>
                <a:cs typeface="Arial"/>
              </a:rPr>
              <a:t>1. Common Target: 0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     </a:t>
            </a:r>
            <a:r>
              <a:rPr lang="en-US">
                <a:latin typeface="Arial"/>
                <a:ea typeface="Arial"/>
                <a:cs typeface="Arial"/>
              </a:rPr>
              <a:t>Nodes: &lt;3,16&gt;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2. Common Source: 3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     </a:t>
            </a:r>
            <a:r>
              <a:rPr lang="en-US">
                <a:latin typeface="Arial"/>
                <a:ea typeface="Arial"/>
                <a:cs typeface="Arial"/>
              </a:rPr>
              <a:t>Nodes: &lt;0,2&gt;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3. Common Source: 1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     </a:t>
            </a:r>
            <a:r>
              <a:rPr lang="en-US">
                <a:latin typeface="Arial"/>
                <a:ea typeface="Arial"/>
                <a:cs typeface="Arial"/>
              </a:rPr>
              <a:t>Nodes: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&lt;15,14,10,19,18,17,3&gt;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4. Common Source: 1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     </a:t>
            </a:r>
            <a:r>
              <a:rPr lang="en-US">
                <a:latin typeface="Arial"/>
                <a:ea typeface="Arial"/>
                <a:cs typeface="Arial"/>
              </a:rPr>
              <a:t>Nodes: &lt;9,8,4,2,0&gt;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5. Common Source: 7</a:t>
            </a:r>
            <a:br>
              <a:rPr lang="en-US"/>
            </a:br>
            <a:r>
              <a:rPr lang="en-US">
                <a:latin typeface="Arial"/>
                <a:cs typeface="Arial"/>
              </a:rPr>
              <a:t>     </a:t>
            </a:r>
            <a:r>
              <a:rPr lang="en-US">
                <a:latin typeface="Arial"/>
                <a:ea typeface="Arial"/>
                <a:cs typeface="Arial"/>
              </a:rPr>
              <a:t>Nodes: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</a:rPr>
              <a:t>&lt;10,19,18,17,3&gt;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819C3-A8F9-D212-9298-F681CCA54668}"/>
              </a:ext>
            </a:extLst>
          </p:cNvPr>
          <p:cNvSpPr txBox="1"/>
          <p:nvPr/>
        </p:nvSpPr>
        <p:spPr>
          <a:xfrm>
            <a:off x="3536043" y="64026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PBF Drawing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CFC25-91EA-027C-1E5D-BE707B83511C}"/>
              </a:ext>
            </a:extLst>
          </p:cNvPr>
          <p:cNvSpPr txBox="1"/>
          <p:nvPr/>
        </p:nvSpPr>
        <p:spPr>
          <a:xfrm>
            <a:off x="7119256" y="64026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Semantic Summaries</a:t>
            </a:r>
          </a:p>
        </p:txBody>
      </p:sp>
    </p:spTree>
    <p:extLst>
      <p:ext uri="{BB962C8B-B14F-4D97-AF65-F5344CB8AC3E}">
        <p14:creationId xmlns:p14="http://schemas.microsoft.com/office/powerpoint/2010/main" val="12755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88E5-1CDA-A42B-C68C-0857785A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89" y="282863"/>
            <a:ext cx="6203373" cy="693450"/>
          </a:xfrm>
        </p:spPr>
        <p:txBody>
          <a:bodyPr>
            <a:normAutofit fontScale="90000"/>
          </a:bodyPr>
          <a:lstStyle/>
          <a:p>
            <a:r>
              <a:rPr lang="en-US" sz="4900">
                <a:latin typeface="Aharoni"/>
                <a:cs typeface="Angsana New"/>
              </a:rPr>
              <a:t>Semantic Summaries</a:t>
            </a:r>
            <a:endParaRPr lang="en-US" sz="4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FC40-3D7D-A100-7518-5960EC07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1997159"/>
            <a:ext cx="4341669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haroni"/>
                <a:ea typeface="Calibri Light"/>
                <a:cs typeface="Aharoni"/>
              </a:rPr>
              <a:t>Ίδιο</a:t>
            </a:r>
            <a:r>
              <a:rPr lang="en-US">
                <a:latin typeface="Aharoni"/>
                <a:ea typeface="Calibri Light"/>
                <a:cs typeface="Aharoni"/>
              </a:rPr>
              <a:t> </a:t>
            </a:r>
            <a:r>
              <a:rPr lang="en-US" err="1">
                <a:latin typeface="Aharoni"/>
                <a:ea typeface="Calibri Light"/>
                <a:cs typeface="Aharoni"/>
              </a:rPr>
              <a:t>με</a:t>
            </a:r>
            <a:r>
              <a:rPr lang="en-US">
                <a:latin typeface="Aharoni"/>
                <a:ea typeface="Calibri Light"/>
                <a:cs typeface="Aharoni"/>
              </a:rPr>
              <a:t> </a:t>
            </a:r>
            <a:r>
              <a:rPr lang="en-US" err="1">
                <a:latin typeface="Aharoni"/>
                <a:ea typeface="Calibri Light"/>
                <a:cs typeface="Aharoni"/>
              </a:rPr>
              <a:t>έν</a:t>
            </a:r>
            <a:r>
              <a:rPr lang="en-US">
                <a:latin typeface="Aharoni"/>
                <a:ea typeface="Calibri Light"/>
                <a:cs typeface="Aharoni"/>
              </a:rPr>
              <a:t>α απ</a:t>
            </a:r>
            <a:r>
              <a:rPr lang="en-US" err="1">
                <a:latin typeface="Aharoni"/>
                <a:ea typeface="Calibri Light"/>
                <a:cs typeface="Aharoni"/>
              </a:rPr>
              <a:t>λό</a:t>
            </a:r>
            <a:r>
              <a:rPr lang="en-US">
                <a:latin typeface="Aharoni"/>
                <a:ea typeface="Calibri Light"/>
                <a:cs typeface="Aharoni"/>
              </a:rPr>
              <a:t> Path, </a:t>
            </a:r>
            <a:r>
              <a:rPr lang="en-US" err="1">
                <a:latin typeface="Aharoni"/>
                <a:ea typeface="Calibri Light"/>
                <a:cs typeface="Aharoni"/>
              </a:rPr>
              <a:t>όμως</a:t>
            </a:r>
            <a:r>
              <a:rPr lang="en-US">
                <a:latin typeface="Aharoni"/>
                <a:ea typeface="Calibri Light"/>
                <a:cs typeface="Aharoni"/>
              </a:rPr>
              <a:t> π</a:t>
            </a:r>
            <a:r>
              <a:rPr lang="en-US" err="1">
                <a:latin typeface="Aharoni"/>
                <a:ea typeface="Calibri Light"/>
                <a:cs typeface="Aharoni"/>
              </a:rPr>
              <a:t>εριέχει</a:t>
            </a:r>
            <a:r>
              <a:rPr lang="en-US">
                <a:latin typeface="Aharoni"/>
                <a:ea typeface="Calibri Light"/>
                <a:cs typeface="Aharoni"/>
              </a:rPr>
              <a:t> Semantic Summaries</a:t>
            </a:r>
          </a:p>
          <a:p>
            <a:r>
              <a:rPr lang="en-US">
                <a:latin typeface="Aharoni"/>
                <a:ea typeface="Calibri Light"/>
                <a:cs typeface="Aharoni"/>
              </a:rPr>
              <a:t>Τα Semantic Summaries </a:t>
            </a:r>
            <a:r>
              <a:rPr lang="en-US" err="1">
                <a:latin typeface="Aharoni"/>
                <a:ea typeface="Calibri Light"/>
                <a:cs typeface="Aharoni"/>
              </a:rPr>
              <a:t>είν</a:t>
            </a:r>
            <a:r>
              <a:rPr lang="en-US">
                <a:latin typeface="Aharoni"/>
                <a:ea typeface="Calibri Light"/>
                <a:cs typeface="Aharoni"/>
              </a:rPr>
              <a:t>αι τα</a:t>
            </a:r>
            <a:r>
              <a:rPr lang="en-US" err="1">
                <a:latin typeface="Aharoni"/>
                <a:ea typeface="Calibri Light"/>
                <a:cs typeface="Aharoni"/>
              </a:rPr>
              <a:t>ξινομημέν</a:t>
            </a:r>
            <a:r>
              <a:rPr lang="en-US">
                <a:latin typeface="Aharoni"/>
                <a:ea typeface="Calibri Light"/>
                <a:cs typeface="Aharoni"/>
              </a:rPr>
              <a:t>α β</a:t>
            </a:r>
            <a:r>
              <a:rPr lang="en-US" err="1">
                <a:latin typeface="Aharoni"/>
                <a:ea typeface="Calibri Light"/>
                <a:cs typeface="Aharoni"/>
              </a:rPr>
              <a:t>άση</a:t>
            </a:r>
            <a:r>
              <a:rPr lang="en-US">
                <a:latin typeface="Aharoni"/>
                <a:ea typeface="Calibri Light"/>
                <a:cs typeface="Aharoni"/>
              </a:rPr>
              <a:t> </a:t>
            </a:r>
            <a:r>
              <a:rPr lang="en-US" err="1">
                <a:latin typeface="Aharoni"/>
                <a:ea typeface="Calibri Light"/>
                <a:cs typeface="Aharoni"/>
              </a:rPr>
              <a:t>την</a:t>
            </a:r>
            <a:r>
              <a:rPr lang="en-US">
                <a:latin typeface="Aharoni"/>
                <a:ea typeface="Calibri Light"/>
                <a:cs typeface="Aharoni"/>
              </a:rPr>
              <a:t> </a:t>
            </a:r>
            <a:r>
              <a:rPr lang="en-US" err="1">
                <a:latin typeface="Aharoni"/>
                <a:ea typeface="Calibri Light"/>
                <a:cs typeface="Aharoni"/>
              </a:rPr>
              <a:t>θέση</a:t>
            </a:r>
            <a:r>
              <a:rPr lang="en-US">
                <a:latin typeface="Aharoni"/>
                <a:ea typeface="Calibri Light"/>
                <a:cs typeface="Aharoni"/>
              </a:rPr>
              <a:t> </a:t>
            </a:r>
            <a:r>
              <a:rPr lang="en-US" err="1">
                <a:latin typeface="Aharoni"/>
                <a:ea typeface="Calibri Light"/>
                <a:cs typeface="Aharoni"/>
              </a:rPr>
              <a:t>του</a:t>
            </a:r>
            <a:r>
              <a:rPr lang="en-US">
                <a:latin typeface="Aharoni"/>
                <a:ea typeface="Calibri Light"/>
                <a:cs typeface="Aharoni"/>
              </a:rPr>
              <a:t> first node </a:t>
            </a:r>
            <a:r>
              <a:rPr lang="en-US" err="1">
                <a:latin typeface="Aharoni"/>
                <a:ea typeface="Calibri Light"/>
                <a:cs typeface="Aharoni"/>
              </a:rPr>
              <a:t>τους</a:t>
            </a:r>
          </a:p>
          <a:p>
            <a:r>
              <a:rPr lang="en-US" err="1">
                <a:latin typeface="Aharoni"/>
                <a:ea typeface="Calibri Light"/>
                <a:cs typeface="Aharoni"/>
              </a:rPr>
              <a:t>Χρησιμο</a:t>
            </a:r>
            <a:r>
              <a:rPr lang="en-US">
                <a:latin typeface="Aharoni"/>
                <a:ea typeface="Calibri Light"/>
                <a:cs typeface="Aharoni"/>
              </a:rPr>
              <a:t>π</a:t>
            </a:r>
            <a:r>
              <a:rPr lang="en-US" err="1">
                <a:latin typeface="Aharoni"/>
                <a:ea typeface="Calibri Light"/>
                <a:cs typeface="Aharoni"/>
              </a:rPr>
              <a:t>οιείτ</a:t>
            </a:r>
            <a:r>
              <a:rPr lang="en-US">
                <a:latin typeface="Aharoni"/>
                <a:ea typeface="Calibri Light"/>
                <a:cs typeface="Aharoni"/>
              </a:rPr>
              <a:t>αι </a:t>
            </a:r>
            <a:r>
              <a:rPr lang="en-US" err="1">
                <a:latin typeface="Aharoni"/>
                <a:ea typeface="Calibri Light"/>
                <a:cs typeface="Aharoni"/>
              </a:rPr>
              <a:t>στ</a:t>
            </a:r>
            <a:r>
              <a:rPr lang="en-US">
                <a:latin typeface="Aharoni"/>
                <a:ea typeface="Calibri Light"/>
                <a:cs typeface="Aharoni"/>
              </a:rPr>
              <a:t>α Overlapping Summaries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A147A-8F62-4F48-A141-225B45566BE4}"/>
              </a:ext>
            </a:extLst>
          </p:cNvPr>
          <p:cNvSpPr txBox="1"/>
          <p:nvPr/>
        </p:nvSpPr>
        <p:spPr>
          <a:xfrm>
            <a:off x="942975" y="1114425"/>
            <a:ext cx="30670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Semantic Path</a:t>
            </a:r>
          </a:p>
          <a:p>
            <a:pPr algn="l"/>
            <a:endParaRPr lang="en-US"/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8755B629-F0CE-25EC-3BFB-9B5C97B4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7" y="952500"/>
            <a:ext cx="2082322" cy="561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84F0C8-25C4-45ED-CE39-D4E82C5F14DF}"/>
              </a:ext>
            </a:extLst>
          </p:cNvPr>
          <p:cNvSpPr txBox="1"/>
          <p:nvPr/>
        </p:nvSpPr>
        <p:spPr>
          <a:xfrm>
            <a:off x="8462283" y="862693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1. Common Target: 0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Nodes: &lt;3,16&gt;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2. Common Source: 3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Nodes: &lt;0,2&gt;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3. Common Source: 1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Nodes: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&lt;15,14,10,19,18,17,3&gt;</a:t>
            </a:r>
          </a:p>
          <a:p>
            <a:r>
              <a:rPr lang="en-US">
                <a:latin typeface="Arial"/>
                <a:cs typeface="Arial"/>
              </a:rPr>
              <a:t>4. Common Source: 1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Nodes: &lt;9,8,4,2,0&gt;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5. Common Source: 7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Nodes: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     &lt;10,19,18,17,3&gt;</a:t>
            </a:r>
            <a:endParaRPr lang="en-US">
              <a:latin typeface="Avenir Next LT Pro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Path 3: S2, S4</a:t>
            </a:r>
          </a:p>
          <a:p>
            <a:r>
              <a:rPr lang="en-US">
                <a:latin typeface="Arial"/>
                <a:cs typeface="Arial"/>
              </a:rPr>
              <a:t>Path 4: S1,S3,S5</a:t>
            </a:r>
          </a:p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77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4961</Words>
  <Application>Microsoft Office PowerPoint</Application>
  <PresentationFormat>Widescreen</PresentationFormat>
  <Paragraphs>829</Paragraphs>
  <Slides>51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Aharoni</vt:lpstr>
      <vt:lpstr>Arial</vt:lpstr>
      <vt:lpstr>Arial,Sans-Serif</vt:lpstr>
      <vt:lpstr>Avenir Next LT Pro</vt:lpstr>
      <vt:lpstr>Calibri</vt:lpstr>
      <vt:lpstr>Courier New</vt:lpstr>
      <vt:lpstr>Lato</vt:lpstr>
      <vt:lpstr>FadeVTI</vt:lpstr>
      <vt:lpstr>Results Presentation</vt:lpstr>
      <vt:lpstr>Topology Neighborhoods</vt:lpstr>
      <vt:lpstr>Topology Neighborhoods</vt:lpstr>
      <vt:lpstr>Pseudocode</vt:lpstr>
      <vt:lpstr>Example</vt:lpstr>
      <vt:lpstr>Semantic Summaries</vt:lpstr>
      <vt:lpstr>Pseudocode</vt:lpstr>
      <vt:lpstr>Semantic Summaries</vt:lpstr>
      <vt:lpstr>Semantic Summaries</vt:lpstr>
      <vt:lpstr>Overlapping Summaries</vt:lpstr>
      <vt:lpstr>Pseudocode</vt:lpstr>
      <vt:lpstr>Example</vt:lpstr>
      <vt:lpstr>Hidden Con. Options </vt:lpstr>
      <vt:lpstr>PowerPoint Presentation</vt:lpstr>
      <vt:lpstr>Hidden Con.</vt:lpstr>
      <vt:lpstr>Graph Examples</vt:lpstr>
      <vt:lpstr>Graph Examples</vt:lpstr>
      <vt:lpstr>Hidden Connections</vt:lpstr>
      <vt:lpstr>Hidden Connections</vt:lpstr>
      <vt:lpstr>Hidden Connections</vt:lpstr>
      <vt:lpstr>Hidden Connections</vt:lpstr>
      <vt:lpstr>Hidden Connections</vt:lpstr>
      <vt:lpstr>Hidden Connections</vt:lpstr>
      <vt:lpstr>Hidden Connections</vt:lpstr>
      <vt:lpstr>Hidden Connections</vt:lpstr>
      <vt:lpstr>Graph Examples</vt:lpstr>
      <vt:lpstr>Graph Examples</vt:lpstr>
      <vt:lpstr>Hidden Connections</vt:lpstr>
      <vt:lpstr>Hidden Connections</vt:lpstr>
      <vt:lpstr>Hidden Connections</vt:lpstr>
      <vt:lpstr>Hidden Connections</vt:lpstr>
      <vt:lpstr>Hidden Connections</vt:lpstr>
      <vt:lpstr>Graph Examples</vt:lpstr>
      <vt:lpstr>Graph Examples</vt:lpstr>
      <vt:lpstr>Hidden Connections</vt:lpstr>
      <vt:lpstr>Hidden Connections</vt:lpstr>
      <vt:lpstr>Graph Examples</vt:lpstr>
      <vt:lpstr>Graph Examples</vt:lpstr>
      <vt:lpstr>Hidden Connections</vt:lpstr>
      <vt:lpstr>Hidden Connections</vt:lpstr>
      <vt:lpstr>Graph Comparisons</vt:lpstr>
      <vt:lpstr>Graph Comparisons</vt:lpstr>
      <vt:lpstr>Our techniques as a preprocessing step</vt:lpstr>
      <vt:lpstr>Our techniques as a preprocessing step</vt:lpstr>
      <vt:lpstr>Our techniques as a preprocessing step</vt:lpstr>
      <vt:lpstr>Our techniques as a preprocessing step</vt:lpstr>
      <vt:lpstr>Our techniques as a preprocessing step</vt:lpstr>
      <vt:lpstr>Statistics</vt:lpstr>
      <vt:lpstr>Statistics</vt:lpstr>
      <vt:lpstr>Statistics</vt:lpstr>
      <vt:lpstr>Pros &amp;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Tolis</dc:creator>
  <cp:lastModifiedBy>Tolis</cp:lastModifiedBy>
  <cp:revision>841</cp:revision>
  <dcterms:created xsi:type="dcterms:W3CDTF">2022-03-30T12:18:37Z</dcterms:created>
  <dcterms:modified xsi:type="dcterms:W3CDTF">2022-07-01T14:42:26Z</dcterms:modified>
</cp:coreProperties>
</file>