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68580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33" Type="http://schemas.openxmlformats.org/officeDocument/2006/relationships/font" Target="fonts/Lato-italic.fntdata"/><Relationship Id="rId10" Type="http://schemas.openxmlformats.org/officeDocument/2006/relationships/slide" Target="slides/slide5.xml"/><Relationship Id="rId32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Lat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878868e9c1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878868e9c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78868e9c1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78868e9c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78868e9c1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78868e9c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78868e9c1_0_7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78868e9c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78868e9c1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878868e9c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878868e9c1_0_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878868e9c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78868e9c1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878868e9c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78868e9c1_0_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878868e9c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878868e9c1_0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878868e9c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78868e9c1_0_17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78868e9c1_0_17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78868e9c1_0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78868e9c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878868e9c1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878868e9c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763267"/>
            <a:ext cx="7688100" cy="22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4230533"/>
            <a:ext cx="7688100" cy="72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978600"/>
            <a:ext cx="7688400" cy="16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3030517"/>
            <a:ext cx="7688400" cy="21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763267"/>
            <a:ext cx="7688400" cy="20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758200"/>
            <a:ext cx="76887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771833"/>
            <a:ext cx="76887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771833"/>
            <a:ext cx="3774300" cy="301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758200"/>
            <a:ext cx="7688400" cy="7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758200"/>
            <a:ext cx="3300900" cy="18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3708967"/>
            <a:ext cx="3300900" cy="21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5558926"/>
            <a:ext cx="745763" cy="61102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1152400"/>
            <a:ext cx="7021200" cy="398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588427"/>
            <a:ext cx="745763" cy="61102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758200"/>
            <a:ext cx="3300900" cy="22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4215367"/>
            <a:ext cx="3300900" cy="10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803500"/>
            <a:ext cx="3374400" cy="403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5830068"/>
            <a:ext cx="7697400" cy="6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6333134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apostolosmav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edical-insurance-analysis-prediction-rvk9rtjnciunuonjlzdbry.streamlit.app/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apostolosmav/medical-insurance-analysis-prediction/blob/main/Medical_Insurance_Cost_with_Linear_Regression.ipynb" TargetMode="External"/><Relationship Id="rId4" Type="http://schemas.openxmlformats.org/officeDocument/2006/relationships/hyperlink" Target="https://github.com/apostolosmav/medical-insurance-analysis-prediction/blob/main/Medical_Insurance_Cost_with_Linear_Regression.ipynb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Medical Insurance Cost Prediction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Predicting health insurance premiums using ML and Streamlit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Presenter:</a:t>
            </a:r>
            <a:r>
              <a:rPr lang="en-US"/>
              <a:t> apostolosmav - </a:t>
            </a:r>
            <a:r>
              <a:rPr lang="en-US">
                <a:solidFill>
                  <a:srgbClr val="E0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https://github.com/apostolosmav</a:t>
            </a:r>
            <a:endParaRPr baseline="-25000"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3" title="Streamlit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49125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24" title="Streamlit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72350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5" title="Streamlit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30575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6" title="Streamlit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92125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27" title="Streamlit1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88600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8" title="Streamlit1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59575"/>
            <a:ext cx="8839200" cy="460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480325" y="1139500"/>
            <a:ext cx="8206500" cy="53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9" title="Streamlit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325" y="1139500"/>
            <a:ext cx="8206502" cy="42742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>
            <p:ph type="title"/>
          </p:nvPr>
        </p:nvSpPr>
        <p:spPr>
          <a:xfrm>
            <a:off x="318825" y="-12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Prediction</a:t>
            </a:r>
            <a:r>
              <a:rPr lang="en-US"/>
              <a:t>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&amp;</a:t>
            </a:r>
            <a:r>
              <a:rPr lang="en-US"/>
              <a:t> </a:t>
            </a: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Interaction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 title="Streamlit2.png"/>
          <p:cNvPicPr preferRelativeResize="0"/>
          <p:nvPr/>
        </p:nvPicPr>
        <p:blipFill rotWithShape="1">
          <a:blip r:embed="rId3">
            <a:alphaModFix/>
          </a:blip>
          <a:srcRect b="5560" l="-461" r="2229" t="-5560"/>
          <a:stretch/>
        </p:blipFill>
        <p:spPr>
          <a:xfrm>
            <a:off x="659425" y="55225"/>
            <a:ext cx="7486949" cy="320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0" title="Streamlit3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4025" y="3345925"/>
            <a:ext cx="7452350" cy="3280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Demo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457200" y="157577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App Link:</a:t>
            </a:r>
            <a:r>
              <a:rPr lang="en-US"/>
              <a:t> </a:t>
            </a:r>
            <a:r>
              <a:rPr lang="en-US">
                <a:solidFill>
                  <a:srgbClr val="E0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https://medical-insurance-analysis-prediction-rvk9rtjnciunuonjlzdbry.streamlit.a</a:t>
            </a:r>
            <a:r>
              <a:rPr lang="en-US">
                <a:solidFill>
                  <a:srgbClr val="E06666"/>
                </a:solidFill>
              </a:rPr>
              <a:t>pp</a:t>
            </a:r>
            <a:endParaRPr>
              <a:solidFill>
                <a:srgbClr val="E06666"/>
              </a:solidFill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Demo walkthrough: input data, view predicted charges, compare smoker vs non-smoker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Smokers pay significantly more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High BMI increases costs, especially for smokers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Costs rise with age (&gt;50)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Gender &amp; region minor effects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&amp; Features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Dataset Features: Age, Sex, BMI, Children, Smoker, Region, Charges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000" y="2824900"/>
            <a:ext cx="6042300" cy="3850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Enhancements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Include more features (income, pre-existing conditions)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Add explainable AI 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Multi-page app with insurance plan comparison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Accurate insurance cost predictions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Interactive, user-friendly interface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Useful for individuals &amp; insurance professionals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457200" y="1489800"/>
            <a:ext cx="8229600" cy="508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89800"/>
            <a:ext cx="7509001" cy="508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Performance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457200" y="1600200"/>
            <a:ext cx="868680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R² and MAE for all models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Best model: Gradient Boosting Regressor (R² ≈ 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0.87)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34290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57338" y="3160400"/>
            <a:ext cx="5529474" cy="36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Technical Overview</a:t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Backend: Python, Scikit-learn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Frontend: Streamlit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Visualization: Matplotlib, Seaborn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Models: Linear Regression, Decision Tree, Random Forest, Gradient Boosting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- Project in Notebook:</a:t>
            </a:r>
            <a:endParaRPr/>
          </a:p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E06666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</a:t>
            </a:r>
            <a:r>
              <a:rPr lang="en-US">
                <a:solidFill>
                  <a:srgbClr val="E06666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ttps://github.com/apostolosmav/medical-insurance-analysis-prediction/blob/main/Medical_Insurance_Cost_with_Linear_Regression.ipyn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 Features</a:t>
            </a:r>
            <a:endParaRPr/>
          </a:p>
        </p:txBody>
      </p:sp>
      <p:sp>
        <p:nvSpPr>
          <p:cNvPr id="126" name="Google Shape;126;p1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Inputs: Age, Sex, BMI, Children, Smoker, Region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Outputs: Predicted charges &amp; interactive charts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Features: Dynamic sliders, real-time predictions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/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It Works</a:t>
            </a:r>
            <a:endParaRPr sz="4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0"/>
          <p:cNvSpPr txBox="1"/>
          <p:nvPr/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9718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User inputs data via Streamlit app (Age, Sex, BMI, etc.)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Data is preprocessed (encoding, scaling)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Trained Gradient Boosting Regressor model generates predictions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718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oboto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Outputs displayed with predicted charges and interactive charts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Workflow: User Input → Preprocessing → ML Model → Predictions &amp; Charts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 &amp; Insights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Visualizations of insurance charges distribution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Charges by smoker status, gender, region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Font typeface="Arial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BMI vs Charges, Age vs </a:t>
            </a:r>
            <a:r>
              <a:rPr lang="en-US" sz="2800">
                <a:solidFill>
                  <a:schemeClr val="dk1"/>
                </a:solidFill>
              </a:rPr>
              <a:t>Charges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 title="Streamlit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8200" y="3311042"/>
            <a:ext cx="6747600" cy="3514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8188" y="53400"/>
            <a:ext cx="6747624" cy="371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