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6" r:id="rId4"/>
    <p:sldId id="259" r:id="rId5"/>
  </p:sldIdLst>
  <p:sldSz cx="9144000" cy="10460038"/>
  <p:notesSz cx="6451600" cy="93218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3CF35497-2FE9-4E19-AFA2-AE91D80107C6}">
          <p14:sldIdLst>
            <p14:sldId id="257"/>
            <p14:sldId id="258"/>
            <p14:sldId id="256"/>
          </p14:sldIdLst>
        </p14:section>
        <p14:section name="Sección sin título" id="{C597EFD9-6A8B-45E3-94C5-D1170E2C9EB3}">
          <p14:sldIdLst>
            <p14:sldId id="2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20" autoAdjust="0"/>
  </p:normalViewPr>
  <p:slideViewPr>
    <p:cSldViewPr>
      <p:cViewPr>
        <p:scale>
          <a:sx n="59" d="100"/>
          <a:sy n="59" d="100"/>
        </p:scale>
        <p:origin x="-1188" y="228"/>
      </p:cViewPr>
      <p:guideLst>
        <p:guide orient="horz" pos="3295"/>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795693" cy="466090"/>
          </a:xfrm>
          <a:prstGeom prst="rect">
            <a:avLst/>
          </a:prstGeom>
        </p:spPr>
        <p:txBody>
          <a:bodyPr vert="horz" lIns="87737" tIns="43868" rIns="87737" bIns="43868" rtlCol="0"/>
          <a:lstStyle>
            <a:lvl1pPr algn="l">
              <a:defRPr sz="1200"/>
            </a:lvl1pPr>
          </a:lstStyle>
          <a:p>
            <a:endParaRPr lang="es-CO"/>
          </a:p>
        </p:txBody>
      </p:sp>
      <p:sp>
        <p:nvSpPr>
          <p:cNvPr id="3" name="2 Marcador de fecha"/>
          <p:cNvSpPr>
            <a:spLocks noGrp="1"/>
          </p:cNvSpPr>
          <p:nvPr>
            <p:ph type="dt" idx="1"/>
          </p:nvPr>
        </p:nvSpPr>
        <p:spPr>
          <a:xfrm>
            <a:off x="3654414" y="0"/>
            <a:ext cx="2795693" cy="466090"/>
          </a:xfrm>
          <a:prstGeom prst="rect">
            <a:avLst/>
          </a:prstGeom>
        </p:spPr>
        <p:txBody>
          <a:bodyPr vert="horz" lIns="87737" tIns="43868" rIns="87737" bIns="43868" rtlCol="0"/>
          <a:lstStyle>
            <a:lvl1pPr algn="r">
              <a:defRPr sz="1200"/>
            </a:lvl1pPr>
          </a:lstStyle>
          <a:p>
            <a:fld id="{9CDFE912-B805-4092-BF81-E4BC78162235}" type="datetimeFigureOut">
              <a:rPr lang="es-CO" smtClean="0"/>
              <a:t>02/07/2015</a:t>
            </a:fld>
            <a:endParaRPr lang="es-CO"/>
          </a:p>
        </p:txBody>
      </p:sp>
      <p:sp>
        <p:nvSpPr>
          <p:cNvPr id="4" name="3 Marcador de imagen de diapositiva"/>
          <p:cNvSpPr>
            <a:spLocks noGrp="1" noRot="1" noChangeAspect="1"/>
          </p:cNvSpPr>
          <p:nvPr>
            <p:ph type="sldImg" idx="2"/>
          </p:nvPr>
        </p:nvSpPr>
        <p:spPr>
          <a:xfrm>
            <a:off x="1698625" y="698500"/>
            <a:ext cx="3054350" cy="3495675"/>
          </a:xfrm>
          <a:prstGeom prst="rect">
            <a:avLst/>
          </a:prstGeom>
          <a:noFill/>
          <a:ln w="12700">
            <a:solidFill>
              <a:prstClr val="black"/>
            </a:solidFill>
          </a:ln>
        </p:spPr>
        <p:txBody>
          <a:bodyPr vert="horz" lIns="87737" tIns="43868" rIns="87737" bIns="43868" rtlCol="0" anchor="ctr"/>
          <a:lstStyle/>
          <a:p>
            <a:endParaRPr lang="es-CO"/>
          </a:p>
        </p:txBody>
      </p:sp>
      <p:sp>
        <p:nvSpPr>
          <p:cNvPr id="5" name="4 Marcador de notas"/>
          <p:cNvSpPr>
            <a:spLocks noGrp="1"/>
          </p:cNvSpPr>
          <p:nvPr>
            <p:ph type="body" sz="quarter" idx="3"/>
          </p:nvPr>
        </p:nvSpPr>
        <p:spPr>
          <a:xfrm>
            <a:off x="645160" y="4427855"/>
            <a:ext cx="5161280" cy="4194810"/>
          </a:xfrm>
          <a:prstGeom prst="rect">
            <a:avLst/>
          </a:prstGeom>
        </p:spPr>
        <p:txBody>
          <a:bodyPr vert="horz" lIns="87737" tIns="43868" rIns="87737" bIns="43868"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854092"/>
            <a:ext cx="2795693" cy="466090"/>
          </a:xfrm>
          <a:prstGeom prst="rect">
            <a:avLst/>
          </a:prstGeom>
        </p:spPr>
        <p:txBody>
          <a:bodyPr vert="horz" lIns="87737" tIns="43868" rIns="87737" bIns="43868"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654414" y="8854092"/>
            <a:ext cx="2795693" cy="466090"/>
          </a:xfrm>
          <a:prstGeom prst="rect">
            <a:avLst/>
          </a:prstGeom>
        </p:spPr>
        <p:txBody>
          <a:bodyPr vert="horz" lIns="87737" tIns="43868" rIns="87737" bIns="43868" rtlCol="0" anchor="b"/>
          <a:lstStyle>
            <a:lvl1pPr algn="r">
              <a:defRPr sz="1200"/>
            </a:lvl1pPr>
          </a:lstStyle>
          <a:p>
            <a:fld id="{ADA69360-D372-49B2-A8BF-69833BE732E6}" type="slidenum">
              <a:rPr lang="es-CO" smtClean="0"/>
              <a:t>‹Nº›</a:t>
            </a:fld>
            <a:endParaRPr lang="es-CO"/>
          </a:p>
        </p:txBody>
      </p:sp>
    </p:spTree>
    <p:extLst>
      <p:ext uri="{BB962C8B-B14F-4D97-AF65-F5344CB8AC3E}">
        <p14:creationId xmlns:p14="http://schemas.microsoft.com/office/powerpoint/2010/main" val="1488890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698625" y="698500"/>
            <a:ext cx="3054350" cy="3495675"/>
          </a:xfrm>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ADA69360-D372-49B2-A8BF-69833BE732E6}" type="slidenum">
              <a:rPr lang="es-CO" smtClean="0"/>
              <a:t>1</a:t>
            </a:fld>
            <a:endParaRPr lang="es-CO"/>
          </a:p>
        </p:txBody>
      </p:sp>
    </p:spTree>
    <p:extLst>
      <p:ext uri="{BB962C8B-B14F-4D97-AF65-F5344CB8AC3E}">
        <p14:creationId xmlns:p14="http://schemas.microsoft.com/office/powerpoint/2010/main" val="2149361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698625" y="698500"/>
            <a:ext cx="3054350" cy="3495675"/>
          </a:xfrm>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ADA69360-D372-49B2-A8BF-69833BE732E6}" type="slidenum">
              <a:rPr lang="es-CO" smtClean="0"/>
              <a:t>2</a:t>
            </a:fld>
            <a:endParaRPr lang="es-CO"/>
          </a:p>
        </p:txBody>
      </p:sp>
    </p:spTree>
    <p:extLst>
      <p:ext uri="{BB962C8B-B14F-4D97-AF65-F5344CB8AC3E}">
        <p14:creationId xmlns:p14="http://schemas.microsoft.com/office/powerpoint/2010/main" val="2149361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698625" y="698500"/>
            <a:ext cx="3054350" cy="3495675"/>
          </a:xfrm>
        </p:spPr>
      </p:sp>
      <p:sp>
        <p:nvSpPr>
          <p:cNvPr id="3" name="2 Marcador de notas"/>
          <p:cNvSpPr>
            <a:spLocks noGrp="1"/>
          </p:cNvSpPr>
          <p:nvPr>
            <p:ph type="body" idx="1"/>
          </p:nvPr>
        </p:nvSpPr>
        <p:spPr/>
        <p:txBody>
          <a:bodyPr/>
          <a:lstStyle/>
          <a:p>
            <a:r>
              <a:rPr lang="en-US" dirty="0" smtClean="0">
                <a:effectLst/>
              </a:rPr>
              <a:t>1- We wonder if infants would perform exactly the same under new path if the target object is also different.</a:t>
            </a:r>
          </a:p>
          <a:p>
            <a:r>
              <a:rPr lang="en-US" dirty="0" smtClean="0">
                <a:effectLst/>
              </a:rPr>
              <a:t>2- We must clarify that the current results in infants do not allow us to know when the complexity of the events too high or too low, since in both cases the attention is supposed to perform the same.</a:t>
            </a:r>
          </a:p>
          <a:p>
            <a:endParaRPr lang="en-US" dirty="0" smtClean="0">
              <a:effectLst/>
            </a:endParaRPr>
          </a:p>
          <a:p>
            <a:r>
              <a:rPr lang="en-US" dirty="0" smtClean="0">
                <a:effectLst/>
              </a:rPr>
              <a:t>In line with these findings, it has been suggested that the response of infants to goal changes is not readily explained by lower-level factors, such as the repeated physical contact between the agent and the object or the way the action draws attention to the object. Rather, infants selectively attend to the relational structure of goal-directed actions \cite{woodward2009infants}. </a:t>
            </a:r>
          </a:p>
          <a:p>
            <a:endParaRPr lang="en-US" dirty="0" smtClean="0">
              <a:effectLst/>
            </a:endParaRPr>
          </a:p>
          <a:p>
            <a:r>
              <a:rPr lang="en-US" dirty="0" smtClean="0">
                <a:effectLst/>
              </a:rPr>
              <a:t>For the sake of clarity, we make an initial distinction between physical goal and actor's goal. We argue that physical goal refers to the end physical effect of the action (e.g., the final hand position on the target object), while actor's goal refer to the original intention of the actor. In relation to </a:t>
            </a:r>
            <a:r>
              <a:rPr lang="en-US" dirty="0" err="1" smtClean="0">
                <a:effectLst/>
              </a:rPr>
              <a:t>Sommerville</a:t>
            </a:r>
            <a:r>
              <a:rPr lang="en-US" dirty="0" smtClean="0">
                <a:effectLst/>
              </a:rPr>
              <a:t> et al. \cite{sommerville2005action}'s experiments, we consider they made actor's goal match with the physical goal through their experimental settings.</a:t>
            </a:r>
          </a:p>
          <a:p>
            <a:endParaRPr lang="en-US" dirty="0" smtClean="0">
              <a:effectLst/>
            </a:endParaRPr>
          </a:p>
          <a:p>
            <a:r>
              <a:rPr lang="en-US" dirty="0" smtClean="0">
                <a:effectLst/>
              </a:rPr>
              <a:t>\subsection{Implementation in real </a:t>
            </a:r>
            <a:r>
              <a:rPr lang="en-US" dirty="0" err="1" smtClean="0">
                <a:effectLst/>
              </a:rPr>
              <a:t>Real</a:t>
            </a:r>
            <a:r>
              <a:rPr lang="en-US" dirty="0" smtClean="0">
                <a:effectLst/>
              </a:rPr>
              <a:t> </a:t>
            </a:r>
            <a:r>
              <a:rPr lang="en-US" dirty="0" err="1" smtClean="0">
                <a:effectLst/>
              </a:rPr>
              <a:t>iCub</a:t>
            </a:r>
            <a:r>
              <a:rPr lang="en-US" dirty="0" smtClean="0">
                <a:effectLst/>
              </a:rPr>
              <a:t> Platform}</a:t>
            </a:r>
          </a:p>
          <a:p>
            <a:r>
              <a:rPr lang="en-US" dirty="0" smtClean="0">
                <a:effectLst/>
              </a:rPr>
              <a:t>For the next research step, we proposed to implement our model in real </a:t>
            </a:r>
            <a:r>
              <a:rPr lang="en-US" dirty="0" err="1" smtClean="0">
                <a:effectLst/>
              </a:rPr>
              <a:t>iCub</a:t>
            </a:r>
            <a:r>
              <a:rPr lang="en-US" dirty="0" smtClean="0">
                <a:effectLst/>
              </a:rPr>
              <a:t> Platform. In order the attention to In order to implement in the robot the attention change, calculated as looking time. We suggest a mathematical function for attention that is directly proportional to the interest.</a:t>
            </a:r>
          </a:p>
          <a:p>
            <a:r>
              <a:rPr lang="en-US" dirty="0" smtClean="0">
                <a:effectLst/>
              </a:rPr>
              <a:t/>
            </a:r>
            <a:br>
              <a:rPr lang="en-US" dirty="0" smtClean="0">
                <a:effectLst/>
              </a:rPr>
            </a:br>
            <a:endParaRPr lang="en-US" dirty="0" smtClean="0">
              <a:effectLst/>
            </a:endParaRPr>
          </a:p>
          <a:p>
            <a:r>
              <a:rPr lang="en-US" dirty="0" smtClean="0">
                <a:effectLst/>
              </a:rPr>
              <a:t>The structure that emerges from integrating </a:t>
            </a:r>
            <a:r>
              <a:rPr lang="en-US" dirty="0" err="1" smtClean="0">
                <a:effectLst/>
              </a:rPr>
              <a:t>visuomotor</a:t>
            </a:r>
            <a:r>
              <a:rPr lang="en-US" dirty="0" smtClean="0">
                <a:effectLst/>
              </a:rPr>
              <a:t> modalities thus encodes the actor's goals.</a:t>
            </a:r>
          </a:p>
          <a:p>
            <a:r>
              <a:rPr lang="en-US" dirty="0" smtClean="0">
                <a:effectLst/>
              </a:rPr>
              <a:t>}</a:t>
            </a:r>
          </a:p>
          <a:p>
            <a:r>
              <a:rPr lang="en-US" dirty="0" smtClean="0">
                <a:effectLst/>
              </a:rPr>
              <a:t>Then, for new goal (same path) the prediction error is low in the watch-first condition because the system might perceive more similarities in the trajectory than differences in positions of the objects, but in reach-first condition the prediction error increases due to the influence of the motor training, which made the system to learn that the outcome of that trajectory was the goal during the habituation. For the new path (same goal), the prediction error was high in watch-first condition because the system was not used to the trajectory nor the position of the objects, and in reach-first condition the prediction error was slightly lower due the system had already experienced different trajectories before the habituation.</a:t>
            </a:r>
          </a:p>
          <a:p>
            <a:endParaRPr lang="en-US" dirty="0" smtClean="0">
              <a:effectLst/>
            </a:endParaRPr>
          </a:p>
          <a:p>
            <a:r>
              <a:rPr lang="en-US" dirty="0" smtClean="0">
                <a:effectLst/>
              </a:rPr>
              <a:t>Psychological evidence indicated that events are more naturally described in terms of the relation between an agent and the agent's goal \cite{woodward2009infants}. </a:t>
            </a:r>
          </a:p>
          <a:p>
            <a:endParaRPr lang="en-US" dirty="0" smtClean="0">
              <a:effectLst/>
            </a:endParaRPr>
          </a:p>
          <a:p>
            <a:r>
              <a:rPr lang="en-US" dirty="0" smtClean="0">
                <a:effectLst/>
              </a:rPr>
              <a:t>In addition, since the network trained in the reach-first condition integrated the notion of action target, the prediction error over the predicted trajectory in the new goal event would supposedly be higher because of the bias toward the object's identity. What we observe is that the error in the new goal event for the watch first condition is high and low in the new path event, which is due to the fact that the visual data $r_{11}(t), r_{12}(t), r_{21}(t)$ and $r_{22}(t)$ are specific to the targeted object during the reaching motion. However, if we look only at the $x(t)$, $y(t)$ and $z(t)$ prediction, we then get the expected values for the watch-first condition: low error in new goal event ($e_{mean}(t) = 0.025$) and high error in new path event ($e_{mean}(t) = 0.18$).</a:t>
            </a:r>
          </a:p>
          <a:p>
            <a:endParaRPr lang="en-US" dirty="0" smtClean="0">
              <a:effectLst/>
            </a:endParaRPr>
          </a:p>
          <a:p>
            <a:r>
              <a:rPr lang="en-US" smtClean="0">
                <a:effectLst/>
              </a:rPr>
              <a:t>We looked only at the prediction error of the trajectory for the watch-first condition: low error in new goal event ($e_{mean}(t) = 0.025$) and high error in new path event ($e_{mean}(t) = 0.18$). </a:t>
            </a:r>
            <a:endParaRPr lang="en-US" dirty="0" smtClean="0">
              <a:effectLst/>
            </a:endParaRPr>
          </a:p>
        </p:txBody>
      </p:sp>
      <p:sp>
        <p:nvSpPr>
          <p:cNvPr id="4" name="3 Marcador de número de diapositiva"/>
          <p:cNvSpPr>
            <a:spLocks noGrp="1"/>
          </p:cNvSpPr>
          <p:nvPr>
            <p:ph type="sldNum" sz="quarter" idx="10"/>
          </p:nvPr>
        </p:nvSpPr>
        <p:spPr/>
        <p:txBody>
          <a:bodyPr/>
          <a:lstStyle/>
          <a:p>
            <a:fld id="{ADA69360-D372-49B2-A8BF-69833BE732E6}" type="slidenum">
              <a:rPr lang="es-CO" smtClean="0"/>
              <a:t>3</a:t>
            </a:fld>
            <a:endParaRPr lang="es-CO"/>
          </a:p>
        </p:txBody>
      </p:sp>
    </p:spTree>
    <p:extLst>
      <p:ext uri="{BB962C8B-B14F-4D97-AF65-F5344CB8AC3E}">
        <p14:creationId xmlns:p14="http://schemas.microsoft.com/office/powerpoint/2010/main" val="1575565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3249392"/>
            <a:ext cx="7772400" cy="2242129"/>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1" y="5927356"/>
            <a:ext cx="6400800" cy="267312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02/07/2015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02/07/2015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418888"/>
            <a:ext cx="2057400" cy="8924931"/>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418888"/>
            <a:ext cx="6019800" cy="892493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02/07/2015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02/07/2015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6721544"/>
            <a:ext cx="7772400" cy="2077480"/>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4433411"/>
            <a:ext cx="7772400" cy="2288133"/>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02/07/2015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2440676"/>
            <a:ext cx="4038600" cy="690314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2440676"/>
            <a:ext cx="4038600" cy="690314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t>02/07/2015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1" y="2341404"/>
            <a:ext cx="4040188" cy="97578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1" y="3317189"/>
            <a:ext cx="4040188" cy="602662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7" y="2341404"/>
            <a:ext cx="4041775" cy="97578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7" y="3317189"/>
            <a:ext cx="4041775" cy="602662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t>02/07/2015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t>02/07/2015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02/07/2015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2" y="416465"/>
            <a:ext cx="3008313" cy="1772395"/>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416467"/>
            <a:ext cx="5111750" cy="892735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2" y="2188861"/>
            <a:ext cx="3008313" cy="715495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02/07/2015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9" y="7322027"/>
            <a:ext cx="5486400" cy="864407"/>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9" y="934624"/>
            <a:ext cx="5486400" cy="627602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9" y="8186434"/>
            <a:ext cx="5486400" cy="12276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02/07/2015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418886"/>
            <a:ext cx="8229600" cy="174334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2440676"/>
            <a:ext cx="8229600" cy="690314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9694907"/>
            <a:ext cx="2133600" cy="556900"/>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t>02/07/2015</a:t>
            </a:fld>
            <a:endParaRPr lang="es-ES"/>
          </a:p>
        </p:txBody>
      </p:sp>
      <p:sp>
        <p:nvSpPr>
          <p:cNvPr id="5" name="4 Marcador de pie de página"/>
          <p:cNvSpPr>
            <a:spLocks noGrp="1"/>
          </p:cNvSpPr>
          <p:nvPr>
            <p:ph type="ftr" sz="quarter" idx="3"/>
          </p:nvPr>
        </p:nvSpPr>
        <p:spPr>
          <a:xfrm>
            <a:off x="3124201" y="9694907"/>
            <a:ext cx="2895600" cy="5569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9694907"/>
            <a:ext cx="2133600" cy="556900"/>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72 Rectángulo"/>
          <p:cNvSpPr/>
          <p:nvPr/>
        </p:nvSpPr>
        <p:spPr>
          <a:xfrm>
            <a:off x="3265826" y="5158011"/>
            <a:ext cx="2448272" cy="11521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CO" b="1" i="1" dirty="0">
              <a:latin typeface="+mj-lt"/>
              <a:ea typeface="Adobe Ming Std L" pitchFamily="18" charset="-128"/>
            </a:endParaRPr>
          </a:p>
        </p:txBody>
      </p:sp>
      <p:cxnSp>
        <p:nvCxnSpPr>
          <p:cNvPr id="74" name="73 Conector recto de flecha"/>
          <p:cNvCxnSpPr/>
          <p:nvPr/>
        </p:nvCxnSpPr>
        <p:spPr>
          <a:xfrm>
            <a:off x="2771801" y="5948103"/>
            <a:ext cx="567067"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74 Conector recto de flecha"/>
          <p:cNvCxnSpPr/>
          <p:nvPr/>
        </p:nvCxnSpPr>
        <p:spPr>
          <a:xfrm flipV="1">
            <a:off x="2771800" y="5484640"/>
            <a:ext cx="575378" cy="1690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75 CuadroTexto"/>
          <p:cNvSpPr txBox="1"/>
          <p:nvPr/>
        </p:nvSpPr>
        <p:spPr>
          <a:xfrm>
            <a:off x="1226494" y="5796791"/>
            <a:ext cx="1465851" cy="369332"/>
          </a:xfrm>
          <a:prstGeom prst="rect">
            <a:avLst/>
          </a:prstGeom>
          <a:noFill/>
        </p:spPr>
        <p:txBody>
          <a:bodyPr wrap="none" rtlCol="0">
            <a:spAutoFit/>
          </a:bodyPr>
          <a:lstStyle/>
          <a:p>
            <a:r>
              <a:rPr lang="es-CO" i="1" dirty="0" smtClean="0">
                <a:latin typeface="+mj-lt"/>
                <a:ea typeface="Adobe Ming Std L" pitchFamily="18" charset="-128"/>
              </a:rPr>
              <a:t>Motor </a:t>
            </a:r>
            <a:r>
              <a:rPr lang="es-CO" i="1" dirty="0" err="1" smtClean="0">
                <a:latin typeface="+mj-lt"/>
                <a:ea typeface="Adobe Ming Std L" pitchFamily="18" charset="-128"/>
              </a:rPr>
              <a:t>signals</a:t>
            </a:r>
            <a:endParaRPr lang="es-CO" i="1" dirty="0">
              <a:latin typeface="+mj-lt"/>
              <a:ea typeface="Adobe Ming Std L" pitchFamily="18" charset="-128"/>
            </a:endParaRPr>
          </a:p>
        </p:txBody>
      </p:sp>
      <p:sp>
        <p:nvSpPr>
          <p:cNvPr id="77" name="76 CuadroTexto"/>
          <p:cNvSpPr txBox="1"/>
          <p:nvPr/>
        </p:nvSpPr>
        <p:spPr>
          <a:xfrm>
            <a:off x="1132176" y="5292734"/>
            <a:ext cx="1602939" cy="369332"/>
          </a:xfrm>
          <a:prstGeom prst="rect">
            <a:avLst/>
          </a:prstGeom>
          <a:noFill/>
        </p:spPr>
        <p:txBody>
          <a:bodyPr wrap="none" rtlCol="0">
            <a:spAutoFit/>
          </a:bodyPr>
          <a:lstStyle/>
          <a:p>
            <a:r>
              <a:rPr lang="es-CO" i="1" dirty="0" err="1" smtClean="0">
                <a:latin typeface="+mj-lt"/>
                <a:ea typeface="Adobe Ming Std L" pitchFamily="18" charset="-128"/>
              </a:rPr>
              <a:t>Sensory</a:t>
            </a:r>
            <a:r>
              <a:rPr lang="es-CO" i="1" dirty="0" smtClean="0">
                <a:latin typeface="+mj-lt"/>
                <a:ea typeface="Adobe Ming Std L" pitchFamily="18" charset="-128"/>
              </a:rPr>
              <a:t> </a:t>
            </a:r>
            <a:r>
              <a:rPr lang="es-CO" i="1" dirty="0" err="1" smtClean="0">
                <a:latin typeface="+mj-lt"/>
                <a:ea typeface="Adobe Ming Std L" pitchFamily="18" charset="-128"/>
              </a:rPr>
              <a:t>signals</a:t>
            </a:r>
            <a:endParaRPr lang="es-CO" i="1" dirty="0">
              <a:latin typeface="+mj-lt"/>
              <a:ea typeface="Adobe Ming Std L" pitchFamily="18" charset="-128"/>
            </a:endParaRPr>
          </a:p>
        </p:txBody>
      </p:sp>
      <p:sp>
        <p:nvSpPr>
          <p:cNvPr id="78" name="77 CuadroTexto"/>
          <p:cNvSpPr txBox="1"/>
          <p:nvPr/>
        </p:nvSpPr>
        <p:spPr>
          <a:xfrm>
            <a:off x="6234822" y="5865030"/>
            <a:ext cx="1865570" cy="646331"/>
          </a:xfrm>
          <a:prstGeom prst="rect">
            <a:avLst/>
          </a:prstGeom>
          <a:noFill/>
        </p:spPr>
        <p:txBody>
          <a:bodyPr wrap="square" rtlCol="0">
            <a:spAutoFit/>
          </a:bodyPr>
          <a:lstStyle/>
          <a:p>
            <a:r>
              <a:rPr lang="es-CO" i="1" dirty="0" err="1" smtClean="0">
                <a:latin typeface="+mj-lt"/>
                <a:ea typeface="Adobe Ming Std L" pitchFamily="18" charset="-128"/>
              </a:rPr>
              <a:t>Predicted</a:t>
            </a:r>
            <a:r>
              <a:rPr lang="es-CO" i="1" dirty="0">
                <a:latin typeface="+mj-lt"/>
                <a:ea typeface="Adobe Ming Std L" pitchFamily="18" charset="-128"/>
              </a:rPr>
              <a:t> </a:t>
            </a:r>
            <a:r>
              <a:rPr lang="es-CO" i="1" dirty="0" smtClean="0">
                <a:latin typeface="+mj-lt"/>
                <a:ea typeface="Adobe Ming Std L" pitchFamily="18" charset="-128"/>
              </a:rPr>
              <a:t>Motor </a:t>
            </a:r>
            <a:r>
              <a:rPr lang="es-CO" i="1" dirty="0" err="1" smtClean="0">
                <a:latin typeface="+mj-lt"/>
                <a:ea typeface="Adobe Ming Std L" pitchFamily="18" charset="-128"/>
              </a:rPr>
              <a:t>signals</a:t>
            </a:r>
            <a:endParaRPr lang="es-CO" i="1" dirty="0">
              <a:latin typeface="+mj-lt"/>
              <a:ea typeface="Adobe Ming Std L" pitchFamily="18" charset="-128"/>
            </a:endParaRPr>
          </a:p>
        </p:txBody>
      </p:sp>
      <p:sp>
        <p:nvSpPr>
          <p:cNvPr id="79" name="78 CuadroTexto"/>
          <p:cNvSpPr txBox="1"/>
          <p:nvPr/>
        </p:nvSpPr>
        <p:spPr>
          <a:xfrm>
            <a:off x="6259668" y="5158012"/>
            <a:ext cx="1840725" cy="646331"/>
          </a:xfrm>
          <a:prstGeom prst="rect">
            <a:avLst/>
          </a:prstGeom>
          <a:noFill/>
        </p:spPr>
        <p:txBody>
          <a:bodyPr wrap="square" rtlCol="0">
            <a:spAutoFit/>
          </a:bodyPr>
          <a:lstStyle/>
          <a:p>
            <a:r>
              <a:rPr lang="es-CO" i="1" dirty="0" err="1" smtClean="0">
                <a:latin typeface="+mj-lt"/>
                <a:ea typeface="Adobe Ming Std L" pitchFamily="18" charset="-128"/>
              </a:rPr>
              <a:t>Predicted</a:t>
            </a:r>
            <a:r>
              <a:rPr lang="es-CO" i="1" dirty="0" smtClean="0">
                <a:latin typeface="+mj-lt"/>
                <a:ea typeface="Adobe Ming Std L" pitchFamily="18" charset="-128"/>
              </a:rPr>
              <a:t> </a:t>
            </a:r>
            <a:r>
              <a:rPr lang="es-CO" i="1" dirty="0" err="1" smtClean="0">
                <a:latin typeface="+mj-lt"/>
                <a:ea typeface="Adobe Ming Std L" pitchFamily="18" charset="-128"/>
              </a:rPr>
              <a:t>sensory</a:t>
            </a:r>
            <a:r>
              <a:rPr lang="es-CO" i="1" dirty="0" smtClean="0">
                <a:latin typeface="+mj-lt"/>
                <a:ea typeface="Adobe Ming Std L" pitchFamily="18" charset="-128"/>
              </a:rPr>
              <a:t> </a:t>
            </a:r>
            <a:r>
              <a:rPr lang="es-CO" i="1" dirty="0" err="1" smtClean="0">
                <a:latin typeface="+mj-lt"/>
                <a:ea typeface="Adobe Ming Std L" pitchFamily="18" charset="-128"/>
              </a:rPr>
              <a:t>signals</a:t>
            </a:r>
            <a:endParaRPr lang="es-CO" i="1" dirty="0">
              <a:latin typeface="+mj-lt"/>
              <a:ea typeface="Adobe Ming Std L" pitchFamily="18" charset="-128"/>
            </a:endParaRPr>
          </a:p>
        </p:txBody>
      </p:sp>
      <p:cxnSp>
        <p:nvCxnSpPr>
          <p:cNvPr id="80" name="79 Conector recto de flecha"/>
          <p:cNvCxnSpPr/>
          <p:nvPr/>
        </p:nvCxnSpPr>
        <p:spPr>
          <a:xfrm flipV="1">
            <a:off x="5697538" y="5948104"/>
            <a:ext cx="530646" cy="1789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80 Conector recto de flecha"/>
          <p:cNvCxnSpPr/>
          <p:nvPr/>
        </p:nvCxnSpPr>
        <p:spPr>
          <a:xfrm>
            <a:off x="5683570" y="5501543"/>
            <a:ext cx="544615"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81 CuadroTexto"/>
          <p:cNvSpPr txBox="1"/>
          <p:nvPr/>
        </p:nvSpPr>
        <p:spPr>
          <a:xfrm>
            <a:off x="1298179" y="4196107"/>
            <a:ext cx="1908279" cy="369332"/>
          </a:xfrm>
          <a:prstGeom prst="rect">
            <a:avLst/>
          </a:prstGeom>
          <a:noFill/>
        </p:spPr>
        <p:txBody>
          <a:bodyPr wrap="none" rtlCol="0">
            <a:spAutoFit/>
          </a:bodyPr>
          <a:lstStyle/>
          <a:p>
            <a:r>
              <a:rPr lang="es-CO" b="1" dirty="0" err="1" smtClean="0">
                <a:latin typeface="+mj-lt"/>
                <a:ea typeface="Adobe Ming Std L" pitchFamily="18" charset="-128"/>
              </a:rPr>
              <a:t>Action</a:t>
            </a:r>
            <a:r>
              <a:rPr lang="es-CO" b="1" dirty="0" smtClean="0">
                <a:latin typeface="+mj-lt"/>
                <a:ea typeface="Adobe Ming Std L" pitchFamily="18" charset="-128"/>
              </a:rPr>
              <a:t> </a:t>
            </a:r>
            <a:r>
              <a:rPr lang="es-CO" b="1" dirty="0" err="1" smtClean="0">
                <a:latin typeface="+mj-lt"/>
                <a:ea typeface="Adobe Ming Std L" pitchFamily="18" charset="-128"/>
              </a:rPr>
              <a:t>Production</a:t>
            </a:r>
            <a:endParaRPr lang="es-CO" b="1" dirty="0">
              <a:latin typeface="+mj-lt"/>
              <a:ea typeface="Adobe Ming Std L" pitchFamily="18" charset="-128"/>
            </a:endParaRPr>
          </a:p>
        </p:txBody>
      </p:sp>
      <p:sp>
        <p:nvSpPr>
          <p:cNvPr id="89" name="88 Rectángulo"/>
          <p:cNvSpPr/>
          <p:nvPr/>
        </p:nvSpPr>
        <p:spPr>
          <a:xfrm>
            <a:off x="1086727" y="4061384"/>
            <a:ext cx="7157683" cy="2664295"/>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atin typeface="+mj-lt"/>
            </a:endParaRPr>
          </a:p>
        </p:txBody>
      </p:sp>
      <p:sp>
        <p:nvSpPr>
          <p:cNvPr id="93" name="92 CuadroTexto"/>
          <p:cNvSpPr txBox="1"/>
          <p:nvPr/>
        </p:nvSpPr>
        <p:spPr>
          <a:xfrm>
            <a:off x="1187624" y="3568343"/>
            <a:ext cx="864096" cy="461665"/>
          </a:xfrm>
          <a:prstGeom prst="rect">
            <a:avLst/>
          </a:prstGeom>
          <a:noFill/>
        </p:spPr>
        <p:txBody>
          <a:bodyPr wrap="square" rtlCol="0">
            <a:spAutoFit/>
          </a:bodyPr>
          <a:lstStyle/>
          <a:p>
            <a:r>
              <a:rPr lang="es-CO" sz="2400" b="1" dirty="0" smtClean="0">
                <a:latin typeface="+mj-lt"/>
              </a:rPr>
              <a:t>(b)</a:t>
            </a:r>
            <a:endParaRPr lang="es-CO" sz="2400" b="1" dirty="0">
              <a:latin typeface="+mj-lt"/>
            </a:endParaRPr>
          </a:p>
        </p:txBody>
      </p:sp>
      <p:sp>
        <p:nvSpPr>
          <p:cNvPr id="96" name="95 Rectángulo"/>
          <p:cNvSpPr/>
          <p:nvPr/>
        </p:nvSpPr>
        <p:spPr>
          <a:xfrm>
            <a:off x="3635896" y="5469650"/>
            <a:ext cx="1829092" cy="461665"/>
          </a:xfrm>
          <a:prstGeom prst="rect">
            <a:avLst/>
          </a:prstGeom>
        </p:spPr>
        <p:txBody>
          <a:bodyPr wrap="square">
            <a:spAutoFit/>
          </a:bodyPr>
          <a:lstStyle/>
          <a:p>
            <a:pPr algn="ctr"/>
            <a:r>
              <a:rPr lang="es-CO" sz="2400" b="1" i="1" dirty="0" smtClean="0">
                <a:latin typeface="Trebuchet MS" panose="020B0603020202020204" pitchFamily="34" charset="0"/>
                <a:ea typeface="Adobe Ming Std L" pitchFamily="18" charset="-128"/>
              </a:rPr>
              <a:t>Predictor</a:t>
            </a:r>
            <a:endParaRPr lang="es-CO" sz="2400" b="1" i="1" dirty="0">
              <a:latin typeface="Trebuchet MS" panose="020B0603020202020204" pitchFamily="34" charset="0"/>
              <a:ea typeface="Adobe Ming Std L" pitchFamily="18" charset="-128"/>
            </a:endParaRPr>
          </a:p>
        </p:txBody>
      </p:sp>
      <p:sp>
        <p:nvSpPr>
          <p:cNvPr id="109" name="108 CuadroTexto"/>
          <p:cNvSpPr txBox="1"/>
          <p:nvPr/>
        </p:nvSpPr>
        <p:spPr>
          <a:xfrm>
            <a:off x="1257140" y="845365"/>
            <a:ext cx="1887183" cy="369332"/>
          </a:xfrm>
          <a:prstGeom prst="rect">
            <a:avLst/>
          </a:prstGeom>
          <a:noFill/>
        </p:spPr>
        <p:txBody>
          <a:bodyPr wrap="none" rtlCol="0">
            <a:spAutoFit/>
          </a:bodyPr>
          <a:lstStyle/>
          <a:p>
            <a:r>
              <a:rPr lang="es-CO" b="1" dirty="0" err="1" smtClean="0">
                <a:latin typeface="+mj-lt"/>
                <a:ea typeface="Adobe Ming Std L" pitchFamily="18" charset="-128"/>
              </a:rPr>
              <a:t>Action</a:t>
            </a:r>
            <a:r>
              <a:rPr lang="es-CO" b="1" dirty="0" smtClean="0">
                <a:latin typeface="+mj-lt"/>
                <a:ea typeface="Adobe Ming Std L" pitchFamily="18" charset="-128"/>
              </a:rPr>
              <a:t> </a:t>
            </a:r>
            <a:r>
              <a:rPr lang="es-CO" b="1" dirty="0" err="1" smtClean="0">
                <a:latin typeface="+mj-lt"/>
                <a:ea typeface="Adobe Ming Std L" pitchFamily="18" charset="-128"/>
              </a:rPr>
              <a:t>Perception</a:t>
            </a:r>
            <a:endParaRPr lang="es-CO" b="1" dirty="0">
              <a:latin typeface="+mj-lt"/>
              <a:ea typeface="Adobe Ming Std L" pitchFamily="18" charset="-128"/>
            </a:endParaRPr>
          </a:p>
        </p:txBody>
      </p:sp>
      <p:sp>
        <p:nvSpPr>
          <p:cNvPr id="112" name="111 Rectángulo"/>
          <p:cNvSpPr/>
          <p:nvPr/>
        </p:nvSpPr>
        <p:spPr>
          <a:xfrm>
            <a:off x="1086727" y="744277"/>
            <a:ext cx="7134311" cy="2541527"/>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atin typeface="+mj-lt"/>
            </a:endParaRPr>
          </a:p>
        </p:txBody>
      </p:sp>
      <p:sp>
        <p:nvSpPr>
          <p:cNvPr id="113" name="112 CuadroTexto"/>
          <p:cNvSpPr txBox="1"/>
          <p:nvPr/>
        </p:nvSpPr>
        <p:spPr>
          <a:xfrm>
            <a:off x="1187624" y="171909"/>
            <a:ext cx="864096" cy="461665"/>
          </a:xfrm>
          <a:prstGeom prst="rect">
            <a:avLst/>
          </a:prstGeom>
          <a:noFill/>
        </p:spPr>
        <p:txBody>
          <a:bodyPr wrap="square" rtlCol="0">
            <a:spAutoFit/>
          </a:bodyPr>
          <a:lstStyle/>
          <a:p>
            <a:r>
              <a:rPr lang="es-CO" sz="2400" b="1" dirty="0" smtClean="0">
                <a:latin typeface="+mj-lt"/>
              </a:rPr>
              <a:t>(a)</a:t>
            </a:r>
            <a:endParaRPr lang="es-CO" sz="2400" b="1" dirty="0">
              <a:latin typeface="+mj-lt"/>
            </a:endParaRPr>
          </a:p>
        </p:txBody>
      </p:sp>
      <p:sp>
        <p:nvSpPr>
          <p:cNvPr id="50" name="49 Rectángulo"/>
          <p:cNvSpPr/>
          <p:nvPr/>
        </p:nvSpPr>
        <p:spPr>
          <a:xfrm>
            <a:off x="3249266" y="1501691"/>
            <a:ext cx="2448272" cy="11521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CO" b="1" i="1" dirty="0">
              <a:latin typeface="+mj-lt"/>
              <a:ea typeface="Adobe Ming Std L" pitchFamily="18" charset="-128"/>
            </a:endParaRPr>
          </a:p>
        </p:txBody>
      </p:sp>
      <p:cxnSp>
        <p:nvCxnSpPr>
          <p:cNvPr id="52" name="51 Conector recto de flecha"/>
          <p:cNvCxnSpPr/>
          <p:nvPr/>
        </p:nvCxnSpPr>
        <p:spPr>
          <a:xfrm flipV="1">
            <a:off x="2755240" y="1828320"/>
            <a:ext cx="575378" cy="1690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53 CuadroTexto"/>
          <p:cNvSpPr txBox="1"/>
          <p:nvPr/>
        </p:nvSpPr>
        <p:spPr>
          <a:xfrm>
            <a:off x="1115617" y="1636415"/>
            <a:ext cx="1602939" cy="369332"/>
          </a:xfrm>
          <a:prstGeom prst="rect">
            <a:avLst/>
          </a:prstGeom>
          <a:noFill/>
        </p:spPr>
        <p:txBody>
          <a:bodyPr wrap="none" rtlCol="0">
            <a:spAutoFit/>
          </a:bodyPr>
          <a:lstStyle/>
          <a:p>
            <a:r>
              <a:rPr lang="es-CO" i="1" dirty="0" err="1" smtClean="0">
                <a:latin typeface="+mj-lt"/>
                <a:ea typeface="Adobe Ming Std L" pitchFamily="18" charset="-128"/>
              </a:rPr>
              <a:t>Sensory</a:t>
            </a:r>
            <a:r>
              <a:rPr lang="es-CO" i="1" dirty="0" smtClean="0">
                <a:latin typeface="+mj-lt"/>
                <a:ea typeface="Adobe Ming Std L" pitchFamily="18" charset="-128"/>
              </a:rPr>
              <a:t> </a:t>
            </a:r>
            <a:r>
              <a:rPr lang="es-CO" i="1" dirty="0" err="1" smtClean="0">
                <a:latin typeface="+mj-lt"/>
                <a:ea typeface="Adobe Ming Std L" pitchFamily="18" charset="-128"/>
              </a:rPr>
              <a:t>signals</a:t>
            </a:r>
            <a:endParaRPr lang="es-CO" i="1" dirty="0">
              <a:latin typeface="+mj-lt"/>
              <a:ea typeface="Adobe Ming Std L" pitchFamily="18" charset="-128"/>
            </a:endParaRPr>
          </a:p>
        </p:txBody>
      </p:sp>
      <p:sp>
        <p:nvSpPr>
          <p:cNvPr id="56" name="55 CuadroTexto"/>
          <p:cNvSpPr txBox="1"/>
          <p:nvPr/>
        </p:nvSpPr>
        <p:spPr>
          <a:xfrm>
            <a:off x="6243108" y="1501692"/>
            <a:ext cx="1840725" cy="646331"/>
          </a:xfrm>
          <a:prstGeom prst="rect">
            <a:avLst/>
          </a:prstGeom>
          <a:noFill/>
        </p:spPr>
        <p:txBody>
          <a:bodyPr wrap="square" rtlCol="0">
            <a:spAutoFit/>
          </a:bodyPr>
          <a:lstStyle/>
          <a:p>
            <a:r>
              <a:rPr lang="es-CO" i="1" dirty="0" err="1" smtClean="0">
                <a:latin typeface="+mj-lt"/>
                <a:ea typeface="Adobe Ming Std L" pitchFamily="18" charset="-128"/>
              </a:rPr>
              <a:t>Predicted</a:t>
            </a:r>
            <a:r>
              <a:rPr lang="es-CO" i="1" dirty="0" smtClean="0">
                <a:latin typeface="+mj-lt"/>
                <a:ea typeface="Adobe Ming Std L" pitchFamily="18" charset="-128"/>
              </a:rPr>
              <a:t> </a:t>
            </a:r>
            <a:r>
              <a:rPr lang="es-CO" i="1" dirty="0" err="1" smtClean="0">
                <a:latin typeface="+mj-lt"/>
                <a:ea typeface="Adobe Ming Std L" pitchFamily="18" charset="-128"/>
              </a:rPr>
              <a:t>sensory</a:t>
            </a:r>
            <a:r>
              <a:rPr lang="es-CO" i="1" dirty="0" smtClean="0">
                <a:latin typeface="+mj-lt"/>
                <a:ea typeface="Adobe Ming Std L" pitchFamily="18" charset="-128"/>
              </a:rPr>
              <a:t> </a:t>
            </a:r>
            <a:r>
              <a:rPr lang="es-CO" i="1" dirty="0" err="1" smtClean="0">
                <a:latin typeface="+mj-lt"/>
                <a:ea typeface="Adobe Ming Std L" pitchFamily="18" charset="-128"/>
              </a:rPr>
              <a:t>signals</a:t>
            </a:r>
            <a:endParaRPr lang="es-CO" i="1" dirty="0">
              <a:latin typeface="+mj-lt"/>
              <a:ea typeface="Adobe Ming Std L" pitchFamily="18" charset="-128"/>
            </a:endParaRPr>
          </a:p>
        </p:txBody>
      </p:sp>
      <p:cxnSp>
        <p:nvCxnSpPr>
          <p:cNvPr id="58" name="57 Conector recto de flecha"/>
          <p:cNvCxnSpPr/>
          <p:nvPr/>
        </p:nvCxnSpPr>
        <p:spPr>
          <a:xfrm>
            <a:off x="5667009" y="1845223"/>
            <a:ext cx="544615"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58 Rectángulo"/>
          <p:cNvSpPr/>
          <p:nvPr/>
        </p:nvSpPr>
        <p:spPr>
          <a:xfrm>
            <a:off x="3619336" y="1813330"/>
            <a:ext cx="1829092" cy="461665"/>
          </a:xfrm>
          <a:prstGeom prst="rect">
            <a:avLst/>
          </a:prstGeom>
        </p:spPr>
        <p:txBody>
          <a:bodyPr wrap="square">
            <a:spAutoFit/>
          </a:bodyPr>
          <a:lstStyle/>
          <a:p>
            <a:pPr algn="ctr"/>
            <a:r>
              <a:rPr lang="es-CO" sz="2400" b="1" i="1" dirty="0" smtClean="0">
                <a:latin typeface="Trebuchet MS" panose="020B0603020202020204" pitchFamily="34" charset="0"/>
                <a:ea typeface="Adobe Ming Std L" pitchFamily="18" charset="-128"/>
              </a:rPr>
              <a:t>Predictor</a:t>
            </a:r>
            <a:endParaRPr lang="es-CO" sz="2400" b="1" i="1" dirty="0">
              <a:latin typeface="Trebuchet MS" panose="020B0603020202020204" pitchFamily="34" charset="0"/>
              <a:ea typeface="Adobe Ming Std L" pitchFamily="18" charset="-128"/>
            </a:endParaRPr>
          </a:p>
        </p:txBody>
      </p:sp>
    </p:spTree>
    <p:extLst>
      <p:ext uri="{BB962C8B-B14F-4D97-AF65-F5344CB8AC3E}">
        <p14:creationId xmlns:p14="http://schemas.microsoft.com/office/powerpoint/2010/main" val="3213406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72 Rectángulo"/>
          <p:cNvSpPr/>
          <p:nvPr/>
        </p:nvSpPr>
        <p:spPr>
          <a:xfrm>
            <a:off x="3265826" y="5158011"/>
            <a:ext cx="2448272" cy="11521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CO" b="1" i="1" dirty="0">
              <a:latin typeface="+mj-lt"/>
              <a:ea typeface="Adobe Ming Std L" pitchFamily="18" charset="-128"/>
            </a:endParaRPr>
          </a:p>
        </p:txBody>
      </p:sp>
      <p:cxnSp>
        <p:nvCxnSpPr>
          <p:cNvPr id="74" name="73 Conector recto de flecha"/>
          <p:cNvCxnSpPr/>
          <p:nvPr/>
        </p:nvCxnSpPr>
        <p:spPr>
          <a:xfrm>
            <a:off x="2771801" y="5948103"/>
            <a:ext cx="567067"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74 Conector recto de flecha"/>
          <p:cNvCxnSpPr/>
          <p:nvPr/>
        </p:nvCxnSpPr>
        <p:spPr>
          <a:xfrm flipV="1">
            <a:off x="2771800" y="5484640"/>
            <a:ext cx="575378" cy="1690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75 CuadroTexto"/>
          <p:cNvSpPr txBox="1"/>
          <p:nvPr/>
        </p:nvSpPr>
        <p:spPr>
          <a:xfrm>
            <a:off x="1226494" y="5796791"/>
            <a:ext cx="1465851" cy="369332"/>
          </a:xfrm>
          <a:prstGeom prst="rect">
            <a:avLst/>
          </a:prstGeom>
          <a:noFill/>
        </p:spPr>
        <p:txBody>
          <a:bodyPr wrap="none" rtlCol="0">
            <a:spAutoFit/>
          </a:bodyPr>
          <a:lstStyle/>
          <a:p>
            <a:r>
              <a:rPr lang="es-CO" i="1" dirty="0" smtClean="0">
                <a:latin typeface="+mj-lt"/>
                <a:ea typeface="Adobe Ming Std L" pitchFamily="18" charset="-128"/>
              </a:rPr>
              <a:t>Motor </a:t>
            </a:r>
            <a:r>
              <a:rPr lang="es-CO" i="1" dirty="0" err="1" smtClean="0">
                <a:latin typeface="+mj-lt"/>
                <a:ea typeface="Adobe Ming Std L" pitchFamily="18" charset="-128"/>
              </a:rPr>
              <a:t>signals</a:t>
            </a:r>
            <a:endParaRPr lang="es-CO" i="1" dirty="0">
              <a:latin typeface="+mj-lt"/>
              <a:ea typeface="Adobe Ming Std L" pitchFamily="18" charset="-128"/>
            </a:endParaRPr>
          </a:p>
        </p:txBody>
      </p:sp>
      <p:sp>
        <p:nvSpPr>
          <p:cNvPr id="77" name="76 CuadroTexto"/>
          <p:cNvSpPr txBox="1"/>
          <p:nvPr/>
        </p:nvSpPr>
        <p:spPr>
          <a:xfrm>
            <a:off x="1132176" y="5292734"/>
            <a:ext cx="1602939" cy="369332"/>
          </a:xfrm>
          <a:prstGeom prst="rect">
            <a:avLst/>
          </a:prstGeom>
          <a:noFill/>
        </p:spPr>
        <p:txBody>
          <a:bodyPr wrap="none" rtlCol="0">
            <a:spAutoFit/>
          </a:bodyPr>
          <a:lstStyle/>
          <a:p>
            <a:r>
              <a:rPr lang="es-CO" i="1" dirty="0" err="1" smtClean="0">
                <a:latin typeface="+mj-lt"/>
                <a:ea typeface="Adobe Ming Std L" pitchFamily="18" charset="-128"/>
              </a:rPr>
              <a:t>Sensory</a:t>
            </a:r>
            <a:r>
              <a:rPr lang="es-CO" i="1" dirty="0" smtClean="0">
                <a:latin typeface="+mj-lt"/>
                <a:ea typeface="Adobe Ming Std L" pitchFamily="18" charset="-128"/>
              </a:rPr>
              <a:t> </a:t>
            </a:r>
            <a:r>
              <a:rPr lang="es-CO" i="1" dirty="0" err="1" smtClean="0">
                <a:latin typeface="+mj-lt"/>
                <a:ea typeface="Adobe Ming Std L" pitchFamily="18" charset="-128"/>
              </a:rPr>
              <a:t>signals</a:t>
            </a:r>
            <a:endParaRPr lang="es-CO" i="1" dirty="0">
              <a:latin typeface="+mj-lt"/>
              <a:ea typeface="Adobe Ming Std L" pitchFamily="18" charset="-128"/>
            </a:endParaRPr>
          </a:p>
        </p:txBody>
      </p:sp>
      <p:sp>
        <p:nvSpPr>
          <p:cNvPr id="78" name="77 CuadroTexto"/>
          <p:cNvSpPr txBox="1"/>
          <p:nvPr/>
        </p:nvSpPr>
        <p:spPr>
          <a:xfrm>
            <a:off x="6234822" y="5865030"/>
            <a:ext cx="1865570" cy="646331"/>
          </a:xfrm>
          <a:prstGeom prst="rect">
            <a:avLst/>
          </a:prstGeom>
          <a:noFill/>
        </p:spPr>
        <p:txBody>
          <a:bodyPr wrap="square" rtlCol="0">
            <a:spAutoFit/>
          </a:bodyPr>
          <a:lstStyle/>
          <a:p>
            <a:r>
              <a:rPr lang="es-CO" i="1" dirty="0" err="1" smtClean="0">
                <a:latin typeface="+mj-lt"/>
                <a:ea typeface="Adobe Ming Std L" pitchFamily="18" charset="-128"/>
              </a:rPr>
              <a:t>Predicted</a:t>
            </a:r>
            <a:r>
              <a:rPr lang="es-CO" i="1" dirty="0">
                <a:latin typeface="+mj-lt"/>
                <a:ea typeface="Adobe Ming Std L" pitchFamily="18" charset="-128"/>
              </a:rPr>
              <a:t> </a:t>
            </a:r>
            <a:r>
              <a:rPr lang="es-CO" i="1" dirty="0" smtClean="0">
                <a:latin typeface="+mj-lt"/>
                <a:ea typeface="Adobe Ming Std L" pitchFamily="18" charset="-128"/>
              </a:rPr>
              <a:t>Motor </a:t>
            </a:r>
            <a:r>
              <a:rPr lang="es-CO" i="1" dirty="0" err="1" smtClean="0">
                <a:latin typeface="+mj-lt"/>
                <a:ea typeface="Adobe Ming Std L" pitchFamily="18" charset="-128"/>
              </a:rPr>
              <a:t>signals</a:t>
            </a:r>
            <a:endParaRPr lang="es-CO" i="1" dirty="0">
              <a:latin typeface="+mj-lt"/>
              <a:ea typeface="Adobe Ming Std L" pitchFamily="18" charset="-128"/>
            </a:endParaRPr>
          </a:p>
        </p:txBody>
      </p:sp>
      <p:sp>
        <p:nvSpPr>
          <p:cNvPr id="79" name="78 CuadroTexto"/>
          <p:cNvSpPr txBox="1"/>
          <p:nvPr/>
        </p:nvSpPr>
        <p:spPr>
          <a:xfrm>
            <a:off x="6259668" y="5158012"/>
            <a:ext cx="1840725" cy="646331"/>
          </a:xfrm>
          <a:prstGeom prst="rect">
            <a:avLst/>
          </a:prstGeom>
          <a:noFill/>
        </p:spPr>
        <p:txBody>
          <a:bodyPr wrap="square" rtlCol="0">
            <a:spAutoFit/>
          </a:bodyPr>
          <a:lstStyle/>
          <a:p>
            <a:r>
              <a:rPr lang="es-CO" i="1" dirty="0" err="1" smtClean="0">
                <a:latin typeface="+mj-lt"/>
                <a:ea typeface="Adobe Ming Std L" pitchFamily="18" charset="-128"/>
              </a:rPr>
              <a:t>Predicted</a:t>
            </a:r>
            <a:r>
              <a:rPr lang="es-CO" i="1" dirty="0" smtClean="0">
                <a:latin typeface="+mj-lt"/>
                <a:ea typeface="Adobe Ming Std L" pitchFamily="18" charset="-128"/>
              </a:rPr>
              <a:t> </a:t>
            </a:r>
            <a:r>
              <a:rPr lang="es-CO" i="1" dirty="0" err="1" smtClean="0">
                <a:latin typeface="+mj-lt"/>
                <a:ea typeface="Adobe Ming Std L" pitchFamily="18" charset="-128"/>
              </a:rPr>
              <a:t>sensory</a:t>
            </a:r>
            <a:r>
              <a:rPr lang="es-CO" i="1" dirty="0" smtClean="0">
                <a:latin typeface="+mj-lt"/>
                <a:ea typeface="Adobe Ming Std L" pitchFamily="18" charset="-128"/>
              </a:rPr>
              <a:t> </a:t>
            </a:r>
            <a:r>
              <a:rPr lang="es-CO" i="1" dirty="0" err="1" smtClean="0">
                <a:latin typeface="+mj-lt"/>
                <a:ea typeface="Adobe Ming Std L" pitchFamily="18" charset="-128"/>
              </a:rPr>
              <a:t>signals</a:t>
            </a:r>
            <a:endParaRPr lang="es-CO" i="1" dirty="0">
              <a:latin typeface="+mj-lt"/>
              <a:ea typeface="Adobe Ming Std L" pitchFamily="18" charset="-128"/>
            </a:endParaRPr>
          </a:p>
        </p:txBody>
      </p:sp>
      <p:cxnSp>
        <p:nvCxnSpPr>
          <p:cNvPr id="80" name="79 Conector recto de flecha"/>
          <p:cNvCxnSpPr/>
          <p:nvPr/>
        </p:nvCxnSpPr>
        <p:spPr>
          <a:xfrm flipV="1">
            <a:off x="5697538" y="5948104"/>
            <a:ext cx="530646" cy="1789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80 Conector recto de flecha"/>
          <p:cNvCxnSpPr/>
          <p:nvPr/>
        </p:nvCxnSpPr>
        <p:spPr>
          <a:xfrm>
            <a:off x="5683570" y="5501543"/>
            <a:ext cx="544615"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81 CuadroTexto"/>
          <p:cNvSpPr txBox="1"/>
          <p:nvPr/>
        </p:nvSpPr>
        <p:spPr>
          <a:xfrm>
            <a:off x="1184605" y="4743908"/>
            <a:ext cx="1908279" cy="369332"/>
          </a:xfrm>
          <a:prstGeom prst="rect">
            <a:avLst/>
          </a:prstGeom>
          <a:noFill/>
        </p:spPr>
        <p:txBody>
          <a:bodyPr wrap="none" rtlCol="0">
            <a:spAutoFit/>
          </a:bodyPr>
          <a:lstStyle/>
          <a:p>
            <a:r>
              <a:rPr lang="es-CO" b="1" dirty="0" err="1" smtClean="0">
                <a:latin typeface="+mj-lt"/>
                <a:ea typeface="Adobe Ming Std L" pitchFamily="18" charset="-128"/>
              </a:rPr>
              <a:t>Action</a:t>
            </a:r>
            <a:r>
              <a:rPr lang="es-CO" b="1" dirty="0" smtClean="0">
                <a:latin typeface="+mj-lt"/>
                <a:ea typeface="Adobe Ming Std L" pitchFamily="18" charset="-128"/>
              </a:rPr>
              <a:t> </a:t>
            </a:r>
            <a:r>
              <a:rPr lang="es-CO" b="1" dirty="0" err="1" smtClean="0">
                <a:latin typeface="+mj-lt"/>
                <a:ea typeface="Adobe Ming Std L" pitchFamily="18" charset="-128"/>
              </a:rPr>
              <a:t>Production</a:t>
            </a:r>
            <a:endParaRPr lang="es-CO" b="1" dirty="0">
              <a:latin typeface="+mj-lt"/>
              <a:ea typeface="Adobe Ming Std L" pitchFamily="18" charset="-128"/>
            </a:endParaRPr>
          </a:p>
        </p:txBody>
      </p:sp>
      <p:sp>
        <p:nvSpPr>
          <p:cNvPr id="89" name="88 Rectángulo"/>
          <p:cNvSpPr/>
          <p:nvPr/>
        </p:nvSpPr>
        <p:spPr>
          <a:xfrm>
            <a:off x="1086727" y="4743908"/>
            <a:ext cx="7157683" cy="1767452"/>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atin typeface="+mj-lt"/>
            </a:endParaRPr>
          </a:p>
        </p:txBody>
      </p:sp>
      <p:sp>
        <p:nvSpPr>
          <p:cNvPr id="93" name="92 CuadroTexto"/>
          <p:cNvSpPr txBox="1"/>
          <p:nvPr/>
        </p:nvSpPr>
        <p:spPr>
          <a:xfrm>
            <a:off x="971600" y="4282244"/>
            <a:ext cx="864096" cy="461665"/>
          </a:xfrm>
          <a:prstGeom prst="rect">
            <a:avLst/>
          </a:prstGeom>
          <a:noFill/>
        </p:spPr>
        <p:txBody>
          <a:bodyPr wrap="square" rtlCol="0">
            <a:spAutoFit/>
          </a:bodyPr>
          <a:lstStyle/>
          <a:p>
            <a:r>
              <a:rPr lang="es-CO" sz="2400" b="1" dirty="0" smtClean="0">
                <a:latin typeface="+mj-lt"/>
              </a:rPr>
              <a:t>(b)</a:t>
            </a:r>
            <a:endParaRPr lang="es-CO" sz="2400" b="1" dirty="0">
              <a:latin typeface="+mj-lt"/>
            </a:endParaRPr>
          </a:p>
        </p:txBody>
      </p:sp>
      <p:sp>
        <p:nvSpPr>
          <p:cNvPr id="96" name="95 Rectángulo"/>
          <p:cNvSpPr/>
          <p:nvPr/>
        </p:nvSpPr>
        <p:spPr>
          <a:xfrm>
            <a:off x="3635896" y="5469650"/>
            <a:ext cx="1829092" cy="461665"/>
          </a:xfrm>
          <a:prstGeom prst="rect">
            <a:avLst/>
          </a:prstGeom>
        </p:spPr>
        <p:txBody>
          <a:bodyPr wrap="square">
            <a:spAutoFit/>
          </a:bodyPr>
          <a:lstStyle/>
          <a:p>
            <a:pPr algn="ctr"/>
            <a:r>
              <a:rPr lang="es-CO" sz="2400" b="1" i="1" dirty="0" smtClean="0">
                <a:latin typeface="Trebuchet MS" panose="020B0603020202020204" pitchFamily="34" charset="0"/>
                <a:ea typeface="Adobe Ming Std L" pitchFamily="18" charset="-128"/>
              </a:rPr>
              <a:t>Predictor</a:t>
            </a:r>
            <a:endParaRPr lang="es-CO" sz="2400" b="1" i="1" dirty="0">
              <a:latin typeface="Trebuchet MS" panose="020B0603020202020204" pitchFamily="34" charset="0"/>
              <a:ea typeface="Adobe Ming Std L" pitchFamily="18" charset="-128"/>
            </a:endParaRPr>
          </a:p>
        </p:txBody>
      </p:sp>
      <p:sp>
        <p:nvSpPr>
          <p:cNvPr id="109" name="108 CuadroTexto"/>
          <p:cNvSpPr txBox="1"/>
          <p:nvPr/>
        </p:nvSpPr>
        <p:spPr>
          <a:xfrm>
            <a:off x="1238179" y="2560847"/>
            <a:ext cx="1887183" cy="369332"/>
          </a:xfrm>
          <a:prstGeom prst="rect">
            <a:avLst/>
          </a:prstGeom>
          <a:noFill/>
        </p:spPr>
        <p:txBody>
          <a:bodyPr wrap="none" rtlCol="0">
            <a:spAutoFit/>
          </a:bodyPr>
          <a:lstStyle/>
          <a:p>
            <a:r>
              <a:rPr lang="es-CO" b="1" dirty="0" err="1" smtClean="0">
                <a:latin typeface="+mj-lt"/>
                <a:ea typeface="Adobe Ming Std L" pitchFamily="18" charset="-128"/>
              </a:rPr>
              <a:t>Action</a:t>
            </a:r>
            <a:r>
              <a:rPr lang="es-CO" b="1" dirty="0" smtClean="0">
                <a:latin typeface="+mj-lt"/>
                <a:ea typeface="Adobe Ming Std L" pitchFamily="18" charset="-128"/>
              </a:rPr>
              <a:t> </a:t>
            </a:r>
            <a:r>
              <a:rPr lang="es-CO" b="1" dirty="0" err="1" smtClean="0">
                <a:latin typeface="+mj-lt"/>
                <a:ea typeface="Adobe Ming Std L" pitchFamily="18" charset="-128"/>
              </a:rPr>
              <a:t>Perception</a:t>
            </a:r>
            <a:endParaRPr lang="es-CO" b="1" dirty="0">
              <a:latin typeface="+mj-lt"/>
              <a:ea typeface="Adobe Ming Std L" pitchFamily="18" charset="-128"/>
            </a:endParaRPr>
          </a:p>
        </p:txBody>
      </p:sp>
      <p:sp>
        <p:nvSpPr>
          <p:cNvPr id="112" name="111 Rectángulo"/>
          <p:cNvSpPr/>
          <p:nvPr/>
        </p:nvSpPr>
        <p:spPr>
          <a:xfrm>
            <a:off x="1098412" y="2560847"/>
            <a:ext cx="7134311" cy="1721396"/>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atin typeface="+mj-lt"/>
            </a:endParaRPr>
          </a:p>
        </p:txBody>
      </p:sp>
      <p:sp>
        <p:nvSpPr>
          <p:cNvPr id="113" name="112 CuadroTexto"/>
          <p:cNvSpPr txBox="1"/>
          <p:nvPr/>
        </p:nvSpPr>
        <p:spPr>
          <a:xfrm>
            <a:off x="971600" y="2099183"/>
            <a:ext cx="864096" cy="461665"/>
          </a:xfrm>
          <a:prstGeom prst="rect">
            <a:avLst/>
          </a:prstGeom>
          <a:noFill/>
        </p:spPr>
        <p:txBody>
          <a:bodyPr wrap="square" rtlCol="0">
            <a:spAutoFit/>
          </a:bodyPr>
          <a:lstStyle/>
          <a:p>
            <a:r>
              <a:rPr lang="es-CO" sz="2400" b="1" dirty="0" smtClean="0">
                <a:latin typeface="+mj-lt"/>
              </a:rPr>
              <a:t>(a)</a:t>
            </a:r>
            <a:endParaRPr lang="es-CO" sz="2400" b="1" dirty="0">
              <a:latin typeface="+mj-lt"/>
            </a:endParaRPr>
          </a:p>
        </p:txBody>
      </p:sp>
      <p:sp>
        <p:nvSpPr>
          <p:cNvPr id="50" name="49 Rectángulo"/>
          <p:cNvSpPr/>
          <p:nvPr/>
        </p:nvSpPr>
        <p:spPr>
          <a:xfrm>
            <a:off x="3260951" y="2930179"/>
            <a:ext cx="2448272" cy="11521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CO" b="1" i="1" dirty="0">
              <a:latin typeface="+mj-lt"/>
              <a:ea typeface="Adobe Ming Std L" pitchFamily="18" charset="-128"/>
            </a:endParaRPr>
          </a:p>
        </p:txBody>
      </p:sp>
      <p:cxnSp>
        <p:nvCxnSpPr>
          <p:cNvPr id="52" name="51 Conector recto de flecha"/>
          <p:cNvCxnSpPr/>
          <p:nvPr/>
        </p:nvCxnSpPr>
        <p:spPr>
          <a:xfrm flipV="1">
            <a:off x="2766926" y="3256807"/>
            <a:ext cx="575378" cy="1690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53 CuadroTexto"/>
          <p:cNvSpPr txBox="1"/>
          <p:nvPr/>
        </p:nvSpPr>
        <p:spPr>
          <a:xfrm>
            <a:off x="1127301" y="3064903"/>
            <a:ext cx="1602939" cy="369332"/>
          </a:xfrm>
          <a:prstGeom prst="rect">
            <a:avLst/>
          </a:prstGeom>
          <a:noFill/>
        </p:spPr>
        <p:txBody>
          <a:bodyPr wrap="none" rtlCol="0">
            <a:spAutoFit/>
          </a:bodyPr>
          <a:lstStyle/>
          <a:p>
            <a:r>
              <a:rPr lang="es-CO" i="1" dirty="0" err="1" smtClean="0">
                <a:latin typeface="+mj-lt"/>
                <a:ea typeface="Adobe Ming Std L" pitchFamily="18" charset="-128"/>
              </a:rPr>
              <a:t>Sensory</a:t>
            </a:r>
            <a:r>
              <a:rPr lang="es-CO" i="1" dirty="0" smtClean="0">
                <a:latin typeface="+mj-lt"/>
                <a:ea typeface="Adobe Ming Std L" pitchFamily="18" charset="-128"/>
              </a:rPr>
              <a:t> </a:t>
            </a:r>
            <a:r>
              <a:rPr lang="es-CO" i="1" dirty="0" err="1" smtClean="0">
                <a:latin typeface="+mj-lt"/>
                <a:ea typeface="Adobe Ming Std L" pitchFamily="18" charset="-128"/>
              </a:rPr>
              <a:t>signals</a:t>
            </a:r>
            <a:endParaRPr lang="es-CO" i="1" dirty="0">
              <a:latin typeface="+mj-lt"/>
              <a:ea typeface="Adobe Ming Std L" pitchFamily="18" charset="-128"/>
            </a:endParaRPr>
          </a:p>
        </p:txBody>
      </p:sp>
      <p:sp>
        <p:nvSpPr>
          <p:cNvPr id="56" name="55 CuadroTexto"/>
          <p:cNvSpPr txBox="1"/>
          <p:nvPr/>
        </p:nvSpPr>
        <p:spPr>
          <a:xfrm>
            <a:off x="6254793" y="2930181"/>
            <a:ext cx="1840725" cy="646331"/>
          </a:xfrm>
          <a:prstGeom prst="rect">
            <a:avLst/>
          </a:prstGeom>
          <a:noFill/>
        </p:spPr>
        <p:txBody>
          <a:bodyPr wrap="square" rtlCol="0">
            <a:spAutoFit/>
          </a:bodyPr>
          <a:lstStyle/>
          <a:p>
            <a:r>
              <a:rPr lang="es-CO" i="1" dirty="0" err="1" smtClean="0">
                <a:latin typeface="+mj-lt"/>
                <a:ea typeface="Adobe Ming Std L" pitchFamily="18" charset="-128"/>
              </a:rPr>
              <a:t>Predicted</a:t>
            </a:r>
            <a:r>
              <a:rPr lang="es-CO" i="1" dirty="0" smtClean="0">
                <a:latin typeface="+mj-lt"/>
                <a:ea typeface="Adobe Ming Std L" pitchFamily="18" charset="-128"/>
              </a:rPr>
              <a:t> </a:t>
            </a:r>
            <a:r>
              <a:rPr lang="es-CO" i="1" dirty="0" err="1" smtClean="0">
                <a:latin typeface="+mj-lt"/>
                <a:ea typeface="Adobe Ming Std L" pitchFamily="18" charset="-128"/>
              </a:rPr>
              <a:t>sensory</a:t>
            </a:r>
            <a:r>
              <a:rPr lang="es-CO" i="1" dirty="0" smtClean="0">
                <a:latin typeface="+mj-lt"/>
                <a:ea typeface="Adobe Ming Std L" pitchFamily="18" charset="-128"/>
              </a:rPr>
              <a:t> </a:t>
            </a:r>
            <a:r>
              <a:rPr lang="es-CO" i="1" dirty="0" err="1" smtClean="0">
                <a:latin typeface="+mj-lt"/>
                <a:ea typeface="Adobe Ming Std L" pitchFamily="18" charset="-128"/>
              </a:rPr>
              <a:t>signals</a:t>
            </a:r>
            <a:endParaRPr lang="es-CO" i="1" dirty="0">
              <a:latin typeface="+mj-lt"/>
              <a:ea typeface="Adobe Ming Std L" pitchFamily="18" charset="-128"/>
            </a:endParaRPr>
          </a:p>
        </p:txBody>
      </p:sp>
      <p:cxnSp>
        <p:nvCxnSpPr>
          <p:cNvPr id="58" name="57 Conector recto de flecha"/>
          <p:cNvCxnSpPr/>
          <p:nvPr/>
        </p:nvCxnSpPr>
        <p:spPr>
          <a:xfrm>
            <a:off x="5678694" y="3273710"/>
            <a:ext cx="544615"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58 Rectángulo"/>
          <p:cNvSpPr/>
          <p:nvPr/>
        </p:nvSpPr>
        <p:spPr>
          <a:xfrm>
            <a:off x="3631021" y="3241818"/>
            <a:ext cx="1829092" cy="461665"/>
          </a:xfrm>
          <a:prstGeom prst="rect">
            <a:avLst/>
          </a:prstGeom>
        </p:spPr>
        <p:txBody>
          <a:bodyPr wrap="square">
            <a:spAutoFit/>
          </a:bodyPr>
          <a:lstStyle/>
          <a:p>
            <a:pPr algn="ctr"/>
            <a:r>
              <a:rPr lang="es-CO" sz="2400" b="1" i="1" dirty="0" smtClean="0">
                <a:latin typeface="Trebuchet MS" panose="020B0603020202020204" pitchFamily="34" charset="0"/>
                <a:ea typeface="Adobe Ming Std L" pitchFamily="18" charset="-128"/>
              </a:rPr>
              <a:t>Predictor</a:t>
            </a:r>
            <a:endParaRPr lang="es-CO" sz="2400" b="1" i="1" dirty="0">
              <a:latin typeface="Trebuchet MS" panose="020B0603020202020204" pitchFamily="34" charset="0"/>
              <a:ea typeface="Adobe Ming Std L" pitchFamily="18" charset="-128"/>
            </a:endParaRPr>
          </a:p>
        </p:txBody>
      </p:sp>
    </p:spTree>
    <p:extLst>
      <p:ext uri="{BB962C8B-B14F-4D97-AF65-F5344CB8AC3E}">
        <p14:creationId xmlns:p14="http://schemas.microsoft.com/office/powerpoint/2010/main" val="3503063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Grupo"/>
          <p:cNvGrpSpPr/>
          <p:nvPr/>
        </p:nvGrpSpPr>
        <p:grpSpPr>
          <a:xfrm>
            <a:off x="1296815" y="2242644"/>
            <a:ext cx="3607842" cy="2829232"/>
            <a:chOff x="679607" y="2082334"/>
            <a:chExt cx="5346613" cy="2723007"/>
          </a:xfrm>
        </p:grpSpPr>
        <p:cxnSp>
          <p:nvCxnSpPr>
            <p:cNvPr id="5" name="4 Conector recto de flecha"/>
            <p:cNvCxnSpPr/>
            <p:nvPr/>
          </p:nvCxnSpPr>
          <p:spPr>
            <a:xfrm flipV="1">
              <a:off x="1763688" y="2420888"/>
              <a:ext cx="0" cy="20162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p:nvPr/>
          </p:nvCxnSpPr>
          <p:spPr>
            <a:xfrm>
              <a:off x="1763688" y="4437112"/>
              <a:ext cx="4262532"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11 Forma libre"/>
            <p:cNvSpPr/>
            <p:nvPr/>
          </p:nvSpPr>
          <p:spPr>
            <a:xfrm>
              <a:off x="1783307" y="3074174"/>
              <a:ext cx="4151939" cy="1209398"/>
            </a:xfrm>
            <a:custGeom>
              <a:avLst/>
              <a:gdLst>
                <a:gd name="connsiteX0" fmla="*/ 0 w 4173794"/>
                <a:gd name="connsiteY0" fmla="*/ 1578120 h 1578120"/>
                <a:gd name="connsiteX1" fmla="*/ 1032387 w 4173794"/>
                <a:gd name="connsiteY1" fmla="*/ 1238907 h 1578120"/>
                <a:gd name="connsiteX2" fmla="*/ 1902542 w 4173794"/>
                <a:gd name="connsiteY2" fmla="*/ 43 h 1578120"/>
                <a:gd name="connsiteX3" fmla="*/ 2816942 w 4173794"/>
                <a:gd name="connsiteY3" fmla="*/ 1194662 h 1578120"/>
                <a:gd name="connsiteX4" fmla="*/ 4173794 w 4173794"/>
                <a:gd name="connsiteY4" fmla="*/ 1563372 h 1578120"/>
                <a:gd name="connsiteX0" fmla="*/ 0 w 4173794"/>
                <a:gd name="connsiteY0" fmla="*/ 1578625 h 1578625"/>
                <a:gd name="connsiteX1" fmla="*/ 619432 w 4173794"/>
                <a:gd name="connsiteY1" fmla="*/ 1047683 h 1578625"/>
                <a:gd name="connsiteX2" fmla="*/ 1902542 w 4173794"/>
                <a:gd name="connsiteY2" fmla="*/ 548 h 1578625"/>
                <a:gd name="connsiteX3" fmla="*/ 2816942 w 4173794"/>
                <a:gd name="connsiteY3" fmla="*/ 1195167 h 1578625"/>
                <a:gd name="connsiteX4" fmla="*/ 4173794 w 4173794"/>
                <a:gd name="connsiteY4" fmla="*/ 1563877 h 1578625"/>
                <a:gd name="connsiteX0" fmla="*/ 0 w 4173794"/>
                <a:gd name="connsiteY0" fmla="*/ 1578608 h 1578608"/>
                <a:gd name="connsiteX1" fmla="*/ 619432 w 4173794"/>
                <a:gd name="connsiteY1" fmla="*/ 1047666 h 1578608"/>
                <a:gd name="connsiteX2" fmla="*/ 1902542 w 4173794"/>
                <a:gd name="connsiteY2" fmla="*/ 531 h 1578608"/>
                <a:gd name="connsiteX3" fmla="*/ 3421626 w 4173794"/>
                <a:gd name="connsiteY3" fmla="*/ 914931 h 1578608"/>
                <a:gd name="connsiteX4" fmla="*/ 4173794 w 4173794"/>
                <a:gd name="connsiteY4" fmla="*/ 1563860 h 1578608"/>
                <a:gd name="connsiteX0" fmla="*/ 0 w 4173794"/>
                <a:gd name="connsiteY0" fmla="*/ 1578608 h 1578608"/>
                <a:gd name="connsiteX1" fmla="*/ 619432 w 4173794"/>
                <a:gd name="connsiteY1" fmla="*/ 1047666 h 1578608"/>
                <a:gd name="connsiteX2" fmla="*/ 1902542 w 4173794"/>
                <a:gd name="connsiteY2" fmla="*/ 531 h 1578608"/>
                <a:gd name="connsiteX3" fmla="*/ 3421626 w 4173794"/>
                <a:gd name="connsiteY3" fmla="*/ 914931 h 1578608"/>
                <a:gd name="connsiteX4" fmla="*/ 4173794 w 4173794"/>
                <a:gd name="connsiteY4" fmla="*/ 1563860 h 1578608"/>
                <a:gd name="connsiteX0" fmla="*/ 0 w 4173794"/>
                <a:gd name="connsiteY0" fmla="*/ 1357630 h 1357630"/>
                <a:gd name="connsiteX1" fmla="*/ 619432 w 4173794"/>
                <a:gd name="connsiteY1" fmla="*/ 826688 h 1357630"/>
                <a:gd name="connsiteX2" fmla="*/ 1946787 w 4173794"/>
                <a:gd name="connsiteY2" fmla="*/ 779 h 1357630"/>
                <a:gd name="connsiteX3" fmla="*/ 3421626 w 4173794"/>
                <a:gd name="connsiteY3" fmla="*/ 693953 h 1357630"/>
                <a:gd name="connsiteX4" fmla="*/ 4173794 w 4173794"/>
                <a:gd name="connsiteY4" fmla="*/ 1342882 h 1357630"/>
                <a:gd name="connsiteX0" fmla="*/ 0 w 4173794"/>
                <a:gd name="connsiteY0" fmla="*/ 1358417 h 1358417"/>
                <a:gd name="connsiteX1" fmla="*/ 722671 w 4173794"/>
                <a:gd name="connsiteY1" fmla="*/ 886469 h 1358417"/>
                <a:gd name="connsiteX2" fmla="*/ 1946787 w 4173794"/>
                <a:gd name="connsiteY2" fmla="*/ 1566 h 1358417"/>
                <a:gd name="connsiteX3" fmla="*/ 3421626 w 4173794"/>
                <a:gd name="connsiteY3" fmla="*/ 694740 h 1358417"/>
                <a:gd name="connsiteX4" fmla="*/ 4173794 w 4173794"/>
                <a:gd name="connsiteY4" fmla="*/ 1343669 h 1358417"/>
                <a:gd name="connsiteX0" fmla="*/ 0 w 4173794"/>
                <a:gd name="connsiteY0" fmla="*/ 1357050 h 1357050"/>
                <a:gd name="connsiteX1" fmla="*/ 722671 w 4173794"/>
                <a:gd name="connsiteY1" fmla="*/ 885102 h 1357050"/>
                <a:gd name="connsiteX2" fmla="*/ 1946787 w 4173794"/>
                <a:gd name="connsiteY2" fmla="*/ 199 h 1357050"/>
                <a:gd name="connsiteX3" fmla="*/ 3333136 w 4173794"/>
                <a:gd name="connsiteY3" fmla="*/ 811360 h 1357050"/>
                <a:gd name="connsiteX4" fmla="*/ 4173794 w 4173794"/>
                <a:gd name="connsiteY4" fmla="*/ 1342302 h 1357050"/>
                <a:gd name="connsiteX0" fmla="*/ 0 w 4173794"/>
                <a:gd name="connsiteY0" fmla="*/ 1357050 h 1357050"/>
                <a:gd name="connsiteX1" fmla="*/ 722671 w 4173794"/>
                <a:gd name="connsiteY1" fmla="*/ 885102 h 1357050"/>
                <a:gd name="connsiteX2" fmla="*/ 1946787 w 4173794"/>
                <a:gd name="connsiteY2" fmla="*/ 199 h 1357050"/>
                <a:gd name="connsiteX3" fmla="*/ 3333136 w 4173794"/>
                <a:gd name="connsiteY3" fmla="*/ 811360 h 1357050"/>
                <a:gd name="connsiteX4" fmla="*/ 4173794 w 4173794"/>
                <a:gd name="connsiteY4" fmla="*/ 1342302 h 1357050"/>
                <a:gd name="connsiteX0" fmla="*/ 0 w 4173794"/>
                <a:gd name="connsiteY0" fmla="*/ 1357035 h 1357035"/>
                <a:gd name="connsiteX1" fmla="*/ 722671 w 4173794"/>
                <a:gd name="connsiteY1" fmla="*/ 885087 h 1357035"/>
                <a:gd name="connsiteX2" fmla="*/ 1946787 w 4173794"/>
                <a:gd name="connsiteY2" fmla="*/ 184 h 1357035"/>
                <a:gd name="connsiteX3" fmla="*/ 3333136 w 4173794"/>
                <a:gd name="connsiteY3" fmla="*/ 811345 h 1357035"/>
                <a:gd name="connsiteX4" fmla="*/ 4173794 w 4173794"/>
                <a:gd name="connsiteY4" fmla="*/ 1342287 h 1357035"/>
                <a:gd name="connsiteX0" fmla="*/ 0 w 4173794"/>
                <a:gd name="connsiteY0" fmla="*/ 1357035 h 1357035"/>
                <a:gd name="connsiteX1" fmla="*/ 722671 w 4173794"/>
                <a:gd name="connsiteY1" fmla="*/ 885087 h 1357035"/>
                <a:gd name="connsiteX2" fmla="*/ 1946787 w 4173794"/>
                <a:gd name="connsiteY2" fmla="*/ 184 h 1357035"/>
                <a:gd name="connsiteX3" fmla="*/ 3333136 w 4173794"/>
                <a:gd name="connsiteY3" fmla="*/ 811345 h 1357035"/>
                <a:gd name="connsiteX4" fmla="*/ 4173794 w 4173794"/>
                <a:gd name="connsiteY4" fmla="*/ 1342287 h 1357035"/>
                <a:gd name="connsiteX0" fmla="*/ 0 w 4173794"/>
                <a:gd name="connsiteY0" fmla="*/ 1356879 h 1356879"/>
                <a:gd name="connsiteX1" fmla="*/ 722671 w 4173794"/>
                <a:gd name="connsiteY1" fmla="*/ 884931 h 1356879"/>
                <a:gd name="connsiteX2" fmla="*/ 1946787 w 4173794"/>
                <a:gd name="connsiteY2" fmla="*/ 28 h 1356879"/>
                <a:gd name="connsiteX3" fmla="*/ 3318387 w 4173794"/>
                <a:gd name="connsiteY3" fmla="*/ 855434 h 1356879"/>
                <a:gd name="connsiteX4" fmla="*/ 4173794 w 4173794"/>
                <a:gd name="connsiteY4" fmla="*/ 1342131 h 1356879"/>
                <a:gd name="connsiteX0" fmla="*/ 0 w 4173794"/>
                <a:gd name="connsiteY0" fmla="*/ 1356882 h 1356882"/>
                <a:gd name="connsiteX1" fmla="*/ 722671 w 4173794"/>
                <a:gd name="connsiteY1" fmla="*/ 884934 h 1356882"/>
                <a:gd name="connsiteX2" fmla="*/ 1946787 w 4173794"/>
                <a:gd name="connsiteY2" fmla="*/ 31 h 1356882"/>
                <a:gd name="connsiteX3" fmla="*/ 3318387 w 4173794"/>
                <a:gd name="connsiteY3" fmla="*/ 855437 h 1356882"/>
                <a:gd name="connsiteX4" fmla="*/ 4173794 w 4173794"/>
                <a:gd name="connsiteY4" fmla="*/ 1342134 h 1356882"/>
                <a:gd name="connsiteX0" fmla="*/ 0 w 4173794"/>
                <a:gd name="connsiteY0" fmla="*/ 1356882 h 1356882"/>
                <a:gd name="connsiteX1" fmla="*/ 722671 w 4173794"/>
                <a:gd name="connsiteY1" fmla="*/ 884934 h 1356882"/>
                <a:gd name="connsiteX2" fmla="*/ 1946787 w 4173794"/>
                <a:gd name="connsiteY2" fmla="*/ 31 h 1356882"/>
                <a:gd name="connsiteX3" fmla="*/ 3318387 w 4173794"/>
                <a:gd name="connsiteY3" fmla="*/ 855437 h 1356882"/>
                <a:gd name="connsiteX4" fmla="*/ 4173794 w 4173794"/>
                <a:gd name="connsiteY4" fmla="*/ 1342134 h 1356882"/>
                <a:gd name="connsiteX0" fmla="*/ 0 w 4173794"/>
                <a:gd name="connsiteY0" fmla="*/ 1356882 h 1356882"/>
                <a:gd name="connsiteX1" fmla="*/ 766916 w 4173794"/>
                <a:gd name="connsiteY1" fmla="*/ 884934 h 1356882"/>
                <a:gd name="connsiteX2" fmla="*/ 1946787 w 4173794"/>
                <a:gd name="connsiteY2" fmla="*/ 31 h 1356882"/>
                <a:gd name="connsiteX3" fmla="*/ 3318387 w 4173794"/>
                <a:gd name="connsiteY3" fmla="*/ 855437 h 1356882"/>
                <a:gd name="connsiteX4" fmla="*/ 4173794 w 4173794"/>
                <a:gd name="connsiteY4" fmla="*/ 1342134 h 1356882"/>
                <a:gd name="connsiteX0" fmla="*/ 0 w 4173794"/>
                <a:gd name="connsiteY0" fmla="*/ 1356882 h 1356882"/>
                <a:gd name="connsiteX1" fmla="*/ 766916 w 4173794"/>
                <a:gd name="connsiteY1" fmla="*/ 884934 h 1356882"/>
                <a:gd name="connsiteX2" fmla="*/ 2121637 w 4173794"/>
                <a:gd name="connsiteY2" fmla="*/ 31 h 1356882"/>
                <a:gd name="connsiteX3" fmla="*/ 3318387 w 4173794"/>
                <a:gd name="connsiteY3" fmla="*/ 855437 h 1356882"/>
                <a:gd name="connsiteX4" fmla="*/ 4173794 w 4173794"/>
                <a:gd name="connsiteY4" fmla="*/ 1342134 h 1356882"/>
                <a:gd name="connsiteX0" fmla="*/ 0 w 4173794"/>
                <a:gd name="connsiteY0" fmla="*/ 1179901 h 1342134"/>
                <a:gd name="connsiteX1" fmla="*/ 766916 w 4173794"/>
                <a:gd name="connsiteY1" fmla="*/ 884934 h 1342134"/>
                <a:gd name="connsiteX2" fmla="*/ 2121637 w 4173794"/>
                <a:gd name="connsiteY2" fmla="*/ 31 h 1342134"/>
                <a:gd name="connsiteX3" fmla="*/ 3318387 w 4173794"/>
                <a:gd name="connsiteY3" fmla="*/ 855437 h 1342134"/>
                <a:gd name="connsiteX4" fmla="*/ 4173794 w 4173794"/>
                <a:gd name="connsiteY4" fmla="*/ 1342134 h 1342134"/>
                <a:gd name="connsiteX0" fmla="*/ 0 w 4239364"/>
                <a:gd name="connsiteY0" fmla="*/ 1179901 h 1209398"/>
                <a:gd name="connsiteX1" fmla="*/ 766916 w 4239364"/>
                <a:gd name="connsiteY1" fmla="*/ 884934 h 1209398"/>
                <a:gd name="connsiteX2" fmla="*/ 2121637 w 4239364"/>
                <a:gd name="connsiteY2" fmla="*/ 31 h 1209398"/>
                <a:gd name="connsiteX3" fmla="*/ 3318387 w 4239364"/>
                <a:gd name="connsiteY3" fmla="*/ 855437 h 1209398"/>
                <a:gd name="connsiteX4" fmla="*/ 4239364 w 4239364"/>
                <a:gd name="connsiteY4" fmla="*/ 1209398 h 1209398"/>
                <a:gd name="connsiteX0" fmla="*/ 0 w 4326788"/>
                <a:gd name="connsiteY0" fmla="*/ 1179901 h 1209398"/>
                <a:gd name="connsiteX1" fmla="*/ 766916 w 4326788"/>
                <a:gd name="connsiteY1" fmla="*/ 884934 h 1209398"/>
                <a:gd name="connsiteX2" fmla="*/ 2121637 w 4326788"/>
                <a:gd name="connsiteY2" fmla="*/ 31 h 1209398"/>
                <a:gd name="connsiteX3" fmla="*/ 3318387 w 4326788"/>
                <a:gd name="connsiteY3" fmla="*/ 855437 h 1209398"/>
                <a:gd name="connsiteX4" fmla="*/ 4326788 w 4326788"/>
                <a:gd name="connsiteY4" fmla="*/ 1209398 h 1209398"/>
                <a:gd name="connsiteX0" fmla="*/ 0 w 4151938"/>
                <a:gd name="connsiteY0" fmla="*/ 1179901 h 1209398"/>
                <a:gd name="connsiteX1" fmla="*/ 766916 w 4151938"/>
                <a:gd name="connsiteY1" fmla="*/ 884934 h 1209398"/>
                <a:gd name="connsiteX2" fmla="*/ 2121637 w 4151938"/>
                <a:gd name="connsiteY2" fmla="*/ 31 h 1209398"/>
                <a:gd name="connsiteX3" fmla="*/ 3318387 w 4151938"/>
                <a:gd name="connsiteY3" fmla="*/ 855437 h 1209398"/>
                <a:gd name="connsiteX4" fmla="*/ 4151938 w 4151938"/>
                <a:gd name="connsiteY4" fmla="*/ 1209398 h 1209398"/>
                <a:gd name="connsiteX0" fmla="*/ 0 w 4151938"/>
                <a:gd name="connsiteY0" fmla="*/ 1179901 h 1209398"/>
                <a:gd name="connsiteX1" fmla="*/ 766916 w 4151938"/>
                <a:gd name="connsiteY1" fmla="*/ 884934 h 1209398"/>
                <a:gd name="connsiteX2" fmla="*/ 2012356 w 4151938"/>
                <a:gd name="connsiteY2" fmla="*/ 31 h 1209398"/>
                <a:gd name="connsiteX3" fmla="*/ 3318387 w 4151938"/>
                <a:gd name="connsiteY3" fmla="*/ 855437 h 1209398"/>
                <a:gd name="connsiteX4" fmla="*/ 4151938 w 4151938"/>
                <a:gd name="connsiteY4" fmla="*/ 1209398 h 120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1938" h="1209398">
                  <a:moveTo>
                    <a:pt x="0" y="1179901"/>
                  </a:moveTo>
                  <a:cubicBezTo>
                    <a:pt x="357648" y="1141801"/>
                    <a:pt x="431523" y="1081579"/>
                    <a:pt x="766916" y="884934"/>
                  </a:cubicBezTo>
                  <a:cubicBezTo>
                    <a:pt x="1102309" y="688289"/>
                    <a:pt x="1587111" y="4947"/>
                    <a:pt x="2012356" y="31"/>
                  </a:cubicBezTo>
                  <a:cubicBezTo>
                    <a:pt x="2437601" y="-4885"/>
                    <a:pt x="2910348" y="565385"/>
                    <a:pt x="3318387" y="855437"/>
                  </a:cubicBezTo>
                  <a:cubicBezTo>
                    <a:pt x="3755923" y="1160237"/>
                    <a:pt x="3923338" y="1150405"/>
                    <a:pt x="4151938" y="120939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400"/>
            </a:p>
          </p:txBody>
        </p:sp>
        <p:sp>
          <p:nvSpPr>
            <p:cNvPr id="17" name="16 CuadroTexto"/>
            <p:cNvSpPr txBox="1"/>
            <p:nvPr/>
          </p:nvSpPr>
          <p:spPr>
            <a:xfrm>
              <a:off x="3274351" y="4509120"/>
              <a:ext cx="1416308" cy="296221"/>
            </a:xfrm>
            <a:prstGeom prst="rect">
              <a:avLst/>
            </a:prstGeom>
            <a:noFill/>
          </p:spPr>
          <p:txBody>
            <a:bodyPr wrap="none" rtlCol="0">
              <a:spAutoFit/>
            </a:bodyPr>
            <a:lstStyle/>
            <a:p>
              <a:pPr algn="ctr"/>
              <a:r>
                <a:rPr lang="es-CO" sz="1400" dirty="0" err="1" smtClean="0">
                  <a:latin typeface="Adobe Kaiti Std R" pitchFamily="18" charset="-128"/>
                  <a:ea typeface="Adobe Kaiti Std R" pitchFamily="18" charset="-128"/>
                </a:rPr>
                <a:t>Middle</a:t>
              </a:r>
              <a:r>
                <a:rPr lang="es-CO" sz="1400" dirty="0" smtClean="0">
                  <a:latin typeface="Adobe Kaiti Std R" pitchFamily="18" charset="-128"/>
                  <a:ea typeface="Adobe Kaiti Std R" pitchFamily="18" charset="-128"/>
                </a:rPr>
                <a:t>(</a:t>
              </a:r>
              <a:r>
                <a:rPr lang="es-CO" altLang="ja-JP" sz="1400" i="1" dirty="0" smtClean="0">
                  <a:latin typeface="Adobe Kaiti Std R" pitchFamily="18" charset="-128"/>
                  <a:ea typeface="Adobe Kaiti Std R" pitchFamily="18" charset="-128"/>
                </a:rPr>
                <a:t>u</a:t>
              </a:r>
              <a:r>
                <a:rPr lang="es-CO" sz="1400" dirty="0" smtClean="0">
                  <a:latin typeface="Adobe Kaiti Std R" pitchFamily="18" charset="-128"/>
                  <a:ea typeface="Adobe Kaiti Std R" pitchFamily="18" charset="-128"/>
                </a:rPr>
                <a:t>)</a:t>
              </a:r>
            </a:p>
          </p:txBody>
        </p:sp>
        <p:sp>
          <p:nvSpPr>
            <p:cNvPr id="18" name="17 CuadroTexto"/>
            <p:cNvSpPr txBox="1"/>
            <p:nvPr/>
          </p:nvSpPr>
          <p:spPr>
            <a:xfrm>
              <a:off x="4842119" y="4503294"/>
              <a:ext cx="843799" cy="296221"/>
            </a:xfrm>
            <a:prstGeom prst="rect">
              <a:avLst/>
            </a:prstGeom>
            <a:noFill/>
          </p:spPr>
          <p:txBody>
            <a:bodyPr wrap="none" rtlCol="0">
              <a:spAutoFit/>
            </a:bodyPr>
            <a:lstStyle/>
            <a:p>
              <a:r>
                <a:rPr lang="es-CO" sz="1400" dirty="0" smtClean="0">
                  <a:latin typeface="Adobe Kaiti Std R" pitchFamily="18" charset="-128"/>
                  <a:ea typeface="Adobe Kaiti Std R" pitchFamily="18" charset="-128"/>
                </a:rPr>
                <a:t>High</a:t>
              </a:r>
              <a:endParaRPr lang="es-CO" sz="1400" dirty="0">
                <a:latin typeface="Adobe Kaiti Std R" pitchFamily="18" charset="-128"/>
                <a:ea typeface="Adobe Kaiti Std R" pitchFamily="18" charset="-128"/>
              </a:endParaRPr>
            </a:p>
          </p:txBody>
        </p:sp>
        <p:sp>
          <p:nvSpPr>
            <p:cNvPr id="19" name="18 CuadroTexto"/>
            <p:cNvSpPr txBox="1"/>
            <p:nvPr/>
          </p:nvSpPr>
          <p:spPr>
            <a:xfrm>
              <a:off x="1996732" y="4489376"/>
              <a:ext cx="772532" cy="296221"/>
            </a:xfrm>
            <a:prstGeom prst="rect">
              <a:avLst/>
            </a:prstGeom>
            <a:noFill/>
          </p:spPr>
          <p:txBody>
            <a:bodyPr wrap="none" rtlCol="0">
              <a:spAutoFit/>
            </a:bodyPr>
            <a:lstStyle/>
            <a:p>
              <a:r>
                <a:rPr lang="es-CO" sz="1400" dirty="0" err="1" smtClean="0">
                  <a:latin typeface="Adobe Kaiti Std R" pitchFamily="18" charset="-128"/>
                  <a:ea typeface="Adobe Kaiti Std R" pitchFamily="18" charset="-128"/>
                </a:rPr>
                <a:t>Low</a:t>
              </a:r>
              <a:endParaRPr lang="es-CO" sz="1400" dirty="0">
                <a:latin typeface="Adobe Kaiti Std R" pitchFamily="18" charset="-128"/>
                <a:ea typeface="Adobe Kaiti Std R" pitchFamily="18" charset="-128"/>
              </a:endParaRPr>
            </a:p>
          </p:txBody>
        </p:sp>
        <p:sp>
          <p:nvSpPr>
            <p:cNvPr id="20" name="19 CuadroTexto"/>
            <p:cNvSpPr txBox="1"/>
            <p:nvPr/>
          </p:nvSpPr>
          <p:spPr>
            <a:xfrm>
              <a:off x="679607" y="2082334"/>
              <a:ext cx="1385425" cy="325843"/>
            </a:xfrm>
            <a:prstGeom prst="rect">
              <a:avLst/>
            </a:prstGeom>
            <a:noFill/>
          </p:spPr>
          <p:txBody>
            <a:bodyPr wrap="none" rtlCol="0">
              <a:spAutoFit/>
            </a:bodyPr>
            <a:lstStyle/>
            <a:p>
              <a:r>
                <a:rPr lang="en-US" sz="1600" b="1" dirty="0" smtClean="0">
                  <a:latin typeface="Adobe Kaiti Std R" pitchFamily="18" charset="-128"/>
                  <a:ea typeface="Adobe Kaiti Std R" pitchFamily="18" charset="-128"/>
                </a:rPr>
                <a:t>Interest</a:t>
              </a:r>
              <a:endParaRPr lang="es-CO" sz="1600" b="1" dirty="0">
                <a:latin typeface="Adobe Kaiti Std R" pitchFamily="18" charset="-128"/>
                <a:ea typeface="Adobe Kaiti Std R" pitchFamily="18" charset="-128"/>
              </a:endParaRPr>
            </a:p>
          </p:txBody>
        </p:sp>
        <p:sp>
          <p:nvSpPr>
            <p:cNvPr id="21" name="20 CuadroTexto"/>
            <p:cNvSpPr txBox="1"/>
            <p:nvPr/>
          </p:nvSpPr>
          <p:spPr>
            <a:xfrm>
              <a:off x="954860" y="2920284"/>
              <a:ext cx="843800" cy="296221"/>
            </a:xfrm>
            <a:prstGeom prst="rect">
              <a:avLst/>
            </a:prstGeom>
            <a:noFill/>
          </p:spPr>
          <p:txBody>
            <a:bodyPr wrap="none" rtlCol="0">
              <a:spAutoFit/>
            </a:bodyPr>
            <a:lstStyle/>
            <a:p>
              <a:pPr algn="ctr"/>
              <a:r>
                <a:rPr lang="es-CO" sz="1400" dirty="0" smtClean="0">
                  <a:latin typeface="Adobe Kaiti Std R" pitchFamily="18" charset="-128"/>
                  <a:ea typeface="Adobe Kaiti Std R" pitchFamily="18" charset="-128"/>
                </a:rPr>
                <a:t>High</a:t>
              </a:r>
            </a:p>
          </p:txBody>
        </p:sp>
        <p:sp>
          <p:nvSpPr>
            <p:cNvPr id="22" name="21 CuadroTexto"/>
            <p:cNvSpPr txBox="1"/>
            <p:nvPr/>
          </p:nvSpPr>
          <p:spPr>
            <a:xfrm>
              <a:off x="1044763" y="4037097"/>
              <a:ext cx="772533" cy="296221"/>
            </a:xfrm>
            <a:prstGeom prst="rect">
              <a:avLst/>
            </a:prstGeom>
            <a:noFill/>
          </p:spPr>
          <p:txBody>
            <a:bodyPr wrap="none" rtlCol="0">
              <a:spAutoFit/>
            </a:bodyPr>
            <a:lstStyle/>
            <a:p>
              <a:pPr algn="ctr"/>
              <a:r>
                <a:rPr lang="en-US" sz="1400" dirty="0" smtClean="0">
                  <a:latin typeface="Adobe Kaiti Std R" pitchFamily="18" charset="-128"/>
                  <a:ea typeface="Adobe Kaiti Std R" pitchFamily="18" charset="-128"/>
                </a:rPr>
                <a:t>Low</a:t>
              </a:r>
              <a:endParaRPr lang="es-CO" sz="1400" dirty="0" smtClean="0">
                <a:latin typeface="Adobe Kaiti Std R" pitchFamily="18" charset="-128"/>
                <a:ea typeface="Adobe Kaiti Std R" pitchFamily="18" charset="-128"/>
              </a:endParaRPr>
            </a:p>
          </p:txBody>
        </p:sp>
      </p:grpSp>
      <p:sp>
        <p:nvSpPr>
          <p:cNvPr id="29" name="28 CuadroTexto"/>
          <p:cNvSpPr txBox="1"/>
          <p:nvPr/>
        </p:nvSpPr>
        <p:spPr>
          <a:xfrm>
            <a:off x="2589157" y="5088473"/>
            <a:ext cx="1818126" cy="338554"/>
          </a:xfrm>
          <a:prstGeom prst="rect">
            <a:avLst/>
          </a:prstGeom>
          <a:noFill/>
        </p:spPr>
        <p:txBody>
          <a:bodyPr wrap="none" rtlCol="0">
            <a:spAutoFit/>
          </a:bodyPr>
          <a:lstStyle/>
          <a:p>
            <a:r>
              <a:rPr lang="en-US" sz="1600" b="1" dirty="0" smtClean="0">
                <a:latin typeface="Adobe Kaiti Std R" pitchFamily="18" charset="-128"/>
                <a:ea typeface="Adobe Kaiti Std R" pitchFamily="18" charset="-128"/>
              </a:rPr>
              <a:t>Prediction Error </a:t>
            </a:r>
            <a:endParaRPr lang="es-CO" sz="1600" b="1" dirty="0">
              <a:latin typeface="Adobe Kaiti Std R" pitchFamily="18" charset="-128"/>
              <a:ea typeface="Adobe Kaiti Std R" pitchFamily="18" charset="-128"/>
            </a:endParaRPr>
          </a:p>
        </p:txBody>
      </p:sp>
    </p:spTree>
    <p:extLst>
      <p:ext uri="{BB962C8B-B14F-4D97-AF65-F5344CB8AC3E}">
        <p14:creationId xmlns:p14="http://schemas.microsoft.com/office/powerpoint/2010/main" val="2487629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65826" y="5158011"/>
            <a:ext cx="2448272" cy="11521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CO" b="1" i="1" dirty="0">
              <a:latin typeface="+mj-lt"/>
              <a:ea typeface="Adobe Ming Std L" pitchFamily="18" charset="-128"/>
            </a:endParaRPr>
          </a:p>
        </p:txBody>
      </p:sp>
      <p:cxnSp>
        <p:nvCxnSpPr>
          <p:cNvPr id="3" name="2 Conector recto de flecha"/>
          <p:cNvCxnSpPr/>
          <p:nvPr/>
        </p:nvCxnSpPr>
        <p:spPr>
          <a:xfrm>
            <a:off x="2771801" y="5948103"/>
            <a:ext cx="567067"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3 Conector recto de flecha"/>
          <p:cNvCxnSpPr/>
          <p:nvPr/>
        </p:nvCxnSpPr>
        <p:spPr>
          <a:xfrm flipV="1">
            <a:off x="2771800" y="5484640"/>
            <a:ext cx="575378" cy="1690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4 CuadroTexto"/>
          <p:cNvSpPr txBox="1"/>
          <p:nvPr/>
        </p:nvSpPr>
        <p:spPr>
          <a:xfrm>
            <a:off x="1226494" y="5796791"/>
            <a:ext cx="1465851" cy="369332"/>
          </a:xfrm>
          <a:prstGeom prst="rect">
            <a:avLst/>
          </a:prstGeom>
          <a:noFill/>
        </p:spPr>
        <p:txBody>
          <a:bodyPr wrap="none" rtlCol="0">
            <a:spAutoFit/>
          </a:bodyPr>
          <a:lstStyle/>
          <a:p>
            <a:r>
              <a:rPr lang="es-CO" i="1" dirty="0" smtClean="0">
                <a:latin typeface="+mj-lt"/>
                <a:ea typeface="Adobe Ming Std L" pitchFamily="18" charset="-128"/>
              </a:rPr>
              <a:t>Motor </a:t>
            </a:r>
            <a:r>
              <a:rPr lang="es-CO" i="1" dirty="0" err="1" smtClean="0">
                <a:latin typeface="+mj-lt"/>
                <a:ea typeface="Adobe Ming Std L" pitchFamily="18" charset="-128"/>
              </a:rPr>
              <a:t>signals</a:t>
            </a:r>
            <a:endParaRPr lang="es-CO" i="1" dirty="0">
              <a:latin typeface="+mj-lt"/>
              <a:ea typeface="Adobe Ming Std L" pitchFamily="18" charset="-128"/>
            </a:endParaRPr>
          </a:p>
        </p:txBody>
      </p:sp>
      <p:sp>
        <p:nvSpPr>
          <p:cNvPr id="6" name="5 CuadroTexto"/>
          <p:cNvSpPr txBox="1"/>
          <p:nvPr/>
        </p:nvSpPr>
        <p:spPr>
          <a:xfrm>
            <a:off x="1132176" y="5292734"/>
            <a:ext cx="1602939" cy="369332"/>
          </a:xfrm>
          <a:prstGeom prst="rect">
            <a:avLst/>
          </a:prstGeom>
          <a:noFill/>
        </p:spPr>
        <p:txBody>
          <a:bodyPr wrap="none" rtlCol="0">
            <a:spAutoFit/>
          </a:bodyPr>
          <a:lstStyle/>
          <a:p>
            <a:r>
              <a:rPr lang="es-CO" i="1" dirty="0" err="1" smtClean="0">
                <a:latin typeface="+mj-lt"/>
                <a:ea typeface="Adobe Ming Std L" pitchFamily="18" charset="-128"/>
              </a:rPr>
              <a:t>Sensory</a:t>
            </a:r>
            <a:r>
              <a:rPr lang="es-CO" i="1" dirty="0" smtClean="0">
                <a:latin typeface="+mj-lt"/>
                <a:ea typeface="Adobe Ming Std L" pitchFamily="18" charset="-128"/>
              </a:rPr>
              <a:t> </a:t>
            </a:r>
            <a:r>
              <a:rPr lang="es-CO" i="1" dirty="0" err="1" smtClean="0">
                <a:latin typeface="+mj-lt"/>
                <a:ea typeface="Adobe Ming Std L" pitchFamily="18" charset="-128"/>
              </a:rPr>
              <a:t>signals</a:t>
            </a:r>
            <a:endParaRPr lang="es-CO" i="1" dirty="0">
              <a:latin typeface="+mj-lt"/>
              <a:ea typeface="Adobe Ming Std L" pitchFamily="18" charset="-128"/>
            </a:endParaRPr>
          </a:p>
        </p:txBody>
      </p:sp>
      <p:sp>
        <p:nvSpPr>
          <p:cNvPr id="7" name="6 CuadroTexto"/>
          <p:cNvSpPr txBox="1"/>
          <p:nvPr/>
        </p:nvSpPr>
        <p:spPr>
          <a:xfrm>
            <a:off x="6234822" y="5865030"/>
            <a:ext cx="1865570" cy="646331"/>
          </a:xfrm>
          <a:prstGeom prst="rect">
            <a:avLst/>
          </a:prstGeom>
          <a:noFill/>
        </p:spPr>
        <p:txBody>
          <a:bodyPr wrap="square" rtlCol="0">
            <a:spAutoFit/>
          </a:bodyPr>
          <a:lstStyle/>
          <a:p>
            <a:r>
              <a:rPr lang="es-CO" i="1" dirty="0" err="1" smtClean="0">
                <a:latin typeface="+mj-lt"/>
                <a:ea typeface="Adobe Ming Std L" pitchFamily="18" charset="-128"/>
              </a:rPr>
              <a:t>Predicted</a:t>
            </a:r>
            <a:r>
              <a:rPr lang="es-CO" i="1" dirty="0">
                <a:latin typeface="+mj-lt"/>
                <a:ea typeface="Adobe Ming Std L" pitchFamily="18" charset="-128"/>
              </a:rPr>
              <a:t> </a:t>
            </a:r>
            <a:r>
              <a:rPr lang="es-CO" i="1" dirty="0" smtClean="0">
                <a:latin typeface="+mj-lt"/>
                <a:ea typeface="Adobe Ming Std L" pitchFamily="18" charset="-128"/>
              </a:rPr>
              <a:t>Motor </a:t>
            </a:r>
            <a:r>
              <a:rPr lang="es-CO" i="1" dirty="0" err="1" smtClean="0">
                <a:latin typeface="+mj-lt"/>
                <a:ea typeface="Adobe Ming Std L" pitchFamily="18" charset="-128"/>
              </a:rPr>
              <a:t>signals</a:t>
            </a:r>
            <a:endParaRPr lang="es-CO" i="1" dirty="0">
              <a:latin typeface="+mj-lt"/>
              <a:ea typeface="Adobe Ming Std L" pitchFamily="18" charset="-128"/>
            </a:endParaRPr>
          </a:p>
        </p:txBody>
      </p:sp>
      <p:sp>
        <p:nvSpPr>
          <p:cNvPr id="8" name="7 CuadroTexto"/>
          <p:cNvSpPr txBox="1"/>
          <p:nvPr/>
        </p:nvSpPr>
        <p:spPr>
          <a:xfrm>
            <a:off x="6259668" y="5158012"/>
            <a:ext cx="1840725" cy="646331"/>
          </a:xfrm>
          <a:prstGeom prst="rect">
            <a:avLst/>
          </a:prstGeom>
          <a:noFill/>
        </p:spPr>
        <p:txBody>
          <a:bodyPr wrap="square" rtlCol="0">
            <a:spAutoFit/>
          </a:bodyPr>
          <a:lstStyle/>
          <a:p>
            <a:r>
              <a:rPr lang="es-CO" i="1" dirty="0" err="1" smtClean="0">
                <a:latin typeface="+mj-lt"/>
                <a:ea typeface="Adobe Ming Std L" pitchFamily="18" charset="-128"/>
              </a:rPr>
              <a:t>Predicted</a:t>
            </a:r>
            <a:r>
              <a:rPr lang="es-CO" i="1" dirty="0" smtClean="0">
                <a:latin typeface="+mj-lt"/>
                <a:ea typeface="Adobe Ming Std L" pitchFamily="18" charset="-128"/>
              </a:rPr>
              <a:t> </a:t>
            </a:r>
            <a:r>
              <a:rPr lang="es-CO" i="1" dirty="0" err="1" smtClean="0">
                <a:latin typeface="+mj-lt"/>
                <a:ea typeface="Adobe Ming Std L" pitchFamily="18" charset="-128"/>
              </a:rPr>
              <a:t>sensory</a:t>
            </a:r>
            <a:r>
              <a:rPr lang="es-CO" i="1" dirty="0" smtClean="0">
                <a:latin typeface="+mj-lt"/>
                <a:ea typeface="Adobe Ming Std L" pitchFamily="18" charset="-128"/>
              </a:rPr>
              <a:t> </a:t>
            </a:r>
            <a:r>
              <a:rPr lang="es-CO" i="1" dirty="0" err="1" smtClean="0">
                <a:latin typeface="+mj-lt"/>
                <a:ea typeface="Adobe Ming Std L" pitchFamily="18" charset="-128"/>
              </a:rPr>
              <a:t>signals</a:t>
            </a:r>
            <a:endParaRPr lang="es-CO" i="1" dirty="0">
              <a:latin typeface="+mj-lt"/>
              <a:ea typeface="Adobe Ming Std L" pitchFamily="18" charset="-128"/>
            </a:endParaRPr>
          </a:p>
        </p:txBody>
      </p:sp>
      <p:cxnSp>
        <p:nvCxnSpPr>
          <p:cNvPr id="9" name="8 Conector recto de flecha"/>
          <p:cNvCxnSpPr/>
          <p:nvPr/>
        </p:nvCxnSpPr>
        <p:spPr>
          <a:xfrm flipV="1">
            <a:off x="5697538" y="5948104"/>
            <a:ext cx="530646" cy="1789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a:off x="5683570" y="5501543"/>
            <a:ext cx="544615"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10 CuadroTexto"/>
          <p:cNvSpPr txBox="1"/>
          <p:nvPr/>
        </p:nvSpPr>
        <p:spPr>
          <a:xfrm>
            <a:off x="1298179" y="4196107"/>
            <a:ext cx="1908279" cy="369332"/>
          </a:xfrm>
          <a:prstGeom prst="rect">
            <a:avLst/>
          </a:prstGeom>
          <a:noFill/>
        </p:spPr>
        <p:txBody>
          <a:bodyPr wrap="none" rtlCol="0">
            <a:spAutoFit/>
          </a:bodyPr>
          <a:lstStyle/>
          <a:p>
            <a:r>
              <a:rPr lang="es-CO" b="1" dirty="0" err="1" smtClean="0">
                <a:latin typeface="+mj-lt"/>
                <a:ea typeface="Adobe Ming Std L" pitchFamily="18" charset="-128"/>
              </a:rPr>
              <a:t>Action</a:t>
            </a:r>
            <a:r>
              <a:rPr lang="es-CO" b="1" dirty="0" smtClean="0">
                <a:latin typeface="+mj-lt"/>
                <a:ea typeface="Adobe Ming Std L" pitchFamily="18" charset="-128"/>
              </a:rPr>
              <a:t> </a:t>
            </a:r>
            <a:r>
              <a:rPr lang="es-CO" b="1" dirty="0" err="1" smtClean="0">
                <a:latin typeface="+mj-lt"/>
                <a:ea typeface="Adobe Ming Std L" pitchFamily="18" charset="-128"/>
              </a:rPr>
              <a:t>Production</a:t>
            </a:r>
            <a:endParaRPr lang="es-CO" b="1" dirty="0">
              <a:latin typeface="+mj-lt"/>
              <a:ea typeface="Adobe Ming Std L" pitchFamily="18" charset="-128"/>
            </a:endParaRPr>
          </a:p>
        </p:txBody>
      </p:sp>
      <p:sp>
        <p:nvSpPr>
          <p:cNvPr id="12" name="11 Rectángulo"/>
          <p:cNvSpPr/>
          <p:nvPr/>
        </p:nvSpPr>
        <p:spPr>
          <a:xfrm>
            <a:off x="1086727" y="4061384"/>
            <a:ext cx="7157683" cy="2664295"/>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atin typeface="+mj-lt"/>
            </a:endParaRPr>
          </a:p>
        </p:txBody>
      </p:sp>
      <p:sp>
        <p:nvSpPr>
          <p:cNvPr id="13" name="12 CuadroTexto"/>
          <p:cNvSpPr txBox="1"/>
          <p:nvPr/>
        </p:nvSpPr>
        <p:spPr>
          <a:xfrm>
            <a:off x="1187624" y="3568343"/>
            <a:ext cx="864096" cy="461665"/>
          </a:xfrm>
          <a:prstGeom prst="rect">
            <a:avLst/>
          </a:prstGeom>
          <a:noFill/>
        </p:spPr>
        <p:txBody>
          <a:bodyPr wrap="square" rtlCol="0">
            <a:spAutoFit/>
          </a:bodyPr>
          <a:lstStyle/>
          <a:p>
            <a:r>
              <a:rPr lang="es-CO" sz="2400" b="1" dirty="0" smtClean="0">
                <a:latin typeface="+mj-lt"/>
              </a:rPr>
              <a:t>(b)</a:t>
            </a:r>
            <a:endParaRPr lang="es-CO" sz="2400" b="1" dirty="0">
              <a:latin typeface="+mj-lt"/>
            </a:endParaRPr>
          </a:p>
        </p:txBody>
      </p:sp>
      <p:sp>
        <p:nvSpPr>
          <p:cNvPr id="14" name="13 Rectángulo"/>
          <p:cNvSpPr/>
          <p:nvPr/>
        </p:nvSpPr>
        <p:spPr>
          <a:xfrm>
            <a:off x="3635896" y="5469650"/>
            <a:ext cx="1829092" cy="461665"/>
          </a:xfrm>
          <a:prstGeom prst="rect">
            <a:avLst/>
          </a:prstGeom>
        </p:spPr>
        <p:txBody>
          <a:bodyPr wrap="square">
            <a:spAutoFit/>
          </a:bodyPr>
          <a:lstStyle/>
          <a:p>
            <a:pPr algn="ctr"/>
            <a:r>
              <a:rPr lang="es-CO" sz="2400" b="1" i="1" dirty="0" smtClean="0">
                <a:latin typeface="Trebuchet MS" panose="020B0603020202020204" pitchFamily="34" charset="0"/>
                <a:ea typeface="Adobe Ming Std L" pitchFamily="18" charset="-128"/>
              </a:rPr>
              <a:t>Predictor</a:t>
            </a:r>
            <a:endParaRPr lang="es-CO" sz="2400" b="1" i="1" dirty="0">
              <a:latin typeface="Trebuchet MS" panose="020B0603020202020204" pitchFamily="34" charset="0"/>
              <a:ea typeface="Adobe Ming Std L" pitchFamily="18" charset="-128"/>
            </a:endParaRPr>
          </a:p>
        </p:txBody>
      </p:sp>
      <p:sp>
        <p:nvSpPr>
          <p:cNvPr id="15" name="14 CuadroTexto"/>
          <p:cNvSpPr txBox="1"/>
          <p:nvPr/>
        </p:nvSpPr>
        <p:spPr>
          <a:xfrm>
            <a:off x="1257140" y="845365"/>
            <a:ext cx="1887183" cy="369332"/>
          </a:xfrm>
          <a:prstGeom prst="rect">
            <a:avLst/>
          </a:prstGeom>
          <a:noFill/>
        </p:spPr>
        <p:txBody>
          <a:bodyPr wrap="none" rtlCol="0">
            <a:spAutoFit/>
          </a:bodyPr>
          <a:lstStyle/>
          <a:p>
            <a:r>
              <a:rPr lang="es-CO" b="1" dirty="0" err="1" smtClean="0">
                <a:latin typeface="+mj-lt"/>
                <a:ea typeface="Adobe Ming Std L" pitchFamily="18" charset="-128"/>
              </a:rPr>
              <a:t>Action</a:t>
            </a:r>
            <a:r>
              <a:rPr lang="es-CO" b="1" dirty="0" smtClean="0">
                <a:latin typeface="+mj-lt"/>
                <a:ea typeface="Adobe Ming Std L" pitchFamily="18" charset="-128"/>
              </a:rPr>
              <a:t> </a:t>
            </a:r>
            <a:r>
              <a:rPr lang="es-CO" b="1" dirty="0" err="1" smtClean="0">
                <a:latin typeface="+mj-lt"/>
                <a:ea typeface="Adobe Ming Std L" pitchFamily="18" charset="-128"/>
              </a:rPr>
              <a:t>Perception</a:t>
            </a:r>
            <a:endParaRPr lang="es-CO" b="1" dirty="0">
              <a:latin typeface="+mj-lt"/>
              <a:ea typeface="Adobe Ming Std L" pitchFamily="18" charset="-128"/>
            </a:endParaRPr>
          </a:p>
        </p:txBody>
      </p:sp>
      <p:sp>
        <p:nvSpPr>
          <p:cNvPr id="16" name="15 Rectángulo"/>
          <p:cNvSpPr/>
          <p:nvPr/>
        </p:nvSpPr>
        <p:spPr>
          <a:xfrm>
            <a:off x="1086727" y="744277"/>
            <a:ext cx="7134311" cy="2541527"/>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atin typeface="+mj-lt"/>
            </a:endParaRPr>
          </a:p>
        </p:txBody>
      </p:sp>
      <p:sp>
        <p:nvSpPr>
          <p:cNvPr id="17" name="16 CuadroTexto"/>
          <p:cNvSpPr txBox="1"/>
          <p:nvPr/>
        </p:nvSpPr>
        <p:spPr>
          <a:xfrm>
            <a:off x="1187624" y="171909"/>
            <a:ext cx="864096" cy="461665"/>
          </a:xfrm>
          <a:prstGeom prst="rect">
            <a:avLst/>
          </a:prstGeom>
          <a:noFill/>
        </p:spPr>
        <p:txBody>
          <a:bodyPr wrap="square" rtlCol="0">
            <a:spAutoFit/>
          </a:bodyPr>
          <a:lstStyle/>
          <a:p>
            <a:r>
              <a:rPr lang="es-CO" sz="2400" b="1" dirty="0" smtClean="0">
                <a:latin typeface="+mj-lt"/>
              </a:rPr>
              <a:t>(a)</a:t>
            </a:r>
            <a:endParaRPr lang="es-CO" sz="2400" b="1" dirty="0">
              <a:latin typeface="+mj-lt"/>
            </a:endParaRPr>
          </a:p>
        </p:txBody>
      </p:sp>
      <p:sp>
        <p:nvSpPr>
          <p:cNvPr id="18" name="17 Rectángulo"/>
          <p:cNvSpPr/>
          <p:nvPr/>
        </p:nvSpPr>
        <p:spPr>
          <a:xfrm>
            <a:off x="3249266" y="1501691"/>
            <a:ext cx="2448272" cy="11521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CO" b="1" i="1" dirty="0">
              <a:latin typeface="+mj-lt"/>
              <a:ea typeface="Adobe Ming Std L" pitchFamily="18" charset="-128"/>
            </a:endParaRPr>
          </a:p>
        </p:txBody>
      </p:sp>
      <p:cxnSp>
        <p:nvCxnSpPr>
          <p:cNvPr id="19" name="18 Conector recto de flecha"/>
          <p:cNvCxnSpPr/>
          <p:nvPr/>
        </p:nvCxnSpPr>
        <p:spPr>
          <a:xfrm flipV="1">
            <a:off x="2755240" y="1828320"/>
            <a:ext cx="575378" cy="1690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19 CuadroTexto"/>
          <p:cNvSpPr txBox="1"/>
          <p:nvPr/>
        </p:nvSpPr>
        <p:spPr>
          <a:xfrm>
            <a:off x="1115617" y="1636415"/>
            <a:ext cx="1602939" cy="369332"/>
          </a:xfrm>
          <a:prstGeom prst="rect">
            <a:avLst/>
          </a:prstGeom>
          <a:noFill/>
        </p:spPr>
        <p:txBody>
          <a:bodyPr wrap="none" rtlCol="0">
            <a:spAutoFit/>
          </a:bodyPr>
          <a:lstStyle/>
          <a:p>
            <a:r>
              <a:rPr lang="es-CO" i="1" dirty="0" err="1" smtClean="0">
                <a:latin typeface="+mj-lt"/>
                <a:ea typeface="Adobe Ming Std L" pitchFamily="18" charset="-128"/>
              </a:rPr>
              <a:t>Sensory</a:t>
            </a:r>
            <a:r>
              <a:rPr lang="es-CO" i="1" dirty="0" smtClean="0">
                <a:latin typeface="+mj-lt"/>
                <a:ea typeface="Adobe Ming Std L" pitchFamily="18" charset="-128"/>
              </a:rPr>
              <a:t> </a:t>
            </a:r>
            <a:r>
              <a:rPr lang="es-CO" i="1" dirty="0" err="1" smtClean="0">
                <a:latin typeface="+mj-lt"/>
                <a:ea typeface="Adobe Ming Std L" pitchFamily="18" charset="-128"/>
              </a:rPr>
              <a:t>signals</a:t>
            </a:r>
            <a:endParaRPr lang="es-CO" i="1" dirty="0">
              <a:latin typeface="+mj-lt"/>
              <a:ea typeface="Adobe Ming Std L" pitchFamily="18" charset="-128"/>
            </a:endParaRPr>
          </a:p>
        </p:txBody>
      </p:sp>
      <p:sp>
        <p:nvSpPr>
          <p:cNvPr id="21" name="20 CuadroTexto"/>
          <p:cNvSpPr txBox="1"/>
          <p:nvPr/>
        </p:nvSpPr>
        <p:spPr>
          <a:xfrm>
            <a:off x="6243108" y="1501692"/>
            <a:ext cx="1840725" cy="646331"/>
          </a:xfrm>
          <a:prstGeom prst="rect">
            <a:avLst/>
          </a:prstGeom>
          <a:noFill/>
        </p:spPr>
        <p:txBody>
          <a:bodyPr wrap="square" rtlCol="0">
            <a:spAutoFit/>
          </a:bodyPr>
          <a:lstStyle/>
          <a:p>
            <a:r>
              <a:rPr lang="es-CO" i="1" dirty="0" err="1" smtClean="0">
                <a:latin typeface="+mj-lt"/>
                <a:ea typeface="Adobe Ming Std L" pitchFamily="18" charset="-128"/>
              </a:rPr>
              <a:t>Predicted</a:t>
            </a:r>
            <a:r>
              <a:rPr lang="es-CO" i="1" dirty="0" smtClean="0">
                <a:latin typeface="+mj-lt"/>
                <a:ea typeface="Adobe Ming Std L" pitchFamily="18" charset="-128"/>
              </a:rPr>
              <a:t> </a:t>
            </a:r>
            <a:r>
              <a:rPr lang="es-CO" i="1" dirty="0" err="1" smtClean="0">
                <a:latin typeface="+mj-lt"/>
                <a:ea typeface="Adobe Ming Std L" pitchFamily="18" charset="-128"/>
              </a:rPr>
              <a:t>sensory</a:t>
            </a:r>
            <a:r>
              <a:rPr lang="es-CO" i="1" dirty="0" smtClean="0">
                <a:latin typeface="+mj-lt"/>
                <a:ea typeface="Adobe Ming Std L" pitchFamily="18" charset="-128"/>
              </a:rPr>
              <a:t> </a:t>
            </a:r>
            <a:r>
              <a:rPr lang="es-CO" i="1" dirty="0" err="1" smtClean="0">
                <a:latin typeface="+mj-lt"/>
                <a:ea typeface="Adobe Ming Std L" pitchFamily="18" charset="-128"/>
              </a:rPr>
              <a:t>signals</a:t>
            </a:r>
            <a:endParaRPr lang="es-CO" i="1" dirty="0">
              <a:latin typeface="+mj-lt"/>
              <a:ea typeface="Adobe Ming Std L" pitchFamily="18" charset="-128"/>
            </a:endParaRPr>
          </a:p>
        </p:txBody>
      </p:sp>
      <p:cxnSp>
        <p:nvCxnSpPr>
          <p:cNvPr id="22" name="21 Conector recto de flecha"/>
          <p:cNvCxnSpPr/>
          <p:nvPr/>
        </p:nvCxnSpPr>
        <p:spPr>
          <a:xfrm>
            <a:off x="5667009" y="1845223"/>
            <a:ext cx="544615"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22 Rectángulo"/>
          <p:cNvSpPr/>
          <p:nvPr/>
        </p:nvSpPr>
        <p:spPr>
          <a:xfrm>
            <a:off x="3619336" y="1813330"/>
            <a:ext cx="1829092" cy="461665"/>
          </a:xfrm>
          <a:prstGeom prst="rect">
            <a:avLst/>
          </a:prstGeom>
        </p:spPr>
        <p:txBody>
          <a:bodyPr wrap="square">
            <a:spAutoFit/>
          </a:bodyPr>
          <a:lstStyle/>
          <a:p>
            <a:pPr algn="ctr"/>
            <a:r>
              <a:rPr lang="es-CO" sz="2400" b="1" i="1" dirty="0" smtClean="0">
                <a:latin typeface="Trebuchet MS" panose="020B0603020202020204" pitchFamily="34" charset="0"/>
                <a:ea typeface="Adobe Ming Std L" pitchFamily="18" charset="-128"/>
              </a:rPr>
              <a:t>Predictor</a:t>
            </a:r>
            <a:endParaRPr lang="es-CO" sz="2400" b="1" i="1" dirty="0">
              <a:latin typeface="Trebuchet MS" panose="020B0603020202020204" pitchFamily="34" charset="0"/>
              <a:ea typeface="Adobe Ming Std L" pitchFamily="18" charset="-128"/>
            </a:endParaRPr>
          </a:p>
        </p:txBody>
      </p:sp>
      <p:grpSp>
        <p:nvGrpSpPr>
          <p:cNvPr id="24" name="23 Grupo"/>
          <p:cNvGrpSpPr/>
          <p:nvPr/>
        </p:nvGrpSpPr>
        <p:grpSpPr>
          <a:xfrm>
            <a:off x="8526890" y="1813330"/>
            <a:ext cx="5653136" cy="4348213"/>
            <a:chOff x="679607" y="2082334"/>
            <a:chExt cx="5346613" cy="2652048"/>
          </a:xfrm>
        </p:grpSpPr>
        <p:cxnSp>
          <p:nvCxnSpPr>
            <p:cNvPr id="25" name="24 Conector recto de flecha"/>
            <p:cNvCxnSpPr/>
            <p:nvPr/>
          </p:nvCxnSpPr>
          <p:spPr>
            <a:xfrm flipV="1">
              <a:off x="1763688" y="2420888"/>
              <a:ext cx="0" cy="20162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a:off x="1763688" y="4437112"/>
              <a:ext cx="4262532"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26 Forma libre"/>
            <p:cNvSpPr/>
            <p:nvPr/>
          </p:nvSpPr>
          <p:spPr>
            <a:xfrm>
              <a:off x="1783307" y="3074174"/>
              <a:ext cx="4151939" cy="1209398"/>
            </a:xfrm>
            <a:custGeom>
              <a:avLst/>
              <a:gdLst>
                <a:gd name="connsiteX0" fmla="*/ 0 w 4173794"/>
                <a:gd name="connsiteY0" fmla="*/ 1578120 h 1578120"/>
                <a:gd name="connsiteX1" fmla="*/ 1032387 w 4173794"/>
                <a:gd name="connsiteY1" fmla="*/ 1238907 h 1578120"/>
                <a:gd name="connsiteX2" fmla="*/ 1902542 w 4173794"/>
                <a:gd name="connsiteY2" fmla="*/ 43 h 1578120"/>
                <a:gd name="connsiteX3" fmla="*/ 2816942 w 4173794"/>
                <a:gd name="connsiteY3" fmla="*/ 1194662 h 1578120"/>
                <a:gd name="connsiteX4" fmla="*/ 4173794 w 4173794"/>
                <a:gd name="connsiteY4" fmla="*/ 1563372 h 1578120"/>
                <a:gd name="connsiteX0" fmla="*/ 0 w 4173794"/>
                <a:gd name="connsiteY0" fmla="*/ 1578625 h 1578625"/>
                <a:gd name="connsiteX1" fmla="*/ 619432 w 4173794"/>
                <a:gd name="connsiteY1" fmla="*/ 1047683 h 1578625"/>
                <a:gd name="connsiteX2" fmla="*/ 1902542 w 4173794"/>
                <a:gd name="connsiteY2" fmla="*/ 548 h 1578625"/>
                <a:gd name="connsiteX3" fmla="*/ 2816942 w 4173794"/>
                <a:gd name="connsiteY3" fmla="*/ 1195167 h 1578625"/>
                <a:gd name="connsiteX4" fmla="*/ 4173794 w 4173794"/>
                <a:gd name="connsiteY4" fmla="*/ 1563877 h 1578625"/>
                <a:gd name="connsiteX0" fmla="*/ 0 w 4173794"/>
                <a:gd name="connsiteY0" fmla="*/ 1578608 h 1578608"/>
                <a:gd name="connsiteX1" fmla="*/ 619432 w 4173794"/>
                <a:gd name="connsiteY1" fmla="*/ 1047666 h 1578608"/>
                <a:gd name="connsiteX2" fmla="*/ 1902542 w 4173794"/>
                <a:gd name="connsiteY2" fmla="*/ 531 h 1578608"/>
                <a:gd name="connsiteX3" fmla="*/ 3421626 w 4173794"/>
                <a:gd name="connsiteY3" fmla="*/ 914931 h 1578608"/>
                <a:gd name="connsiteX4" fmla="*/ 4173794 w 4173794"/>
                <a:gd name="connsiteY4" fmla="*/ 1563860 h 1578608"/>
                <a:gd name="connsiteX0" fmla="*/ 0 w 4173794"/>
                <a:gd name="connsiteY0" fmla="*/ 1578608 h 1578608"/>
                <a:gd name="connsiteX1" fmla="*/ 619432 w 4173794"/>
                <a:gd name="connsiteY1" fmla="*/ 1047666 h 1578608"/>
                <a:gd name="connsiteX2" fmla="*/ 1902542 w 4173794"/>
                <a:gd name="connsiteY2" fmla="*/ 531 h 1578608"/>
                <a:gd name="connsiteX3" fmla="*/ 3421626 w 4173794"/>
                <a:gd name="connsiteY3" fmla="*/ 914931 h 1578608"/>
                <a:gd name="connsiteX4" fmla="*/ 4173794 w 4173794"/>
                <a:gd name="connsiteY4" fmla="*/ 1563860 h 1578608"/>
                <a:gd name="connsiteX0" fmla="*/ 0 w 4173794"/>
                <a:gd name="connsiteY0" fmla="*/ 1357630 h 1357630"/>
                <a:gd name="connsiteX1" fmla="*/ 619432 w 4173794"/>
                <a:gd name="connsiteY1" fmla="*/ 826688 h 1357630"/>
                <a:gd name="connsiteX2" fmla="*/ 1946787 w 4173794"/>
                <a:gd name="connsiteY2" fmla="*/ 779 h 1357630"/>
                <a:gd name="connsiteX3" fmla="*/ 3421626 w 4173794"/>
                <a:gd name="connsiteY3" fmla="*/ 693953 h 1357630"/>
                <a:gd name="connsiteX4" fmla="*/ 4173794 w 4173794"/>
                <a:gd name="connsiteY4" fmla="*/ 1342882 h 1357630"/>
                <a:gd name="connsiteX0" fmla="*/ 0 w 4173794"/>
                <a:gd name="connsiteY0" fmla="*/ 1358417 h 1358417"/>
                <a:gd name="connsiteX1" fmla="*/ 722671 w 4173794"/>
                <a:gd name="connsiteY1" fmla="*/ 886469 h 1358417"/>
                <a:gd name="connsiteX2" fmla="*/ 1946787 w 4173794"/>
                <a:gd name="connsiteY2" fmla="*/ 1566 h 1358417"/>
                <a:gd name="connsiteX3" fmla="*/ 3421626 w 4173794"/>
                <a:gd name="connsiteY3" fmla="*/ 694740 h 1358417"/>
                <a:gd name="connsiteX4" fmla="*/ 4173794 w 4173794"/>
                <a:gd name="connsiteY4" fmla="*/ 1343669 h 1358417"/>
                <a:gd name="connsiteX0" fmla="*/ 0 w 4173794"/>
                <a:gd name="connsiteY0" fmla="*/ 1357050 h 1357050"/>
                <a:gd name="connsiteX1" fmla="*/ 722671 w 4173794"/>
                <a:gd name="connsiteY1" fmla="*/ 885102 h 1357050"/>
                <a:gd name="connsiteX2" fmla="*/ 1946787 w 4173794"/>
                <a:gd name="connsiteY2" fmla="*/ 199 h 1357050"/>
                <a:gd name="connsiteX3" fmla="*/ 3333136 w 4173794"/>
                <a:gd name="connsiteY3" fmla="*/ 811360 h 1357050"/>
                <a:gd name="connsiteX4" fmla="*/ 4173794 w 4173794"/>
                <a:gd name="connsiteY4" fmla="*/ 1342302 h 1357050"/>
                <a:gd name="connsiteX0" fmla="*/ 0 w 4173794"/>
                <a:gd name="connsiteY0" fmla="*/ 1357050 h 1357050"/>
                <a:gd name="connsiteX1" fmla="*/ 722671 w 4173794"/>
                <a:gd name="connsiteY1" fmla="*/ 885102 h 1357050"/>
                <a:gd name="connsiteX2" fmla="*/ 1946787 w 4173794"/>
                <a:gd name="connsiteY2" fmla="*/ 199 h 1357050"/>
                <a:gd name="connsiteX3" fmla="*/ 3333136 w 4173794"/>
                <a:gd name="connsiteY3" fmla="*/ 811360 h 1357050"/>
                <a:gd name="connsiteX4" fmla="*/ 4173794 w 4173794"/>
                <a:gd name="connsiteY4" fmla="*/ 1342302 h 1357050"/>
                <a:gd name="connsiteX0" fmla="*/ 0 w 4173794"/>
                <a:gd name="connsiteY0" fmla="*/ 1357035 h 1357035"/>
                <a:gd name="connsiteX1" fmla="*/ 722671 w 4173794"/>
                <a:gd name="connsiteY1" fmla="*/ 885087 h 1357035"/>
                <a:gd name="connsiteX2" fmla="*/ 1946787 w 4173794"/>
                <a:gd name="connsiteY2" fmla="*/ 184 h 1357035"/>
                <a:gd name="connsiteX3" fmla="*/ 3333136 w 4173794"/>
                <a:gd name="connsiteY3" fmla="*/ 811345 h 1357035"/>
                <a:gd name="connsiteX4" fmla="*/ 4173794 w 4173794"/>
                <a:gd name="connsiteY4" fmla="*/ 1342287 h 1357035"/>
                <a:gd name="connsiteX0" fmla="*/ 0 w 4173794"/>
                <a:gd name="connsiteY0" fmla="*/ 1357035 h 1357035"/>
                <a:gd name="connsiteX1" fmla="*/ 722671 w 4173794"/>
                <a:gd name="connsiteY1" fmla="*/ 885087 h 1357035"/>
                <a:gd name="connsiteX2" fmla="*/ 1946787 w 4173794"/>
                <a:gd name="connsiteY2" fmla="*/ 184 h 1357035"/>
                <a:gd name="connsiteX3" fmla="*/ 3333136 w 4173794"/>
                <a:gd name="connsiteY3" fmla="*/ 811345 h 1357035"/>
                <a:gd name="connsiteX4" fmla="*/ 4173794 w 4173794"/>
                <a:gd name="connsiteY4" fmla="*/ 1342287 h 1357035"/>
                <a:gd name="connsiteX0" fmla="*/ 0 w 4173794"/>
                <a:gd name="connsiteY0" fmla="*/ 1356879 h 1356879"/>
                <a:gd name="connsiteX1" fmla="*/ 722671 w 4173794"/>
                <a:gd name="connsiteY1" fmla="*/ 884931 h 1356879"/>
                <a:gd name="connsiteX2" fmla="*/ 1946787 w 4173794"/>
                <a:gd name="connsiteY2" fmla="*/ 28 h 1356879"/>
                <a:gd name="connsiteX3" fmla="*/ 3318387 w 4173794"/>
                <a:gd name="connsiteY3" fmla="*/ 855434 h 1356879"/>
                <a:gd name="connsiteX4" fmla="*/ 4173794 w 4173794"/>
                <a:gd name="connsiteY4" fmla="*/ 1342131 h 1356879"/>
                <a:gd name="connsiteX0" fmla="*/ 0 w 4173794"/>
                <a:gd name="connsiteY0" fmla="*/ 1356882 h 1356882"/>
                <a:gd name="connsiteX1" fmla="*/ 722671 w 4173794"/>
                <a:gd name="connsiteY1" fmla="*/ 884934 h 1356882"/>
                <a:gd name="connsiteX2" fmla="*/ 1946787 w 4173794"/>
                <a:gd name="connsiteY2" fmla="*/ 31 h 1356882"/>
                <a:gd name="connsiteX3" fmla="*/ 3318387 w 4173794"/>
                <a:gd name="connsiteY3" fmla="*/ 855437 h 1356882"/>
                <a:gd name="connsiteX4" fmla="*/ 4173794 w 4173794"/>
                <a:gd name="connsiteY4" fmla="*/ 1342134 h 1356882"/>
                <a:gd name="connsiteX0" fmla="*/ 0 w 4173794"/>
                <a:gd name="connsiteY0" fmla="*/ 1356882 h 1356882"/>
                <a:gd name="connsiteX1" fmla="*/ 722671 w 4173794"/>
                <a:gd name="connsiteY1" fmla="*/ 884934 h 1356882"/>
                <a:gd name="connsiteX2" fmla="*/ 1946787 w 4173794"/>
                <a:gd name="connsiteY2" fmla="*/ 31 h 1356882"/>
                <a:gd name="connsiteX3" fmla="*/ 3318387 w 4173794"/>
                <a:gd name="connsiteY3" fmla="*/ 855437 h 1356882"/>
                <a:gd name="connsiteX4" fmla="*/ 4173794 w 4173794"/>
                <a:gd name="connsiteY4" fmla="*/ 1342134 h 1356882"/>
                <a:gd name="connsiteX0" fmla="*/ 0 w 4173794"/>
                <a:gd name="connsiteY0" fmla="*/ 1356882 h 1356882"/>
                <a:gd name="connsiteX1" fmla="*/ 766916 w 4173794"/>
                <a:gd name="connsiteY1" fmla="*/ 884934 h 1356882"/>
                <a:gd name="connsiteX2" fmla="*/ 1946787 w 4173794"/>
                <a:gd name="connsiteY2" fmla="*/ 31 h 1356882"/>
                <a:gd name="connsiteX3" fmla="*/ 3318387 w 4173794"/>
                <a:gd name="connsiteY3" fmla="*/ 855437 h 1356882"/>
                <a:gd name="connsiteX4" fmla="*/ 4173794 w 4173794"/>
                <a:gd name="connsiteY4" fmla="*/ 1342134 h 1356882"/>
                <a:gd name="connsiteX0" fmla="*/ 0 w 4173794"/>
                <a:gd name="connsiteY0" fmla="*/ 1356882 h 1356882"/>
                <a:gd name="connsiteX1" fmla="*/ 766916 w 4173794"/>
                <a:gd name="connsiteY1" fmla="*/ 884934 h 1356882"/>
                <a:gd name="connsiteX2" fmla="*/ 2121637 w 4173794"/>
                <a:gd name="connsiteY2" fmla="*/ 31 h 1356882"/>
                <a:gd name="connsiteX3" fmla="*/ 3318387 w 4173794"/>
                <a:gd name="connsiteY3" fmla="*/ 855437 h 1356882"/>
                <a:gd name="connsiteX4" fmla="*/ 4173794 w 4173794"/>
                <a:gd name="connsiteY4" fmla="*/ 1342134 h 1356882"/>
                <a:gd name="connsiteX0" fmla="*/ 0 w 4173794"/>
                <a:gd name="connsiteY0" fmla="*/ 1179901 h 1342134"/>
                <a:gd name="connsiteX1" fmla="*/ 766916 w 4173794"/>
                <a:gd name="connsiteY1" fmla="*/ 884934 h 1342134"/>
                <a:gd name="connsiteX2" fmla="*/ 2121637 w 4173794"/>
                <a:gd name="connsiteY2" fmla="*/ 31 h 1342134"/>
                <a:gd name="connsiteX3" fmla="*/ 3318387 w 4173794"/>
                <a:gd name="connsiteY3" fmla="*/ 855437 h 1342134"/>
                <a:gd name="connsiteX4" fmla="*/ 4173794 w 4173794"/>
                <a:gd name="connsiteY4" fmla="*/ 1342134 h 1342134"/>
                <a:gd name="connsiteX0" fmla="*/ 0 w 4239364"/>
                <a:gd name="connsiteY0" fmla="*/ 1179901 h 1209398"/>
                <a:gd name="connsiteX1" fmla="*/ 766916 w 4239364"/>
                <a:gd name="connsiteY1" fmla="*/ 884934 h 1209398"/>
                <a:gd name="connsiteX2" fmla="*/ 2121637 w 4239364"/>
                <a:gd name="connsiteY2" fmla="*/ 31 h 1209398"/>
                <a:gd name="connsiteX3" fmla="*/ 3318387 w 4239364"/>
                <a:gd name="connsiteY3" fmla="*/ 855437 h 1209398"/>
                <a:gd name="connsiteX4" fmla="*/ 4239364 w 4239364"/>
                <a:gd name="connsiteY4" fmla="*/ 1209398 h 1209398"/>
                <a:gd name="connsiteX0" fmla="*/ 0 w 4326788"/>
                <a:gd name="connsiteY0" fmla="*/ 1179901 h 1209398"/>
                <a:gd name="connsiteX1" fmla="*/ 766916 w 4326788"/>
                <a:gd name="connsiteY1" fmla="*/ 884934 h 1209398"/>
                <a:gd name="connsiteX2" fmla="*/ 2121637 w 4326788"/>
                <a:gd name="connsiteY2" fmla="*/ 31 h 1209398"/>
                <a:gd name="connsiteX3" fmla="*/ 3318387 w 4326788"/>
                <a:gd name="connsiteY3" fmla="*/ 855437 h 1209398"/>
                <a:gd name="connsiteX4" fmla="*/ 4326788 w 4326788"/>
                <a:gd name="connsiteY4" fmla="*/ 1209398 h 1209398"/>
                <a:gd name="connsiteX0" fmla="*/ 0 w 4151938"/>
                <a:gd name="connsiteY0" fmla="*/ 1179901 h 1209398"/>
                <a:gd name="connsiteX1" fmla="*/ 766916 w 4151938"/>
                <a:gd name="connsiteY1" fmla="*/ 884934 h 1209398"/>
                <a:gd name="connsiteX2" fmla="*/ 2121637 w 4151938"/>
                <a:gd name="connsiteY2" fmla="*/ 31 h 1209398"/>
                <a:gd name="connsiteX3" fmla="*/ 3318387 w 4151938"/>
                <a:gd name="connsiteY3" fmla="*/ 855437 h 1209398"/>
                <a:gd name="connsiteX4" fmla="*/ 4151938 w 4151938"/>
                <a:gd name="connsiteY4" fmla="*/ 1209398 h 1209398"/>
                <a:gd name="connsiteX0" fmla="*/ 0 w 4151938"/>
                <a:gd name="connsiteY0" fmla="*/ 1179901 h 1209398"/>
                <a:gd name="connsiteX1" fmla="*/ 766916 w 4151938"/>
                <a:gd name="connsiteY1" fmla="*/ 884934 h 1209398"/>
                <a:gd name="connsiteX2" fmla="*/ 2012356 w 4151938"/>
                <a:gd name="connsiteY2" fmla="*/ 31 h 1209398"/>
                <a:gd name="connsiteX3" fmla="*/ 3318387 w 4151938"/>
                <a:gd name="connsiteY3" fmla="*/ 855437 h 1209398"/>
                <a:gd name="connsiteX4" fmla="*/ 4151938 w 4151938"/>
                <a:gd name="connsiteY4" fmla="*/ 1209398 h 120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1938" h="1209398">
                  <a:moveTo>
                    <a:pt x="0" y="1179901"/>
                  </a:moveTo>
                  <a:cubicBezTo>
                    <a:pt x="357648" y="1141801"/>
                    <a:pt x="431523" y="1081579"/>
                    <a:pt x="766916" y="884934"/>
                  </a:cubicBezTo>
                  <a:cubicBezTo>
                    <a:pt x="1102309" y="688289"/>
                    <a:pt x="1587111" y="4947"/>
                    <a:pt x="2012356" y="31"/>
                  </a:cubicBezTo>
                  <a:cubicBezTo>
                    <a:pt x="2437601" y="-4885"/>
                    <a:pt x="2910348" y="565385"/>
                    <a:pt x="3318387" y="855437"/>
                  </a:cubicBezTo>
                  <a:cubicBezTo>
                    <a:pt x="3755923" y="1160237"/>
                    <a:pt x="3923338" y="1150405"/>
                    <a:pt x="4151938" y="120939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27 CuadroTexto"/>
            <p:cNvSpPr txBox="1"/>
            <p:nvPr/>
          </p:nvSpPr>
          <p:spPr>
            <a:xfrm>
              <a:off x="3274342" y="4509120"/>
              <a:ext cx="1416328" cy="225262"/>
            </a:xfrm>
            <a:prstGeom prst="rect">
              <a:avLst/>
            </a:prstGeom>
            <a:noFill/>
          </p:spPr>
          <p:txBody>
            <a:bodyPr wrap="none" rtlCol="0">
              <a:spAutoFit/>
            </a:bodyPr>
            <a:lstStyle/>
            <a:p>
              <a:pPr algn="ctr"/>
              <a:r>
                <a:rPr lang="es-CO" dirty="0" err="1" smtClean="0">
                  <a:latin typeface="Adobe Kaiti Std R" pitchFamily="18" charset="-128"/>
                  <a:ea typeface="Adobe Kaiti Std R" pitchFamily="18" charset="-128"/>
                </a:rPr>
                <a:t>Intermediate</a:t>
              </a:r>
              <a:endParaRPr lang="es-CO" dirty="0" smtClean="0">
                <a:latin typeface="Adobe Kaiti Std R" pitchFamily="18" charset="-128"/>
                <a:ea typeface="Adobe Kaiti Std R" pitchFamily="18" charset="-128"/>
              </a:endParaRPr>
            </a:p>
          </p:txBody>
        </p:sp>
        <p:sp>
          <p:nvSpPr>
            <p:cNvPr id="29" name="28 CuadroTexto"/>
            <p:cNvSpPr txBox="1"/>
            <p:nvPr/>
          </p:nvSpPr>
          <p:spPr>
            <a:xfrm>
              <a:off x="5081398" y="4503294"/>
              <a:ext cx="643124" cy="225262"/>
            </a:xfrm>
            <a:prstGeom prst="rect">
              <a:avLst/>
            </a:prstGeom>
            <a:noFill/>
          </p:spPr>
          <p:txBody>
            <a:bodyPr wrap="none" rtlCol="0">
              <a:spAutoFit/>
            </a:bodyPr>
            <a:lstStyle/>
            <a:p>
              <a:r>
                <a:rPr lang="es-CO" dirty="0" smtClean="0">
                  <a:latin typeface="Adobe Kaiti Std R" pitchFamily="18" charset="-128"/>
                  <a:ea typeface="Adobe Kaiti Std R" pitchFamily="18" charset="-128"/>
                </a:rPr>
                <a:t>High</a:t>
              </a:r>
              <a:endParaRPr lang="es-CO" dirty="0">
                <a:latin typeface="Adobe Kaiti Std R" pitchFamily="18" charset="-128"/>
                <a:ea typeface="Adobe Kaiti Std R" pitchFamily="18" charset="-128"/>
              </a:endParaRPr>
            </a:p>
          </p:txBody>
        </p:sp>
        <p:sp>
          <p:nvSpPr>
            <p:cNvPr id="30" name="29 CuadroTexto"/>
            <p:cNvSpPr txBox="1"/>
            <p:nvPr/>
          </p:nvSpPr>
          <p:spPr>
            <a:xfrm>
              <a:off x="1996732" y="4489376"/>
              <a:ext cx="583996" cy="225262"/>
            </a:xfrm>
            <a:prstGeom prst="rect">
              <a:avLst/>
            </a:prstGeom>
            <a:noFill/>
          </p:spPr>
          <p:txBody>
            <a:bodyPr wrap="none" rtlCol="0">
              <a:spAutoFit/>
            </a:bodyPr>
            <a:lstStyle/>
            <a:p>
              <a:r>
                <a:rPr lang="es-CO" dirty="0" err="1" smtClean="0">
                  <a:latin typeface="Adobe Kaiti Std R" pitchFamily="18" charset="-128"/>
                  <a:ea typeface="Adobe Kaiti Std R" pitchFamily="18" charset="-128"/>
                </a:rPr>
                <a:t>Low</a:t>
              </a:r>
              <a:endParaRPr lang="es-CO" dirty="0">
                <a:latin typeface="Adobe Kaiti Std R" pitchFamily="18" charset="-128"/>
                <a:ea typeface="Adobe Kaiti Std R" pitchFamily="18" charset="-128"/>
              </a:endParaRPr>
            </a:p>
          </p:txBody>
        </p:sp>
        <p:sp>
          <p:nvSpPr>
            <p:cNvPr id="31" name="30 CuadroTexto"/>
            <p:cNvSpPr txBox="1"/>
            <p:nvPr/>
          </p:nvSpPr>
          <p:spPr>
            <a:xfrm>
              <a:off x="679607" y="2082334"/>
              <a:ext cx="1063079" cy="244034"/>
            </a:xfrm>
            <a:prstGeom prst="rect">
              <a:avLst/>
            </a:prstGeom>
            <a:noFill/>
          </p:spPr>
          <p:txBody>
            <a:bodyPr wrap="none" rtlCol="0">
              <a:spAutoFit/>
            </a:bodyPr>
            <a:lstStyle/>
            <a:p>
              <a:r>
                <a:rPr lang="en-US" sz="2000" b="1" dirty="0" smtClean="0">
                  <a:latin typeface="Adobe Kaiti Std R" pitchFamily="18" charset="-128"/>
                  <a:ea typeface="Adobe Kaiti Std R" pitchFamily="18" charset="-128"/>
                </a:rPr>
                <a:t>Interest</a:t>
              </a:r>
              <a:endParaRPr lang="es-CO" sz="2000" b="1" dirty="0">
                <a:latin typeface="Adobe Kaiti Std R" pitchFamily="18" charset="-128"/>
                <a:ea typeface="Adobe Kaiti Std R" pitchFamily="18" charset="-128"/>
              </a:endParaRPr>
            </a:p>
          </p:txBody>
        </p:sp>
        <p:sp>
          <p:nvSpPr>
            <p:cNvPr id="32" name="31 CuadroTexto"/>
            <p:cNvSpPr txBox="1"/>
            <p:nvPr/>
          </p:nvSpPr>
          <p:spPr>
            <a:xfrm>
              <a:off x="1055198" y="2920284"/>
              <a:ext cx="643123" cy="225262"/>
            </a:xfrm>
            <a:prstGeom prst="rect">
              <a:avLst/>
            </a:prstGeom>
            <a:noFill/>
          </p:spPr>
          <p:txBody>
            <a:bodyPr wrap="none" rtlCol="0">
              <a:spAutoFit/>
            </a:bodyPr>
            <a:lstStyle/>
            <a:p>
              <a:pPr algn="ctr"/>
              <a:r>
                <a:rPr lang="es-CO" dirty="0" smtClean="0">
                  <a:latin typeface="Adobe Kaiti Std R" pitchFamily="18" charset="-128"/>
                  <a:ea typeface="Adobe Kaiti Std R" pitchFamily="18" charset="-128"/>
                </a:rPr>
                <a:t>High</a:t>
              </a:r>
            </a:p>
          </p:txBody>
        </p:sp>
        <p:sp>
          <p:nvSpPr>
            <p:cNvPr id="33" name="32 CuadroTexto"/>
            <p:cNvSpPr txBox="1"/>
            <p:nvPr/>
          </p:nvSpPr>
          <p:spPr>
            <a:xfrm>
              <a:off x="1139032" y="4037097"/>
              <a:ext cx="583996" cy="225262"/>
            </a:xfrm>
            <a:prstGeom prst="rect">
              <a:avLst/>
            </a:prstGeom>
            <a:noFill/>
          </p:spPr>
          <p:txBody>
            <a:bodyPr wrap="none" rtlCol="0">
              <a:spAutoFit/>
            </a:bodyPr>
            <a:lstStyle/>
            <a:p>
              <a:pPr algn="ctr"/>
              <a:r>
                <a:rPr lang="en-US" dirty="0" smtClean="0">
                  <a:latin typeface="Adobe Kaiti Std R" pitchFamily="18" charset="-128"/>
                  <a:ea typeface="Adobe Kaiti Std R" pitchFamily="18" charset="-128"/>
                </a:rPr>
                <a:t>Low</a:t>
              </a:r>
              <a:endParaRPr lang="es-CO" dirty="0" smtClean="0">
                <a:latin typeface="Adobe Kaiti Std R" pitchFamily="18" charset="-128"/>
                <a:ea typeface="Adobe Kaiti Std R" pitchFamily="18" charset="-128"/>
              </a:endParaRPr>
            </a:p>
          </p:txBody>
        </p:sp>
      </p:grpSp>
      <p:sp>
        <p:nvSpPr>
          <p:cNvPr id="34" name="33 CuadroTexto"/>
          <p:cNvSpPr txBox="1"/>
          <p:nvPr/>
        </p:nvSpPr>
        <p:spPr>
          <a:xfrm>
            <a:off x="10594730" y="6188195"/>
            <a:ext cx="2848826" cy="400110"/>
          </a:xfrm>
          <a:prstGeom prst="rect">
            <a:avLst/>
          </a:prstGeom>
          <a:noFill/>
        </p:spPr>
        <p:txBody>
          <a:bodyPr wrap="square" rtlCol="0">
            <a:spAutoFit/>
          </a:bodyPr>
          <a:lstStyle/>
          <a:p>
            <a:r>
              <a:rPr lang="en-US" sz="2000" b="1" dirty="0" smtClean="0">
                <a:latin typeface="Adobe Kaiti Std R" pitchFamily="18" charset="-128"/>
                <a:ea typeface="Adobe Kaiti Std R" pitchFamily="18" charset="-128"/>
              </a:rPr>
              <a:t>Prediction Error </a:t>
            </a:r>
            <a:endParaRPr lang="es-CO" sz="2000" b="1" dirty="0">
              <a:latin typeface="Adobe Kaiti Std R" pitchFamily="18" charset="-128"/>
              <a:ea typeface="Adobe Kaiti Std R" pitchFamily="18" charset="-128"/>
            </a:endParaRPr>
          </a:p>
        </p:txBody>
      </p:sp>
    </p:spTree>
    <p:extLst>
      <p:ext uri="{BB962C8B-B14F-4D97-AF65-F5344CB8AC3E}">
        <p14:creationId xmlns:p14="http://schemas.microsoft.com/office/powerpoint/2010/main" val="4083002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3656</TotalTime>
  <Words>373</Words>
  <Application>Microsoft Office PowerPoint</Application>
  <PresentationFormat>Personalizado</PresentationFormat>
  <Paragraphs>72</Paragraphs>
  <Slides>4</Slides>
  <Notes>3</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Tema de Office</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dc:creator>
  <cp:lastModifiedBy>Luffi</cp:lastModifiedBy>
  <cp:revision>55</cp:revision>
  <cp:lastPrinted>2015-06-19T06:46:06Z</cp:lastPrinted>
  <dcterms:created xsi:type="dcterms:W3CDTF">2015-05-29T12:20:07Z</dcterms:created>
  <dcterms:modified xsi:type="dcterms:W3CDTF">2015-07-02T12:15:28Z</dcterms:modified>
</cp:coreProperties>
</file>