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lf Lindeman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6" d="100"/>
          <a:sy n="166" d="100"/>
        </p:scale>
        <p:origin x="-102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2">
    <p:pos x="6000" y="0"/>
    <p:text>Used First-Factor Internal Authenticator because this makes the difference to U2F clear.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Note: NO username+Password login required before this sequence. Click on FIDO Button (or similar trigger) is sufficient.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52577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1191450" y="1362400"/>
            <a:ext cx="0" cy="3783300"/>
          </a:xfrm>
          <a:prstGeom prst="straightConnector1">
            <a:avLst/>
          </a:prstGeom>
          <a:noFill/>
          <a:ln w="28575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24"/>
          <p:cNvCxnSpPr/>
          <p:nvPr/>
        </p:nvCxnSpPr>
        <p:spPr>
          <a:xfrm>
            <a:off x="5077650" y="1362400"/>
            <a:ext cx="0" cy="3783300"/>
          </a:xfrm>
          <a:prstGeom prst="straightConnector1">
            <a:avLst/>
          </a:prstGeom>
          <a:noFill/>
          <a:ln w="28575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25"/>
          <p:cNvCxnSpPr/>
          <p:nvPr/>
        </p:nvCxnSpPr>
        <p:spPr>
          <a:xfrm>
            <a:off x="7897050" y="1362400"/>
            <a:ext cx="0" cy="3783300"/>
          </a:xfrm>
          <a:prstGeom prst="straightConnector1">
            <a:avLst/>
          </a:prstGeom>
          <a:noFill/>
          <a:ln w="28575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" name="Shape 26"/>
          <p:cNvSpPr txBox="1"/>
          <p:nvPr/>
        </p:nvSpPr>
        <p:spPr>
          <a:xfrm>
            <a:off x="7187100" y="475825"/>
            <a:ext cx="1419900" cy="93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1800" dirty="0"/>
              <a:t>Relying </a:t>
            </a:r>
            <a:r>
              <a:rPr lang="en" sz="1800" dirty="0" smtClean="0"/>
              <a:t>Party</a:t>
            </a:r>
            <a:br>
              <a:rPr lang="en" sz="1800" dirty="0" smtClean="0"/>
            </a:br>
            <a:r>
              <a:rPr lang="en" sz="1200" dirty="0" smtClean="0"/>
              <a:t>(mycorp.com</a:t>
            </a:r>
            <a:r>
              <a:rPr lang="en" sz="1200" dirty="0"/>
              <a:t>)</a:t>
            </a:r>
          </a:p>
        </p:txBody>
      </p:sp>
      <p:cxnSp>
        <p:nvCxnSpPr>
          <p:cNvPr id="27" name="Shape 27"/>
          <p:cNvCxnSpPr/>
          <p:nvPr/>
        </p:nvCxnSpPr>
        <p:spPr>
          <a:xfrm rot="10800000">
            <a:off x="5124625" y="1621350"/>
            <a:ext cx="2731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" name="Shape 28"/>
          <p:cNvSpPr txBox="1"/>
          <p:nvPr/>
        </p:nvSpPr>
        <p:spPr>
          <a:xfrm>
            <a:off x="5057200" y="1293125"/>
            <a:ext cx="2819400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buNone/>
            </a:pPr>
            <a:r>
              <a:rPr lang="en"/>
              <a:t>username, policy, </a:t>
            </a:r>
            <a:br>
              <a:rPr lang="en"/>
            </a:br>
            <a:r>
              <a:rPr lang="en"/>
              <a:t>AppID, challenge</a:t>
            </a:r>
          </a:p>
        </p:txBody>
      </p:sp>
      <p:cxnSp>
        <p:nvCxnSpPr>
          <p:cNvPr id="29" name="Shape 29"/>
          <p:cNvCxnSpPr/>
          <p:nvPr/>
        </p:nvCxnSpPr>
        <p:spPr>
          <a:xfrm rot="10800000">
            <a:off x="1232124" y="2688150"/>
            <a:ext cx="38046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30"/>
          <p:cNvSpPr txBox="1"/>
          <p:nvPr/>
        </p:nvSpPr>
        <p:spPr>
          <a:xfrm>
            <a:off x="1217644" y="2353950"/>
            <a:ext cx="3804600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username u, ak; hash(fcp)</a:t>
            </a:r>
          </a:p>
        </p:txBody>
      </p:sp>
      <p:sp>
        <p:nvSpPr>
          <p:cNvPr id="31" name="Shape 31"/>
          <p:cNvSpPr/>
          <p:nvPr/>
        </p:nvSpPr>
        <p:spPr>
          <a:xfrm rot="-5400000">
            <a:off x="5931951" y="1729649"/>
            <a:ext cx="167100" cy="491400"/>
          </a:xfrm>
          <a:prstGeom prst="leftBrace">
            <a:avLst>
              <a:gd name="adj1" fmla="val 51286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5840608" y="1953925"/>
            <a:ext cx="349799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a</a:t>
            </a:r>
          </a:p>
        </p:txBody>
      </p:sp>
      <p:sp>
        <p:nvSpPr>
          <p:cNvPr id="33" name="Shape 33"/>
          <p:cNvSpPr/>
          <p:nvPr/>
        </p:nvSpPr>
        <p:spPr>
          <a:xfrm>
            <a:off x="4691093" y="1627314"/>
            <a:ext cx="591600" cy="591600"/>
          </a:xfrm>
          <a:prstGeom prst="arc">
            <a:avLst>
              <a:gd name="adj1" fmla="val 5030390"/>
              <a:gd name="adj2" fmla="val 16200274"/>
            </a:avLst>
          </a:prstGeom>
          <a:noFill/>
          <a:ln w="28575" cap="flat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04900" y="2694131"/>
            <a:ext cx="591600" cy="934199"/>
          </a:xfrm>
          <a:prstGeom prst="arc">
            <a:avLst>
              <a:gd name="adj1" fmla="val 5068929"/>
              <a:gd name="adj2" fmla="val 16200274"/>
            </a:avLst>
          </a:prstGeom>
          <a:noFill/>
          <a:ln w="28575" cap="flat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12675" y="2532625"/>
            <a:ext cx="1002900" cy="1234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en" i="1">
                <a:solidFill>
                  <a:srgbClr val="666666"/>
                </a:solidFill>
              </a:rPr>
              <a:t>generate:</a:t>
            </a:r>
            <a:br>
              <a:rPr lang="en" i="1">
                <a:solidFill>
                  <a:srgbClr val="666666"/>
                </a:solidFill>
              </a:rPr>
            </a:br>
            <a:r>
              <a:rPr lang="en" i="1">
                <a:solidFill>
                  <a:srgbClr val="666666"/>
                </a:solidFill>
              </a:rPr>
              <a:t>key k</a:t>
            </a:r>
            <a:r>
              <a:rPr lang="en" i="1" baseline="-25000">
                <a:solidFill>
                  <a:srgbClr val="666666"/>
                </a:solidFill>
              </a:rPr>
              <a:t>pub</a:t>
            </a:r>
            <a:r>
              <a:rPr lang="en" i="1">
                <a:solidFill>
                  <a:srgbClr val="666666"/>
                </a:solidFill>
              </a:rPr>
              <a:t>  key k</a:t>
            </a:r>
            <a:r>
              <a:rPr lang="en" i="1" baseline="-25000">
                <a:solidFill>
                  <a:srgbClr val="666666"/>
                </a:solidFill>
              </a:rPr>
              <a:t>priv</a:t>
            </a:r>
            <a:r>
              <a:rPr lang="en" i="1">
                <a:solidFill>
                  <a:srgbClr val="666666"/>
                </a:solidFill>
              </a:rPr>
              <a:t/>
            </a:r>
            <a:br>
              <a:rPr lang="en" i="1">
                <a:solidFill>
                  <a:srgbClr val="666666"/>
                </a:solidFill>
              </a:rPr>
            </a:br>
            <a:r>
              <a:rPr lang="en" i="1">
                <a:solidFill>
                  <a:srgbClr val="666666"/>
                </a:solidFill>
              </a:rPr>
              <a:t>handle h</a:t>
            </a:r>
          </a:p>
        </p:txBody>
      </p:sp>
      <p:cxnSp>
        <p:nvCxnSpPr>
          <p:cNvPr id="36" name="Shape 36"/>
          <p:cNvCxnSpPr/>
          <p:nvPr/>
        </p:nvCxnSpPr>
        <p:spPr>
          <a:xfrm rot="10800000">
            <a:off x="1232124" y="3678750"/>
            <a:ext cx="38046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7" name="Shape 37"/>
          <p:cNvSpPr txBox="1"/>
          <p:nvPr/>
        </p:nvSpPr>
        <p:spPr>
          <a:xfrm>
            <a:off x="1232250" y="3335985"/>
            <a:ext cx="3804600" cy="614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/>
              <a:t>aaid, k</a:t>
            </a:r>
            <a:r>
              <a:rPr lang="en" baseline="-25000"/>
              <a:t>pub</a:t>
            </a:r>
            <a:r>
              <a:rPr lang="en"/>
              <a:t>, fc, h, attestation cert, reg-cntr, cntr,</a:t>
            </a:r>
          </a:p>
          <a:p>
            <a:pPr lvl="0" algn="ctr" rtl="0">
              <a:lnSpc>
                <a:spcPct val="115000"/>
              </a:lnSpc>
              <a:buNone/>
            </a:pPr>
            <a:r>
              <a:rPr lang="en"/>
              <a:t>signature(aaid,fc,reg-cntr,cntr,k</a:t>
            </a:r>
            <a:r>
              <a:rPr lang="en" baseline="-25000"/>
              <a:t>pub</a:t>
            </a:r>
            <a:r>
              <a:rPr lang="en"/>
              <a:t>)</a:t>
            </a:r>
          </a:p>
        </p:txBody>
      </p:sp>
      <p:cxnSp>
        <p:nvCxnSpPr>
          <p:cNvPr id="38" name="Shape 38"/>
          <p:cNvCxnSpPr/>
          <p:nvPr/>
        </p:nvCxnSpPr>
        <p:spPr>
          <a:xfrm rot="10800000">
            <a:off x="5118249" y="4135950"/>
            <a:ext cx="26973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9" name="Shape 39"/>
          <p:cNvSpPr txBox="1"/>
          <p:nvPr/>
        </p:nvSpPr>
        <p:spPr>
          <a:xfrm>
            <a:off x="5077650" y="3806240"/>
            <a:ext cx="2819400" cy="659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/>
              <a:t>aaid, k</a:t>
            </a:r>
            <a:r>
              <a:rPr lang="en" baseline="-25000"/>
              <a:t>pub</a:t>
            </a:r>
            <a:r>
              <a:rPr lang="en"/>
              <a:t>, fc, h, attestation cert, reg-cntr, cntr, s</a:t>
            </a:r>
          </a:p>
        </p:txBody>
      </p:sp>
      <p:sp>
        <p:nvSpPr>
          <p:cNvPr id="40" name="Shape 40"/>
          <p:cNvSpPr/>
          <p:nvPr/>
        </p:nvSpPr>
        <p:spPr>
          <a:xfrm flipH="1">
            <a:off x="7673418" y="4141931"/>
            <a:ext cx="591600" cy="934199"/>
          </a:xfrm>
          <a:prstGeom prst="arc">
            <a:avLst>
              <a:gd name="adj1" fmla="val 5068929"/>
              <a:gd name="adj2" fmla="val 16200274"/>
            </a:avLst>
          </a:prstGeom>
          <a:noFill/>
          <a:ln w="28575" cap="flat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x="8265025" y="4059750"/>
            <a:ext cx="877200" cy="1083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en" i="1">
                <a:solidFill>
                  <a:srgbClr val="666666"/>
                </a:solidFill>
              </a:rPr>
              <a:t>store:</a:t>
            </a:r>
            <a:br>
              <a:rPr lang="en" i="1">
                <a:solidFill>
                  <a:srgbClr val="666666"/>
                </a:solidFill>
              </a:rPr>
            </a:br>
            <a:r>
              <a:rPr lang="en" i="1">
                <a:solidFill>
                  <a:srgbClr val="666666"/>
                </a:solidFill>
              </a:rPr>
              <a:t>key k</a:t>
            </a:r>
            <a:r>
              <a:rPr lang="en" i="1" baseline="-25000">
                <a:solidFill>
                  <a:srgbClr val="666666"/>
                </a:solidFill>
              </a:rPr>
              <a:t>pub</a:t>
            </a:r>
            <a:r>
              <a:rPr lang="en" i="1">
                <a:solidFill>
                  <a:srgbClr val="666666"/>
                </a:solidFill>
              </a:rPr>
              <a:t>  handle h</a:t>
            </a:r>
          </a:p>
        </p:txBody>
      </p:sp>
      <p:sp>
        <p:nvSpPr>
          <p:cNvPr id="42" name="Shape 42"/>
          <p:cNvSpPr/>
          <p:nvPr/>
        </p:nvSpPr>
        <p:spPr>
          <a:xfrm rot="-5400000">
            <a:off x="3048775" y="2719049"/>
            <a:ext cx="167100" cy="2627400"/>
          </a:xfrm>
          <a:prstGeom prst="leftBrace">
            <a:avLst>
              <a:gd name="adj1" fmla="val 81837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2506128" y="3993874"/>
            <a:ext cx="1283100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s</a:t>
            </a:r>
          </a:p>
        </p:txBody>
      </p:sp>
      <p:sp>
        <p:nvSpPr>
          <p:cNvPr id="44" name="Shape 44"/>
          <p:cNvSpPr/>
          <p:nvPr/>
        </p:nvSpPr>
        <p:spPr>
          <a:xfrm>
            <a:off x="42450" y="80125"/>
            <a:ext cx="1575299" cy="357299"/>
          </a:xfrm>
          <a:prstGeom prst="rect">
            <a:avLst/>
          </a:prstGeom>
          <a:solidFill>
            <a:srgbClr val="F3F3F3"/>
          </a:solidFill>
          <a:ln w="9525" cap="flat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Registration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3952625" y="475825"/>
            <a:ext cx="2229600" cy="93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ASM + FIDO Client </a:t>
            </a:r>
            <a:br>
              <a:rPr lang="en" sz="1800"/>
            </a:br>
            <a:r>
              <a:rPr lang="en" sz="1800"/>
              <a:t>+ Browser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0500" y="952825"/>
            <a:ext cx="21717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1stF IAuthnr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316550" y="1275325"/>
            <a:ext cx="3356699" cy="101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 sz="1200" i="1">
                <a:solidFill>
                  <a:srgbClr val="666666"/>
                </a:solidFill>
              </a:rPr>
              <a:t>select Authenticator according to policy;</a:t>
            </a:r>
          </a:p>
          <a:p>
            <a:pPr lvl="0" algn="r" rtl="0">
              <a:buNone/>
            </a:pPr>
            <a:r>
              <a:rPr lang="en" sz="1200" i="1">
                <a:solidFill>
                  <a:srgbClr val="666666"/>
                </a:solidFill>
              </a:rPr>
              <a:t>check AppID, get tlsData (i.e. channel id, etc.);</a:t>
            </a:r>
          </a:p>
          <a:p>
            <a:pPr lvl="0" algn="r" rtl="0">
              <a:buNone/>
            </a:pPr>
            <a:r>
              <a:rPr lang="en" sz="1200" i="1">
                <a:solidFill>
                  <a:srgbClr val="666666"/>
                </a:solidFill>
              </a:rPr>
              <a:t>generate APIKey random, compute access key</a:t>
            </a:r>
            <a:br>
              <a:rPr lang="en" sz="1200" i="1">
                <a:solidFill>
                  <a:srgbClr val="666666"/>
                </a:solidFill>
              </a:rPr>
            </a:br>
            <a:r>
              <a:rPr lang="en" sz="1200" i="1">
                <a:solidFill>
                  <a:srgbClr val="666666"/>
                </a:solidFill>
              </a:rPr>
              <a:t>ak := hash(AppID|APIKey|PersonaID|CallerID)</a:t>
            </a:r>
          </a:p>
          <a:p>
            <a:pPr lvl="0" algn="r" rtl="0">
              <a:buNone/>
            </a:pPr>
            <a:r>
              <a:rPr lang="en" sz="1200" i="1">
                <a:solidFill>
                  <a:srgbClr val="666666"/>
                </a:solidFill>
              </a:rPr>
              <a:t>fcp := {</a:t>
            </a:r>
            <a:r>
              <a:rPr lang="en" sz="1200" i="1">
                <a:solidFill>
                  <a:schemeClr val="dk2"/>
                </a:solidFill>
              </a:rPr>
              <a:t>a, challenge, facetID, tlsData}</a:t>
            </a:r>
          </a:p>
        </p:txBody>
      </p:sp>
      <p:sp>
        <p:nvSpPr>
          <p:cNvPr id="48" name="Shape 48"/>
          <p:cNvSpPr/>
          <p:nvPr/>
        </p:nvSpPr>
        <p:spPr>
          <a:xfrm rot="-5400000">
            <a:off x="3723675" y="2459249"/>
            <a:ext cx="167100" cy="708600"/>
          </a:xfrm>
          <a:prstGeom prst="leftBrace">
            <a:avLst>
              <a:gd name="adj1" fmla="val 124147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3009711" y="2862750"/>
            <a:ext cx="1672199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fc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818625" y="80125"/>
            <a:ext cx="35861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000">
                <a:solidFill>
                  <a:schemeClr val="dk2"/>
                </a:solidFill>
              </a:rPr>
              <a:t>Note: This represents using a FIDO </a:t>
            </a:r>
            <a:r>
              <a:rPr lang="en" sz="1000" b="1" i="1">
                <a:solidFill>
                  <a:schemeClr val="dk2"/>
                </a:solidFill>
              </a:rPr>
              <a:t>First-Factor Internal Authenticator </a:t>
            </a:r>
            <a:r>
              <a:rPr lang="en" sz="1000">
                <a:solidFill>
                  <a:schemeClr val="dk2"/>
                </a:solidFill>
              </a:rPr>
              <a:t>-- it makes the differences to U2F more clear.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1191450" y="1362400"/>
            <a:ext cx="0" cy="3783300"/>
          </a:xfrm>
          <a:prstGeom prst="straightConnector1">
            <a:avLst/>
          </a:prstGeom>
          <a:noFill/>
          <a:ln w="28575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 txBox="1"/>
          <p:nvPr/>
        </p:nvSpPr>
        <p:spPr>
          <a:xfrm>
            <a:off x="100500" y="952825"/>
            <a:ext cx="2171700" cy="45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sz="1800"/>
              <a:t>1stF IAuthnr</a:t>
            </a:r>
          </a:p>
        </p:txBody>
      </p:sp>
      <p:cxnSp>
        <p:nvCxnSpPr>
          <p:cNvPr id="57" name="Shape 57"/>
          <p:cNvCxnSpPr/>
          <p:nvPr/>
        </p:nvCxnSpPr>
        <p:spPr>
          <a:xfrm>
            <a:off x="5077650" y="1362400"/>
            <a:ext cx="0" cy="3783300"/>
          </a:xfrm>
          <a:prstGeom prst="straightConnector1">
            <a:avLst/>
          </a:prstGeom>
          <a:noFill/>
          <a:ln w="28575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8" name="Shape 58"/>
          <p:cNvSpPr txBox="1"/>
          <p:nvPr/>
        </p:nvSpPr>
        <p:spPr>
          <a:xfrm>
            <a:off x="3952625" y="475825"/>
            <a:ext cx="2229600" cy="934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1800"/>
              <a:t>ASM + FIDO Client </a:t>
            </a:r>
            <a:br>
              <a:rPr lang="en" sz="1800"/>
            </a:br>
            <a:r>
              <a:rPr lang="en" sz="1800"/>
              <a:t>+ Browser</a:t>
            </a:r>
          </a:p>
        </p:txBody>
      </p:sp>
      <p:cxnSp>
        <p:nvCxnSpPr>
          <p:cNvPr id="59" name="Shape 59"/>
          <p:cNvCxnSpPr/>
          <p:nvPr/>
        </p:nvCxnSpPr>
        <p:spPr>
          <a:xfrm>
            <a:off x="7897050" y="1362400"/>
            <a:ext cx="0" cy="3783300"/>
          </a:xfrm>
          <a:prstGeom prst="straightConnector1">
            <a:avLst/>
          </a:prstGeom>
          <a:noFill/>
          <a:ln w="28575" cap="flat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60"/>
          <p:cNvSpPr txBox="1"/>
          <p:nvPr/>
        </p:nvSpPr>
        <p:spPr>
          <a:xfrm>
            <a:off x="7187100" y="818425"/>
            <a:ext cx="1419900" cy="591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sz="1800" dirty="0"/>
              <a:t>Relying </a:t>
            </a:r>
            <a:r>
              <a:rPr lang="en" sz="1800" dirty="0" smtClean="0"/>
              <a:t>Party</a:t>
            </a:r>
            <a:br>
              <a:rPr lang="en" sz="1800" dirty="0" smtClean="0"/>
            </a:br>
            <a:r>
              <a:rPr lang="en" sz="1200" dirty="0" smtClean="0"/>
              <a:t>(mycorp.com)</a:t>
            </a:r>
            <a:endParaRPr lang="en" sz="1200" dirty="0"/>
          </a:p>
        </p:txBody>
      </p:sp>
      <p:cxnSp>
        <p:nvCxnSpPr>
          <p:cNvPr id="61" name="Shape 61"/>
          <p:cNvCxnSpPr/>
          <p:nvPr/>
        </p:nvCxnSpPr>
        <p:spPr>
          <a:xfrm rot="10800000">
            <a:off x="5124625" y="1621350"/>
            <a:ext cx="2731499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62"/>
          <p:cNvCxnSpPr/>
          <p:nvPr/>
        </p:nvCxnSpPr>
        <p:spPr>
          <a:xfrm rot="10800000">
            <a:off x="1232124" y="2535750"/>
            <a:ext cx="38046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63"/>
          <p:cNvSpPr txBox="1"/>
          <p:nvPr/>
        </p:nvSpPr>
        <p:spPr>
          <a:xfrm>
            <a:off x="1217644" y="2201550"/>
            <a:ext cx="3804600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h, ak; hash(fcp)</a:t>
            </a:r>
          </a:p>
        </p:txBody>
      </p:sp>
      <p:sp>
        <p:nvSpPr>
          <p:cNvPr id="64" name="Shape 64"/>
          <p:cNvSpPr/>
          <p:nvPr/>
        </p:nvSpPr>
        <p:spPr>
          <a:xfrm rot="-5400000">
            <a:off x="3266475" y="2306849"/>
            <a:ext cx="167100" cy="708600"/>
          </a:xfrm>
          <a:prstGeom prst="leftBrace">
            <a:avLst>
              <a:gd name="adj1" fmla="val 124147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691093" y="1627314"/>
            <a:ext cx="591600" cy="591600"/>
          </a:xfrm>
          <a:prstGeom prst="arc">
            <a:avLst>
              <a:gd name="adj1" fmla="val 5030390"/>
              <a:gd name="adj2" fmla="val 16200274"/>
            </a:avLst>
          </a:prstGeom>
          <a:noFill/>
          <a:ln w="28575" cap="flat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16550" y="1410025"/>
            <a:ext cx="3356699" cy="799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 sz="1200" i="1">
                <a:solidFill>
                  <a:srgbClr val="666666"/>
                </a:solidFill>
              </a:rPr>
              <a:t>select Authenticator according to policy;</a:t>
            </a:r>
          </a:p>
          <a:p>
            <a:pPr lvl="0" algn="r" rtl="0">
              <a:buNone/>
            </a:pPr>
            <a:r>
              <a:rPr lang="en" sz="1200" i="1">
                <a:solidFill>
                  <a:srgbClr val="666666"/>
                </a:solidFill>
              </a:rPr>
              <a:t>check AppID, get tlsData (i.e. channel id, etc.);</a:t>
            </a:r>
          </a:p>
          <a:p>
            <a:pPr lvl="0" algn="r" rtl="0">
              <a:buNone/>
            </a:pPr>
            <a:r>
              <a:rPr lang="en" sz="1200" i="1">
                <a:solidFill>
                  <a:srgbClr val="666666"/>
                </a:solidFill>
              </a:rPr>
              <a:t>lookup key handle h and access key ak;</a:t>
            </a:r>
          </a:p>
          <a:p>
            <a:pPr lvl="0" algn="r" rtl="0">
              <a:buNone/>
            </a:pPr>
            <a:r>
              <a:rPr lang="en" sz="1200" i="1">
                <a:solidFill>
                  <a:srgbClr val="666666"/>
                </a:solidFill>
              </a:rPr>
              <a:t>fcp := {</a:t>
            </a:r>
            <a:r>
              <a:rPr lang="en" sz="1200" i="1">
                <a:solidFill>
                  <a:schemeClr val="dk2"/>
                </a:solidFill>
              </a:rPr>
              <a:t>a, challenge, facetID, tlsData}</a:t>
            </a:r>
          </a:p>
        </p:txBody>
      </p:sp>
      <p:sp>
        <p:nvSpPr>
          <p:cNvPr id="67" name="Shape 67"/>
          <p:cNvSpPr/>
          <p:nvPr/>
        </p:nvSpPr>
        <p:spPr>
          <a:xfrm>
            <a:off x="804900" y="2541731"/>
            <a:ext cx="591600" cy="934199"/>
          </a:xfrm>
          <a:prstGeom prst="arc">
            <a:avLst>
              <a:gd name="adj1" fmla="val 5068929"/>
              <a:gd name="adj2" fmla="val 16200274"/>
            </a:avLst>
          </a:prstGeom>
          <a:noFill/>
          <a:ln w="28575" cap="flat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42450" y="1830600"/>
            <a:ext cx="1066199" cy="190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en" sz="1200" i="1" dirty="0">
                <a:solidFill>
                  <a:srgbClr val="666666"/>
                </a:solidFill>
              </a:rPr>
              <a:t>check: ak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en" sz="1200" i="1" dirty="0">
                <a:solidFill>
                  <a:srgbClr val="666666"/>
                </a:solidFill>
              </a:rPr>
              <a:t>retrieve: </a:t>
            </a:r>
            <a:br>
              <a:rPr lang="en" sz="1200" i="1" dirty="0">
                <a:solidFill>
                  <a:srgbClr val="666666"/>
                </a:solidFill>
              </a:rPr>
            </a:br>
            <a:r>
              <a:rPr lang="en" sz="1200" i="1" dirty="0">
                <a:solidFill>
                  <a:srgbClr val="666666"/>
                </a:solidFill>
              </a:rPr>
              <a:t>key k</a:t>
            </a:r>
            <a:r>
              <a:rPr lang="en" sz="1200" i="1" baseline="-25000" dirty="0">
                <a:solidFill>
                  <a:srgbClr val="666666"/>
                </a:solidFill>
              </a:rPr>
              <a:t>priv</a:t>
            </a:r>
            <a:r>
              <a:rPr lang="en" sz="1200" i="1" dirty="0">
                <a:solidFill>
                  <a:srgbClr val="666666"/>
                </a:solidFill>
              </a:rPr>
              <a:t> </a:t>
            </a:r>
            <a:br>
              <a:rPr lang="en" sz="1200" i="1" dirty="0">
                <a:solidFill>
                  <a:srgbClr val="666666"/>
                </a:solidFill>
              </a:rPr>
            </a:br>
            <a:r>
              <a:rPr lang="en" sz="1200" i="1" dirty="0">
                <a:solidFill>
                  <a:srgbClr val="666666"/>
                </a:solidFill>
              </a:rPr>
              <a:t>from h;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en" sz="1200" i="1" dirty="0">
                <a:solidFill>
                  <a:srgbClr val="666666"/>
                </a:solidFill>
              </a:rPr>
              <a:t>cntr++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en" sz="1200" i="1" dirty="0">
                <a:solidFill>
                  <a:srgbClr val="666666"/>
                </a:solidFill>
              </a:rPr>
              <a:t>generate Authnr Nonce n</a:t>
            </a:r>
          </a:p>
        </p:txBody>
      </p:sp>
      <p:cxnSp>
        <p:nvCxnSpPr>
          <p:cNvPr id="69" name="Shape 69"/>
          <p:cNvCxnSpPr/>
          <p:nvPr/>
        </p:nvCxnSpPr>
        <p:spPr>
          <a:xfrm rot="10800000">
            <a:off x="1232124" y="3526350"/>
            <a:ext cx="38046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70" name="Shape 70"/>
          <p:cNvSpPr txBox="1"/>
          <p:nvPr/>
        </p:nvSpPr>
        <p:spPr>
          <a:xfrm>
            <a:off x="1217644" y="3191436"/>
            <a:ext cx="3804600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fc, n, cntr, signature(fc,n,cntr)</a:t>
            </a:r>
          </a:p>
        </p:txBody>
      </p:sp>
      <p:cxnSp>
        <p:nvCxnSpPr>
          <p:cNvPr id="71" name="Shape 71"/>
          <p:cNvCxnSpPr/>
          <p:nvPr/>
        </p:nvCxnSpPr>
        <p:spPr>
          <a:xfrm rot="10800000">
            <a:off x="5118249" y="3983550"/>
            <a:ext cx="269730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5077648" y="3666059"/>
            <a:ext cx="2819400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fcp, n, cntr, s</a:t>
            </a:r>
          </a:p>
        </p:txBody>
      </p:sp>
      <p:sp>
        <p:nvSpPr>
          <p:cNvPr id="73" name="Shape 73"/>
          <p:cNvSpPr/>
          <p:nvPr/>
        </p:nvSpPr>
        <p:spPr>
          <a:xfrm flipH="1">
            <a:off x="7673399" y="3989525"/>
            <a:ext cx="525299" cy="934199"/>
          </a:xfrm>
          <a:prstGeom prst="arc">
            <a:avLst>
              <a:gd name="adj1" fmla="val 5068929"/>
              <a:gd name="adj2" fmla="val 16200274"/>
            </a:avLst>
          </a:prstGeom>
          <a:noFill/>
          <a:ln w="28575" cap="flat">
            <a:solidFill>
              <a:srgbClr val="666666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8150375" y="3191425"/>
            <a:ext cx="1120200" cy="184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buNone/>
            </a:pPr>
            <a:r>
              <a:rPr lang="en" i="1">
                <a:solidFill>
                  <a:srgbClr val="666666"/>
                </a:solidFill>
              </a:rPr>
              <a:t>lookup </a:t>
            </a:r>
            <a:r>
              <a:rPr lang="en" i="1">
                <a:solidFill>
                  <a:schemeClr val="dk2"/>
                </a:solidFill>
              </a:rPr>
              <a:t>k</a:t>
            </a:r>
            <a:r>
              <a:rPr lang="en" i="1" baseline="-25000">
                <a:solidFill>
                  <a:schemeClr val="dk2"/>
                </a:solidFill>
              </a:rPr>
              <a:t>pub</a:t>
            </a:r>
            <a:r>
              <a:rPr lang="en" i="1">
                <a:solidFill>
                  <a:srgbClr val="666666"/>
                </a:solidFill>
              </a:rPr>
              <a:t> </a:t>
            </a:r>
            <a:r>
              <a:rPr lang="en" i="1">
                <a:solidFill>
                  <a:schemeClr val="dk2"/>
                </a:solidFill>
              </a:rPr>
              <a:t>from DB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en" i="1">
                <a:solidFill>
                  <a:srgbClr val="666666"/>
                </a:solidFill>
              </a:rPr>
              <a:t>check:</a:t>
            </a:r>
            <a:br>
              <a:rPr lang="en" i="1">
                <a:solidFill>
                  <a:srgbClr val="666666"/>
                </a:solidFill>
              </a:rPr>
            </a:br>
            <a:r>
              <a:rPr lang="en" i="1">
                <a:solidFill>
                  <a:srgbClr val="666666"/>
                </a:solidFill>
              </a:rPr>
              <a:t>policy +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en" i="1">
                <a:solidFill>
                  <a:srgbClr val="666666"/>
                </a:solidFill>
              </a:rPr>
              <a:t>signature</a:t>
            </a:r>
          </a:p>
          <a:p>
            <a:pPr lvl="0" algn="l" rtl="0">
              <a:lnSpc>
                <a:spcPct val="115000"/>
              </a:lnSpc>
              <a:buNone/>
            </a:pPr>
            <a:r>
              <a:rPr lang="en" i="1">
                <a:solidFill>
                  <a:srgbClr val="666666"/>
                </a:solidFill>
              </a:rPr>
              <a:t>using</a:t>
            </a:r>
            <a:br>
              <a:rPr lang="en" i="1">
                <a:solidFill>
                  <a:srgbClr val="666666"/>
                </a:solidFill>
              </a:rPr>
            </a:br>
            <a:r>
              <a:rPr lang="en" i="1">
                <a:solidFill>
                  <a:srgbClr val="666666"/>
                </a:solidFill>
              </a:rPr>
              <a:t>key k</a:t>
            </a:r>
            <a:r>
              <a:rPr lang="en" i="1" baseline="-25000">
                <a:solidFill>
                  <a:srgbClr val="666666"/>
                </a:solidFill>
              </a:rPr>
              <a:t>pub</a:t>
            </a:r>
          </a:p>
        </p:txBody>
      </p:sp>
      <p:sp>
        <p:nvSpPr>
          <p:cNvPr id="75" name="Shape 75"/>
          <p:cNvSpPr/>
          <p:nvPr/>
        </p:nvSpPr>
        <p:spPr>
          <a:xfrm rot="-5400000">
            <a:off x="3461699" y="2912550"/>
            <a:ext cx="167100" cy="1478399"/>
          </a:xfrm>
          <a:prstGeom prst="leftBrace">
            <a:avLst>
              <a:gd name="adj1" fmla="val 81837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2704911" y="3624750"/>
            <a:ext cx="1672199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s</a:t>
            </a:r>
          </a:p>
        </p:txBody>
      </p:sp>
      <p:sp>
        <p:nvSpPr>
          <p:cNvPr id="77" name="Shape 77"/>
          <p:cNvSpPr/>
          <p:nvPr/>
        </p:nvSpPr>
        <p:spPr>
          <a:xfrm>
            <a:off x="42450" y="80125"/>
            <a:ext cx="1575299" cy="357299"/>
          </a:xfrm>
          <a:prstGeom prst="rect">
            <a:avLst/>
          </a:prstGeom>
          <a:solidFill>
            <a:srgbClr val="F3F3F3"/>
          </a:solidFill>
          <a:ln w="9525" cap="flat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Authentication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2552511" y="2710350"/>
            <a:ext cx="1672199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fc</a:t>
            </a:r>
          </a:p>
        </p:txBody>
      </p:sp>
      <p:sp>
        <p:nvSpPr>
          <p:cNvPr id="79" name="Shape 79"/>
          <p:cNvSpPr/>
          <p:nvPr/>
        </p:nvSpPr>
        <p:spPr>
          <a:xfrm rot="-5400000">
            <a:off x="6236751" y="1501049"/>
            <a:ext cx="167100" cy="491400"/>
          </a:xfrm>
          <a:prstGeom prst="leftBrace">
            <a:avLst>
              <a:gd name="adj1" fmla="val 51286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6145408" y="1725325"/>
            <a:ext cx="349799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a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406591" y="1287143"/>
            <a:ext cx="2171700" cy="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/>
              <a:t>policy, AppID, challenge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978825" y="112225"/>
            <a:ext cx="3922199" cy="45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000" dirty="0">
                <a:solidFill>
                  <a:schemeClr val="dk2"/>
                </a:solidFill>
              </a:rPr>
              <a:t>Note: </a:t>
            </a:r>
            <a:r>
              <a:rPr lang="en" sz="1000" dirty="0" smtClean="0">
                <a:solidFill>
                  <a:schemeClr val="dk2"/>
                </a:solidFill>
              </a:rPr>
              <a:t>No </a:t>
            </a:r>
            <a:r>
              <a:rPr lang="en" sz="1000" dirty="0">
                <a:solidFill>
                  <a:schemeClr val="dk2"/>
                </a:solidFill>
              </a:rPr>
              <a:t>username+Password login required before this sequence. Click on FIDO Button (or similar trigger) is sufficient.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Bildschirmpräsentation (16:9)</PresentationFormat>
  <Paragraphs>43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simple-light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Rolf Lindemann</cp:lastModifiedBy>
  <cp:revision>4</cp:revision>
  <dcterms:modified xsi:type="dcterms:W3CDTF">2014-11-12T14:45:53Z</dcterms:modified>
</cp:coreProperties>
</file>