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1" r:id="rId18"/>
    <p:sldId id="272" r:id="rId19"/>
    <p:sldId id="273" r:id="rId20"/>
    <p:sldId id="270" r:id="rId21"/>
    <p:sldId id="274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00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B270D-813A-4F11-9777-FE31E2803239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3B1DB-E63B-49C4-A592-5815D1A523B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219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3B1DB-E63B-49C4-A592-5815D1A523BD}" type="slidenum">
              <a:rPr lang="bs-Latn-BA" smtClean="0"/>
              <a:t>8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41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sz="1200" dirty="0"/>
              <a:t>Tabele činjenica obično imaju 2 tipa kolona: </a:t>
            </a:r>
          </a:p>
          <a:p>
            <a:r>
              <a:rPr lang="bs-Latn-BA" sz="1200" dirty="0"/>
              <a:t>one koje sadrže činjenice i one koje sadrže strane ključeve na dimenzijske tabele. Primarni ključ tabele činjenica je obično kompozitni ključ koji je sastavljen od svih stranih ključeva koji su povezani na odgovarajuće dimenzijske tabele.</a:t>
            </a:r>
            <a:br>
              <a:rPr lang="bs-Latn-BA" sz="1200" dirty="0"/>
            </a:br>
            <a:endParaRPr lang="bs-Latn-BA" sz="1200" dirty="0"/>
          </a:p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3B1DB-E63B-49C4-A592-5815D1A523BD}" type="slidenum">
              <a:rPr lang="bs-Latn-BA" smtClean="0"/>
              <a:t>9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3151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3B1DB-E63B-49C4-A592-5815D1A523BD}" type="slidenum">
              <a:rPr lang="bs-Latn-BA" smtClean="0"/>
              <a:t>11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313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A7DA-10AA-4DED-AE02-BC318BB3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96C7-5A46-4EB7-B400-382A29B5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BE33-002A-4724-823E-1C1D9F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7719-66F6-4434-9382-E735FFD0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43C3-DC46-4A31-939B-2B1A7FD2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99293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B304-0C58-43F5-A0DB-95E8AFA2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729C-A98D-4556-A4BD-D4DBA8E56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4D0C5-BB74-4DDE-BE50-D815F1F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DB1E-07D1-49FD-ACC4-2FD586BF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4559-0F92-4318-A24D-27431B6D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834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2884A-89B0-4101-A26E-2E2DAE6B2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A5769-1EFD-459B-8467-188E4150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1E72-7804-45BB-85BA-00558CCE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FBA9-3B48-4A81-9CC7-81DA7C3C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CAD6-2139-459B-910E-F994284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6549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08A4-C0C2-4C2C-ACAF-6222A068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AE41-8480-4DA1-AA34-A46E4801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3C06-E3C7-4823-9C33-3FB96787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E2EF-139F-4AF2-BBAC-9976F490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F1F2-3CC6-4C9D-8CAB-9E6B5812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230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FBE3-67E5-44D7-98BE-EFA2EC48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83D6-4C77-4315-A77F-6A30C693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E4C2-6348-4C3D-9077-5567AF95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D139-4B9C-46E4-ABEE-2155B03A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EC92-5A89-443C-AC06-B651B0C9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756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DF9F-59CE-4367-8A03-5C1A45E7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4883-B1CD-49A7-83EC-F7D41E02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6745A-518C-4F57-986F-0C4DC6CF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E411-535B-4C5E-AA07-12BC98AE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D170-7A4D-4A28-9F90-00FC107C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B0EC-3C40-4196-9545-35B03198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7962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BDD5-2103-4321-A368-EFEAED81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CBFF-B04E-4360-B4FD-EB26EE3B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453D2-6AFC-4C86-8499-D665DE82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7E8AF-B3BD-4DA3-800E-21EDFD57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E0F9-D764-4C4E-BBED-8A5B01DF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D598B-3D1E-421D-A2C5-142F5F9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A7D16-B9CE-4117-9D8B-EDE7EBD0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DF086-7B91-462B-857B-03532EB2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7337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E51B-B28A-43A8-A7E6-8D054A00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FF385-FAC8-49DC-8077-1B1176BA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21605-E9F1-4897-8905-DE94FB48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009AA-6F08-4A1A-8517-3B970FE4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372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9E19-DAE0-4855-844F-E5F01C57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D81D5-5BB1-4015-991E-F32411B0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9A644-38BA-42F2-AC50-E08EA1ED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748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3510-BEFF-4A1D-B375-B2F06BDF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88B3-CA74-4426-879A-FA646A99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AC9D-614F-4EA0-A2BD-2C2DA678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044C-5998-4E7E-8D05-E0C9D6EF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8A3B-7A6F-4C38-A2A9-1F11CD0D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B5E6-640F-4318-8EA8-FE276288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14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FFAA-509B-4B09-AFE0-328E9EE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4742E-127C-4A72-ACE5-2E4FE24F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7730-1AEC-4630-9A98-6787E2C6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ED0E-8BA5-4A59-A523-7441407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6647-88ED-40B3-805F-FB9084D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2AEC-F43D-4279-AACB-3A8B9EF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3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411F4-C08D-4B75-919D-4BA48E7C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3A93-4E16-4497-946E-704CF29F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4577-8599-496A-9DFC-57EB9F15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02DB-6719-4ADF-9FD9-7CC13C1FFBF8}" type="datetimeFigureOut">
              <a:rPr lang="bs-Latn-BA" smtClean="0"/>
              <a:t>12.5.2020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6FCF-481C-4E6E-B445-7982590EC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4CE7-1231-4707-B999-E5C54B621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C32E-C1E1-4D27-BDAA-F3A7C843B4A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527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he Future of Data Warehousing?">
            <a:extLst>
              <a:ext uri="{FF2B5EF4-FFF2-40B4-BE49-F238E27FC236}">
                <a16:creationId xmlns:a16="http://schemas.microsoft.com/office/drawing/2014/main" id="{CF6828C1-F59D-4A6C-BF35-758FB3B9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046"/>
            <a:ext cx="12192000" cy="68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9F101C-6C1A-42C9-8A08-1335DDEDFB60}"/>
              </a:ext>
            </a:extLst>
          </p:cNvPr>
          <p:cNvSpPr/>
          <p:nvPr/>
        </p:nvSpPr>
        <p:spPr>
          <a:xfrm>
            <a:off x="2083921" y="361295"/>
            <a:ext cx="715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s-Latn-BA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GYM DATA WAREHOUSE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44E20-D09C-4D48-9EAD-BAE36B7DD290}"/>
              </a:ext>
            </a:extLst>
          </p:cNvPr>
          <p:cNvSpPr/>
          <p:nvPr/>
        </p:nvSpPr>
        <p:spPr>
          <a:xfrm>
            <a:off x="285060" y="5659457"/>
            <a:ext cx="24107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s-Latn-BA" sz="2000" b="1" dirty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Haris Kičin</a:t>
            </a:r>
          </a:p>
          <a:p>
            <a:r>
              <a:rPr lang="bs-Latn-BA" sz="2000" b="1" dirty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Amra Požegija</a:t>
            </a:r>
          </a:p>
          <a:p>
            <a:r>
              <a:rPr lang="bs-Latn-BA" sz="2000" b="1" dirty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Đejlan Muharemović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A14DC-72A8-4020-8C1F-94FE43E98DCB}"/>
              </a:ext>
            </a:extLst>
          </p:cNvPr>
          <p:cNvSpPr/>
          <p:nvPr/>
        </p:nvSpPr>
        <p:spPr>
          <a:xfrm>
            <a:off x="8696953" y="6275010"/>
            <a:ext cx="3031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s-Latn-BA" sz="2000" b="1" dirty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prof. dr. Damir Omerašević</a:t>
            </a:r>
          </a:p>
        </p:txBody>
      </p:sp>
    </p:spTree>
    <p:extLst>
      <p:ext uri="{BB962C8B-B14F-4D97-AF65-F5344CB8AC3E}">
        <p14:creationId xmlns:p14="http://schemas.microsoft.com/office/powerpoint/2010/main" val="390355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C038F2-A52F-4A3C-8684-51E8CDFB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-24602"/>
            <a:ext cx="8686800" cy="68826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748AD0-41E8-4FA5-BD5A-83E7C1695E6E}"/>
              </a:ext>
            </a:extLst>
          </p:cNvPr>
          <p:cNvSpPr/>
          <p:nvPr/>
        </p:nvSpPr>
        <p:spPr>
          <a:xfrm>
            <a:off x="5130800" y="3162300"/>
            <a:ext cx="1498600" cy="952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157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91FC1-4A01-4EF2-85D3-1785C2F06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0"/>
          <a:stretch/>
        </p:blipFill>
        <p:spPr>
          <a:xfrm>
            <a:off x="1350499" y="-19050"/>
            <a:ext cx="841248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1A50C-DF09-4B20-B45F-20F65B539A9C}"/>
              </a:ext>
            </a:extLst>
          </p:cNvPr>
          <p:cNvSpPr/>
          <p:nvPr/>
        </p:nvSpPr>
        <p:spPr>
          <a:xfrm>
            <a:off x="7284721" y="497116"/>
            <a:ext cx="425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2000" dirty="0">
                <a:ln w="0"/>
                <a:solidFill>
                  <a:schemeClr val="accent1"/>
                </a:solidFill>
              </a:rPr>
              <a:t>Nad zvijezda shemom se mogu specificirati upiti u skladu sa poslovnim zahtjevima.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97B4F-B9D8-4F75-9FBE-E52B5E67150D}"/>
              </a:ext>
            </a:extLst>
          </p:cNvPr>
          <p:cNvSpPr/>
          <p:nvPr/>
        </p:nvSpPr>
        <p:spPr>
          <a:xfrm>
            <a:off x="4456527" y="2959100"/>
            <a:ext cx="1498600" cy="901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93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358F2-A091-4D1C-884B-0575F2C5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26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FFF1F-B829-4827-84D2-D27DAE4D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5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4066ED1-773D-4654-AC72-D2C4991B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DFA9DE-CB86-4FDE-98CC-74206298203E}"/>
              </a:ext>
            </a:extLst>
          </p:cNvPr>
          <p:cNvSpPr/>
          <p:nvPr/>
        </p:nvSpPr>
        <p:spPr>
          <a:xfrm>
            <a:off x="815926" y="534572"/>
            <a:ext cx="829994" cy="8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4E476-D512-4553-9DB1-6717186774BF}"/>
              </a:ext>
            </a:extLst>
          </p:cNvPr>
          <p:cNvSpPr/>
          <p:nvPr/>
        </p:nvSpPr>
        <p:spPr>
          <a:xfrm>
            <a:off x="365893" y="1336431"/>
            <a:ext cx="17300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2000" b="0" cap="none" spc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Flow Task</a:t>
            </a:r>
            <a:endParaRPr lang="en-US" sz="2000" b="0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93DE9-4D10-4FD9-9B97-59F143CB0030}"/>
              </a:ext>
            </a:extLst>
          </p:cNvPr>
          <p:cNvSpPr/>
          <p:nvPr/>
        </p:nvSpPr>
        <p:spPr>
          <a:xfrm>
            <a:off x="6693877" y="3669323"/>
            <a:ext cx="829994" cy="8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D5B8B-2A19-4E78-A73F-37DEFCD6180F}"/>
              </a:ext>
            </a:extLst>
          </p:cNvPr>
          <p:cNvSpPr/>
          <p:nvPr/>
        </p:nvSpPr>
        <p:spPr>
          <a:xfrm>
            <a:off x="6095999" y="4471182"/>
            <a:ext cx="20560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2000" b="0" cap="none" spc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 Execute Task</a:t>
            </a:r>
            <a:endParaRPr lang="en-US" sz="2000" b="0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1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F772A-0363-42B6-A6CB-C61866C96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0" r="25704"/>
          <a:stretch/>
        </p:blipFill>
        <p:spPr>
          <a:xfrm>
            <a:off x="411616" y="1392700"/>
            <a:ext cx="3888408" cy="336833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4178543-0843-452B-82EE-4415D2A0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24" y="960340"/>
            <a:ext cx="5927980" cy="49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769F85-DAFE-499D-9ACD-7F729DA3D687}"/>
              </a:ext>
            </a:extLst>
          </p:cNvPr>
          <p:cNvCxnSpPr>
            <a:cxnSpLocks/>
          </p:cNvCxnSpPr>
          <p:nvPr/>
        </p:nvCxnSpPr>
        <p:spPr>
          <a:xfrm flipV="1">
            <a:off x="2968283" y="1223889"/>
            <a:ext cx="2644726" cy="1603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EDD3364-8D05-48D4-807D-37F9A466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01" y="623730"/>
            <a:ext cx="5803949" cy="49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F772A-0363-42B6-A6CB-C61866C96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30" r="25704"/>
          <a:stretch/>
        </p:blipFill>
        <p:spPr>
          <a:xfrm>
            <a:off x="411616" y="1392700"/>
            <a:ext cx="3888408" cy="33683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769F85-DAFE-499D-9ACD-7F729DA3D687}"/>
              </a:ext>
            </a:extLst>
          </p:cNvPr>
          <p:cNvCxnSpPr>
            <a:cxnSpLocks/>
          </p:cNvCxnSpPr>
          <p:nvPr/>
        </p:nvCxnSpPr>
        <p:spPr>
          <a:xfrm flipV="1">
            <a:off x="3924886" y="844062"/>
            <a:ext cx="2171114" cy="3193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504D0-9453-4DB7-B42D-3616529BF513}"/>
              </a:ext>
            </a:extLst>
          </p:cNvPr>
          <p:cNvSpPr/>
          <p:nvPr/>
        </p:nvSpPr>
        <p:spPr>
          <a:xfrm>
            <a:off x="3641189" y="539319"/>
            <a:ext cx="4259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2800" dirty="0">
                <a:ln w="0"/>
                <a:solidFill>
                  <a:schemeClr val="accent1"/>
                </a:solidFill>
              </a:rPr>
              <a:t>ANALIZA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1D6D4-09B3-49AD-B978-68FC4AB9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12192000" cy="43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1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A3075-20B6-4807-8DEC-2005ADAD60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3" y="333741"/>
            <a:ext cx="10774680" cy="6137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85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5BC971-D1BE-4493-A710-3C1E1E85A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"/>
          <a:stretch/>
        </p:blipFill>
        <p:spPr bwMode="auto">
          <a:xfrm>
            <a:off x="1809457" y="314282"/>
            <a:ext cx="8573086" cy="622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95E23-1617-4A78-ACBA-40AE3308D383}"/>
              </a:ext>
            </a:extLst>
          </p:cNvPr>
          <p:cNvSpPr/>
          <p:nvPr/>
        </p:nvSpPr>
        <p:spPr>
          <a:xfrm>
            <a:off x="708660" y="682942"/>
            <a:ext cx="1074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Centar nudi širok spektar sportskih sadržaja, počevši od osnovnih sprava za vježbanje, grupne treninge kao i  specijalizovane trenerime za treninge pod nadzorom ili davanje savjeta i preporuka.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Za korištenje objekata korisnici se mogu učlaniti na različitim nivoima što im omogućava pristup većem broju objekata i usluga. </a:t>
            </a:r>
          </a:p>
        </p:txBody>
      </p:sp>
      <p:pic>
        <p:nvPicPr>
          <p:cNvPr id="2052" name="Picture 4" descr="How to create the perfect home gym">
            <a:extLst>
              <a:ext uri="{FF2B5EF4-FFF2-40B4-BE49-F238E27FC236}">
                <a16:creationId xmlns:a16="http://schemas.microsoft.com/office/drawing/2014/main" id="{2AC75D40-417F-411D-BD6E-5E85DAE1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80" y="2681705"/>
            <a:ext cx="5958840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9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tting up a gym business 2019">
            <a:extLst>
              <a:ext uri="{FF2B5EF4-FFF2-40B4-BE49-F238E27FC236}">
                <a16:creationId xmlns:a16="http://schemas.microsoft.com/office/drawing/2014/main" id="{F143CBCA-F550-4BB0-957E-9AB4AEE27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32CB97-1625-4D41-8641-294D71405A5F}"/>
              </a:ext>
            </a:extLst>
          </p:cNvPr>
          <p:cNvSpPr/>
          <p:nvPr/>
        </p:nvSpPr>
        <p:spPr>
          <a:xfrm>
            <a:off x="2532184" y="168812"/>
            <a:ext cx="68087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Get ready for success!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27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DAFA9C-E094-4F47-9067-3EAB102BC6F5}"/>
              </a:ext>
            </a:extLst>
          </p:cNvPr>
          <p:cNvSpPr/>
          <p:nvPr/>
        </p:nvSpPr>
        <p:spPr>
          <a:xfrm>
            <a:off x="3472377" y="3057436"/>
            <a:ext cx="4259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4000" dirty="0">
                <a:ln w="0"/>
                <a:solidFill>
                  <a:schemeClr val="accent1"/>
                </a:solidFill>
              </a:rPr>
              <a:t>HVALA NA PAŽNJI!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08297-AEC4-4045-A126-418C31628CC5}"/>
              </a:ext>
            </a:extLst>
          </p:cNvPr>
          <p:cNvSpPr/>
          <p:nvPr/>
        </p:nvSpPr>
        <p:spPr>
          <a:xfrm>
            <a:off x="389208" y="5277787"/>
            <a:ext cx="4259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2400" dirty="0">
                <a:ln w="0"/>
                <a:solidFill>
                  <a:schemeClr val="accent1"/>
                </a:solidFill>
              </a:rPr>
              <a:t>Haris Kičin</a:t>
            </a:r>
          </a:p>
          <a:p>
            <a:r>
              <a:rPr lang="bs-Latn-BA" sz="2400" dirty="0">
                <a:ln w="0"/>
                <a:solidFill>
                  <a:schemeClr val="accent1"/>
                </a:solidFill>
              </a:rPr>
              <a:t>Amra Požegija</a:t>
            </a:r>
          </a:p>
          <a:p>
            <a:r>
              <a:rPr lang="bs-Latn-BA" sz="2400" dirty="0">
                <a:ln w="0"/>
                <a:solidFill>
                  <a:schemeClr val="accent1"/>
                </a:solidFill>
              </a:rPr>
              <a:t>Đejlan Muharemović</a:t>
            </a:r>
          </a:p>
        </p:txBody>
      </p:sp>
    </p:spTree>
    <p:extLst>
      <p:ext uri="{BB962C8B-B14F-4D97-AF65-F5344CB8AC3E}">
        <p14:creationId xmlns:p14="http://schemas.microsoft.com/office/powerpoint/2010/main" val="366753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E9A9C-B949-4B7D-8778-1E7C2DC7C574}"/>
              </a:ext>
            </a:extLst>
          </p:cNvPr>
          <p:cNvSpPr/>
          <p:nvPr/>
        </p:nvSpPr>
        <p:spPr>
          <a:xfrm>
            <a:off x="708660" y="500062"/>
            <a:ext cx="1074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Ciljevi i opseg projekta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3CD3A-DB7D-4A1F-9E8F-163D0E5FE075}"/>
              </a:ext>
            </a:extLst>
          </p:cNvPr>
          <p:cNvSpPr/>
          <p:nvPr/>
        </p:nvSpPr>
        <p:spPr>
          <a:xfrm>
            <a:off x="708660" y="1181606"/>
            <a:ext cx="1092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Stvaranje organizovanog sistema u kojem su svi podaci povezani.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Olakšano upravljanje svim transakcijama sa korisnicima i zainteresovanim stranama.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Sprečavanje suvišnosti, nedosljednosti i gubitka podataka.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Prikupljanje podataka o upotrebi i napretku. Prikupljene informacije mogu se koristiti za upravljanje prodajom, smanjenje troškova i identifikaciju redovnog kupca i maksimalnog vremena provedenog u centru.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Olakšan protok podataka pohranjenih u skladištu podataka. </a:t>
            </a:r>
          </a:p>
          <a:p>
            <a:pPr algn="ctr"/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4098" name="Picture 2" descr="How to build a cloud data warehouse for the first time ...">
            <a:extLst>
              <a:ext uri="{FF2B5EF4-FFF2-40B4-BE49-F238E27FC236}">
                <a16:creationId xmlns:a16="http://schemas.microsoft.com/office/drawing/2014/main" id="{3D256216-D21E-4473-A689-71AE747D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3736152"/>
            <a:ext cx="5225208" cy="28185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72042-144E-4B54-B399-7A6D8CE3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2" y="3678137"/>
            <a:ext cx="487680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C50DF-D628-48B9-A0A3-489EF33B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80" y="3780972"/>
            <a:ext cx="6096000" cy="30770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5E765B-B103-431A-ABA5-21033980DA82}"/>
              </a:ext>
            </a:extLst>
          </p:cNvPr>
          <p:cNvSpPr/>
          <p:nvPr/>
        </p:nvSpPr>
        <p:spPr>
          <a:xfrm>
            <a:off x="723900" y="502980"/>
            <a:ext cx="1074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Poslovni zahtjevi za izgradnju skladišta podataka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96B4C-A6CA-4888-9EB7-7B2511F7FAE8}"/>
              </a:ext>
            </a:extLst>
          </p:cNvPr>
          <p:cNvSpPr/>
          <p:nvPr/>
        </p:nvSpPr>
        <p:spPr>
          <a:xfrm>
            <a:off x="388620" y="1338262"/>
            <a:ext cx="5074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ukupnog broj upotrebe 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kurseva/treninga svake vrste za svaku regiju.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ukupnog broj održavanja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opreme za svaku vrstu opreme.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ukupnih troškova 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održavanja u konvertibilnim markama za svaku vrstu opreme.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ukupne zarade 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 kovertibilnim markama za svaku regiju ili svaku vrstu članstva.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broja prodanih kurseva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/treninga u svakoj regiji ili svakoj vrsti članstva.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dnevnog, sedmičnog, mjesečnog, kvartalnog profita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svake regije(branše)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Komparacija profita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 različitim vremenskim periodim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B52F3-A59A-456B-B8E9-3C94B2BD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2" y="1338262"/>
            <a:ext cx="3950968" cy="2429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60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C4201-199B-43B5-9CEF-231049C23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6" r="4390"/>
          <a:stretch/>
        </p:blipFill>
        <p:spPr>
          <a:xfrm>
            <a:off x="4208145" y="260568"/>
            <a:ext cx="7633335" cy="44257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B76775-CD94-49E5-9D79-DC26F05B74F3}"/>
              </a:ext>
            </a:extLst>
          </p:cNvPr>
          <p:cNvSpPr/>
          <p:nvPr/>
        </p:nvSpPr>
        <p:spPr>
          <a:xfrm>
            <a:off x="637222" y="2570024"/>
            <a:ext cx="6591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Steći će se uvid u najpopularnije tipove treninga kako bi se pružilo više ili manje termina za svaku vrstu kursa odn. treninga što bi dovelo do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boljeg profita</a:t>
            </a:r>
            <a:b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bs-Latn-BA" sz="2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96000" indent="-3960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Usporedba trajnosti svakog modela opreme, omogućavajući tim bolju odluku o budućim kupovinama opreme, sve u cilju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smanjenja troškova 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održavanja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55D01-801B-4B8E-85CA-363C5B7C2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2"/>
          <a:stretch/>
        </p:blipFill>
        <p:spPr>
          <a:xfrm>
            <a:off x="637222" y="260569"/>
            <a:ext cx="3240405" cy="2025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E0E670-5181-412C-921E-4BD5E737ED4A}"/>
              </a:ext>
            </a:extLst>
          </p:cNvPr>
          <p:cNvSpPr/>
          <p:nvPr/>
        </p:nvSpPr>
        <p:spPr>
          <a:xfrm>
            <a:off x="637222" y="5100817"/>
            <a:ext cx="112042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Dobijanje korisnih detalje o prodaji i izvoru prihoda za svaku podružnicu, regiju ili različite kurseve/treninge ili vrstu članstva., kako bi se iste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unaprijedile</a:t>
            </a:r>
            <a:b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96000" indent="-3960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Bolja odluka o budućem </a:t>
            </a:r>
            <a:r>
              <a:rPr lang="bs-Latn-BA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oglašavanju</a:t>
            </a: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kurseva/treninga i ciljanoj publici na popularnim kursevima/treninzima ili vrsti članstva. </a:t>
            </a:r>
          </a:p>
        </p:txBody>
      </p:sp>
    </p:spTree>
    <p:extLst>
      <p:ext uri="{BB962C8B-B14F-4D97-AF65-F5344CB8AC3E}">
        <p14:creationId xmlns:p14="http://schemas.microsoft.com/office/powerpoint/2010/main" val="241606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4DC94-4B8C-418E-9EEF-7DB169AA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E7E98-4C95-4126-9040-BCB34AF97863}"/>
              </a:ext>
            </a:extLst>
          </p:cNvPr>
          <p:cNvSpPr/>
          <p:nvPr/>
        </p:nvSpPr>
        <p:spPr>
          <a:xfrm>
            <a:off x="7741920" y="1897440"/>
            <a:ext cx="217932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bs-Latn-BA" sz="3200" b="1" dirty="0">
                <a:ln/>
                <a:solidFill>
                  <a:schemeClr val="accent3"/>
                </a:solidFill>
              </a:rPr>
              <a:t>ER Dijagram</a:t>
            </a:r>
          </a:p>
        </p:txBody>
      </p:sp>
    </p:spTree>
    <p:extLst>
      <p:ext uri="{BB962C8B-B14F-4D97-AF65-F5344CB8AC3E}">
        <p14:creationId xmlns:p14="http://schemas.microsoft.com/office/powerpoint/2010/main" val="40034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1B94412-DC5A-4CC8-B945-09A7EBF5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08" y="190352"/>
            <a:ext cx="5792738" cy="60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02707D-A787-4B38-A370-7A07096A93B9}"/>
              </a:ext>
            </a:extLst>
          </p:cNvPr>
          <p:cNvSpPr/>
          <p:nvPr/>
        </p:nvSpPr>
        <p:spPr>
          <a:xfrm>
            <a:off x="4115190" y="3586284"/>
            <a:ext cx="2735775" cy="269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119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8CE400-B1D8-4F90-B459-CDB9FFD9E9FB}"/>
              </a:ext>
            </a:extLst>
          </p:cNvPr>
          <p:cNvSpPr/>
          <p:nvPr/>
        </p:nvSpPr>
        <p:spPr>
          <a:xfrm>
            <a:off x="723900" y="951388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DIMENZIJSKI MODEL PODATAKA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BB24F-2869-41E2-83C5-C3DD7E6F12FC}"/>
              </a:ext>
            </a:extLst>
          </p:cNvPr>
          <p:cNvSpPr/>
          <p:nvPr/>
        </p:nvSpPr>
        <p:spPr>
          <a:xfrm>
            <a:off x="723900" y="2151727"/>
            <a:ext cx="10744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Kako bi postigli određene benefite i kako bi se ostvarili poslovne zahtjeve potrebno je da poslovne činjenice okružimo sa dimenzijama koje opisuju te činjenice.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Za razliku od ER modeliranja, koje opisuje entitete i relacije, dimenzijsko modeliranje strukturira i povezuje numerička mjerenja i dimenzije.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Činjenice i dimenzije su prikazane preko Shema dijagrama multidimenzijskog modela.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s-Latn-B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256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A9DF23-E918-4FA4-B03B-3627D429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01000" cy="685800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1AD8ECE-B210-41E4-8815-960C07F04316}"/>
              </a:ext>
            </a:extLst>
          </p:cNvPr>
          <p:cNvSpPr/>
          <p:nvPr/>
        </p:nvSpPr>
        <p:spPr>
          <a:xfrm>
            <a:off x="7293848" y="3933581"/>
            <a:ext cx="4067571" cy="1829223"/>
          </a:xfrm>
          <a:prstGeom prst="cloudCallout">
            <a:avLst>
              <a:gd name="adj1" fmla="val -98783"/>
              <a:gd name="adj2" fmla="val 347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B63C9B2-6E15-4C49-B6BD-FCD8B3F60D24}"/>
              </a:ext>
            </a:extLst>
          </p:cNvPr>
          <p:cNvSpPr/>
          <p:nvPr/>
        </p:nvSpPr>
        <p:spPr>
          <a:xfrm>
            <a:off x="6586698" y="206054"/>
            <a:ext cx="4415599" cy="1829223"/>
          </a:xfrm>
          <a:prstGeom prst="cloudCallout">
            <a:avLst>
              <a:gd name="adj1" fmla="val -93088"/>
              <a:gd name="adj2" fmla="val 697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ABD67-EEF5-45CC-8C13-10BC80730AAF}"/>
              </a:ext>
            </a:extLst>
          </p:cNvPr>
          <p:cNvSpPr/>
          <p:nvPr/>
        </p:nvSpPr>
        <p:spPr>
          <a:xfrm>
            <a:off x="7803634" y="4432695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1600" dirty="0">
                <a:ln w="0"/>
                <a:solidFill>
                  <a:schemeClr val="accent1"/>
                </a:solidFill>
              </a:rPr>
              <a:t>Činjenice su samo interesantne unutar odgovarajućeg konteksta, a </a:t>
            </a:r>
            <a:r>
              <a:rPr lang="bs-Latn-BA" sz="1600" dirty="0">
                <a:ln w="0"/>
                <a:solidFill>
                  <a:srgbClr val="FF0000"/>
                </a:solidFill>
              </a:rPr>
              <a:t>kontekst</a:t>
            </a:r>
            <a:r>
              <a:rPr lang="bs-Latn-BA" sz="1600" dirty="0">
                <a:ln w="0"/>
                <a:solidFill>
                  <a:schemeClr val="accent1"/>
                </a:solidFill>
              </a:rPr>
              <a:t> dolazi od </a:t>
            </a:r>
            <a:r>
              <a:rPr lang="bs-Latn-BA" sz="1600" dirty="0">
                <a:ln w="0"/>
                <a:solidFill>
                  <a:srgbClr val="FF0000"/>
                </a:solidFill>
              </a:rPr>
              <a:t>dimenzija</a:t>
            </a:r>
            <a:r>
              <a:rPr lang="bs-Latn-BA" sz="1600" dirty="0">
                <a:ln w="0"/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D0E27-2D6C-4F50-8324-428EEA76869E}"/>
              </a:ext>
            </a:extLst>
          </p:cNvPr>
          <p:cNvSpPr/>
          <p:nvPr/>
        </p:nvSpPr>
        <p:spPr>
          <a:xfrm>
            <a:off x="7049115" y="582056"/>
            <a:ext cx="36735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1600" dirty="0">
                <a:ln w="0"/>
                <a:solidFill>
                  <a:srgbClr val="FF0000"/>
                </a:solidFill>
              </a:rPr>
              <a:t>Primarna tabela </a:t>
            </a:r>
            <a:r>
              <a:rPr lang="bs-Latn-BA" sz="1600" dirty="0">
                <a:ln w="0"/>
                <a:solidFill>
                  <a:schemeClr val="accent1"/>
                </a:solidFill>
              </a:rPr>
              <a:t>u multidimenzijskom modelu je </a:t>
            </a:r>
            <a:r>
              <a:rPr lang="bs-Latn-BA" sz="1600" dirty="0">
                <a:ln w="0"/>
                <a:solidFill>
                  <a:srgbClr val="FF0000"/>
                </a:solidFill>
              </a:rPr>
              <a:t>tabela činjenica </a:t>
            </a:r>
            <a:r>
              <a:rPr lang="bs-Latn-BA" sz="1600" dirty="0">
                <a:ln w="0"/>
                <a:solidFill>
                  <a:schemeClr val="accent1"/>
                </a:solidFill>
              </a:rPr>
              <a:t>i koristi se za zapisivanje stvarnih činjenica ili mjera u poslovanju.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70930-3546-4209-ADE2-8CB164D87882}"/>
              </a:ext>
            </a:extLst>
          </p:cNvPr>
          <p:cNvSpPr/>
          <p:nvPr/>
        </p:nvSpPr>
        <p:spPr>
          <a:xfrm>
            <a:off x="3327400" y="2882900"/>
            <a:ext cx="1498600" cy="86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5F7B4D-84FB-44BC-A15F-5481B1C13051}"/>
              </a:ext>
            </a:extLst>
          </p:cNvPr>
          <p:cNvCxnSpPr/>
          <p:nvPr/>
        </p:nvCxnSpPr>
        <p:spPr>
          <a:xfrm flipV="1">
            <a:off x="4711700" y="582056"/>
            <a:ext cx="0" cy="25929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3E9DA3-5CAF-42EE-BFAF-1431CD1283CE}"/>
              </a:ext>
            </a:extLst>
          </p:cNvPr>
          <p:cNvCxnSpPr>
            <a:cxnSpLocks/>
          </p:cNvCxnSpPr>
          <p:nvPr/>
        </p:nvCxnSpPr>
        <p:spPr>
          <a:xfrm>
            <a:off x="4406900" y="2971800"/>
            <a:ext cx="0" cy="22918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381C00-4502-4B34-AFF3-29E6DC71B9A5}"/>
              </a:ext>
            </a:extLst>
          </p:cNvPr>
          <p:cNvCxnSpPr>
            <a:cxnSpLocks/>
          </p:cNvCxnSpPr>
          <p:nvPr/>
        </p:nvCxnSpPr>
        <p:spPr>
          <a:xfrm flipV="1">
            <a:off x="4254500" y="2971800"/>
            <a:ext cx="17526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B9B502-5C81-4F34-A53A-D2CF808C57AB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2794000"/>
            <a:ext cx="1651000" cy="863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505</Words>
  <Application>Microsoft Office PowerPoint</Application>
  <PresentationFormat>Widescreen</PresentationFormat>
  <Paragraphs>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2020-05-10T10:48:38Z</dcterms:created>
  <dcterms:modified xsi:type="dcterms:W3CDTF">2020-05-13T07:22:55Z</dcterms:modified>
</cp:coreProperties>
</file>