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5143500" type="screen16x9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Open Sans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96224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686050"/>
            <a:ext cx="3962400" cy="16002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085850"/>
            <a:ext cx="3962400" cy="16002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9" y="4819651"/>
            <a:ext cx="2819399" cy="95249"/>
          </a:xfrm>
        </p:spPr>
        <p:txBody>
          <a:bodyPr/>
          <a:lstStyle/>
          <a:p>
            <a:fld id="{537D3102-AD23-4BFF-87AE-61567A0BE8E3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4800600"/>
            <a:ext cx="457200" cy="114300"/>
          </a:xfrm>
        </p:spPr>
        <p:txBody>
          <a:bodyPr/>
          <a:lstStyle>
            <a:lvl1pPr algn="r">
              <a:defRPr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1" y="4722186"/>
            <a:ext cx="2820987" cy="1143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C42-E576-4B96-A2BC-C9DCC9DAE463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4A-A574-4632-8FB6-30501D3E1ACB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1"/>
            <a:ext cx="3657600" cy="428624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725-E820-4B2A-A81C-15E6A453397F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51435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9" y="4819651"/>
            <a:ext cx="2819399" cy="95249"/>
          </a:xfrm>
        </p:spPr>
        <p:txBody>
          <a:bodyPr/>
          <a:lstStyle/>
          <a:p>
            <a:fld id="{B68DB90A-5AB2-4BF4-8147-F4CADCC03FE3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4800600"/>
            <a:ext cx="533400" cy="11430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1" y="4722186"/>
            <a:ext cx="2820987" cy="114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200400" cy="131445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1" y="2683668"/>
            <a:ext cx="3200645" cy="1094825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1750"/>
            <a:ext cx="3124200" cy="200025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2900"/>
            <a:ext cx="3124200" cy="200025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342901"/>
            <a:ext cx="2819400" cy="4286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CF7D-CB0D-4FDB-902B-9E5CD56B2F3F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428"/>
            <a:ext cx="3581400" cy="30837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06466"/>
            <a:ext cx="3581400" cy="1893834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2571750"/>
            <a:ext cx="3581400" cy="30837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2880121"/>
            <a:ext cx="3581400" cy="1886399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342901"/>
            <a:ext cx="2819400" cy="4286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614-9033-4786-9235-17DD4EEE6651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42900"/>
            <a:ext cx="3962400" cy="4286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D299-E27D-455F-9667-E019E6CEA2DD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9CB-1752-48C5-8105-E376DCE212C0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257300"/>
            <a:ext cx="2514600" cy="1406128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57300"/>
            <a:ext cx="4700016" cy="26289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2664279"/>
            <a:ext cx="2209800" cy="1221921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C62-8F5A-4581-84EA-8C88B3391AE6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1" y="1257300"/>
            <a:ext cx="4696967" cy="2628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257300"/>
            <a:ext cx="2514600" cy="1406979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2664279"/>
            <a:ext cx="2209800" cy="1221921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8DDE-8CD0-4E97-98D0-8F413940748F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23694" y="0"/>
            <a:ext cx="320307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342900"/>
            <a:ext cx="2819400" cy="428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2901"/>
            <a:ext cx="3657600" cy="4286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4800600"/>
            <a:ext cx="533400" cy="114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2" y="4819651"/>
            <a:ext cx="2819399" cy="95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BB6B48-E8B6-492E-B5F2-B7A73A7469AD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4" y="4722186"/>
            <a:ext cx="2820987" cy="114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 err="1"/>
              <a:t>Satish</a:t>
            </a:r>
            <a:r>
              <a:rPr lang="en-US" dirty="0"/>
              <a:t> Menon-A17025</a:t>
            </a:r>
            <a:endParaRPr lang="en-US" dirty="0"/>
          </a:p>
          <a:p>
            <a:r>
              <a:rPr lang="en-US" dirty="0"/>
              <a:t>Apurv Rathore-A17006</a:t>
            </a:r>
            <a:endParaRPr lang="en-US" dirty="0"/>
          </a:p>
          <a:p>
            <a:r>
              <a:rPr lang="en-US" dirty="0" err="1"/>
              <a:t>S.Sathiya</a:t>
            </a:r>
            <a:r>
              <a:rPr lang="en-US" dirty="0"/>
              <a:t> Narayanan-B16040</a:t>
            </a: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Psychographic Segmentation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Decision Data and Profiling Parameters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80018"/>
            <a:ext cx="5486400" cy="3611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27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Profiling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04800" y="971550"/>
            <a:ext cx="8520600" cy="35212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Names for each of the Segments: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u="sng" dirty="0" smtClean="0"/>
              <a:t>Segment 1: </a:t>
            </a:r>
            <a:r>
              <a:rPr lang="en-US" dirty="0" smtClean="0"/>
              <a:t>‘The Inhibited’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     They aren’t very  open to try new things like movies, going out, meeting new people etc. This segment has members who are reserved to a large extent.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>
              <a:buNone/>
            </a:pPr>
            <a:r>
              <a:rPr lang="en-US" u="sng" dirty="0"/>
              <a:t>Segment </a:t>
            </a:r>
            <a:r>
              <a:rPr lang="en-US" u="sng" dirty="0" smtClean="0"/>
              <a:t>2: </a:t>
            </a:r>
            <a:r>
              <a:rPr lang="en-US" dirty="0" smtClean="0"/>
              <a:t>‘Adventure Savvy’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		     They are very open to try new things like movies, dancing, meeting new people, buying new products that are recently launched.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>
              <a:buNone/>
            </a:pPr>
            <a:r>
              <a:rPr lang="en-US" u="sng" dirty="0"/>
              <a:t>Segment </a:t>
            </a:r>
            <a:r>
              <a:rPr lang="en-US" u="sng" dirty="0" smtClean="0"/>
              <a:t>3: </a:t>
            </a:r>
            <a:r>
              <a:rPr lang="en-US" dirty="0" smtClean="0"/>
              <a:t>‘Community Oriented’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They are at peace with their families. The  idea of happiness is being with close family members 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Profiling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Brands that can targe</a:t>
            </a:r>
            <a:r>
              <a:rPr lang="en-US" dirty="0" smtClean="0"/>
              <a:t>t the found segments: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-US" dirty="0" smtClean="0"/>
              <a:t>Insider.in </a:t>
            </a:r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This is a brand/company that organizes show tickets for plays and comic shows. </a:t>
            </a:r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Target is Segment 2 (The Adventure Savvy) who like to watch new movies, try out new things generally.</a:t>
            </a:r>
          </a:p>
          <a:p>
            <a:pPr marL="342900" lvl="0" indent="-342900">
              <a:spcBef>
                <a:spcPts val="0"/>
              </a:spcBef>
              <a:buAutoNum type="arabicPeriod"/>
            </a:pPr>
            <a:endParaRPr lang="en-US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-US" dirty="0" err="1" smtClean="0"/>
              <a:t>Swiggy</a:t>
            </a:r>
            <a:endParaRPr lang="en-US" dirty="0" smtClean="0"/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This brand/company that arranges for Food Delivery at your </a:t>
            </a:r>
            <a:r>
              <a:rPr lang="en-US" dirty="0" err="1" smtClean="0"/>
              <a:t>DoorStep</a:t>
            </a:r>
            <a:r>
              <a:rPr lang="en-US" dirty="0" smtClean="0"/>
              <a:t>.</a:t>
            </a:r>
          </a:p>
          <a:p>
            <a:pPr marL="228600" lvl="1" indent="0">
              <a:buNone/>
            </a:pPr>
            <a:r>
              <a:rPr lang="en-US" dirty="0" smtClean="0"/>
              <a:t>    Target is Segment 3  (the Community Oriented) who like to stay indoors with their families generally.</a:t>
            </a:r>
          </a:p>
          <a:p>
            <a:pPr marL="342900" lvl="0" indent="-342900">
              <a:spcBef>
                <a:spcPts val="0"/>
              </a:spcBef>
              <a:buAutoNum type="arabicPeriod"/>
            </a:pPr>
            <a:endParaRPr lang="en-US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93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Project Flow</a:t>
            </a: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Exploring of Data </a:t>
            </a:r>
            <a:endParaRPr lang="en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Data Cleaning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Managing Unreliable/Vague Responses, Missing values</a:t>
            </a:r>
            <a:endParaRPr lang="en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Use of K-Means Clustering</a:t>
            </a:r>
            <a:endParaRPr lang="en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Profiling Segments based on Psychographic Parameters</a:t>
            </a:r>
            <a:endParaRPr lang="en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mtClean="0"/>
              <a:t>Profile based Answers </a:t>
            </a:r>
            <a:r>
              <a:rPr lang="en" dirty="0" smtClean="0"/>
              <a:t>to Project Questions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Exploration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Data Dimensions:</a:t>
            </a:r>
          </a:p>
          <a:p>
            <a:pPr marL="685800" lvl="1" indent="-342900">
              <a:buSzPct val="100000"/>
            </a:pPr>
            <a:r>
              <a:rPr lang="en" dirty="0" smtClean="0"/>
              <a:t>664 Records</a:t>
            </a:r>
          </a:p>
          <a:p>
            <a:pPr marL="685800" lvl="1" indent="-342900">
              <a:buSzPct val="100000"/>
            </a:pPr>
            <a:r>
              <a:rPr lang="en" dirty="0" smtClean="0"/>
              <a:t>26 Attributes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Data Understanding</a:t>
            </a: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Cross checking Variable Data and Names</a:t>
            </a:r>
            <a:endParaRPr lang="en" dirty="0"/>
          </a:p>
          <a:p>
            <a:pPr marL="457200" lvl="0" indent="-342900" rtl="0">
              <a:spcBef>
                <a:spcPts val="0"/>
              </a:spcBef>
              <a:buSzPct val="100000"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Cleaning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914400" lvl="1" indent="-317500">
              <a:lnSpc>
                <a:spcPct val="150000"/>
              </a:lnSpc>
              <a:buSzPct val="100000"/>
            </a:pPr>
            <a:r>
              <a:rPr lang="en" sz="1800" dirty="0"/>
              <a:t>Managing Unreliable/Vague </a:t>
            </a:r>
            <a:r>
              <a:rPr lang="en" sz="1800" dirty="0" smtClean="0"/>
              <a:t>Responses</a:t>
            </a:r>
            <a:endParaRPr lang="en" sz="1800" dirty="0"/>
          </a:p>
          <a:p>
            <a:pPr marL="1097280" lvl="2" indent="-317500">
              <a:lnSpc>
                <a:spcPct val="150000"/>
              </a:lnSpc>
              <a:buSzPct val="100000"/>
            </a:pPr>
            <a:r>
              <a:rPr lang="en" sz="1800" dirty="0" smtClean="0"/>
              <a:t>Removed Vague/Unreliable responses for e.g., where the participant has given the same score for all the questions.</a:t>
            </a:r>
          </a:p>
          <a:p>
            <a:pPr marL="914400" lvl="1" indent="-317500">
              <a:lnSpc>
                <a:spcPct val="150000"/>
              </a:lnSpc>
              <a:buSzPct val="100000"/>
            </a:pPr>
            <a:r>
              <a:rPr lang="en" sz="1800" dirty="0" smtClean="0"/>
              <a:t>Missing values</a:t>
            </a:r>
          </a:p>
          <a:p>
            <a:pPr marL="1097280" lvl="2" indent="-317500">
              <a:lnSpc>
                <a:spcPct val="150000"/>
              </a:lnSpc>
              <a:buSzPct val="100000"/>
            </a:pPr>
            <a:r>
              <a:rPr lang="en" sz="1800" dirty="0" smtClean="0"/>
              <a:t>In case the missing values were found to be imputable, then we replaced it with its corresponding mode value.</a:t>
            </a:r>
            <a:endParaRPr lang="en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Checking unreliable responses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32 rows were filtered with same responses or had no response.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Truncated 28 rows and maintained one unique case for each filtered response.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Managing Missing Responses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Case 1: Majority of responses for psychographic indicators are missing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" dirty="0"/>
              <a:t>Detection: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9144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 dirty="0"/>
              <a:t>Y-axis is represent the indices for the responses while X-axis are the columns. </a:t>
            </a:r>
          </a:p>
          <a:p>
            <a:pPr marL="9144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 dirty="0"/>
              <a:t>The red strip represents the missing values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1733549"/>
            <a:ext cx="5300663" cy="222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Managing Missing Responses</a:t>
            </a:r>
            <a:endParaRPr lang="en" dirty="0"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Found that Majority of the Pscychographic indicators were missing.</a:t>
            </a:r>
          </a:p>
          <a:p>
            <a:pPr marL="685800" lvl="1" indent="-342900">
              <a:buSzPct val="100000"/>
            </a:pPr>
            <a:r>
              <a:rPr lang="en" dirty="0" smtClean="0"/>
              <a:t>So, Removed such responses.</a:t>
            </a:r>
          </a:p>
          <a:p>
            <a:pPr marL="685800" lvl="1" indent="-342900">
              <a:buSzPct val="100000"/>
            </a:pPr>
            <a:endParaRPr lang="en" dirty="0"/>
          </a:p>
          <a:p>
            <a:pPr marL="685800" lvl="1" indent="-342900">
              <a:buSzPct val="100000"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Unavailable Responses</a:t>
            </a:r>
          </a:p>
          <a:p>
            <a:pPr marL="685800" lvl="1" indent="-342900">
              <a:buSzPct val="100000"/>
            </a:pPr>
            <a:r>
              <a:rPr lang="en" dirty="0" smtClean="0"/>
              <a:t>They were Imputed using Mode</a:t>
            </a:r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Data after Cleaning</a:t>
            </a:r>
            <a:endParaRPr lang="en"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 dirty="0" smtClean="0"/>
              <a:t>Data Dimensions after cleaning:</a:t>
            </a:r>
          </a:p>
          <a:p>
            <a:pPr marL="685800" lvl="1" indent="-342900">
              <a:buSzPct val="100000"/>
            </a:pPr>
            <a:r>
              <a:rPr lang="en" sz="1800" dirty="0" smtClean="0"/>
              <a:t>630 </a:t>
            </a:r>
            <a:r>
              <a:rPr lang="en" sz="1800" dirty="0"/>
              <a:t>Observations and 25 Variables</a:t>
            </a:r>
          </a:p>
          <a:p>
            <a:pPr marL="685800" lvl="1" indent="-342900">
              <a:buSzPct val="100000"/>
            </a:pPr>
            <a:r>
              <a:rPr lang="en" sz="1800" dirty="0"/>
              <a:t>No Missing Values</a:t>
            </a:r>
          </a:p>
          <a:p>
            <a:pPr marL="685800" lvl="1" indent="-342900">
              <a:buSzPct val="100000"/>
            </a:pPr>
            <a:r>
              <a:rPr lang="en" sz="1800" dirty="0"/>
              <a:t>Fixed Variables Names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Cluster Solutions with K-means Clustering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 smtClean="0"/>
              <a:t>Prepared different Clustering Possibilities with Psychographic Indicators</a:t>
            </a:r>
          </a:p>
          <a:p>
            <a:pPr lvl="1" fontAlgn="base"/>
            <a:r>
              <a:rPr lang="en-US" dirty="0" smtClean="0"/>
              <a:t>Tried Clustering using 3, 4 and 5 Clusters</a:t>
            </a:r>
          </a:p>
          <a:p>
            <a:pPr lvl="1" fontAlgn="base"/>
            <a:endParaRPr lang="en-US" dirty="0" smtClean="0"/>
          </a:p>
          <a:p>
            <a:pPr fontAlgn="base"/>
            <a:r>
              <a:rPr lang="en-US" dirty="0"/>
              <a:t>3</a:t>
            </a:r>
            <a:r>
              <a:rPr lang="en-US" dirty="0" smtClean="0"/>
              <a:t> Clusters Solution obtained required Discriminant features and Separation</a:t>
            </a:r>
            <a:endParaRPr lang="en-US" dirty="0"/>
          </a:p>
          <a:p>
            <a:pPr fontAlgn="base"/>
            <a:r>
              <a:rPr lang="en-US" dirty="0" smtClean="0"/>
              <a:t>Mean / Summary Statistics for all Indictors were found</a:t>
            </a:r>
          </a:p>
          <a:p>
            <a:pPr fontAlgn="base"/>
            <a:r>
              <a:rPr lang="en-US" dirty="0" smtClean="0"/>
              <a:t>Extreme Values (i.e. 120% more than Mean Value) were picked for studying behavior or pattern within the clusters.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Cluster Solutions were obtained on basis of:</a:t>
            </a:r>
          </a:p>
          <a:p>
            <a:pPr lvl="1" fontAlgn="base"/>
            <a:r>
              <a:rPr lang="en-US" dirty="0" smtClean="0"/>
              <a:t>Size of the Cluster</a:t>
            </a:r>
          </a:p>
          <a:p>
            <a:pPr lvl="1" fontAlgn="base"/>
            <a:r>
              <a:rPr lang="en-US" dirty="0" smtClean="0"/>
              <a:t>Separation between Clusters on basis of Distance (Dissimilarity)</a:t>
            </a:r>
          </a:p>
          <a:p>
            <a:pPr fontAlgn="base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17</TotalTime>
  <Words>397</Words>
  <Application>Microsoft Office PowerPoint</Application>
  <PresentationFormat>On-screen Show (16:9)</PresentationFormat>
  <Paragraphs>84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Calibri</vt:lpstr>
      <vt:lpstr>Open Sans</vt:lpstr>
      <vt:lpstr>Composite</vt:lpstr>
      <vt:lpstr>Psychographic Segmentation</vt:lpstr>
      <vt:lpstr>Project Flow</vt:lpstr>
      <vt:lpstr>Data Exploration</vt:lpstr>
      <vt:lpstr>Data Cleaning</vt:lpstr>
      <vt:lpstr>Checking unreliable responses</vt:lpstr>
      <vt:lpstr>Managing Missing Responses</vt:lpstr>
      <vt:lpstr>Managing Missing Responses</vt:lpstr>
      <vt:lpstr>Data after Cleaning</vt:lpstr>
      <vt:lpstr>Cluster Solutions with K-means Clustering</vt:lpstr>
      <vt:lpstr>Clustering Decision Data and Profiling Parameters</vt:lpstr>
      <vt:lpstr>Profiling</vt:lpstr>
      <vt:lpstr>Profiling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Psychographic Segmentation</dc:title>
  <dc:creator>MY DELL</dc:creator>
  <cp:lastModifiedBy>Windows User</cp:lastModifiedBy>
  <cp:revision>5</cp:revision>
  <dcterms:modified xsi:type="dcterms:W3CDTF">2017-11-21T18:22:00Z</dcterms:modified>
</cp:coreProperties>
</file>