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35" autoAdjust="0"/>
    <p:restoredTop sz="94660"/>
  </p:normalViewPr>
  <p:slideViewPr>
    <p:cSldViewPr>
      <p:cViewPr varScale="1">
        <p:scale>
          <a:sx n="69" d="100"/>
          <a:sy n="69" d="100"/>
        </p:scale>
        <p:origin x="-141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6B973-9CB6-47A9-AB42-26BBF7171C0A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412972B-E2FB-479D-83B1-242D6DEFAD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6B973-9CB6-47A9-AB42-26BBF7171C0A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2972B-E2FB-479D-83B1-242D6DEFAD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6B973-9CB6-47A9-AB42-26BBF7171C0A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2972B-E2FB-479D-83B1-242D6DEFAD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6B973-9CB6-47A9-AB42-26BBF7171C0A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2972B-E2FB-479D-83B1-242D6DEFAD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6B973-9CB6-47A9-AB42-26BBF7171C0A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2972B-E2FB-479D-83B1-242D6DEFAD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6B973-9CB6-47A9-AB42-26BBF7171C0A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2972B-E2FB-479D-83B1-242D6DEFAD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6B973-9CB6-47A9-AB42-26BBF7171C0A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2972B-E2FB-479D-83B1-242D6DEFAD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6B973-9CB6-47A9-AB42-26BBF7171C0A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2972B-E2FB-479D-83B1-242D6DEFAD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6B973-9CB6-47A9-AB42-26BBF7171C0A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2972B-E2FB-479D-83B1-242D6DEFAD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6B973-9CB6-47A9-AB42-26BBF7171C0A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2972B-E2FB-479D-83B1-242D6DEFAD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6B973-9CB6-47A9-AB42-26BBF7171C0A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2972B-E2FB-479D-83B1-242D6DEFAD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CB06B973-9CB6-47A9-AB42-26BBF7171C0A}" type="datetimeFigureOut">
              <a:rPr lang="en-US" smtClean="0"/>
              <a:t>12/27/2017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A412972B-E2FB-479D-83B1-242D6DEFAD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3600"/>
            <a:ext cx="7772400" cy="1295401"/>
          </a:xfrm>
        </p:spPr>
        <p:txBody>
          <a:bodyPr/>
          <a:lstStyle/>
          <a:p>
            <a:r>
              <a:rPr lang="en-US" sz="2400" dirty="0" smtClean="0">
                <a:effectLst/>
              </a:rPr>
              <a:t> </a:t>
            </a:r>
            <a:r>
              <a:rPr lang="en-US" sz="5400" dirty="0">
                <a:effectLst/>
                <a:latin typeface="Agency FB" pitchFamily="34" charset="0"/>
              </a:rPr>
              <a:t>Predicting </a:t>
            </a:r>
            <a:r>
              <a:rPr lang="en-US" sz="5400" dirty="0" smtClean="0">
                <a:effectLst/>
                <a:latin typeface="Agency FB" pitchFamily="34" charset="0"/>
              </a:rPr>
              <a:t>Renewals</a:t>
            </a:r>
            <a:r>
              <a:rPr lang="en-US" sz="5400" dirty="0" smtClean="0">
                <a:latin typeface="Agency FB" pitchFamily="34" charset="0"/>
              </a:rPr>
              <a:t> 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(</a:t>
            </a:r>
            <a:r>
              <a:rPr lang="en-US" sz="2400" dirty="0" smtClean="0">
                <a:latin typeface="Agency FB" pitchFamily="34" charset="0"/>
              </a:rPr>
              <a:t>Building Classification model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5791200"/>
            <a:ext cx="6400800" cy="5334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gency FB" pitchFamily="34" charset="0"/>
              </a:rPr>
              <a:t>                                                                        BY:-Apurv Rathore</a:t>
            </a:r>
            <a:endParaRPr lang="en-US" dirty="0">
              <a:latin typeface="Agency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5545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Below is shown final confusion matrix Build on Validation data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1" y="1143000"/>
            <a:ext cx="46482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60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8229600" cy="762000"/>
          </a:xfrm>
        </p:spPr>
        <p:txBody>
          <a:bodyPr/>
          <a:lstStyle/>
          <a:p>
            <a:pPr algn="l"/>
            <a:r>
              <a:rPr lang="en-IN" sz="4400" u="sng" dirty="0"/>
              <a:t>AGENDA</a:t>
            </a:r>
            <a:endParaRPr lang="en-US" sz="44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Data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Preparation</a:t>
            </a:r>
          </a:p>
          <a:p>
            <a:pPr marL="0" indent="0">
              <a:buNone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Final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Variables</a:t>
            </a:r>
          </a:p>
          <a:p>
            <a:pPr marL="0" indent="0">
              <a:buNone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 Predictive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Modelling</a:t>
            </a:r>
          </a:p>
          <a:p>
            <a:pPr marL="0" indent="0">
              <a:buNone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Evaluating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Model Performance 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146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85800"/>
            <a:ext cx="8229600" cy="1524000"/>
          </a:xfrm>
        </p:spPr>
        <p:txBody>
          <a:bodyPr/>
          <a:lstStyle/>
          <a:p>
            <a:pPr algn="l"/>
            <a:r>
              <a:rPr lang="en-IN" sz="4400" u="sng" dirty="0"/>
              <a:t>Data Preparation</a:t>
            </a:r>
            <a:r>
              <a:rPr lang="en-IN" dirty="0"/>
              <a:t/>
            </a:r>
            <a:br>
              <a:rPr lang="en-IN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Removed Missing data rows as missing values are less compared to sample </a:t>
            </a: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After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above operations, data was reduced to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653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observations and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16 variables</a:t>
            </a:r>
          </a:p>
          <a:p>
            <a:pPr marL="0" indent="0">
              <a:buNone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Normalizing the Data set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4454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38200"/>
          </a:xfrm>
        </p:spPr>
        <p:txBody>
          <a:bodyPr/>
          <a:lstStyle/>
          <a:p>
            <a:pPr algn="l"/>
            <a:r>
              <a:rPr lang="en-IN" sz="4400" dirty="0"/>
              <a:t/>
            </a:r>
            <a:br>
              <a:rPr lang="en-IN" sz="4400" dirty="0"/>
            </a:br>
            <a:r>
              <a:rPr lang="en-IN" sz="4400" u="sng" dirty="0"/>
              <a:t>Final Variables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Used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Boruta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algorithm for feature selection</a:t>
            </a: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It is an improvement on random forest variable importance measure which is a very popular method for variable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selection</a:t>
            </a: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It follows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all-relevant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variable selection method in which it considers all features which are relevant to the outcome variable. Whereas, most of the other variable selection algorithms follow a minimal optimal method where they rely on a small subset of features which yields a minimal error on a chosen classifier.</a:t>
            </a:r>
          </a:p>
          <a:p>
            <a:pPr>
              <a:buFont typeface="Wingdings" pitchFamily="2" charset="2"/>
              <a:buChar char="q"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761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4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"C2" "C3" "C4" "C5" "C6" "C7" "C8" "C9" "C10" "C11" "C14" "C15“ were selected as the final variables 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for model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building</a:t>
            </a: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Correlated variables were removed before hand.</a:t>
            </a:r>
          </a:p>
          <a:p>
            <a:pPr>
              <a:buFont typeface="Wingdings" pitchFamily="2" charset="2"/>
              <a:buChar char="q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200400"/>
            <a:ext cx="75438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737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914400" y="533400"/>
            <a:ext cx="8229600" cy="1600200"/>
          </a:xfrm>
        </p:spPr>
        <p:txBody>
          <a:bodyPr/>
          <a:lstStyle/>
          <a:p>
            <a:r>
              <a:rPr lang="en-IN" sz="4400" u="sng" dirty="0"/>
              <a:t>Predictive Modelling</a:t>
            </a:r>
            <a:r>
              <a:rPr lang="en-IN" u="sng" dirty="0"/>
              <a:t/>
            </a:r>
            <a:br>
              <a:rPr lang="en-IN" u="sng" dirty="0"/>
            </a:b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At first Model was build by using all variables in data set</a:t>
            </a:r>
          </a:p>
          <a:p>
            <a:pPr>
              <a:buFont typeface="Wingdings" pitchFamily="2" charset="2"/>
              <a:buChar char="q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Random Forest was used to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build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a Classification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Model</a:t>
            </a:r>
          </a:p>
          <a:p>
            <a:pPr>
              <a:buFont typeface="Wingdings" pitchFamily="2" charset="2"/>
              <a:buChar char="q"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Accuracy measured was 87.90 &amp; Kappa measured was 75.33</a:t>
            </a:r>
          </a:p>
          <a:p>
            <a:pPr>
              <a:buFont typeface="Wingdings" pitchFamily="2" charset="2"/>
              <a:buChar char="q"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But Accuracy SD and Kappa SD were high so as to reduce these values and increase Accuracy and kappa ,build other models using important variables suggested by Boruta algorithm.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0035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Random Forest was selected finally to build the classification model as it outperformed giving best results  in comparison to other 5 models </a:t>
            </a:r>
          </a:p>
          <a:p>
            <a:pPr>
              <a:buFont typeface="Wingdings" pitchFamily="2" charset="2"/>
              <a:buChar char="q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Box Plot below shows RF as best performing 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182" y="2590800"/>
            <a:ext cx="6611273" cy="402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652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76200"/>
            <a:ext cx="8229600" cy="6049963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Dot plot and Summary function shows RF as clear winner so was chosen to build final model</a:t>
            </a:r>
          </a:p>
          <a:p>
            <a:pPr>
              <a:buFont typeface="Wingdings" pitchFamily="2" charset="2"/>
              <a:buChar char="q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9" y="3352800"/>
            <a:ext cx="5496693" cy="314368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990601"/>
            <a:ext cx="5986905" cy="3048000"/>
          </a:xfrm>
          <a:prstGeom prst="rect">
            <a:avLst/>
          </a:prstGeom>
        </p:spPr>
      </p:pic>
      <p:sp>
        <p:nvSpPr>
          <p:cNvPr id="14" name="Oval 13"/>
          <p:cNvSpPr/>
          <p:nvPr/>
        </p:nvSpPr>
        <p:spPr>
          <a:xfrm>
            <a:off x="5965252" y="4495800"/>
            <a:ext cx="2873948" cy="200068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RF Giving max Accuracy &amp; Kappa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282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2400" y="304800"/>
            <a:ext cx="8229600" cy="838200"/>
          </a:xfrm>
        </p:spPr>
        <p:txBody>
          <a:bodyPr/>
          <a:lstStyle/>
          <a:p>
            <a:r>
              <a:rPr lang="en-US" sz="4400" u="sng" dirty="0">
                <a:cs typeface="Times New Roman" pitchFamily="18" charset="0"/>
              </a:rPr>
              <a:t>Evaluating Model Performance</a:t>
            </a:r>
            <a:endParaRPr lang="en-US" sz="44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458200" cy="4983163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Training and validation sets were created of 80% &amp; 20%</a:t>
            </a:r>
          </a:p>
          <a:p>
            <a:pPr>
              <a:buFont typeface="Wingdings" pitchFamily="2" charset="2"/>
              <a:buChar char="q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Performance was measured on validation data by Accuracy &amp; Kappa as measure</a:t>
            </a:r>
          </a:p>
          <a:p>
            <a:pPr lvl="1">
              <a:buFont typeface="Wingdings" pitchFamily="2" charset="2"/>
              <a:buChar char="q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Accuracy because it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divided the proportion of correct predictions by the total number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of predictions</a:t>
            </a:r>
            <a:r>
              <a:rPr lang="en-US" sz="1800" dirty="0" smtClean="0"/>
              <a:t>.</a:t>
            </a:r>
          </a:p>
          <a:p>
            <a:pPr lvl="1">
              <a:buFont typeface="Wingdings" pitchFamily="2" charset="2"/>
              <a:buChar char="q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 Kappa statistic (or value) is a metric that compares an 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Observed Accuracy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 with an 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Expected Accuracy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 (random chance).</a:t>
            </a:r>
            <a:r>
              <a:rPr lang="en-US" sz="1800" dirty="0"/>
              <a:t> </a:t>
            </a:r>
            <a:r>
              <a:rPr lang="en-US" sz="1800" dirty="0" smtClean="0"/>
              <a:t> </a:t>
            </a:r>
            <a:r>
              <a:rPr lang="en-US" sz="1800" dirty="0"/>
              <a:t/>
            </a:r>
            <a:br>
              <a:rPr lang="en-US" sz="1800" dirty="0"/>
            </a:b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Out of 130 cases in validation data only 12 were misclassified giving Accuracy of 90.77% .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35610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1566</TotalTime>
  <Words>365</Words>
  <Application>Microsoft Office PowerPoint</Application>
  <PresentationFormat>On-screen Show (4:3)</PresentationFormat>
  <Paragraphs>51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Executive</vt:lpstr>
      <vt:lpstr> Predicting Renewals  (Building Classification model)</vt:lpstr>
      <vt:lpstr>AGENDA</vt:lpstr>
      <vt:lpstr>Data Preparation </vt:lpstr>
      <vt:lpstr> Final Variables</vt:lpstr>
      <vt:lpstr>PowerPoint Presentation</vt:lpstr>
      <vt:lpstr>Predictive Modelling </vt:lpstr>
      <vt:lpstr>PowerPoint Presentation</vt:lpstr>
      <vt:lpstr>PowerPoint Presentation</vt:lpstr>
      <vt:lpstr>Evaluating Model Performance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Renewals  (Building Classification model)</dc:title>
  <dc:creator>Windows User</dc:creator>
  <cp:lastModifiedBy>Windows User</cp:lastModifiedBy>
  <cp:revision>15</cp:revision>
  <dcterms:created xsi:type="dcterms:W3CDTF">2017-12-27T10:58:10Z</dcterms:created>
  <dcterms:modified xsi:type="dcterms:W3CDTF">2017-12-28T13:04:43Z</dcterms:modified>
</cp:coreProperties>
</file>