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1" r:id="rId2"/>
    <p:sldId id="257" r:id="rId3"/>
    <p:sldId id="279" r:id="rId4"/>
    <p:sldId id="282" r:id="rId5"/>
    <p:sldId id="258" r:id="rId6"/>
    <p:sldId id="259" r:id="rId7"/>
    <p:sldId id="273" r:id="rId8"/>
    <p:sldId id="266" r:id="rId9"/>
    <p:sldId id="267" r:id="rId10"/>
    <p:sldId id="292" r:id="rId11"/>
    <p:sldId id="293" r:id="rId12"/>
    <p:sldId id="278" r:id="rId13"/>
    <p:sldId id="284" r:id="rId14"/>
    <p:sldId id="274" r:id="rId15"/>
    <p:sldId id="269" r:id="rId16"/>
    <p:sldId id="280" r:id="rId17"/>
    <p:sldId id="297" r:id="rId18"/>
    <p:sldId id="281" r:id="rId19"/>
    <p:sldId id="295" r:id="rId20"/>
    <p:sldId id="298" r:id="rId21"/>
    <p:sldId id="285" r:id="rId22"/>
    <p:sldId id="286" r:id="rId23"/>
    <p:sldId id="287" r:id="rId24"/>
    <p:sldId id="288" r:id="rId25"/>
    <p:sldId id="289" r:id="rId26"/>
    <p:sldId id="290" r:id="rId27"/>
    <p:sldId id="275" r:id="rId28"/>
    <p:sldId id="260" r:id="rId29"/>
    <p:sldId id="276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998"/>
    <a:srgbClr val="D5A848"/>
    <a:srgbClr val="CD9C3F"/>
    <a:srgbClr val="D6A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40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3FF77-E1F1-4256-A9EB-34DD0ECE5FF7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377E4-AA64-4515-AD0A-969166BA7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1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眉占位符 4">
            <a:extLst>
              <a:ext uri="{FF2B5EF4-FFF2-40B4-BE49-F238E27FC236}">
                <a16:creationId xmlns:a16="http://schemas.microsoft.com/office/drawing/2014/main" id="{6727D48F-44D1-40BB-A5B4-0A1931B215C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顶顶顶</a:t>
            </a:r>
          </a:p>
        </p:txBody>
      </p:sp>
    </p:spTree>
    <p:extLst>
      <p:ext uri="{BB962C8B-B14F-4D97-AF65-F5344CB8AC3E}">
        <p14:creationId xmlns:p14="http://schemas.microsoft.com/office/powerpoint/2010/main" val="385414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02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01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60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330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099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25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5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48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54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1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18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09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53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04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246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87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97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4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01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87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5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462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91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85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02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35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18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20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CE45E3-F364-4D89-AC12-FB800F1C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4BE8-77FE-4CD6-9733-A84A79002F0B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D78CA1-0ACF-46A5-9335-DB19A232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C77B7-3915-4D2D-AA20-6A106E39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ED686-AF76-444A-B172-C3A4BE76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873CE-B713-4429-B91F-C75D383D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2C6B8-ABE0-4587-842F-6ED46CE1E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4BE8-77FE-4CD6-9733-A84A79002F0B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C0A41-6DD5-4BA1-BBC5-4499A5EF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BF309-D331-402E-A595-2F93D45D0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7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7.jp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32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3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36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7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7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7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172791"/>
            <a:ext cx="59135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8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App Inventor</a:t>
            </a:r>
            <a:endParaRPr kumimoji="0" lang="zh-CN" altLang="en-US" sz="5800" b="1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7571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-300" noProof="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瓢虫快跑</a:t>
            </a:r>
            <a:endParaRPr kumimoji="0" lang="zh-CN" altLang="en-US" sz="2400" b="0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7BFC03F-29CF-4282-9787-52807141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11575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90480A70-0221-46D0-81D2-262764DEF440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252369D-FA2C-4482-8AC1-EC595A995467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F519FD32-5732-47A9-9523-9E11D1F55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AE267898-918C-49F9-A511-C4B612463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73686F0-01F2-442F-B5CA-8D84448BBBCD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39" name="文本框 21">
                <a:extLst>
                  <a:ext uri="{FF2B5EF4-FFF2-40B4-BE49-F238E27FC236}">
                    <a16:creationId xmlns:a16="http://schemas.microsoft.com/office/drawing/2014/main" id="{F29C26C1-B7AF-4A7E-ADDD-5670FB4434C8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0" name="文本框 19">
                <a:extLst>
                  <a:ext uri="{FF2B5EF4-FFF2-40B4-BE49-F238E27FC236}">
                    <a16:creationId xmlns:a16="http://schemas.microsoft.com/office/drawing/2014/main" id="{99A2F995-07B0-40CA-AC0C-AFF4FD8A86A3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330992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-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组件属性表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2</a:t>
                </a:r>
                <a:endParaRPr lang="zh-CN" altLang="en-US" sz="2400" b="1" dirty="0">
                  <a:solidFill>
                    <a:srgbClr val="454545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0430854E-0E70-4F5E-9E3D-58A8F49BA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984955"/>
              </p:ext>
            </p:extLst>
          </p:nvPr>
        </p:nvGraphicFramePr>
        <p:xfrm>
          <a:off x="449580" y="1377339"/>
          <a:ext cx="11240929" cy="494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324">
                  <a:extLst>
                    <a:ext uri="{9D8B030D-6E8A-4147-A177-3AD203B41FA5}">
                      <a16:colId xmlns:a16="http://schemas.microsoft.com/office/drawing/2014/main" val="2372497532"/>
                    </a:ext>
                  </a:extLst>
                </a:gridCol>
                <a:gridCol w="2465407">
                  <a:extLst>
                    <a:ext uri="{9D8B030D-6E8A-4147-A177-3AD203B41FA5}">
                      <a16:colId xmlns:a16="http://schemas.microsoft.com/office/drawing/2014/main" val="612908156"/>
                    </a:ext>
                  </a:extLst>
                </a:gridCol>
                <a:gridCol w="2453833">
                  <a:extLst>
                    <a:ext uri="{9D8B030D-6E8A-4147-A177-3AD203B41FA5}">
                      <a16:colId xmlns:a16="http://schemas.microsoft.com/office/drawing/2014/main" val="3572936572"/>
                    </a:ext>
                  </a:extLst>
                </a:gridCol>
                <a:gridCol w="1851950">
                  <a:extLst>
                    <a:ext uri="{9D8B030D-6E8A-4147-A177-3AD203B41FA5}">
                      <a16:colId xmlns:a16="http://schemas.microsoft.com/office/drawing/2014/main" val="168357171"/>
                    </a:ext>
                  </a:extLst>
                </a:gridCol>
                <a:gridCol w="3229415">
                  <a:extLst>
                    <a:ext uri="{9D8B030D-6E8A-4147-A177-3AD203B41FA5}">
                      <a16:colId xmlns:a16="http://schemas.microsoft.com/office/drawing/2014/main" val="3051647633"/>
                    </a:ext>
                  </a:extLst>
                </a:gridCol>
              </a:tblGrid>
              <a:tr h="4104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     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所在组件栏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     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     命名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    </a:t>
                      </a:r>
                      <a:r>
                        <a:rPr lang="zh-CN" altLang="en-US" sz="2000" dirty="0"/>
                        <a:t>属性设置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37944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按钮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按钮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重新开始游戏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按钮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重新开始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408454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垂直布局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界面布局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垂直布局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使得多个组件能够垂直排列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垂直布局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水平对齐：居左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958004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显示规则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显示文本：规则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991188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显示规则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规则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显示文本：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瓢虫初始化血量为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，每吃掉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只蚜虫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+50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，血量随游戏的进行而减少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511225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显示规则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规则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显示文本：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蚜虫每次只随机出现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1939079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显示规则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规则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显示文本：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青蛙在下方左右移动，被青蛙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吃掉游戏结束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64764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9DBEF38E-D246-4ADE-8C9D-C95C7DC36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0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90480A70-0221-46D0-81D2-262764DEF440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252369D-FA2C-4482-8AC1-EC595A995467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F519FD32-5732-47A9-9523-9E11D1F55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AE267898-918C-49F9-A511-C4B612463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73686F0-01F2-442F-B5CA-8D84448BBBCD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39" name="文本框 21">
                <a:extLst>
                  <a:ext uri="{FF2B5EF4-FFF2-40B4-BE49-F238E27FC236}">
                    <a16:creationId xmlns:a16="http://schemas.microsoft.com/office/drawing/2014/main" id="{F29C26C1-B7AF-4A7E-ADDD-5670FB4434C8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0" name="文本框 19">
                <a:extLst>
                  <a:ext uri="{FF2B5EF4-FFF2-40B4-BE49-F238E27FC236}">
                    <a16:creationId xmlns:a16="http://schemas.microsoft.com/office/drawing/2014/main" id="{99A2F995-07B0-40CA-AC0C-AFF4FD8A86A3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330992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-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组件属性表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3</a:t>
                </a:r>
                <a:endParaRPr lang="zh-CN" altLang="en-US" sz="2400" b="1" dirty="0">
                  <a:solidFill>
                    <a:srgbClr val="454545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0430854E-0E70-4F5E-9E3D-58A8F49BA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813838"/>
              </p:ext>
            </p:extLst>
          </p:nvPr>
        </p:nvGraphicFramePr>
        <p:xfrm>
          <a:off x="449580" y="1377339"/>
          <a:ext cx="11240929" cy="182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691">
                  <a:extLst>
                    <a:ext uri="{9D8B030D-6E8A-4147-A177-3AD203B41FA5}">
                      <a16:colId xmlns:a16="http://schemas.microsoft.com/office/drawing/2014/main" val="2372497532"/>
                    </a:ext>
                  </a:extLst>
                </a:gridCol>
                <a:gridCol w="2326511">
                  <a:extLst>
                    <a:ext uri="{9D8B030D-6E8A-4147-A177-3AD203B41FA5}">
                      <a16:colId xmlns:a16="http://schemas.microsoft.com/office/drawing/2014/main" val="612908156"/>
                    </a:ext>
                  </a:extLst>
                </a:gridCol>
                <a:gridCol w="2303362">
                  <a:extLst>
                    <a:ext uri="{9D8B030D-6E8A-4147-A177-3AD203B41FA5}">
                      <a16:colId xmlns:a16="http://schemas.microsoft.com/office/drawing/2014/main" val="3572936572"/>
                    </a:ext>
                  </a:extLst>
                </a:gridCol>
                <a:gridCol w="1851950">
                  <a:extLst>
                    <a:ext uri="{9D8B030D-6E8A-4147-A177-3AD203B41FA5}">
                      <a16:colId xmlns:a16="http://schemas.microsoft.com/office/drawing/2014/main" val="168357171"/>
                    </a:ext>
                  </a:extLst>
                </a:gridCol>
                <a:gridCol w="3229415">
                  <a:extLst>
                    <a:ext uri="{9D8B030D-6E8A-4147-A177-3AD203B41FA5}">
                      <a16:colId xmlns:a16="http://schemas.microsoft.com/office/drawing/2014/main" val="3051647633"/>
                    </a:ext>
                  </a:extLst>
                </a:gridCol>
              </a:tblGrid>
              <a:tr h="4104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     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所在组件栏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     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     命名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    </a:t>
                      </a:r>
                      <a:r>
                        <a:rPr lang="zh-CN" altLang="en-US" sz="2000" dirty="0"/>
                        <a:t>属性设置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37944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方向传感器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传感器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方向传感器</a:t>
                      </a:r>
                      <a:endParaRPr lang="en-US" altLang="zh-CN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瓢虫受重力控制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方向传感器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408454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计时器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传感器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计时器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使刷新各精灵的位置等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计时器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一直计时：√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启用计时：√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计时间隔：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958004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85D1F08-A487-4F9B-AAB0-71076F9D0B0B}"/>
              </a:ext>
            </a:extLst>
          </p:cNvPr>
          <p:cNvSpPr txBox="1"/>
          <p:nvPr/>
        </p:nvSpPr>
        <p:spPr>
          <a:xfrm>
            <a:off x="2491389" y="3946967"/>
            <a:ext cx="6259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同样在组件设计里将这些组件拖进去然后设置参数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B5DEA6B-D3E9-4616-9A14-23A91DF38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90480A70-0221-46D0-81D2-262764DEF440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252369D-FA2C-4482-8AC1-EC595A995467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F519FD32-5732-47A9-9523-9E11D1F55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AE267898-918C-49F9-A511-C4B612463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73686F0-01F2-442F-B5CA-8D84448BBBCD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39" name="文本框 21">
                <a:extLst>
                  <a:ext uri="{FF2B5EF4-FFF2-40B4-BE49-F238E27FC236}">
                    <a16:creationId xmlns:a16="http://schemas.microsoft.com/office/drawing/2014/main" id="{F29C26C1-B7AF-4A7E-ADDD-5670FB4434C8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0" name="文本框 19">
                <a:extLst>
                  <a:ext uri="{FF2B5EF4-FFF2-40B4-BE49-F238E27FC236}">
                    <a16:creationId xmlns:a16="http://schemas.microsoft.com/office/drawing/2014/main" id="{99A2F995-07B0-40CA-AC0C-AFF4FD8A86A3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9795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bg2">
                        <a:lumMod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组件介绍</a:t>
                </a:r>
              </a:p>
            </p:txBody>
          </p:sp>
        </p:grp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A77F2479-F952-4C9E-AE2F-546738144D05}"/>
              </a:ext>
            </a:extLst>
          </p:cNvPr>
          <p:cNvSpPr/>
          <p:nvPr/>
        </p:nvSpPr>
        <p:spPr>
          <a:xfrm>
            <a:off x="1344142" y="1328138"/>
            <a:ext cx="1006930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精灵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64566B-4830-4ACA-BFBF-84D28ED3C857}"/>
              </a:ext>
            </a:extLst>
          </p:cNvPr>
          <p:cNvSpPr txBox="1"/>
          <p:nvPr/>
        </p:nvSpPr>
        <p:spPr>
          <a:xfrm>
            <a:off x="1344142" y="1960192"/>
            <a:ext cx="80962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精灵可以也只能被放置在画布内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精灵有多种响应行为：它可以回应触摸及拖拽事件，与其他精灵</a:t>
            </a:r>
            <a:r>
              <a:rPr lang="en-US" altLang="zh-CN" sz="2000" dirty="0"/>
              <a:t>(</a:t>
            </a:r>
            <a:r>
              <a:rPr lang="zh-CN" altLang="en-US" sz="2000" dirty="0"/>
              <a:t>球及其他精灵</a:t>
            </a:r>
            <a:r>
              <a:rPr lang="en-US" altLang="zh-CN" sz="2000" dirty="0"/>
              <a:t>)</a:t>
            </a:r>
            <a:r>
              <a:rPr lang="zh-CN" altLang="en-US" sz="2000" dirty="0"/>
              <a:t>及画布边界产生交互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它具有自主行为：根据属性值进行移动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它的外观由图片属性所设定的图像决定</a:t>
            </a:r>
            <a:r>
              <a:rPr lang="en-US" altLang="zh-CN" sz="2000" dirty="0"/>
              <a:t>(</a:t>
            </a:r>
            <a:r>
              <a:rPr lang="zh-CN" altLang="en-US" sz="2000" dirty="0"/>
              <a:t>除非将可见属性设置为假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精灵的所有属性都可以随时用程序来控制。</a:t>
            </a:r>
          </a:p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7B8A53B-9219-4918-B587-CB674084A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7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90480A70-0221-46D0-81D2-262764DEF440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252369D-FA2C-4482-8AC1-EC595A995467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F519FD32-5732-47A9-9523-9E11D1F55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AE267898-918C-49F9-A511-C4B612463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73686F0-01F2-442F-B5CA-8D84448BBBCD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39" name="文本框 21">
                <a:extLst>
                  <a:ext uri="{FF2B5EF4-FFF2-40B4-BE49-F238E27FC236}">
                    <a16:creationId xmlns:a16="http://schemas.microsoft.com/office/drawing/2014/main" id="{F29C26C1-B7AF-4A7E-ADDD-5670FB4434C8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0" name="文本框 19">
                <a:extLst>
                  <a:ext uri="{FF2B5EF4-FFF2-40B4-BE49-F238E27FC236}">
                    <a16:creationId xmlns:a16="http://schemas.microsoft.com/office/drawing/2014/main" id="{99A2F995-07B0-40CA-AC0C-AFF4FD8A86A3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9795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bg2">
                        <a:lumMod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组件介绍</a:t>
                </a:r>
              </a:p>
            </p:txBody>
          </p:sp>
        </p:grp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A77F2479-F952-4C9E-AE2F-546738144D05}"/>
              </a:ext>
            </a:extLst>
          </p:cNvPr>
          <p:cNvSpPr/>
          <p:nvPr/>
        </p:nvSpPr>
        <p:spPr>
          <a:xfrm>
            <a:off x="1344142" y="1328138"/>
            <a:ext cx="1549978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方向传感器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64566B-4830-4ACA-BFBF-84D28ED3C857}"/>
              </a:ext>
            </a:extLst>
          </p:cNvPr>
          <p:cNvSpPr txBox="1"/>
          <p:nvPr/>
        </p:nvSpPr>
        <p:spPr>
          <a:xfrm>
            <a:off x="1344141" y="1851024"/>
            <a:ext cx="70243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方向传感器用于确定手机的空间方位，该组件为非可视组件，以角度的方式提供下面三个方位值：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翻转角：当设备水平放置时，其值为</a:t>
            </a:r>
            <a:r>
              <a:rPr lang="en-US" altLang="zh-CN" sz="2000" dirty="0"/>
              <a:t>0°</a:t>
            </a:r>
            <a:r>
              <a:rPr lang="zh-CN" altLang="en-US" sz="2000" dirty="0"/>
              <a:t>；并随着向左倾斜到竖直位置时，其值为</a:t>
            </a:r>
            <a:r>
              <a:rPr lang="en-US" altLang="zh-CN" sz="2000" dirty="0"/>
              <a:t>90°</a:t>
            </a:r>
            <a:r>
              <a:rPr lang="zh-CN" altLang="en-US" sz="2000" dirty="0"/>
              <a:t>，而当向右倾斜至竖直位置时，其值为</a:t>
            </a:r>
            <a:r>
              <a:rPr lang="en-US" altLang="zh-CN" sz="2000" dirty="0"/>
              <a:t>-90°</a:t>
            </a:r>
            <a:r>
              <a:rPr lang="zh-CN" altLang="en-US" sz="2000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倾斜角：当设备水平放置时，其值为</a:t>
            </a:r>
            <a:r>
              <a:rPr lang="en-US" altLang="zh-CN" sz="2000" dirty="0"/>
              <a:t>0°</a:t>
            </a:r>
            <a:r>
              <a:rPr lang="zh-CN" altLang="en-US" sz="2000" dirty="0"/>
              <a:t>；随着设备顶部向下倾斜至竖直时，其值为</a:t>
            </a:r>
            <a:r>
              <a:rPr lang="en-US" altLang="zh-CN" sz="2000" dirty="0"/>
              <a:t>90°</a:t>
            </a:r>
            <a:r>
              <a:rPr lang="zh-CN" altLang="en-US" sz="2000" dirty="0"/>
              <a:t>，继续沿相同方向翻转，其值逐渐减小，直到屏幕朝向下方的位置，其值变为</a:t>
            </a:r>
            <a:r>
              <a:rPr lang="en-US" altLang="zh-CN" sz="2000" dirty="0"/>
              <a:t>0°</a:t>
            </a:r>
            <a:r>
              <a:rPr lang="zh-CN" altLang="en-US" sz="2000" dirty="0"/>
              <a:t>；同样，当设备底部向下倾斜直到指向地面时，其值为</a:t>
            </a:r>
            <a:r>
              <a:rPr lang="en-US" altLang="zh-CN" sz="2000" dirty="0"/>
              <a:t>-90°</a:t>
            </a:r>
            <a:r>
              <a:rPr lang="zh-CN" altLang="en-US" sz="2000" dirty="0"/>
              <a:t>，继续沿同方向翻转到屏幕朝上时，其值为</a:t>
            </a:r>
            <a:r>
              <a:rPr lang="en-US" altLang="zh-CN" sz="2000" dirty="0"/>
              <a:t>0°</a:t>
            </a:r>
            <a:r>
              <a:rPr lang="zh-CN" altLang="en-US" sz="2000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方位角：当设备顶部指向正北方时，其值为</a:t>
            </a:r>
            <a:r>
              <a:rPr lang="en-US" altLang="zh-CN" sz="2000" dirty="0"/>
              <a:t>0°</a:t>
            </a:r>
            <a:r>
              <a:rPr lang="zh-CN" altLang="en-US" sz="2000" dirty="0"/>
              <a:t>，正东为</a:t>
            </a:r>
            <a:r>
              <a:rPr lang="en-US" altLang="zh-CN" sz="2000" dirty="0"/>
              <a:t>90°</a:t>
            </a:r>
            <a:r>
              <a:rPr lang="zh-CN" altLang="en-US" sz="2000" dirty="0"/>
              <a:t>，正南为</a:t>
            </a:r>
            <a:r>
              <a:rPr lang="en-US" altLang="zh-CN" sz="2000" dirty="0"/>
              <a:t>180°</a:t>
            </a:r>
            <a:r>
              <a:rPr lang="zh-CN" altLang="en-US" sz="2000" dirty="0"/>
              <a:t>，正西为</a:t>
            </a:r>
            <a:r>
              <a:rPr lang="en-US" altLang="zh-CN" sz="2000" dirty="0"/>
              <a:t>270°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BB66042-9B27-446E-BD89-B0D3ED622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9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268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03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逻辑设计</a:t>
            </a:r>
            <a:endParaRPr lang="en-US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E3DD3279-2270-4BFD-9ED1-04A6C711AA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9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40" name="文本框 19">
            <a:extLst>
              <a:ext uri="{FF2B5EF4-FFF2-40B4-BE49-F238E27FC236}">
                <a16:creationId xmlns:a16="http://schemas.microsoft.com/office/drawing/2014/main" id="{496151B5-C5A6-4099-A692-C7DBD5EBB9B5}"/>
              </a:ext>
            </a:extLst>
          </p:cNvPr>
          <p:cNvSpPr txBox="1"/>
          <p:nvPr/>
        </p:nvSpPr>
        <p:spPr>
          <a:xfrm>
            <a:off x="1368612" y="1293134"/>
            <a:ext cx="256286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>
                <a:solidFill>
                  <a:srgbClr val="45454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过程块</a:t>
            </a:r>
            <a:endParaRPr lang="en-US" altLang="zh-CN" sz="2000" b="1" dirty="0">
              <a:solidFill>
                <a:srgbClr val="454545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993065-1B59-4E3C-B610-4950BAC2405F}"/>
              </a:ext>
            </a:extLst>
          </p:cNvPr>
          <p:cNvSpPr txBox="1"/>
          <p:nvPr/>
        </p:nvSpPr>
        <p:spPr>
          <a:xfrm>
            <a:off x="1368612" y="1740379"/>
            <a:ext cx="9516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本次案例需要实现的功能比较多，功能比较复杂，要在同一个块里实现所有功能比较麻烦，这时用过程块比较好。简单回顾一下过程块的知识。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过程是存放在某个名称之下的一系列块，或者说代码，这个名称就是你所创建的过程块的名称。与其不断地将诸多相同的块罗列在一起，不如创建一个过程，将这些块归到这个过程的名下，此后当你再次用到这些块时，只需要调用过程名就可以了。在计算机科学中，过程也称作函数或方法。</a:t>
            </a:r>
          </a:p>
        </p:txBody>
      </p:sp>
      <p:sp>
        <p:nvSpPr>
          <p:cNvPr id="41" name="文本框 19">
            <a:extLst>
              <a:ext uri="{FF2B5EF4-FFF2-40B4-BE49-F238E27FC236}">
                <a16:creationId xmlns:a16="http://schemas.microsoft.com/office/drawing/2014/main" id="{C3BD8BD6-32A6-4ED6-9E81-BF6D8D1852A5}"/>
              </a:ext>
            </a:extLst>
          </p:cNvPr>
          <p:cNvSpPr txBox="1"/>
          <p:nvPr/>
        </p:nvSpPr>
        <p:spPr>
          <a:xfrm>
            <a:off x="1729546" y="5120961"/>
            <a:ext cx="25628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rgbClr val="45454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返回结果的过程块</a:t>
            </a:r>
            <a:endParaRPr lang="en-US" altLang="zh-CN" sz="1600" b="1" dirty="0">
              <a:solidFill>
                <a:srgbClr val="454545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42" name="文本框 19">
            <a:extLst>
              <a:ext uri="{FF2B5EF4-FFF2-40B4-BE49-F238E27FC236}">
                <a16:creationId xmlns:a16="http://schemas.microsoft.com/office/drawing/2014/main" id="{2CB4F308-6B92-4ED3-A19E-4293FBBDB8A0}"/>
              </a:ext>
            </a:extLst>
          </p:cNvPr>
          <p:cNvSpPr txBox="1"/>
          <p:nvPr/>
        </p:nvSpPr>
        <p:spPr>
          <a:xfrm>
            <a:off x="6727060" y="5160330"/>
            <a:ext cx="25628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rgbClr val="454545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执行指令的过程块</a:t>
            </a:r>
            <a:endParaRPr lang="en-US" altLang="zh-CN" sz="1600" b="1" dirty="0">
              <a:solidFill>
                <a:srgbClr val="454545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5605F04-180F-4CE2-8D7D-762C61D52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195" y="4185286"/>
            <a:ext cx="2190750" cy="7429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F5319C8-3A97-49F5-95D7-A0400E11E9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909" y="4185286"/>
            <a:ext cx="2162175" cy="7810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4863377-FC15-47DD-A7F0-66706C5000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4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C18F74A-2680-4DE2-9283-C88A00AAEE97}"/>
              </a:ext>
            </a:extLst>
          </p:cNvPr>
          <p:cNvSpPr txBox="1"/>
          <p:nvPr/>
        </p:nvSpPr>
        <p:spPr>
          <a:xfrm>
            <a:off x="1344142" y="1413603"/>
            <a:ext cx="9516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想一想瓢虫身上会发生什么事呢？与之相关的其他东西又会发生什么事呢？</a:t>
            </a:r>
            <a:endParaRPr lang="en-US" altLang="zh-CN" sz="2000" dirty="0"/>
          </a:p>
          <a:p>
            <a:r>
              <a:rPr lang="zh-CN" altLang="en-US" sz="2000" dirty="0"/>
              <a:t>会与青蛙或者蚜虫撞到一起，撞在一起就可以当作一个过程来写了！</a:t>
            </a:r>
            <a:endParaRPr lang="en-US" altLang="zh-CN" sz="2000" dirty="0"/>
          </a:p>
          <a:p>
            <a:r>
              <a:rPr lang="zh-CN" altLang="en-US" sz="2000" dirty="0"/>
              <a:t>而与青蛙撞了之后游戏就结束了，游戏结束也可以当作一个过程。</a:t>
            </a:r>
            <a:endParaRPr lang="en-US" altLang="zh-CN" sz="2000" dirty="0"/>
          </a:p>
          <a:p>
            <a:r>
              <a:rPr lang="zh-CN" altLang="en-US" sz="2000" dirty="0"/>
              <a:t>同样，与蚜虫撞了之后，可以增加血量，这也可以当作一个过程来写。</a:t>
            </a:r>
            <a:endParaRPr lang="en-US" altLang="zh-CN" sz="2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437142C-1FA2-44DA-8E84-2BE03181005B}"/>
              </a:ext>
            </a:extLst>
          </p:cNvPr>
          <p:cNvSpPr txBox="1"/>
          <p:nvPr/>
        </p:nvSpPr>
        <p:spPr>
          <a:xfrm>
            <a:off x="1344142" y="2901077"/>
            <a:ext cx="95168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不同的同学分出来的过程不一定相同，下面事给出的参考过程块：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瓢虫更新、蚜虫更新、青蛙更新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瓢虫吃蚜虫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游戏结束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血量显示、画血条</a:t>
            </a:r>
            <a:endParaRPr lang="en-US" altLang="zh-CN" sz="2000" dirty="0"/>
          </a:p>
          <a:p>
            <a:r>
              <a:rPr lang="zh-CN" altLang="en-US" sz="2000" dirty="0"/>
              <a:t>其他事件方法块：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计时器更新块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瓢虫碰撞块</a:t>
            </a:r>
            <a:endParaRPr lang="en-US" altLang="zh-CN" sz="2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C7E25FF-CFE6-4B18-91D8-2ABBAFA2D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C18F74A-2680-4DE2-9283-C88A00AAEE97}"/>
              </a:ext>
            </a:extLst>
          </p:cNvPr>
          <p:cNvSpPr txBox="1"/>
          <p:nvPr/>
        </p:nvSpPr>
        <p:spPr>
          <a:xfrm>
            <a:off x="1368612" y="1268235"/>
            <a:ext cx="9516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小技巧</a:t>
            </a:r>
            <a:endParaRPr lang="en-US" altLang="zh-CN" sz="24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C7E25FF-CFE6-4B18-91D8-2ABBAFA2D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0E5C71-3322-465B-ACAD-2775ED6C86B9}"/>
              </a:ext>
            </a:extLst>
          </p:cNvPr>
          <p:cNvSpPr txBox="1"/>
          <p:nvPr/>
        </p:nvSpPr>
        <p:spPr>
          <a:xfrm>
            <a:off x="1368611" y="1956122"/>
            <a:ext cx="8805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试一下在逻辑设计里面直接打个“</a:t>
            </a:r>
            <a:r>
              <a:rPr lang="en-US" altLang="zh-CN" sz="2000" dirty="0"/>
              <a:t>=</a:t>
            </a:r>
            <a:r>
              <a:rPr lang="zh-CN" altLang="en-US" sz="2000" dirty="0"/>
              <a:t>”号</a:t>
            </a:r>
            <a:r>
              <a:rPr lang="en-US" altLang="zh-CN" sz="2000" dirty="0"/>
              <a:t>(</a:t>
            </a:r>
            <a:r>
              <a:rPr lang="zh-CN" altLang="en-US" sz="2000" dirty="0"/>
              <a:t>没有反应可以再打一个空格</a:t>
            </a:r>
            <a:r>
              <a:rPr lang="en-US" altLang="zh-CN" sz="2000" dirty="0"/>
              <a:t>)</a:t>
            </a:r>
            <a:r>
              <a:rPr lang="zh-CN" altLang="en-US" sz="2000" dirty="0"/>
              <a:t>，你发现了什么？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1B9BC6-7175-4172-AF1E-1DF19EC1E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314" y="2890230"/>
            <a:ext cx="3253123" cy="19674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1929B13-2ADF-40A5-BBD7-B517671D77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5850" y="3350871"/>
            <a:ext cx="2143125" cy="8096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75004B0-3B0C-405A-8C24-83CAD8975997}"/>
              </a:ext>
            </a:extLst>
          </p:cNvPr>
          <p:cNvSpPr txBox="1"/>
          <p:nvPr/>
        </p:nvSpPr>
        <p:spPr>
          <a:xfrm>
            <a:off x="1368612" y="5173884"/>
            <a:ext cx="723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点击出现的“</a:t>
            </a:r>
            <a:r>
              <a:rPr lang="en-US" altLang="zh-CN" sz="2000" dirty="0"/>
              <a:t>=</a:t>
            </a:r>
            <a:r>
              <a:rPr lang="zh-CN" altLang="en-US" sz="2000" dirty="0"/>
              <a:t>”号会发现需要的块直接出来了！再试试输入“按钮”，你会发现这个东西在组件特别多的时候特别方便！不仅可以获取属性，也可以获取过程块、查找属性查找过程。</a:t>
            </a:r>
          </a:p>
        </p:txBody>
      </p:sp>
    </p:spTree>
    <p:extLst>
      <p:ext uri="{BB962C8B-B14F-4D97-AF65-F5344CB8AC3E}">
        <p14:creationId xmlns:p14="http://schemas.microsoft.com/office/powerpoint/2010/main" val="213723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408E3A0-765A-4375-A142-A37740005E7A}"/>
              </a:ext>
            </a:extLst>
          </p:cNvPr>
          <p:cNvGrpSpPr/>
          <p:nvPr/>
        </p:nvGrpSpPr>
        <p:grpSpPr>
          <a:xfrm>
            <a:off x="979488" y="1519651"/>
            <a:ext cx="3494858" cy="886198"/>
            <a:chOff x="5082573" y="2168494"/>
            <a:chExt cx="2866369" cy="93409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67B153-0E38-4181-A64E-35D1A4DBB5E8}"/>
                </a:ext>
              </a:extLst>
            </p:cNvPr>
            <p:cNvSpPr/>
            <p:nvPr/>
          </p:nvSpPr>
          <p:spPr>
            <a:xfrm>
              <a:off x="5082573" y="2168494"/>
              <a:ext cx="2377329" cy="517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1A15F7-98F8-4ECA-ADE3-7261B3928AE7}"/>
                </a:ext>
              </a:extLst>
            </p:cNvPr>
            <p:cNvSpPr txBox="1"/>
            <p:nvPr/>
          </p:nvSpPr>
          <p:spPr>
            <a:xfrm>
              <a:off x="5234225" y="2196439"/>
              <a:ext cx="11401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瓢虫更新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825D01B-7797-409D-BF4E-D90C31A99033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836E9AEE-6CEB-4CFF-98F4-892BFD29BF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36" y="1984154"/>
            <a:ext cx="6682387" cy="357850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1813785-1D8B-4363-80AB-AE4DE630574E}"/>
              </a:ext>
            </a:extLst>
          </p:cNvPr>
          <p:cNvSpPr txBox="1"/>
          <p:nvPr/>
        </p:nvSpPr>
        <p:spPr>
          <a:xfrm>
            <a:off x="6144730" y="3354204"/>
            <a:ext cx="51827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通过方向传感器的幅度角度来让瓢虫动起来</a:t>
            </a:r>
            <a:endParaRPr lang="en-US" altLang="zh-CN" sz="2000" dirty="0"/>
          </a:p>
          <a:p>
            <a:r>
              <a:rPr lang="zh-CN" altLang="en-US" sz="2000" dirty="0"/>
              <a:t>“血量显示”和“游戏结束”是另外两个过程块，在后面会讲到。</a:t>
            </a:r>
            <a:endParaRPr lang="en-US" altLang="zh-CN" sz="2000" dirty="0"/>
          </a:p>
          <a:p>
            <a:r>
              <a:rPr lang="zh-CN" altLang="en-US" sz="2000" dirty="0"/>
              <a:t>此外还需定义一个全局变量“血量”。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97DA97-DE61-4C1F-A102-CF76D9ECCAE7}"/>
              </a:ext>
            </a:extLst>
          </p:cNvPr>
          <p:cNvSpPr txBox="1"/>
          <p:nvPr/>
        </p:nvSpPr>
        <p:spPr>
          <a:xfrm>
            <a:off x="6144730" y="1466143"/>
            <a:ext cx="48828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为什么需要更新？</a:t>
            </a:r>
            <a:endParaRPr lang="en-US" altLang="zh-CN" sz="2000" dirty="0"/>
          </a:p>
          <a:p>
            <a:r>
              <a:rPr lang="zh-CN" altLang="en-US" sz="2000" dirty="0"/>
              <a:t>精灵会动是因为每隔一段很小的时间就会改变一次属性，人眼在这段小时间内没法看出其实是两个静止的画面连起来的，所以看到的效果就是动起来。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A418D71-E8D0-44FE-AA3A-9A9F977A7F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7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126DA52-6F21-46A4-9EC2-D967131A1A50}"/>
              </a:ext>
            </a:extLst>
          </p:cNvPr>
          <p:cNvGrpSpPr/>
          <p:nvPr/>
        </p:nvGrpSpPr>
        <p:grpSpPr>
          <a:xfrm>
            <a:off x="1382663" y="1553326"/>
            <a:ext cx="3494858" cy="886198"/>
            <a:chOff x="5082573" y="2168494"/>
            <a:chExt cx="2866369" cy="93409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7570523-03FE-4BF4-BC15-3E2D915D9616}"/>
                </a:ext>
              </a:extLst>
            </p:cNvPr>
            <p:cNvSpPr/>
            <p:nvPr/>
          </p:nvSpPr>
          <p:spPr>
            <a:xfrm>
              <a:off x="5082573" y="2168494"/>
              <a:ext cx="2377329" cy="517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F4453EF-10F1-49E2-9941-813149BE7C71}"/>
                </a:ext>
              </a:extLst>
            </p:cNvPr>
            <p:cNvSpPr txBox="1"/>
            <p:nvPr/>
          </p:nvSpPr>
          <p:spPr>
            <a:xfrm>
              <a:off x="5234225" y="2196439"/>
              <a:ext cx="1161170" cy="4866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蚜虫更新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67106D3-3504-4B5B-9536-03BA782FED3D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9089A931-B6C0-425B-B250-C96BF899C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2011473"/>
            <a:ext cx="7057758" cy="271583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9C9CF8B-A454-4ACC-9EAE-F156D512EC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C5CB1C-943E-4A13-9AE1-4DD3F61A6C14}"/>
              </a:ext>
            </a:extLst>
          </p:cNvPr>
          <p:cNvSpPr txBox="1"/>
          <p:nvPr/>
        </p:nvSpPr>
        <p:spPr>
          <a:xfrm>
            <a:off x="6002278" y="2011473"/>
            <a:ext cx="5246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设置蚜虫的方向，因为在组件设置的时候定义了他的速度不为</a:t>
            </a:r>
            <a:r>
              <a:rPr lang="en-US" altLang="zh-CN" sz="2000" dirty="0"/>
              <a:t>0</a:t>
            </a:r>
            <a:r>
              <a:rPr lang="zh-CN" altLang="en-US" sz="2000" dirty="0"/>
              <a:t>，所以它会自己动起来，组件参数设置里的速度改变蚜虫的位置移动也会发生改变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6340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CDF0A2-E5A4-4E3A-AFA8-39644A8EC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3465109"/>
            <a:ext cx="5335636" cy="45765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5929B0-143A-4592-AD8C-A0E4BE4D3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2444284"/>
            <a:ext cx="3559211" cy="1969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0ACA7A-B13A-4890-A90B-731C7D1F3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234" y="-643584"/>
            <a:ext cx="3135376" cy="3960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F16295-837E-41B5-8384-11BC1F5392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4" y="4833511"/>
            <a:ext cx="2564000" cy="2116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C37F2B-3DE4-4442-865E-F4130366EA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6" y="1634651"/>
            <a:ext cx="2849475" cy="36609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E115AE-CF66-4D0F-BA09-4FDB4D0300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0F7F96FE-E5C0-402B-B83F-348C0F29F945}"/>
              </a:ext>
            </a:extLst>
          </p:cNvPr>
          <p:cNvGrpSpPr/>
          <p:nvPr/>
        </p:nvGrpSpPr>
        <p:grpSpPr>
          <a:xfrm>
            <a:off x="6419912" y="3679825"/>
            <a:ext cx="4074261" cy="1069975"/>
            <a:chOff x="6419912" y="3679825"/>
            <a:chExt cx="4074261" cy="1069975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004FB7A-69C7-4723-B2F5-42DA93FEB89F}"/>
                </a:ext>
              </a:extLst>
            </p:cNvPr>
            <p:cNvSpPr/>
            <p:nvPr/>
          </p:nvSpPr>
          <p:spPr>
            <a:xfrm>
              <a:off x="6419912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0EB340B-D9F3-4C0B-837D-DA991DD0CAAB}"/>
                </a:ext>
              </a:extLst>
            </p:cNvPr>
            <p:cNvSpPr/>
            <p:nvPr/>
          </p:nvSpPr>
          <p:spPr>
            <a:xfrm>
              <a:off x="6638323" y="3780548"/>
              <a:ext cx="18964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00206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4.</a:t>
              </a:r>
              <a:r>
                <a:rPr lang="zh-CN" altLang="en-US" sz="2000" b="1" dirty="0">
                  <a:solidFill>
                    <a:srgbClr val="00206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课堂小练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CADBF86-36A5-45B6-A3C6-5B75A31D73BA}"/>
                </a:ext>
              </a:extLst>
            </p:cNvPr>
            <p:cNvSpPr/>
            <p:nvPr/>
          </p:nvSpPr>
          <p:spPr>
            <a:xfrm>
              <a:off x="6627211" y="4106403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完成作业巩固本节课的知识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8" name="group_22974">
              <a:extLst>
                <a:ext uri="{FF2B5EF4-FFF2-40B4-BE49-F238E27FC236}">
                  <a16:creationId xmlns:a16="http://schemas.microsoft.com/office/drawing/2014/main" id="{2D879ADB-9913-4630-9777-300C85054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9" y="3775558"/>
              <a:ext cx="941678" cy="866245"/>
            </a:xfrm>
            <a:custGeom>
              <a:avLst/>
              <a:gdLst>
                <a:gd name="T0" fmla="*/ 1063 w 1485"/>
                <a:gd name="T1" fmla="*/ 120 h 1368"/>
                <a:gd name="T2" fmla="*/ 1131 w 1485"/>
                <a:gd name="T3" fmla="*/ 88 h 1368"/>
                <a:gd name="T4" fmla="*/ 1154 w 1485"/>
                <a:gd name="T5" fmla="*/ 171 h 1368"/>
                <a:gd name="T6" fmla="*/ 1281 w 1485"/>
                <a:gd name="T7" fmla="*/ 424 h 1368"/>
                <a:gd name="T8" fmla="*/ 1281 w 1485"/>
                <a:gd name="T9" fmla="*/ 522 h 1368"/>
                <a:gd name="T10" fmla="*/ 1299 w 1485"/>
                <a:gd name="T11" fmla="*/ 519 h 1368"/>
                <a:gd name="T12" fmla="*/ 1299 w 1485"/>
                <a:gd name="T13" fmla="*/ 619 h 1368"/>
                <a:gd name="T14" fmla="*/ 1244 w 1485"/>
                <a:gd name="T15" fmla="*/ 670 h 1368"/>
                <a:gd name="T16" fmla="*/ 1153 w 1485"/>
                <a:gd name="T17" fmla="*/ 871 h 1368"/>
                <a:gd name="T18" fmla="*/ 1485 w 1485"/>
                <a:gd name="T19" fmla="*/ 1328 h 1368"/>
                <a:gd name="T20" fmla="*/ 1353 w 1485"/>
                <a:gd name="T21" fmla="*/ 1328 h 1368"/>
                <a:gd name="T22" fmla="*/ 1018 w 1485"/>
                <a:gd name="T23" fmla="*/ 845 h 1368"/>
                <a:gd name="T24" fmla="*/ 1083 w 1485"/>
                <a:gd name="T25" fmla="*/ 682 h 1368"/>
                <a:gd name="T26" fmla="*/ 1148 w 1485"/>
                <a:gd name="T27" fmla="*/ 598 h 1368"/>
                <a:gd name="T28" fmla="*/ 1129 w 1485"/>
                <a:gd name="T29" fmla="*/ 436 h 1368"/>
                <a:gd name="T30" fmla="*/ 1129 w 1485"/>
                <a:gd name="T31" fmla="*/ 373 h 1368"/>
                <a:gd name="T32" fmla="*/ 1063 w 1485"/>
                <a:gd name="T33" fmla="*/ 120 h 1368"/>
                <a:gd name="T34" fmla="*/ 465 w 1485"/>
                <a:gd name="T35" fmla="*/ 846 h 1368"/>
                <a:gd name="T36" fmla="*/ 405 w 1485"/>
                <a:gd name="T37" fmla="*/ 682 h 1368"/>
                <a:gd name="T38" fmla="*/ 334 w 1485"/>
                <a:gd name="T39" fmla="*/ 596 h 1368"/>
                <a:gd name="T40" fmla="*/ 358 w 1485"/>
                <a:gd name="T41" fmla="*/ 436 h 1368"/>
                <a:gd name="T42" fmla="*/ 358 w 1485"/>
                <a:gd name="T43" fmla="*/ 372 h 1368"/>
                <a:gd name="T44" fmla="*/ 357 w 1485"/>
                <a:gd name="T45" fmla="*/ 316 h 1368"/>
                <a:gd name="T46" fmla="*/ 372 w 1485"/>
                <a:gd name="T47" fmla="*/ 161 h 1368"/>
                <a:gd name="T48" fmla="*/ 206 w 1485"/>
                <a:gd name="T49" fmla="*/ 424 h 1368"/>
                <a:gd name="T50" fmla="*/ 206 w 1485"/>
                <a:gd name="T51" fmla="*/ 522 h 1368"/>
                <a:gd name="T52" fmla="*/ 188 w 1485"/>
                <a:gd name="T53" fmla="*/ 519 h 1368"/>
                <a:gd name="T54" fmla="*/ 183 w 1485"/>
                <a:gd name="T55" fmla="*/ 617 h 1368"/>
                <a:gd name="T56" fmla="*/ 243 w 1485"/>
                <a:gd name="T57" fmla="*/ 670 h 1368"/>
                <a:gd name="T58" fmla="*/ 329 w 1485"/>
                <a:gd name="T59" fmla="*/ 872 h 1368"/>
                <a:gd name="T60" fmla="*/ 0 w 1485"/>
                <a:gd name="T61" fmla="*/ 1328 h 1368"/>
                <a:gd name="T62" fmla="*/ 132 w 1485"/>
                <a:gd name="T63" fmla="*/ 1328 h 1368"/>
                <a:gd name="T64" fmla="*/ 465 w 1485"/>
                <a:gd name="T65" fmla="*/ 846 h 1368"/>
                <a:gd name="T66" fmla="*/ 941 w 1485"/>
                <a:gd name="T67" fmla="*/ 864 h 1368"/>
                <a:gd name="T68" fmla="*/ 1041 w 1485"/>
                <a:gd name="T69" fmla="*/ 642 h 1368"/>
                <a:gd name="T70" fmla="*/ 1102 w 1485"/>
                <a:gd name="T71" fmla="*/ 586 h 1368"/>
                <a:gd name="T72" fmla="*/ 1102 w 1485"/>
                <a:gd name="T73" fmla="*/ 476 h 1368"/>
                <a:gd name="T74" fmla="*/ 1081 w 1485"/>
                <a:gd name="T75" fmla="*/ 479 h 1368"/>
                <a:gd name="T76" fmla="*/ 1081 w 1485"/>
                <a:gd name="T77" fmla="*/ 372 h 1368"/>
                <a:gd name="T78" fmla="*/ 941 w 1485"/>
                <a:gd name="T79" fmla="*/ 92 h 1368"/>
                <a:gd name="T80" fmla="*/ 916 w 1485"/>
                <a:gd name="T81" fmla="*/ 0 h 1368"/>
                <a:gd name="T82" fmla="*/ 640 w 1485"/>
                <a:gd name="T83" fmla="*/ 73 h 1368"/>
                <a:gd name="T84" fmla="*/ 643 w 1485"/>
                <a:gd name="T85" fmla="*/ 74 h 1368"/>
                <a:gd name="T86" fmla="*/ 406 w 1485"/>
                <a:gd name="T87" fmla="*/ 372 h 1368"/>
                <a:gd name="T88" fmla="*/ 406 w 1485"/>
                <a:gd name="T89" fmla="*/ 479 h 1368"/>
                <a:gd name="T90" fmla="*/ 386 w 1485"/>
                <a:gd name="T91" fmla="*/ 476 h 1368"/>
                <a:gd name="T92" fmla="*/ 380 w 1485"/>
                <a:gd name="T93" fmla="*/ 584 h 1368"/>
                <a:gd name="T94" fmla="*/ 446 w 1485"/>
                <a:gd name="T95" fmla="*/ 642 h 1368"/>
                <a:gd name="T96" fmla="*/ 541 w 1485"/>
                <a:gd name="T97" fmla="*/ 865 h 1368"/>
                <a:gd name="T98" fmla="*/ 178 w 1485"/>
                <a:gd name="T99" fmla="*/ 1368 h 1368"/>
                <a:gd name="T100" fmla="*/ 1307 w 1485"/>
                <a:gd name="T101" fmla="*/ 1368 h 1368"/>
                <a:gd name="T102" fmla="*/ 941 w 1485"/>
                <a:gd name="T103" fmla="*/ 86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5" h="1368">
                  <a:moveTo>
                    <a:pt x="1063" y="120"/>
                  </a:moveTo>
                  <a:cubicBezTo>
                    <a:pt x="1092" y="111"/>
                    <a:pt x="1117" y="101"/>
                    <a:pt x="1131" y="88"/>
                  </a:cubicBezTo>
                  <a:cubicBezTo>
                    <a:pt x="1131" y="88"/>
                    <a:pt x="1132" y="127"/>
                    <a:pt x="1154" y="171"/>
                  </a:cubicBezTo>
                  <a:cubicBezTo>
                    <a:pt x="1269" y="215"/>
                    <a:pt x="1284" y="318"/>
                    <a:pt x="1281" y="424"/>
                  </a:cubicBezTo>
                  <a:lnTo>
                    <a:pt x="1281" y="522"/>
                  </a:lnTo>
                  <a:cubicBezTo>
                    <a:pt x="1287" y="519"/>
                    <a:pt x="1293" y="518"/>
                    <a:pt x="1299" y="519"/>
                  </a:cubicBezTo>
                  <a:cubicBezTo>
                    <a:pt x="1319" y="525"/>
                    <a:pt x="1308" y="584"/>
                    <a:pt x="1299" y="619"/>
                  </a:cubicBezTo>
                  <a:cubicBezTo>
                    <a:pt x="1290" y="653"/>
                    <a:pt x="1264" y="674"/>
                    <a:pt x="1244" y="670"/>
                  </a:cubicBezTo>
                  <a:cubicBezTo>
                    <a:pt x="1230" y="762"/>
                    <a:pt x="1198" y="828"/>
                    <a:pt x="1153" y="871"/>
                  </a:cubicBezTo>
                  <a:cubicBezTo>
                    <a:pt x="1347" y="941"/>
                    <a:pt x="1485" y="1119"/>
                    <a:pt x="1485" y="1328"/>
                  </a:cubicBezTo>
                  <a:lnTo>
                    <a:pt x="1353" y="1328"/>
                  </a:lnTo>
                  <a:cubicBezTo>
                    <a:pt x="1338" y="1123"/>
                    <a:pt x="1209" y="938"/>
                    <a:pt x="1018" y="845"/>
                  </a:cubicBezTo>
                  <a:cubicBezTo>
                    <a:pt x="1047" y="800"/>
                    <a:pt x="1069" y="746"/>
                    <a:pt x="1083" y="682"/>
                  </a:cubicBezTo>
                  <a:cubicBezTo>
                    <a:pt x="1113" y="668"/>
                    <a:pt x="1137" y="638"/>
                    <a:pt x="1148" y="598"/>
                  </a:cubicBezTo>
                  <a:cubicBezTo>
                    <a:pt x="1157" y="564"/>
                    <a:pt x="1182" y="466"/>
                    <a:pt x="1129" y="436"/>
                  </a:cubicBezTo>
                  <a:lnTo>
                    <a:pt x="1129" y="373"/>
                  </a:lnTo>
                  <a:cubicBezTo>
                    <a:pt x="1131" y="316"/>
                    <a:pt x="1134" y="203"/>
                    <a:pt x="1063" y="120"/>
                  </a:cubicBezTo>
                  <a:close/>
                  <a:moveTo>
                    <a:pt x="465" y="846"/>
                  </a:moveTo>
                  <a:cubicBezTo>
                    <a:pt x="438" y="802"/>
                    <a:pt x="418" y="748"/>
                    <a:pt x="405" y="682"/>
                  </a:cubicBezTo>
                  <a:cubicBezTo>
                    <a:pt x="372" y="668"/>
                    <a:pt x="344" y="635"/>
                    <a:pt x="334" y="596"/>
                  </a:cubicBezTo>
                  <a:cubicBezTo>
                    <a:pt x="324" y="556"/>
                    <a:pt x="306" y="465"/>
                    <a:pt x="358" y="436"/>
                  </a:cubicBezTo>
                  <a:lnTo>
                    <a:pt x="358" y="372"/>
                  </a:lnTo>
                  <a:cubicBezTo>
                    <a:pt x="358" y="352"/>
                    <a:pt x="357" y="334"/>
                    <a:pt x="357" y="316"/>
                  </a:cubicBezTo>
                  <a:cubicBezTo>
                    <a:pt x="355" y="256"/>
                    <a:pt x="356" y="204"/>
                    <a:pt x="372" y="161"/>
                  </a:cubicBezTo>
                  <a:cubicBezTo>
                    <a:pt x="175" y="193"/>
                    <a:pt x="206" y="281"/>
                    <a:pt x="206" y="424"/>
                  </a:cubicBezTo>
                  <a:lnTo>
                    <a:pt x="206" y="522"/>
                  </a:lnTo>
                  <a:cubicBezTo>
                    <a:pt x="200" y="519"/>
                    <a:pt x="194" y="518"/>
                    <a:pt x="188" y="519"/>
                  </a:cubicBezTo>
                  <a:cubicBezTo>
                    <a:pt x="168" y="525"/>
                    <a:pt x="174" y="582"/>
                    <a:pt x="183" y="617"/>
                  </a:cubicBezTo>
                  <a:cubicBezTo>
                    <a:pt x="192" y="651"/>
                    <a:pt x="223" y="674"/>
                    <a:pt x="243" y="670"/>
                  </a:cubicBezTo>
                  <a:cubicBezTo>
                    <a:pt x="258" y="766"/>
                    <a:pt x="288" y="830"/>
                    <a:pt x="329" y="872"/>
                  </a:cubicBezTo>
                  <a:cubicBezTo>
                    <a:pt x="137" y="943"/>
                    <a:pt x="0" y="1120"/>
                    <a:pt x="0" y="1328"/>
                  </a:cubicBezTo>
                  <a:lnTo>
                    <a:pt x="132" y="1328"/>
                  </a:lnTo>
                  <a:cubicBezTo>
                    <a:pt x="147" y="1124"/>
                    <a:pt x="275" y="939"/>
                    <a:pt x="465" y="846"/>
                  </a:cubicBezTo>
                  <a:close/>
                  <a:moveTo>
                    <a:pt x="941" y="864"/>
                  </a:moveTo>
                  <a:cubicBezTo>
                    <a:pt x="990" y="816"/>
                    <a:pt x="1025" y="743"/>
                    <a:pt x="1041" y="642"/>
                  </a:cubicBezTo>
                  <a:cubicBezTo>
                    <a:pt x="1063" y="646"/>
                    <a:pt x="1092" y="624"/>
                    <a:pt x="1102" y="586"/>
                  </a:cubicBezTo>
                  <a:cubicBezTo>
                    <a:pt x="1112" y="547"/>
                    <a:pt x="1124" y="482"/>
                    <a:pt x="1102" y="476"/>
                  </a:cubicBezTo>
                  <a:cubicBezTo>
                    <a:pt x="1095" y="475"/>
                    <a:pt x="1088" y="476"/>
                    <a:pt x="1081" y="479"/>
                  </a:cubicBezTo>
                  <a:lnTo>
                    <a:pt x="1081" y="372"/>
                  </a:lnTo>
                  <a:cubicBezTo>
                    <a:pt x="1085" y="254"/>
                    <a:pt x="1069" y="141"/>
                    <a:pt x="941" y="92"/>
                  </a:cubicBezTo>
                  <a:cubicBezTo>
                    <a:pt x="918" y="44"/>
                    <a:pt x="916" y="0"/>
                    <a:pt x="916" y="0"/>
                  </a:cubicBezTo>
                  <a:cubicBezTo>
                    <a:pt x="859" y="52"/>
                    <a:pt x="640" y="73"/>
                    <a:pt x="640" y="73"/>
                  </a:cubicBezTo>
                  <a:lnTo>
                    <a:pt x="643" y="74"/>
                  </a:lnTo>
                  <a:cubicBezTo>
                    <a:pt x="366" y="102"/>
                    <a:pt x="406" y="202"/>
                    <a:pt x="406" y="372"/>
                  </a:cubicBezTo>
                  <a:lnTo>
                    <a:pt x="406" y="479"/>
                  </a:lnTo>
                  <a:cubicBezTo>
                    <a:pt x="399" y="476"/>
                    <a:pt x="392" y="475"/>
                    <a:pt x="386" y="476"/>
                  </a:cubicBezTo>
                  <a:cubicBezTo>
                    <a:pt x="363" y="482"/>
                    <a:pt x="370" y="545"/>
                    <a:pt x="380" y="584"/>
                  </a:cubicBezTo>
                  <a:cubicBezTo>
                    <a:pt x="390" y="622"/>
                    <a:pt x="424" y="647"/>
                    <a:pt x="446" y="642"/>
                  </a:cubicBezTo>
                  <a:cubicBezTo>
                    <a:pt x="463" y="749"/>
                    <a:pt x="496" y="819"/>
                    <a:pt x="541" y="865"/>
                  </a:cubicBezTo>
                  <a:cubicBezTo>
                    <a:pt x="329" y="943"/>
                    <a:pt x="178" y="1139"/>
                    <a:pt x="178" y="1368"/>
                  </a:cubicBezTo>
                  <a:lnTo>
                    <a:pt x="1307" y="1368"/>
                  </a:lnTo>
                  <a:cubicBezTo>
                    <a:pt x="1306" y="1137"/>
                    <a:pt x="1154" y="941"/>
                    <a:pt x="941" y="864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7EA955-BAC5-4992-8CE2-7070797752BF}"/>
              </a:ext>
            </a:extLst>
          </p:cNvPr>
          <p:cNvGrpSpPr/>
          <p:nvPr/>
        </p:nvGrpSpPr>
        <p:grpSpPr>
          <a:xfrm>
            <a:off x="1881284" y="3679825"/>
            <a:ext cx="4075509" cy="1069975"/>
            <a:chOff x="1881284" y="3679825"/>
            <a:chExt cx="4075509" cy="106997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639FEE4-6054-49C9-A5A8-669253CC9173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C0E301A-94D1-4C37-8441-61A08C4D35CD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00206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3.</a:t>
              </a:r>
              <a:r>
                <a:rPr lang="zh-CN" altLang="en-US" sz="2000" b="1" dirty="0">
                  <a:solidFill>
                    <a:srgbClr val="00206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逻辑设计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AFFD47D-9370-47A0-B44E-A23152FED7F7}"/>
                </a:ext>
              </a:extLst>
            </p:cNvPr>
            <p:cNvSpPr/>
            <p:nvPr/>
          </p:nvSpPr>
          <p:spPr>
            <a:xfrm>
              <a:off x="2088583" y="4106403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组件的功能实现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9" name="wifi-signal-full_17952">
              <a:extLst>
                <a:ext uri="{FF2B5EF4-FFF2-40B4-BE49-F238E27FC236}">
                  <a16:creationId xmlns:a16="http://schemas.microsoft.com/office/drawing/2014/main" id="{6D82C68A-186B-4894-A300-96128B324E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46FF5E2-C37E-4836-A74C-10781B72357E}"/>
              </a:ext>
            </a:extLst>
          </p:cNvPr>
          <p:cNvGrpSpPr/>
          <p:nvPr/>
        </p:nvGrpSpPr>
        <p:grpSpPr>
          <a:xfrm>
            <a:off x="6419912" y="2359025"/>
            <a:ext cx="4074261" cy="1069975"/>
            <a:chOff x="6419912" y="2359025"/>
            <a:chExt cx="4074261" cy="106997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A1E8E14-6BC6-4AEA-9A9E-4F92F7911823}"/>
                </a:ext>
              </a:extLst>
            </p:cNvPr>
            <p:cNvSpPr/>
            <p:nvPr/>
          </p:nvSpPr>
          <p:spPr>
            <a:xfrm>
              <a:off x="6419912" y="23590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69E6D6-5032-4C63-B890-DC77386006F4}"/>
                </a:ext>
              </a:extLst>
            </p:cNvPr>
            <p:cNvSpPr/>
            <p:nvPr/>
          </p:nvSpPr>
          <p:spPr>
            <a:xfrm>
              <a:off x="6638322" y="2459748"/>
              <a:ext cx="21100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00206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2.</a:t>
              </a:r>
              <a:r>
                <a:rPr lang="zh-CN" altLang="en-US" sz="2000" b="1" dirty="0">
                  <a:solidFill>
                    <a:srgbClr val="00206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组件设计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43172C7-CBE5-45C9-9744-64EEF222C4B9}"/>
                </a:ext>
              </a:extLst>
            </p:cNvPr>
            <p:cNvSpPr/>
            <p:nvPr/>
          </p:nvSpPr>
          <p:spPr>
            <a:xfrm>
              <a:off x="6627211" y="2785603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相关组件的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UI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参数配置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0" name="speech-bubble_121922">
              <a:extLst>
                <a:ext uri="{FF2B5EF4-FFF2-40B4-BE49-F238E27FC236}">
                  <a16:creationId xmlns:a16="http://schemas.microsoft.com/office/drawing/2014/main" id="{1DF5DA89-DC61-4EBE-88CC-19320F15B4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8" y="2435762"/>
              <a:ext cx="939922" cy="881128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933" h="568969">
                  <a:moveTo>
                    <a:pt x="186787" y="175073"/>
                  </a:moveTo>
                  <a:lnTo>
                    <a:pt x="606933" y="175073"/>
                  </a:lnTo>
                  <a:lnTo>
                    <a:pt x="606933" y="474766"/>
                  </a:lnTo>
                  <a:lnTo>
                    <a:pt x="542311" y="474766"/>
                  </a:lnTo>
                  <a:lnTo>
                    <a:pt x="542311" y="568969"/>
                  </a:lnTo>
                  <a:lnTo>
                    <a:pt x="447978" y="474766"/>
                  </a:lnTo>
                  <a:lnTo>
                    <a:pt x="186787" y="474766"/>
                  </a:lnTo>
                  <a:close/>
                  <a:moveTo>
                    <a:pt x="0" y="0"/>
                  </a:moveTo>
                  <a:lnTo>
                    <a:pt x="420217" y="0"/>
                  </a:lnTo>
                  <a:lnTo>
                    <a:pt x="420217" y="135062"/>
                  </a:lnTo>
                  <a:lnTo>
                    <a:pt x="186797" y="135062"/>
                  </a:lnTo>
                  <a:lnTo>
                    <a:pt x="146776" y="135062"/>
                  </a:lnTo>
                  <a:lnTo>
                    <a:pt x="146776" y="175021"/>
                  </a:lnTo>
                  <a:lnTo>
                    <a:pt x="146776" y="311880"/>
                  </a:lnTo>
                  <a:lnTo>
                    <a:pt x="64634" y="393896"/>
                  </a:lnTo>
                  <a:lnTo>
                    <a:pt x="64634" y="299693"/>
                  </a:lnTo>
                  <a:lnTo>
                    <a:pt x="0" y="299693"/>
                  </a:ln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4682D57-D4A2-45F9-A395-94488BE5FF62}"/>
              </a:ext>
            </a:extLst>
          </p:cNvPr>
          <p:cNvGrpSpPr/>
          <p:nvPr/>
        </p:nvGrpSpPr>
        <p:grpSpPr>
          <a:xfrm>
            <a:off x="1881284" y="2359025"/>
            <a:ext cx="4074261" cy="1069975"/>
            <a:chOff x="1881284" y="2359025"/>
            <a:chExt cx="4074261" cy="1069975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EF599B6-9C4C-464F-87BD-F59EA8FA9DD6}"/>
                </a:ext>
              </a:extLst>
            </p:cNvPr>
            <p:cNvSpPr/>
            <p:nvPr/>
          </p:nvSpPr>
          <p:spPr>
            <a:xfrm>
              <a:off x="1881284" y="23590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791511-E0C8-43A9-B305-C2CB199A49CA}"/>
                </a:ext>
              </a:extLst>
            </p:cNvPr>
            <p:cNvSpPr/>
            <p:nvPr/>
          </p:nvSpPr>
          <p:spPr>
            <a:xfrm>
              <a:off x="2099695" y="2459748"/>
              <a:ext cx="18880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00206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1.</a:t>
              </a:r>
              <a:r>
                <a:rPr lang="zh-CN" altLang="en-US" sz="2000" b="1" dirty="0">
                  <a:solidFill>
                    <a:srgbClr val="002060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案例展示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20E0C8F-D301-4F6E-A363-ACE7531973BB}"/>
                </a:ext>
              </a:extLst>
            </p:cNvPr>
            <p:cNvSpPr/>
            <p:nvPr/>
          </p:nvSpPr>
          <p:spPr>
            <a:xfrm>
              <a:off x="2088583" y="2785603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展示案例，分析组件及功能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1" name="cloud-data_72746">
              <a:extLst>
                <a:ext uri="{FF2B5EF4-FFF2-40B4-BE49-F238E27FC236}">
                  <a16:creationId xmlns:a16="http://schemas.microsoft.com/office/drawing/2014/main" id="{7410FC05-3F51-491B-BCFD-8A221D7D62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93744" y="2393025"/>
              <a:ext cx="890345" cy="923865"/>
            </a:xfrm>
            <a:custGeom>
              <a:avLst/>
              <a:gdLst>
                <a:gd name="connsiteX0" fmla="*/ 533304 w 585797"/>
                <a:gd name="connsiteY0" fmla="*/ 452325 h 607851"/>
                <a:gd name="connsiteX1" fmla="*/ 568750 w 585797"/>
                <a:gd name="connsiteY1" fmla="*/ 460265 h 607851"/>
                <a:gd name="connsiteX2" fmla="*/ 585772 w 585797"/>
                <a:gd name="connsiteY2" fmla="*/ 480255 h 607851"/>
                <a:gd name="connsiteX3" fmla="*/ 571088 w 585797"/>
                <a:gd name="connsiteY3" fmla="*/ 502112 h 607851"/>
                <a:gd name="connsiteX4" fmla="*/ 273212 w 585797"/>
                <a:gd name="connsiteY4" fmla="*/ 604395 h 607851"/>
                <a:gd name="connsiteX5" fmla="*/ 252917 w 585797"/>
                <a:gd name="connsiteY5" fmla="*/ 607851 h 607851"/>
                <a:gd name="connsiteX6" fmla="*/ 236924 w 585797"/>
                <a:gd name="connsiteY6" fmla="*/ 605703 h 607851"/>
                <a:gd name="connsiteX7" fmla="*/ 16205 w 585797"/>
                <a:gd name="connsiteY7" fmla="*/ 547322 h 607851"/>
                <a:gd name="connsiteX8" fmla="*/ 25 w 585797"/>
                <a:gd name="connsiteY8" fmla="*/ 527239 h 607851"/>
                <a:gd name="connsiteX9" fmla="*/ 14428 w 585797"/>
                <a:gd name="connsiteY9" fmla="*/ 505755 h 607851"/>
                <a:gd name="connsiteX10" fmla="*/ 50716 w 585797"/>
                <a:gd name="connsiteY10" fmla="*/ 492678 h 607851"/>
                <a:gd name="connsiteX11" fmla="*/ 226449 w 585797"/>
                <a:gd name="connsiteY11" fmla="*/ 539196 h 607851"/>
                <a:gd name="connsiteX12" fmla="*/ 252917 w 585797"/>
                <a:gd name="connsiteY12" fmla="*/ 542652 h 607851"/>
                <a:gd name="connsiteX13" fmla="*/ 286492 w 585797"/>
                <a:gd name="connsiteY13" fmla="*/ 537047 h 607851"/>
                <a:gd name="connsiteX14" fmla="*/ 533215 w 585797"/>
                <a:gd name="connsiteY14" fmla="*/ 346476 h 607851"/>
                <a:gd name="connsiteX15" fmla="*/ 568751 w 585797"/>
                <a:gd name="connsiteY15" fmla="*/ 354414 h 607851"/>
                <a:gd name="connsiteX16" fmla="*/ 585772 w 585797"/>
                <a:gd name="connsiteY16" fmla="*/ 374490 h 607851"/>
                <a:gd name="connsiteX17" fmla="*/ 571089 w 585797"/>
                <a:gd name="connsiteY17" fmla="*/ 396248 h 607851"/>
                <a:gd name="connsiteX18" fmla="*/ 273237 w 585797"/>
                <a:gd name="connsiteY18" fmla="*/ 498500 h 607851"/>
                <a:gd name="connsiteX19" fmla="*/ 252944 w 585797"/>
                <a:gd name="connsiteY19" fmla="*/ 501861 h 607851"/>
                <a:gd name="connsiteX20" fmla="*/ 236952 w 585797"/>
                <a:gd name="connsiteY20" fmla="*/ 499807 h 607851"/>
                <a:gd name="connsiteX21" fmla="*/ 16251 w 585797"/>
                <a:gd name="connsiteY21" fmla="*/ 441444 h 607851"/>
                <a:gd name="connsiteX22" fmla="*/ 73 w 585797"/>
                <a:gd name="connsiteY22" fmla="*/ 421367 h 607851"/>
                <a:gd name="connsiteX23" fmla="*/ 14474 w 585797"/>
                <a:gd name="connsiteY23" fmla="*/ 399983 h 607851"/>
                <a:gd name="connsiteX24" fmla="*/ 50759 w 585797"/>
                <a:gd name="connsiteY24" fmla="*/ 386910 h 607851"/>
                <a:gd name="connsiteX25" fmla="*/ 226478 w 585797"/>
                <a:gd name="connsiteY25" fmla="*/ 433413 h 607851"/>
                <a:gd name="connsiteX26" fmla="*/ 252944 w 585797"/>
                <a:gd name="connsiteY26" fmla="*/ 436775 h 607851"/>
                <a:gd name="connsiteX27" fmla="*/ 286517 w 585797"/>
                <a:gd name="connsiteY27" fmla="*/ 431172 h 607851"/>
                <a:gd name="connsiteX28" fmla="*/ 463638 w 585797"/>
                <a:gd name="connsiteY28" fmla="*/ 224963 h 607851"/>
                <a:gd name="connsiteX29" fmla="*/ 568751 w 585797"/>
                <a:gd name="connsiteY29" fmla="*/ 248492 h 607851"/>
                <a:gd name="connsiteX30" fmla="*/ 585772 w 585797"/>
                <a:gd name="connsiteY30" fmla="*/ 268566 h 607851"/>
                <a:gd name="connsiteX31" fmla="*/ 571089 w 585797"/>
                <a:gd name="connsiteY31" fmla="*/ 290321 h 607851"/>
                <a:gd name="connsiteX32" fmla="*/ 273237 w 585797"/>
                <a:gd name="connsiteY32" fmla="*/ 392560 h 607851"/>
                <a:gd name="connsiteX33" fmla="*/ 252944 w 585797"/>
                <a:gd name="connsiteY33" fmla="*/ 396014 h 607851"/>
                <a:gd name="connsiteX34" fmla="*/ 236952 w 585797"/>
                <a:gd name="connsiteY34" fmla="*/ 393960 h 607851"/>
                <a:gd name="connsiteX35" fmla="*/ 16251 w 585797"/>
                <a:gd name="connsiteY35" fmla="*/ 335511 h 607851"/>
                <a:gd name="connsiteX36" fmla="*/ 73 w 585797"/>
                <a:gd name="connsiteY36" fmla="*/ 315437 h 607851"/>
                <a:gd name="connsiteX37" fmla="*/ 14474 w 585797"/>
                <a:gd name="connsiteY37" fmla="*/ 294056 h 607851"/>
                <a:gd name="connsiteX38" fmla="*/ 138011 w 585797"/>
                <a:gd name="connsiteY38" fmla="*/ 249613 h 607851"/>
                <a:gd name="connsiteX39" fmla="*/ 180094 w 585797"/>
                <a:gd name="connsiteY39" fmla="*/ 263618 h 607851"/>
                <a:gd name="connsiteX40" fmla="*/ 181497 w 585797"/>
                <a:gd name="connsiteY40" fmla="*/ 263711 h 607851"/>
                <a:gd name="connsiteX41" fmla="*/ 182806 w 585797"/>
                <a:gd name="connsiteY41" fmla="*/ 263711 h 607851"/>
                <a:gd name="connsiteX42" fmla="*/ 378444 w 585797"/>
                <a:gd name="connsiteY42" fmla="*/ 263711 h 607851"/>
                <a:gd name="connsiteX43" fmla="*/ 463638 w 585797"/>
                <a:gd name="connsiteY43" fmla="*/ 224963 h 607851"/>
                <a:gd name="connsiteX44" fmla="*/ 282669 w 585797"/>
                <a:gd name="connsiteY44" fmla="*/ 0 h 607851"/>
                <a:gd name="connsiteX45" fmla="*/ 376661 w 585797"/>
                <a:gd name="connsiteY45" fmla="*/ 77792 h 607851"/>
                <a:gd name="connsiteX46" fmla="*/ 378438 w 585797"/>
                <a:gd name="connsiteY46" fmla="*/ 77699 h 607851"/>
                <a:gd name="connsiteX47" fmla="*/ 451106 w 585797"/>
                <a:gd name="connsiteY47" fmla="*/ 150354 h 607851"/>
                <a:gd name="connsiteX48" fmla="*/ 378438 w 585797"/>
                <a:gd name="connsiteY48" fmla="*/ 222916 h 607851"/>
                <a:gd name="connsiteX49" fmla="*/ 182785 w 585797"/>
                <a:gd name="connsiteY49" fmla="*/ 222916 h 607851"/>
                <a:gd name="connsiteX50" fmla="*/ 134620 w 585797"/>
                <a:gd name="connsiteY50" fmla="*/ 170806 h 607851"/>
                <a:gd name="connsiteX51" fmla="*/ 186900 w 585797"/>
                <a:gd name="connsiteY51" fmla="*/ 118602 h 607851"/>
                <a:gd name="connsiteX52" fmla="*/ 189893 w 585797"/>
                <a:gd name="connsiteY52" fmla="*/ 118976 h 607851"/>
                <a:gd name="connsiteX53" fmla="*/ 186900 w 585797"/>
                <a:gd name="connsiteY53" fmla="*/ 95629 h 607851"/>
                <a:gd name="connsiteX54" fmla="*/ 282669 w 5857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5797" h="607851">
                  <a:moveTo>
                    <a:pt x="533304" y="452325"/>
                  </a:moveTo>
                  <a:lnTo>
                    <a:pt x="568750" y="460265"/>
                  </a:lnTo>
                  <a:cubicBezTo>
                    <a:pt x="578290" y="462413"/>
                    <a:pt x="585210" y="470540"/>
                    <a:pt x="585772" y="480255"/>
                  </a:cubicBezTo>
                  <a:cubicBezTo>
                    <a:pt x="586239" y="489969"/>
                    <a:pt x="580254" y="498936"/>
                    <a:pt x="571088" y="502112"/>
                  </a:cubicBezTo>
                  <a:lnTo>
                    <a:pt x="273212" y="604395"/>
                  </a:lnTo>
                  <a:cubicBezTo>
                    <a:pt x="266665" y="606730"/>
                    <a:pt x="259838" y="607851"/>
                    <a:pt x="252917" y="607851"/>
                  </a:cubicBezTo>
                  <a:cubicBezTo>
                    <a:pt x="247586" y="607851"/>
                    <a:pt x="242162" y="607104"/>
                    <a:pt x="236924" y="605703"/>
                  </a:cubicBezTo>
                  <a:lnTo>
                    <a:pt x="16205" y="547322"/>
                  </a:lnTo>
                  <a:cubicBezTo>
                    <a:pt x="6946" y="544894"/>
                    <a:pt x="399" y="536674"/>
                    <a:pt x="25" y="527239"/>
                  </a:cubicBezTo>
                  <a:cubicBezTo>
                    <a:pt x="-442" y="517712"/>
                    <a:pt x="5450" y="509025"/>
                    <a:pt x="14428" y="505755"/>
                  </a:cubicBezTo>
                  <a:lnTo>
                    <a:pt x="50716" y="492678"/>
                  </a:lnTo>
                  <a:lnTo>
                    <a:pt x="226449" y="539196"/>
                  </a:lnTo>
                  <a:cubicBezTo>
                    <a:pt x="235147" y="541531"/>
                    <a:pt x="244032" y="542652"/>
                    <a:pt x="252917" y="542652"/>
                  </a:cubicBezTo>
                  <a:cubicBezTo>
                    <a:pt x="264420" y="542652"/>
                    <a:pt x="275643" y="540784"/>
                    <a:pt x="286492" y="537047"/>
                  </a:cubicBezTo>
                  <a:close/>
                  <a:moveTo>
                    <a:pt x="533215" y="346476"/>
                  </a:moveTo>
                  <a:lnTo>
                    <a:pt x="568751" y="354414"/>
                  </a:lnTo>
                  <a:cubicBezTo>
                    <a:pt x="578290" y="356561"/>
                    <a:pt x="585211" y="364779"/>
                    <a:pt x="585772" y="374490"/>
                  </a:cubicBezTo>
                  <a:cubicBezTo>
                    <a:pt x="586239" y="384202"/>
                    <a:pt x="580254" y="393073"/>
                    <a:pt x="571089" y="396248"/>
                  </a:cubicBezTo>
                  <a:lnTo>
                    <a:pt x="273237" y="498500"/>
                  </a:lnTo>
                  <a:cubicBezTo>
                    <a:pt x="266691" y="500741"/>
                    <a:pt x="259864" y="501861"/>
                    <a:pt x="252944" y="501861"/>
                  </a:cubicBezTo>
                  <a:cubicBezTo>
                    <a:pt x="247613" y="501861"/>
                    <a:pt x="242189" y="501208"/>
                    <a:pt x="236952" y="499807"/>
                  </a:cubicBezTo>
                  <a:lnTo>
                    <a:pt x="16251" y="441444"/>
                  </a:lnTo>
                  <a:cubicBezTo>
                    <a:pt x="7087" y="439016"/>
                    <a:pt x="447" y="430892"/>
                    <a:pt x="73" y="421367"/>
                  </a:cubicBezTo>
                  <a:cubicBezTo>
                    <a:pt x="-301" y="411843"/>
                    <a:pt x="5497" y="403158"/>
                    <a:pt x="14474" y="399983"/>
                  </a:cubicBezTo>
                  <a:lnTo>
                    <a:pt x="50759" y="386910"/>
                  </a:lnTo>
                  <a:lnTo>
                    <a:pt x="226478" y="433413"/>
                  </a:lnTo>
                  <a:cubicBezTo>
                    <a:pt x="235176" y="435655"/>
                    <a:pt x="244060" y="436775"/>
                    <a:pt x="252944" y="436775"/>
                  </a:cubicBezTo>
                  <a:cubicBezTo>
                    <a:pt x="264446" y="436775"/>
                    <a:pt x="275762" y="434907"/>
                    <a:pt x="286517" y="431172"/>
                  </a:cubicBezTo>
                  <a:close/>
                  <a:moveTo>
                    <a:pt x="463638" y="224963"/>
                  </a:moveTo>
                  <a:lnTo>
                    <a:pt x="568751" y="248492"/>
                  </a:lnTo>
                  <a:cubicBezTo>
                    <a:pt x="578290" y="250640"/>
                    <a:pt x="585211" y="258856"/>
                    <a:pt x="585772" y="268566"/>
                  </a:cubicBezTo>
                  <a:cubicBezTo>
                    <a:pt x="586239" y="278277"/>
                    <a:pt x="580254" y="287147"/>
                    <a:pt x="571089" y="290321"/>
                  </a:cubicBezTo>
                  <a:lnTo>
                    <a:pt x="273237" y="392560"/>
                  </a:lnTo>
                  <a:cubicBezTo>
                    <a:pt x="266691" y="394894"/>
                    <a:pt x="259864" y="396014"/>
                    <a:pt x="252944" y="396014"/>
                  </a:cubicBezTo>
                  <a:cubicBezTo>
                    <a:pt x="247613" y="396014"/>
                    <a:pt x="242189" y="395267"/>
                    <a:pt x="236952" y="393960"/>
                  </a:cubicBezTo>
                  <a:lnTo>
                    <a:pt x="16251" y="335511"/>
                  </a:lnTo>
                  <a:cubicBezTo>
                    <a:pt x="7087" y="333084"/>
                    <a:pt x="447" y="324961"/>
                    <a:pt x="73" y="315437"/>
                  </a:cubicBezTo>
                  <a:cubicBezTo>
                    <a:pt x="-301" y="305914"/>
                    <a:pt x="5497" y="297230"/>
                    <a:pt x="14474" y="294056"/>
                  </a:cubicBezTo>
                  <a:lnTo>
                    <a:pt x="138011" y="249613"/>
                  </a:lnTo>
                  <a:cubicBezTo>
                    <a:pt x="150449" y="257362"/>
                    <a:pt x="164570" y="262591"/>
                    <a:pt x="180094" y="263618"/>
                  </a:cubicBezTo>
                  <a:lnTo>
                    <a:pt x="181497" y="263711"/>
                  </a:lnTo>
                  <a:lnTo>
                    <a:pt x="182806" y="263711"/>
                  </a:lnTo>
                  <a:lnTo>
                    <a:pt x="378444" y="263711"/>
                  </a:lnTo>
                  <a:cubicBezTo>
                    <a:pt x="412391" y="263711"/>
                    <a:pt x="442784" y="248679"/>
                    <a:pt x="463638" y="224963"/>
                  </a:cubicBezTo>
                  <a:close/>
                  <a:moveTo>
                    <a:pt x="282669" y="0"/>
                  </a:moveTo>
                  <a:cubicBezTo>
                    <a:pt x="329431" y="0"/>
                    <a:pt x="368337" y="33526"/>
                    <a:pt x="376661" y="77792"/>
                  </a:cubicBezTo>
                  <a:cubicBezTo>
                    <a:pt x="377222" y="77792"/>
                    <a:pt x="377877" y="77699"/>
                    <a:pt x="378438" y="77699"/>
                  </a:cubicBezTo>
                  <a:cubicBezTo>
                    <a:pt x="418560" y="77699"/>
                    <a:pt x="451106" y="110198"/>
                    <a:pt x="451106" y="150354"/>
                  </a:cubicBezTo>
                  <a:cubicBezTo>
                    <a:pt x="451106" y="190417"/>
                    <a:pt x="418560" y="222916"/>
                    <a:pt x="378438" y="222916"/>
                  </a:cubicBezTo>
                  <a:lnTo>
                    <a:pt x="182785" y="222916"/>
                  </a:lnTo>
                  <a:cubicBezTo>
                    <a:pt x="155570" y="221142"/>
                    <a:pt x="134620" y="198449"/>
                    <a:pt x="134620" y="170806"/>
                  </a:cubicBezTo>
                  <a:cubicBezTo>
                    <a:pt x="134620" y="141949"/>
                    <a:pt x="158095" y="118602"/>
                    <a:pt x="186900" y="118602"/>
                  </a:cubicBezTo>
                  <a:cubicBezTo>
                    <a:pt x="187929" y="118602"/>
                    <a:pt x="188864" y="118883"/>
                    <a:pt x="189893" y="118976"/>
                  </a:cubicBezTo>
                  <a:cubicBezTo>
                    <a:pt x="188023" y="111505"/>
                    <a:pt x="186900" y="103660"/>
                    <a:pt x="186900" y="95629"/>
                  </a:cubicBezTo>
                  <a:cubicBezTo>
                    <a:pt x="186900" y="42772"/>
                    <a:pt x="229734" y="0"/>
                    <a:pt x="282669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53" name="TextBox 1">
            <a:extLst>
              <a:ext uri="{FF2B5EF4-FFF2-40B4-BE49-F238E27FC236}">
                <a16:creationId xmlns:a16="http://schemas.microsoft.com/office/drawing/2014/main" id="{D374E3E9-1373-4ED6-BFAF-8F76F5D2CD48}"/>
              </a:ext>
            </a:extLst>
          </p:cNvPr>
          <p:cNvSpPr txBox="1"/>
          <p:nvPr/>
        </p:nvSpPr>
        <p:spPr>
          <a:xfrm>
            <a:off x="5465435" y="1364942"/>
            <a:ext cx="1533433" cy="387798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spc="300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contents</a:t>
            </a:r>
          </a:p>
        </p:txBody>
      </p:sp>
      <p:sp>
        <p:nvSpPr>
          <p:cNvPr id="54" name="TextBox 1">
            <a:extLst>
              <a:ext uri="{FF2B5EF4-FFF2-40B4-BE49-F238E27FC236}">
                <a16:creationId xmlns:a16="http://schemas.microsoft.com/office/drawing/2014/main" id="{11DD8F44-F311-4936-B07A-9AB50ADE37FC}"/>
              </a:ext>
            </a:extLst>
          </p:cNvPr>
          <p:cNvSpPr txBox="1"/>
          <p:nvPr/>
        </p:nvSpPr>
        <p:spPr>
          <a:xfrm>
            <a:off x="5465435" y="830424"/>
            <a:ext cx="1323439" cy="68326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目录</a:t>
            </a:r>
            <a:endParaRPr lang="en-US" sz="48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B8E4E1CD-879F-4C1F-980C-42E1ACAF6D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1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19C9CF8B-A454-4ACC-9EAE-F156D512E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DB8FAE8-013A-4303-8C0F-26F1D6EBDA20}"/>
              </a:ext>
            </a:extLst>
          </p:cNvPr>
          <p:cNvSpPr txBox="1"/>
          <p:nvPr/>
        </p:nvSpPr>
        <p:spPr>
          <a:xfrm>
            <a:off x="944213" y="1293134"/>
            <a:ext cx="6764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根据第四个案例</a:t>
            </a:r>
            <a:r>
              <a:rPr lang="en-US" altLang="zh-CN" sz="2000" dirty="0"/>
              <a:t>-</a:t>
            </a:r>
            <a:r>
              <a:rPr lang="zh-CN" altLang="en-US" sz="2000" dirty="0"/>
              <a:t>涂鸦画板的知识我们知道只需改变青蛙的</a:t>
            </a:r>
            <a:r>
              <a:rPr lang="en-US" altLang="zh-CN" sz="2000" dirty="0"/>
              <a:t>X</a:t>
            </a:r>
            <a:r>
              <a:rPr lang="zh-CN" altLang="en-US" sz="2000" dirty="0"/>
              <a:t>坐标位置就好了，但是又不能让青蛙跑出去。</a:t>
            </a:r>
            <a:endParaRPr lang="en-US" altLang="zh-CN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E2D0B6-AB1C-4CDB-9192-7426751CE738}"/>
              </a:ext>
            </a:extLst>
          </p:cNvPr>
          <p:cNvSpPr txBox="1"/>
          <p:nvPr/>
        </p:nvSpPr>
        <p:spPr>
          <a:xfrm>
            <a:off x="944213" y="5650182"/>
            <a:ext cx="6518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想清楚怎么不让青蛙跑出去哦！</a:t>
            </a:r>
            <a:endParaRPr lang="en-US" altLang="zh-CN" sz="2000" dirty="0"/>
          </a:p>
          <a:p>
            <a:r>
              <a:rPr lang="zh-CN" altLang="en-US" sz="2000" dirty="0"/>
              <a:t>它能到的最右边位置是画布宽度</a:t>
            </a:r>
            <a:r>
              <a:rPr lang="en-US" altLang="zh-CN" sz="2000" dirty="0"/>
              <a:t>-</a:t>
            </a:r>
            <a:r>
              <a:rPr lang="zh-CN" altLang="en-US" sz="2000" dirty="0"/>
              <a:t>青蛙宽度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AB28944-7446-45CB-AC25-1E8AAF5F0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213" y="2001019"/>
            <a:ext cx="7158065" cy="36280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7E20844-D192-4307-89A3-D8D8581AFA01}"/>
              </a:ext>
            </a:extLst>
          </p:cNvPr>
          <p:cNvSpPr txBox="1"/>
          <p:nvPr/>
        </p:nvSpPr>
        <p:spPr>
          <a:xfrm>
            <a:off x="8422471" y="2708475"/>
            <a:ext cx="3279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为了让青蛙来回移动，当青蛙的位置在</a:t>
            </a:r>
            <a:r>
              <a:rPr lang="en-US" altLang="zh-CN" sz="2000" dirty="0"/>
              <a:t>0(</a:t>
            </a:r>
            <a:r>
              <a:rPr lang="zh-CN" altLang="en-US" sz="2000" dirty="0"/>
              <a:t>≤</a:t>
            </a:r>
            <a:r>
              <a:rPr lang="en-US" altLang="zh-CN" sz="2000" dirty="0"/>
              <a:t>0</a:t>
            </a:r>
            <a:r>
              <a:rPr lang="zh-CN" altLang="en-US" sz="2000" dirty="0"/>
              <a:t>）时要反向，在最右边位置也要反向。</a:t>
            </a:r>
          </a:p>
        </p:txBody>
      </p:sp>
    </p:spTree>
    <p:extLst>
      <p:ext uri="{BB962C8B-B14F-4D97-AF65-F5344CB8AC3E}">
        <p14:creationId xmlns:p14="http://schemas.microsoft.com/office/powerpoint/2010/main" val="48285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20C6319-B75A-46DF-8B97-589479AB7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4" y="1841950"/>
            <a:ext cx="9637334" cy="430277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0408E3A0-765A-4375-A142-A37740005E7A}"/>
              </a:ext>
            </a:extLst>
          </p:cNvPr>
          <p:cNvGrpSpPr/>
          <p:nvPr/>
        </p:nvGrpSpPr>
        <p:grpSpPr>
          <a:xfrm>
            <a:off x="979488" y="1519651"/>
            <a:ext cx="3494858" cy="886198"/>
            <a:chOff x="5082573" y="2168494"/>
            <a:chExt cx="2866369" cy="93409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825D01B-7797-409D-BF4E-D90C31A99033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67B153-0E38-4181-A64E-35D1A4DBB5E8}"/>
                </a:ext>
              </a:extLst>
            </p:cNvPr>
            <p:cNvSpPr/>
            <p:nvPr/>
          </p:nvSpPr>
          <p:spPr>
            <a:xfrm>
              <a:off x="5082573" y="2168494"/>
              <a:ext cx="2377329" cy="517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1A15F7-98F8-4ECA-ADE3-7261B3928AE7}"/>
                </a:ext>
              </a:extLst>
            </p:cNvPr>
            <p:cNvSpPr txBox="1"/>
            <p:nvPr/>
          </p:nvSpPr>
          <p:spPr>
            <a:xfrm>
              <a:off x="5234225" y="2196439"/>
              <a:ext cx="1161170" cy="4866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青蛙更新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126DA52-6F21-46A4-9EC2-D967131A1A50}"/>
              </a:ext>
            </a:extLst>
          </p:cNvPr>
          <p:cNvGrpSpPr/>
          <p:nvPr/>
        </p:nvGrpSpPr>
        <p:grpSpPr>
          <a:xfrm>
            <a:off x="6865333" y="1546163"/>
            <a:ext cx="3309957" cy="859686"/>
            <a:chOff x="5234223" y="2196439"/>
            <a:chExt cx="2714719" cy="906153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F4453EF-10F1-49E2-9941-813149BE7C71}"/>
                </a:ext>
              </a:extLst>
            </p:cNvPr>
            <p:cNvSpPr txBox="1"/>
            <p:nvPr/>
          </p:nvSpPr>
          <p:spPr>
            <a:xfrm>
              <a:off x="5234225" y="2196439"/>
              <a:ext cx="1161170" cy="4866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蚜虫更新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67106D3-3504-4B5B-9536-03BA782FED3D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BC84D8F5-3720-42D8-A15C-04E7AB454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4342" y="5185837"/>
            <a:ext cx="8242241" cy="79962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8503094-806C-417C-B81D-80B9DA01F7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CC3996E3-5767-469B-967A-346E7ACA3133}"/>
              </a:ext>
            </a:extLst>
          </p:cNvPr>
          <p:cNvSpPr/>
          <p:nvPr/>
        </p:nvSpPr>
        <p:spPr>
          <a:xfrm>
            <a:off x="3160629" y="3032567"/>
            <a:ext cx="7799467" cy="2620907"/>
          </a:xfrm>
          <a:custGeom>
            <a:avLst/>
            <a:gdLst>
              <a:gd name="connsiteX0" fmla="*/ 7372333 w 7799467"/>
              <a:gd name="connsiteY0" fmla="*/ 0 h 2620907"/>
              <a:gd name="connsiteX1" fmla="*/ 7650125 w 7799467"/>
              <a:gd name="connsiteY1" fmla="*/ 1203767 h 2620907"/>
              <a:gd name="connsiteX2" fmla="*/ 7511229 w 7799467"/>
              <a:gd name="connsiteY2" fmla="*/ 1458410 h 2620907"/>
              <a:gd name="connsiteX3" fmla="*/ 4420789 w 7799467"/>
              <a:gd name="connsiteY3" fmla="*/ 2071868 h 2620907"/>
              <a:gd name="connsiteX4" fmla="*/ 311776 w 7799467"/>
              <a:gd name="connsiteY4" fmla="*/ 2095018 h 2620907"/>
              <a:gd name="connsiteX5" fmla="*/ 300201 w 7799467"/>
              <a:gd name="connsiteY5" fmla="*/ 2558005 h 2620907"/>
              <a:gd name="connsiteX6" fmla="*/ 404374 w 7799467"/>
              <a:gd name="connsiteY6" fmla="*/ 2604304 h 2620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99467" h="2620907">
                <a:moveTo>
                  <a:pt x="7372333" y="0"/>
                </a:moveTo>
                <a:cubicBezTo>
                  <a:pt x="7499654" y="480349"/>
                  <a:pt x="7626976" y="960699"/>
                  <a:pt x="7650125" y="1203767"/>
                </a:cubicBezTo>
                <a:cubicBezTo>
                  <a:pt x="7673274" y="1446835"/>
                  <a:pt x="8049452" y="1313727"/>
                  <a:pt x="7511229" y="1458410"/>
                </a:cubicBezTo>
                <a:cubicBezTo>
                  <a:pt x="6973006" y="1603093"/>
                  <a:pt x="5620698" y="1965767"/>
                  <a:pt x="4420789" y="2071868"/>
                </a:cubicBezTo>
                <a:cubicBezTo>
                  <a:pt x="3220880" y="2177969"/>
                  <a:pt x="998541" y="2013995"/>
                  <a:pt x="311776" y="2095018"/>
                </a:cubicBezTo>
                <a:cubicBezTo>
                  <a:pt x="-374989" y="2176041"/>
                  <a:pt x="284768" y="2473124"/>
                  <a:pt x="300201" y="2558005"/>
                </a:cubicBezTo>
                <a:cubicBezTo>
                  <a:pt x="315634" y="2642886"/>
                  <a:pt x="360004" y="2623595"/>
                  <a:pt x="404374" y="26043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408E3A0-765A-4375-A142-A37740005E7A}"/>
              </a:ext>
            </a:extLst>
          </p:cNvPr>
          <p:cNvGrpSpPr/>
          <p:nvPr/>
        </p:nvGrpSpPr>
        <p:grpSpPr>
          <a:xfrm>
            <a:off x="979487" y="1210862"/>
            <a:ext cx="10330005" cy="886198"/>
            <a:chOff x="5082573" y="2168494"/>
            <a:chExt cx="2866369" cy="93409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67B153-0E38-4181-A64E-35D1A4DBB5E8}"/>
                </a:ext>
              </a:extLst>
            </p:cNvPr>
            <p:cNvSpPr/>
            <p:nvPr/>
          </p:nvSpPr>
          <p:spPr>
            <a:xfrm>
              <a:off x="5082573" y="2168494"/>
              <a:ext cx="2377329" cy="517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1A15F7-98F8-4ECA-ADE3-7261B3928AE7}"/>
                </a:ext>
              </a:extLst>
            </p:cNvPr>
            <p:cNvSpPr txBox="1"/>
            <p:nvPr/>
          </p:nvSpPr>
          <p:spPr>
            <a:xfrm>
              <a:off x="5177983" y="2196439"/>
              <a:ext cx="1413599" cy="4866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血条的显示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825D01B-7797-409D-BF4E-D90C31A99033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126DA52-6F21-46A4-9EC2-D967131A1A50}"/>
              </a:ext>
            </a:extLst>
          </p:cNvPr>
          <p:cNvGrpSpPr/>
          <p:nvPr/>
        </p:nvGrpSpPr>
        <p:grpSpPr>
          <a:xfrm>
            <a:off x="6865333" y="1546163"/>
            <a:ext cx="3309957" cy="859686"/>
            <a:chOff x="5234223" y="2196439"/>
            <a:chExt cx="2714719" cy="906153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F4453EF-10F1-49E2-9941-813149BE7C71}"/>
                </a:ext>
              </a:extLst>
            </p:cNvPr>
            <p:cNvSpPr txBox="1"/>
            <p:nvPr/>
          </p:nvSpPr>
          <p:spPr>
            <a:xfrm>
              <a:off x="5234225" y="2196439"/>
              <a:ext cx="151510" cy="4866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67106D3-3504-4B5B-9536-03BA782FED3D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C1D2D89-2039-4730-9150-DF36EBA84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30" y="1848865"/>
            <a:ext cx="4886323" cy="37621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43E761F-F994-4FBF-9DA3-13D0489F45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7" y="1848865"/>
            <a:ext cx="5437269" cy="376219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2A575C2-7CE6-4B95-AA93-510F6B8716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F34A98E-58BE-48C4-8C0D-D5F9E117C37B}"/>
              </a:ext>
            </a:extLst>
          </p:cNvPr>
          <p:cNvSpPr txBox="1"/>
          <p:nvPr/>
        </p:nvSpPr>
        <p:spPr>
          <a:xfrm>
            <a:off x="6676723" y="5671655"/>
            <a:ext cx="53565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在这次案例中我们画血条的方式是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先画一条白线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再画一条红线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950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408E3A0-765A-4375-A142-A37740005E7A}"/>
              </a:ext>
            </a:extLst>
          </p:cNvPr>
          <p:cNvGrpSpPr/>
          <p:nvPr/>
        </p:nvGrpSpPr>
        <p:grpSpPr>
          <a:xfrm>
            <a:off x="979488" y="1519651"/>
            <a:ext cx="3494858" cy="886198"/>
            <a:chOff x="5082573" y="2168494"/>
            <a:chExt cx="2866369" cy="93409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67B153-0E38-4181-A64E-35D1A4DBB5E8}"/>
                </a:ext>
              </a:extLst>
            </p:cNvPr>
            <p:cNvSpPr/>
            <p:nvPr/>
          </p:nvSpPr>
          <p:spPr>
            <a:xfrm>
              <a:off x="5082573" y="2168494"/>
              <a:ext cx="2377329" cy="517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1A15F7-98F8-4ECA-ADE3-7261B3928AE7}"/>
                </a:ext>
              </a:extLst>
            </p:cNvPr>
            <p:cNvSpPr txBox="1"/>
            <p:nvPr/>
          </p:nvSpPr>
          <p:spPr>
            <a:xfrm>
              <a:off x="5177983" y="2196439"/>
              <a:ext cx="1413599" cy="4866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瓢虫吃蚜虫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825D01B-7797-409D-BF4E-D90C31A99033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126DA52-6F21-46A4-9EC2-D967131A1A50}"/>
              </a:ext>
            </a:extLst>
          </p:cNvPr>
          <p:cNvGrpSpPr/>
          <p:nvPr/>
        </p:nvGrpSpPr>
        <p:grpSpPr>
          <a:xfrm>
            <a:off x="6865333" y="1546163"/>
            <a:ext cx="3309957" cy="859686"/>
            <a:chOff x="5234223" y="2196439"/>
            <a:chExt cx="2714719" cy="906153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F4453EF-10F1-49E2-9941-813149BE7C71}"/>
                </a:ext>
              </a:extLst>
            </p:cNvPr>
            <p:cNvSpPr txBox="1"/>
            <p:nvPr/>
          </p:nvSpPr>
          <p:spPr>
            <a:xfrm>
              <a:off x="5234225" y="2196439"/>
              <a:ext cx="1161170" cy="4866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蚜虫更新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67106D3-3504-4B5B-9536-03BA782FED3D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E3D4D702-9140-4BCF-B937-82848BC8D2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0"/>
          <a:stretch/>
        </p:blipFill>
        <p:spPr>
          <a:xfrm>
            <a:off x="784648" y="2007828"/>
            <a:ext cx="11009084" cy="45218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B913E04-7A4F-498C-B01E-64492645E3A2}"/>
              </a:ext>
            </a:extLst>
          </p:cNvPr>
          <p:cNvSpPr txBox="1"/>
          <p:nvPr/>
        </p:nvSpPr>
        <p:spPr>
          <a:xfrm>
            <a:off x="6220619" y="1428948"/>
            <a:ext cx="4806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瓢虫吃掉蚜虫后会发生：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瓢虫血量增加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蚜虫消失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另一只蚜虫显示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将精灵的“允许显示”和“启用”都设置为“加”</a:t>
            </a:r>
            <a:r>
              <a:rPr lang="en-US" altLang="zh-CN" sz="2000" dirty="0"/>
              <a:t>,</a:t>
            </a:r>
            <a:r>
              <a:rPr lang="zh-CN" altLang="en-US" sz="2000" dirty="0"/>
              <a:t>然后随机生成新蚜虫的位置让它显示出来。</a:t>
            </a:r>
            <a:endParaRPr lang="en-US" altLang="zh-CN" sz="2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140B31A-6DEC-47EA-BA53-0BA8F0AA05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9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408E3A0-765A-4375-A142-A37740005E7A}"/>
              </a:ext>
            </a:extLst>
          </p:cNvPr>
          <p:cNvGrpSpPr/>
          <p:nvPr/>
        </p:nvGrpSpPr>
        <p:grpSpPr>
          <a:xfrm>
            <a:off x="979488" y="1519651"/>
            <a:ext cx="3494858" cy="886198"/>
            <a:chOff x="5082573" y="2168494"/>
            <a:chExt cx="2866369" cy="93409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67B153-0E38-4181-A64E-35D1A4DBB5E8}"/>
                </a:ext>
              </a:extLst>
            </p:cNvPr>
            <p:cNvSpPr/>
            <p:nvPr/>
          </p:nvSpPr>
          <p:spPr>
            <a:xfrm>
              <a:off x="5082573" y="2168494"/>
              <a:ext cx="2377329" cy="517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1A15F7-98F8-4ECA-ADE3-7261B3928AE7}"/>
                </a:ext>
              </a:extLst>
            </p:cNvPr>
            <p:cNvSpPr txBox="1"/>
            <p:nvPr/>
          </p:nvSpPr>
          <p:spPr>
            <a:xfrm>
              <a:off x="5177983" y="2196439"/>
              <a:ext cx="1161170" cy="87591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游戏结束</a:t>
              </a:r>
              <a:endPara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  <a:p>
              <a:endPara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825D01B-7797-409D-BF4E-D90C31A99033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126DA52-6F21-46A4-9EC2-D967131A1A50}"/>
              </a:ext>
            </a:extLst>
          </p:cNvPr>
          <p:cNvGrpSpPr/>
          <p:nvPr/>
        </p:nvGrpSpPr>
        <p:grpSpPr>
          <a:xfrm>
            <a:off x="6865333" y="1546163"/>
            <a:ext cx="3309957" cy="859686"/>
            <a:chOff x="5234223" y="2196439"/>
            <a:chExt cx="2714719" cy="906153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F4453EF-10F1-49E2-9941-813149BE7C71}"/>
                </a:ext>
              </a:extLst>
            </p:cNvPr>
            <p:cNvSpPr txBox="1"/>
            <p:nvPr/>
          </p:nvSpPr>
          <p:spPr>
            <a:xfrm>
              <a:off x="5234225" y="2196439"/>
              <a:ext cx="1161170" cy="4866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蚜虫更新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67106D3-3504-4B5B-9536-03BA782FED3D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D4B70F6-B54A-47AD-AFA1-523BEF01F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8" y="2157653"/>
            <a:ext cx="6158580" cy="2773161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6170C621-E300-4AA9-84BF-9246B8BF4F3E}"/>
              </a:ext>
            </a:extLst>
          </p:cNvPr>
          <p:cNvGrpSpPr/>
          <p:nvPr/>
        </p:nvGrpSpPr>
        <p:grpSpPr>
          <a:xfrm>
            <a:off x="7170922" y="1470122"/>
            <a:ext cx="3494858" cy="886198"/>
            <a:chOff x="5082573" y="2168494"/>
            <a:chExt cx="2866369" cy="93409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E10A6D5-5DCC-4D4C-8E88-4F9CA61F447B}"/>
                </a:ext>
              </a:extLst>
            </p:cNvPr>
            <p:cNvSpPr/>
            <p:nvPr/>
          </p:nvSpPr>
          <p:spPr>
            <a:xfrm>
              <a:off x="5082573" y="2168494"/>
              <a:ext cx="2377329" cy="517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C431609-55A9-4C3D-AFE4-0427C8DA4B41}"/>
                </a:ext>
              </a:extLst>
            </p:cNvPr>
            <p:cNvSpPr txBox="1"/>
            <p:nvPr/>
          </p:nvSpPr>
          <p:spPr>
            <a:xfrm>
              <a:off x="5177983" y="2196439"/>
              <a:ext cx="1161170" cy="4866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重新开始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0AE89D1-0784-430E-AE6B-17A4C818E06B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34FE08C6-6731-4E48-A40B-13F66B0D0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88" y="2083869"/>
            <a:ext cx="5289485" cy="291192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A207E536-9A47-4797-A4F0-71F2F8D33E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1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408E3A0-765A-4375-A142-A37740005E7A}"/>
              </a:ext>
            </a:extLst>
          </p:cNvPr>
          <p:cNvGrpSpPr/>
          <p:nvPr/>
        </p:nvGrpSpPr>
        <p:grpSpPr>
          <a:xfrm>
            <a:off x="979488" y="1519651"/>
            <a:ext cx="4323356" cy="886198"/>
            <a:chOff x="5082573" y="2168494"/>
            <a:chExt cx="2866369" cy="93409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67B153-0E38-4181-A64E-35D1A4DBB5E8}"/>
                </a:ext>
              </a:extLst>
            </p:cNvPr>
            <p:cNvSpPr/>
            <p:nvPr/>
          </p:nvSpPr>
          <p:spPr>
            <a:xfrm>
              <a:off x="5082573" y="2168494"/>
              <a:ext cx="2377329" cy="517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1A15F7-98F8-4ECA-ADE3-7261B3928AE7}"/>
                </a:ext>
              </a:extLst>
            </p:cNvPr>
            <p:cNvSpPr txBox="1"/>
            <p:nvPr/>
          </p:nvSpPr>
          <p:spPr>
            <a:xfrm>
              <a:off x="5110066" y="2196439"/>
              <a:ext cx="2489703" cy="4866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瓢虫与蚜虫或青蛙的碰撞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825D01B-7797-409D-BF4E-D90C31A99033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126DA52-6F21-46A4-9EC2-D967131A1A50}"/>
              </a:ext>
            </a:extLst>
          </p:cNvPr>
          <p:cNvGrpSpPr/>
          <p:nvPr/>
        </p:nvGrpSpPr>
        <p:grpSpPr>
          <a:xfrm>
            <a:off x="6865333" y="1546163"/>
            <a:ext cx="3309957" cy="859686"/>
            <a:chOff x="5234223" y="2196439"/>
            <a:chExt cx="2714719" cy="906153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F4453EF-10F1-49E2-9941-813149BE7C71}"/>
                </a:ext>
              </a:extLst>
            </p:cNvPr>
            <p:cNvSpPr txBox="1"/>
            <p:nvPr/>
          </p:nvSpPr>
          <p:spPr>
            <a:xfrm>
              <a:off x="5234225" y="2196439"/>
              <a:ext cx="1161170" cy="4866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蚜虫更新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67106D3-3504-4B5B-9536-03BA782FED3D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9A143CF4-C57B-44D5-B0D5-C0E39618D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8" y="2034340"/>
            <a:ext cx="9685178" cy="37674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3D771B3-A83A-423E-B5DD-9269868122F8}"/>
              </a:ext>
            </a:extLst>
          </p:cNvPr>
          <p:cNvSpPr txBox="1"/>
          <p:nvPr/>
        </p:nvSpPr>
        <p:spPr>
          <a:xfrm>
            <a:off x="1208222" y="5959305"/>
            <a:ext cx="643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用上之前创建的过程块，使得逻辑块简单易懂</a:t>
            </a:r>
            <a:r>
              <a:rPr lang="en-US" altLang="zh-CN" sz="2000" dirty="0"/>
              <a:t>!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031776D-E8DC-4966-BA4A-3FC78BA4B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408E3A0-765A-4375-A142-A37740005E7A}"/>
              </a:ext>
            </a:extLst>
          </p:cNvPr>
          <p:cNvGrpSpPr/>
          <p:nvPr/>
        </p:nvGrpSpPr>
        <p:grpSpPr>
          <a:xfrm>
            <a:off x="979488" y="1519651"/>
            <a:ext cx="4323356" cy="886198"/>
            <a:chOff x="5082573" y="2168494"/>
            <a:chExt cx="2866369" cy="93409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67B153-0E38-4181-A64E-35D1A4DBB5E8}"/>
                </a:ext>
              </a:extLst>
            </p:cNvPr>
            <p:cNvSpPr/>
            <p:nvPr/>
          </p:nvSpPr>
          <p:spPr>
            <a:xfrm>
              <a:off x="5082573" y="2168494"/>
              <a:ext cx="2377329" cy="517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01A15F7-98F8-4ECA-ADE3-7261B3928AE7}"/>
                </a:ext>
              </a:extLst>
            </p:cNvPr>
            <p:cNvSpPr txBox="1"/>
            <p:nvPr/>
          </p:nvSpPr>
          <p:spPr>
            <a:xfrm>
              <a:off x="5110066" y="2196439"/>
              <a:ext cx="2489703" cy="4866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计时器的刷新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825D01B-7797-409D-BF4E-D90C31A99033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逻辑设计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126DA52-6F21-46A4-9EC2-D967131A1A50}"/>
              </a:ext>
            </a:extLst>
          </p:cNvPr>
          <p:cNvGrpSpPr/>
          <p:nvPr/>
        </p:nvGrpSpPr>
        <p:grpSpPr>
          <a:xfrm>
            <a:off x="6865333" y="1546163"/>
            <a:ext cx="3309957" cy="859686"/>
            <a:chOff x="5234223" y="2196439"/>
            <a:chExt cx="2714719" cy="906153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F4453EF-10F1-49E2-9941-813149BE7C71}"/>
                </a:ext>
              </a:extLst>
            </p:cNvPr>
            <p:cNvSpPr txBox="1"/>
            <p:nvPr/>
          </p:nvSpPr>
          <p:spPr>
            <a:xfrm>
              <a:off x="5234225" y="2196439"/>
              <a:ext cx="1161170" cy="4866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蚜虫更新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67106D3-3504-4B5B-9536-03BA782FED3D}"/>
                </a:ext>
              </a:extLst>
            </p:cNvPr>
            <p:cNvSpPr txBox="1"/>
            <p:nvPr/>
          </p:nvSpPr>
          <p:spPr>
            <a:xfrm>
              <a:off x="5234223" y="2840982"/>
              <a:ext cx="2714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994DB9FB-E23D-4196-9DFB-6D0F2C1CF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73" y="2044824"/>
            <a:ext cx="3755228" cy="285975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E2967B-89F8-42C0-AB6F-A5F51AD5FC3D}"/>
              </a:ext>
            </a:extLst>
          </p:cNvPr>
          <p:cNvSpPr txBox="1"/>
          <p:nvPr/>
        </p:nvSpPr>
        <p:spPr>
          <a:xfrm>
            <a:off x="4998005" y="1499068"/>
            <a:ext cx="69354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动画的原理究竟是什么呢？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动画是通过把人物的表情、动作、变化等分解后画成许多动作瞬间的画幅，再用摄影机连续拍摄成一系列画面，给视觉造成连续变化的图画。它的基本原理与电影、电视一样，都是视觉暂留原理。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医学证明人类具有“视觉暂留”的特性，人的眼睛看到一幅画或一个物体后，在</a:t>
            </a:r>
            <a:r>
              <a:rPr lang="en-US" altLang="zh-CN" sz="2000" dirty="0"/>
              <a:t>0.34</a:t>
            </a:r>
            <a:r>
              <a:rPr lang="zh-CN" altLang="en-US" sz="2000" dirty="0"/>
              <a:t>秒内不会消失。利用这一原理，在一幅画还没有消失前播放下一幅画，就会给人造成一种流畅的视觉变化效果。</a:t>
            </a:r>
          </a:p>
          <a:p>
            <a:r>
              <a:rPr lang="zh-CN" altLang="en-US" sz="2000" dirty="0"/>
              <a:t>所以计时器每隔</a:t>
            </a:r>
            <a:r>
              <a:rPr lang="en-US" altLang="zh-CN" sz="2000" dirty="0"/>
              <a:t>10</a:t>
            </a:r>
            <a:r>
              <a:rPr lang="zh-CN" altLang="en-US" sz="2000" dirty="0"/>
              <a:t>毫秒（</a:t>
            </a:r>
            <a:r>
              <a:rPr lang="en-US" altLang="zh-CN" sz="2000" dirty="0"/>
              <a:t>0.01s</a:t>
            </a:r>
            <a:r>
              <a:rPr lang="zh-CN" altLang="en-US" sz="2000" dirty="0"/>
              <a:t>）调用一次更新，改变了瓢虫、蚜虫和青蛙的位置我们会感觉到这些东西在动。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5773043-FE46-4623-8575-2CC8E9CF0A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4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268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04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课堂小练</a:t>
            </a:r>
            <a:endParaRPr lang="en-US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38F4780-88BE-4E21-84B1-B492EAFB72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07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8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256BE1-4508-423B-ABBF-C69294F5AF56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415C840-D570-47E4-8F21-1ACA9AE77AEA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A3AE2547-FF17-43F9-A0F2-B79957387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F973E38D-6133-4604-8570-C14522DD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E46E47F-86E0-4DCF-A1AB-7BD61F021A33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43" name="文本框 21">
                <a:extLst>
                  <a:ext uri="{FF2B5EF4-FFF2-40B4-BE49-F238E27FC236}">
                    <a16:creationId xmlns:a16="http://schemas.microsoft.com/office/drawing/2014/main" id="{3C6744C1-67FC-4E3C-87F9-CDD6115C578A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4" name="文本框 19">
                <a:extLst>
                  <a:ext uri="{FF2B5EF4-FFF2-40B4-BE49-F238E27FC236}">
                    <a16:creationId xmlns:a16="http://schemas.microsoft.com/office/drawing/2014/main" id="{8CE0C6BD-4260-44EF-A7E8-1AB01EFAB620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课堂小练</a:t>
                </a:r>
              </a:p>
            </p:txBody>
          </p:sp>
        </p:grp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FF0F760-C095-4F7E-BF1F-0A12CA3183C2}"/>
              </a:ext>
            </a:extLst>
          </p:cNvPr>
          <p:cNvSpPr/>
          <p:nvPr/>
        </p:nvSpPr>
        <p:spPr>
          <a:xfrm>
            <a:off x="1368612" y="1334207"/>
            <a:ext cx="1003919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下列关于精灵的说法正确的有哪些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?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A.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能检测与其他精灵的碰撞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	B.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必须控制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X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Y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坐标才能移动</a:t>
            </a:r>
            <a:endParaRPr kumimoji="1"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C.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能检测被拖动或者被触碰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	D.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精灵可以在画布之外使用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607026-7021-41DD-9B74-1AF37F4DBB3F}"/>
              </a:ext>
            </a:extLst>
          </p:cNvPr>
          <p:cNvSpPr/>
          <p:nvPr/>
        </p:nvSpPr>
        <p:spPr>
          <a:xfrm>
            <a:off x="1344142" y="2480674"/>
            <a:ext cx="100391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0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答案：</a:t>
            </a:r>
            <a:r>
              <a:rPr kumimoji="1" lang="en-US" altLang="zh-CN" sz="20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AC</a:t>
            </a:r>
            <a:endParaRPr kumimoji="1" lang="zh-CN" altLang="en-US" sz="20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7232CB-F7B5-41EC-9005-490AFDC77014}"/>
              </a:ext>
            </a:extLst>
          </p:cNvPr>
          <p:cNvSpPr/>
          <p:nvPr/>
        </p:nvSpPr>
        <p:spPr>
          <a:xfrm>
            <a:off x="1368612" y="3228945"/>
            <a:ext cx="100391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本次案例中青蛙能到达的最右边的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X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位置是否等于画布的最大宽度？</a:t>
            </a:r>
            <a:endParaRPr kumimoji="1"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CB5752-1514-4603-963B-04CAC8916D5F}"/>
              </a:ext>
            </a:extLst>
          </p:cNvPr>
          <p:cNvSpPr/>
          <p:nvPr/>
        </p:nvSpPr>
        <p:spPr>
          <a:xfrm>
            <a:off x="1344142" y="3732763"/>
            <a:ext cx="100391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0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答案：否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EC7F3A9-B51F-4FAB-A66D-66975A2BBF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07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4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9967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39445D1-E322-4C26-A9DF-CC6B1EA555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24689"/>
            <a:ext cx="1762125" cy="5238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F4752A1-A625-4E64-904B-4C05E86B481F}"/>
              </a:ext>
            </a:extLst>
          </p:cNvPr>
          <p:cNvSpPr txBox="1"/>
          <p:nvPr/>
        </p:nvSpPr>
        <p:spPr>
          <a:xfrm>
            <a:off x="4634822" y="2086706"/>
            <a:ext cx="2615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再见</a:t>
            </a:r>
          </a:p>
        </p:txBody>
      </p:sp>
    </p:spTree>
    <p:extLst>
      <p:ext uri="{BB962C8B-B14F-4D97-AF65-F5344CB8AC3E}">
        <p14:creationId xmlns:p14="http://schemas.microsoft.com/office/powerpoint/2010/main" val="38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E75FC999-DA01-410F-AB35-0DD8A81C7A43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534477B-127A-4FFD-B13E-251F20FCDEBB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C66DD2C2-4168-4C97-96FD-DCD769A0D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508EE61B-A9AB-4D32-BD55-A3E73B481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AE7F72D-FAE5-4E96-B07D-A349E32AADDB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9" name="文本框 21">
                <a:extLst>
                  <a:ext uri="{FF2B5EF4-FFF2-40B4-BE49-F238E27FC236}">
                    <a16:creationId xmlns:a16="http://schemas.microsoft.com/office/drawing/2014/main" id="{146F0AD4-6A3F-4751-A2C2-C6007609BA90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30" name="文本框 19">
                <a:extLst>
                  <a:ext uri="{FF2B5EF4-FFF2-40B4-BE49-F238E27FC236}">
                    <a16:creationId xmlns:a16="http://schemas.microsoft.com/office/drawing/2014/main" id="{C8DB5ED4-0B7E-415F-8739-A7A0D1CD60A5}"/>
                  </a:ext>
                </a:extLst>
              </p:cNvPr>
              <p:cNvSpPr txBox="1"/>
              <p:nvPr/>
            </p:nvSpPr>
            <p:spPr>
              <a:xfrm>
                <a:off x="408009" y="2894112"/>
                <a:ext cx="3423307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案例目标与材料准备</a:t>
                </a:r>
              </a:p>
            </p:txBody>
          </p:sp>
        </p:grp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212A66ED-D50A-4B53-B423-20E07C908719}"/>
              </a:ext>
            </a:extLst>
          </p:cNvPr>
          <p:cNvSpPr/>
          <p:nvPr/>
        </p:nvSpPr>
        <p:spPr>
          <a:xfrm>
            <a:off x="1376266" y="1334207"/>
            <a:ext cx="4263428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目标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223443-2962-4744-90C6-EE73DAC3844A}"/>
              </a:ext>
            </a:extLst>
          </p:cNvPr>
          <p:cNvSpPr/>
          <p:nvPr/>
        </p:nvSpPr>
        <p:spPr>
          <a:xfrm>
            <a:off x="1398119" y="1721247"/>
            <a:ext cx="6729047" cy="302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使用多个精灵组件，并检测它们之间的碰撞；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使用方向传感器组件检测设备的倾斜，并用它来控制精灵；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改变精灵的显示图片；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在画布组件上画线；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用计时器组件控制多个事件；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用变量来记录数值（瓢虫的能量水平）；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创建和使用带参数的过程；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使用</a:t>
            </a:r>
            <a:r>
              <a:rPr kumimoji="1"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and</a:t>
            </a:r>
            <a:r>
              <a:rPr kumimoji="1"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块。</a:t>
            </a:r>
            <a:endParaRPr kumimoji="1" lang="en-US" altLang="zh-CN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垂直布局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67E4F0-C6F8-4508-8844-DED090BDDFE1}"/>
              </a:ext>
            </a:extLst>
          </p:cNvPr>
          <p:cNvSpPr/>
          <p:nvPr/>
        </p:nvSpPr>
        <p:spPr>
          <a:xfrm>
            <a:off x="1376266" y="4878233"/>
            <a:ext cx="4263428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材料准备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3394CE-3D7B-4F15-B208-D882E9CE6299}"/>
              </a:ext>
            </a:extLst>
          </p:cNvPr>
          <p:cNvSpPr/>
          <p:nvPr/>
        </p:nvSpPr>
        <p:spPr>
          <a:xfrm>
            <a:off x="1368611" y="547569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张图片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4105D2-0157-4C48-BC8D-1A4419A76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528" y="5195173"/>
            <a:ext cx="6095999" cy="129971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96C2077-4FB9-4E18-A894-6D0B5FD07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9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E75FC999-DA01-410F-AB35-0DD8A81C7A43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534477B-127A-4FFD-B13E-251F20FCDEBB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C66DD2C2-4168-4C97-96FD-DCD769A0D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508EE61B-A9AB-4D32-BD55-A3E73B481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AE7F72D-FAE5-4E96-B07D-A349E32AADDB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9" name="文本框 21">
                <a:extLst>
                  <a:ext uri="{FF2B5EF4-FFF2-40B4-BE49-F238E27FC236}">
                    <a16:creationId xmlns:a16="http://schemas.microsoft.com/office/drawing/2014/main" id="{146F0AD4-6A3F-4751-A2C2-C6007609BA90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30" name="文本框 19">
                <a:extLst>
                  <a:ext uri="{FF2B5EF4-FFF2-40B4-BE49-F238E27FC236}">
                    <a16:creationId xmlns:a16="http://schemas.microsoft.com/office/drawing/2014/main" id="{C8DB5ED4-0B7E-415F-8739-A7A0D1CD60A5}"/>
                  </a:ext>
                </a:extLst>
              </p:cNvPr>
              <p:cNvSpPr txBox="1"/>
              <p:nvPr/>
            </p:nvSpPr>
            <p:spPr>
              <a:xfrm>
                <a:off x="408009" y="2894112"/>
                <a:ext cx="3423307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案例目标与材料准备</a:t>
                </a:r>
              </a:p>
            </p:txBody>
          </p:sp>
        </p:grp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113302C2-93F6-4A2B-ABF2-2139DE00F67F}"/>
              </a:ext>
            </a:extLst>
          </p:cNvPr>
          <p:cNvSpPr/>
          <p:nvPr/>
        </p:nvSpPr>
        <p:spPr>
          <a:xfrm>
            <a:off x="1368611" y="1701372"/>
            <a:ext cx="83425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游戏是移动应用中最令人兴奋的部分，无论是玩游戏，还是做游戏。最近红极一时“愤怒的小鸟”，根据开发者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Rovio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公司称，第一年下载量达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50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万次，同时每天运行的人时数超过一百万小时。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F95A11-06AE-4957-A5CB-3D90DAAA1029}"/>
              </a:ext>
            </a:extLst>
          </p:cNvPr>
          <p:cNvSpPr txBox="1"/>
          <p:nvPr/>
        </p:nvSpPr>
        <p:spPr>
          <a:xfrm>
            <a:off x="1368611" y="3017581"/>
            <a:ext cx="73063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</a:t>
            </a:r>
            <a:r>
              <a:rPr lang="zh-CN" altLang="en-US" sz="2000" dirty="0"/>
              <a:t>本次案例我们将制作一个简单的游戏，一只瓢虫通过捕食蚜虫来获得生存，同时又要避开青蛙的攻击。游戏规则如下：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1.</a:t>
            </a:r>
            <a:r>
              <a:rPr lang="zh-CN" altLang="en-US" sz="2000" dirty="0"/>
              <a:t>瓢虫初始生命值</a:t>
            </a:r>
            <a:r>
              <a:rPr lang="en-US" altLang="zh-CN" sz="2000" dirty="0"/>
              <a:t>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2.</a:t>
            </a:r>
            <a:r>
              <a:rPr lang="zh-CN" altLang="en-US" sz="2000" dirty="0"/>
              <a:t>瓢虫每吃掉</a:t>
            </a:r>
            <a:r>
              <a:rPr lang="en-US" altLang="zh-CN" sz="2000" dirty="0"/>
              <a:t>1</a:t>
            </a:r>
            <a:r>
              <a:rPr lang="zh-CN" altLang="en-US" sz="2000" dirty="0"/>
              <a:t>只蚜虫</a:t>
            </a:r>
            <a:r>
              <a:rPr lang="en-US" altLang="zh-CN" sz="2000" dirty="0"/>
              <a:t>+50</a:t>
            </a:r>
            <a:r>
              <a:rPr lang="zh-CN" altLang="en-US" sz="2000" dirty="0"/>
              <a:t>生命值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3.</a:t>
            </a:r>
            <a:r>
              <a:rPr lang="zh-CN" altLang="en-US" sz="2000" dirty="0"/>
              <a:t>瓢虫的血量会一直减小，生命为</a:t>
            </a:r>
            <a:r>
              <a:rPr lang="en-US" altLang="zh-CN" sz="2000" dirty="0"/>
              <a:t>0</a:t>
            </a:r>
            <a:r>
              <a:rPr lang="zh-CN" altLang="en-US" sz="2000" dirty="0"/>
              <a:t>游戏结束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4.</a:t>
            </a:r>
            <a:r>
              <a:rPr lang="zh-CN" altLang="en-US" sz="2000" dirty="0"/>
              <a:t>蚜虫每次随机出现</a:t>
            </a:r>
            <a:r>
              <a:rPr lang="en-US" altLang="zh-CN" sz="2000" dirty="0"/>
              <a:t>1</a:t>
            </a:r>
            <a:r>
              <a:rPr lang="zh-CN" altLang="en-US" sz="2000" dirty="0"/>
              <a:t>只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5.</a:t>
            </a:r>
            <a:r>
              <a:rPr lang="zh-CN" altLang="en-US" sz="2000" dirty="0"/>
              <a:t>青蛙在下面来回走动，碰到就游戏结束了</a:t>
            </a:r>
            <a:endParaRPr lang="en-US" altLang="zh-CN" sz="2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FD3292C-33B0-4BA5-851C-17997DF90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07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7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268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01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案例展示</a:t>
            </a:r>
            <a:endParaRPr lang="en-US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8B6FC8C-C758-4331-8F27-D7A7199973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07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8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E75FC999-DA01-410F-AB35-0DD8A81C7A43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534477B-127A-4FFD-B13E-251F20FCDEBB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C66DD2C2-4168-4C97-96FD-DCD769A0D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508EE61B-A9AB-4D32-BD55-A3E73B481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AE7F72D-FAE5-4E96-B07D-A349E32AADDB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9" name="文本框 21">
                <a:extLst>
                  <a:ext uri="{FF2B5EF4-FFF2-40B4-BE49-F238E27FC236}">
                    <a16:creationId xmlns:a16="http://schemas.microsoft.com/office/drawing/2014/main" id="{146F0AD4-6A3F-4751-A2C2-C6007609BA90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30" name="文本框 19">
                <a:extLst>
                  <a:ext uri="{FF2B5EF4-FFF2-40B4-BE49-F238E27FC236}">
                    <a16:creationId xmlns:a16="http://schemas.microsoft.com/office/drawing/2014/main" id="{C8DB5ED4-0B7E-415F-8739-A7A0D1CD60A5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案例展示</a:t>
                </a:r>
              </a:p>
            </p:txBody>
          </p:sp>
        </p:grp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7BADE737-3C97-4E95-999A-3743FC1803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8" y="1334207"/>
            <a:ext cx="2843340" cy="50548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DE06870-B032-4B5F-92D0-4B34AA7A7B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77" y="1293134"/>
            <a:ext cx="5240874" cy="498636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679A0C2-9888-483A-B0BB-765277A67319}"/>
              </a:ext>
            </a:extLst>
          </p:cNvPr>
          <p:cNvSpPr txBox="1"/>
          <p:nvPr/>
        </p:nvSpPr>
        <p:spPr>
          <a:xfrm>
            <a:off x="5962277" y="1997475"/>
            <a:ext cx="816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瓢虫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9C25D8-D690-4151-853B-D3ED61022EEB}"/>
              </a:ext>
            </a:extLst>
          </p:cNvPr>
          <p:cNvSpPr txBox="1"/>
          <p:nvPr/>
        </p:nvSpPr>
        <p:spPr>
          <a:xfrm>
            <a:off x="5892735" y="2519747"/>
            <a:ext cx="816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青蛙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C284DD8-6308-49C2-8EF5-F3A9F4036CA3}"/>
              </a:ext>
            </a:extLst>
          </p:cNvPr>
          <p:cNvSpPr txBox="1"/>
          <p:nvPr/>
        </p:nvSpPr>
        <p:spPr>
          <a:xfrm>
            <a:off x="10038607" y="1901301"/>
            <a:ext cx="816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蚜虫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6932842-E0C2-4A7D-8492-F63A569D51F0}"/>
              </a:ext>
            </a:extLst>
          </p:cNvPr>
          <p:cNvSpPr txBox="1"/>
          <p:nvPr/>
        </p:nvSpPr>
        <p:spPr>
          <a:xfrm>
            <a:off x="10225037" y="2878800"/>
            <a:ext cx="123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游戏场地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7967203-1248-47F9-8B71-B0664BA83F69}"/>
              </a:ext>
            </a:extLst>
          </p:cNvPr>
          <p:cNvCxnSpPr/>
          <p:nvPr/>
        </p:nvCxnSpPr>
        <p:spPr>
          <a:xfrm>
            <a:off x="6968971" y="1997475"/>
            <a:ext cx="0" cy="2589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CECFDE4-8D63-4D52-A3D6-A949C2AF6C77}"/>
              </a:ext>
            </a:extLst>
          </p:cNvPr>
          <p:cNvSpPr txBox="1"/>
          <p:nvPr/>
        </p:nvSpPr>
        <p:spPr>
          <a:xfrm>
            <a:off x="10225038" y="4550128"/>
            <a:ext cx="1546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瓢虫血条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6443B78-8064-4E3A-8EA5-684D5F070901}"/>
              </a:ext>
            </a:extLst>
          </p:cNvPr>
          <p:cNvSpPr txBox="1"/>
          <p:nvPr/>
        </p:nvSpPr>
        <p:spPr>
          <a:xfrm>
            <a:off x="10225037" y="5257066"/>
            <a:ext cx="142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垂直布局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D7E2EA9-BE14-47B5-88FA-49D8F76E78B0}"/>
              </a:ext>
            </a:extLst>
          </p:cNvPr>
          <p:cNvSpPr txBox="1"/>
          <p:nvPr/>
        </p:nvSpPr>
        <p:spPr>
          <a:xfrm>
            <a:off x="5223031" y="3877349"/>
            <a:ext cx="145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血量标签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176F274-1B3E-4A4E-ABF3-80B99AFC91A6}"/>
              </a:ext>
            </a:extLst>
          </p:cNvPr>
          <p:cNvSpPr txBox="1"/>
          <p:nvPr/>
        </p:nvSpPr>
        <p:spPr>
          <a:xfrm>
            <a:off x="4803494" y="4729841"/>
            <a:ext cx="1858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重新开始按钮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36B10D9-D294-4BE6-839E-FC049CC1D1FD}"/>
              </a:ext>
            </a:extLst>
          </p:cNvPr>
          <p:cNvSpPr txBox="1"/>
          <p:nvPr/>
        </p:nvSpPr>
        <p:spPr>
          <a:xfrm>
            <a:off x="5223031" y="5263987"/>
            <a:ext cx="142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规则标签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47D4D10-691C-468E-A08D-EB2117137A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8238" y="3014458"/>
            <a:ext cx="2265037" cy="69807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2042104-9412-4525-BC6B-AE9869A981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6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07191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02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组件设计</a:t>
            </a:r>
            <a:endParaRPr lang="en-US" altLang="zh-CN" sz="36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871B3CF0-61D2-471F-88DD-59D74B1785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6">
            <a:extLst>
              <a:ext uri="{FF2B5EF4-FFF2-40B4-BE49-F238E27FC236}">
                <a16:creationId xmlns:a16="http://schemas.microsoft.com/office/drawing/2014/main" id="{A5F1C997-DAF0-4324-9ED8-CB672D8007F3}"/>
              </a:ext>
            </a:extLst>
          </p:cNvPr>
          <p:cNvSpPr>
            <a:spLocks noEditPoints="1"/>
          </p:cNvSpPr>
          <p:nvPr/>
        </p:nvSpPr>
        <p:spPr bwMode="auto">
          <a:xfrm>
            <a:off x="2831538" y="2263685"/>
            <a:ext cx="720587" cy="654629"/>
          </a:xfrm>
          <a:custGeom>
            <a:avLst/>
            <a:gdLst>
              <a:gd name="T0" fmla="*/ 311 w 459"/>
              <a:gd name="T1" fmla="*/ 275 h 416"/>
              <a:gd name="T2" fmla="*/ 373 w 459"/>
              <a:gd name="T3" fmla="*/ 268 h 416"/>
              <a:gd name="T4" fmla="*/ 354 w 459"/>
              <a:gd name="T5" fmla="*/ 236 h 416"/>
              <a:gd name="T6" fmla="*/ 299 w 459"/>
              <a:gd name="T7" fmla="*/ 236 h 416"/>
              <a:gd name="T8" fmla="*/ 311 w 459"/>
              <a:gd name="T9" fmla="*/ 275 h 416"/>
              <a:gd name="T10" fmla="*/ 0 w 459"/>
              <a:gd name="T11" fmla="*/ 414 h 416"/>
              <a:gd name="T12" fmla="*/ 145 w 459"/>
              <a:gd name="T13" fmla="*/ 414 h 416"/>
              <a:gd name="T14" fmla="*/ 166 w 459"/>
              <a:gd name="T15" fmla="*/ 324 h 416"/>
              <a:gd name="T16" fmla="*/ 47 w 459"/>
              <a:gd name="T17" fmla="*/ 339 h 416"/>
              <a:gd name="T18" fmla="*/ 0 w 459"/>
              <a:gd name="T19" fmla="*/ 414 h 416"/>
              <a:gd name="T20" fmla="*/ 292 w 459"/>
              <a:gd name="T21" fmla="*/ 240 h 416"/>
              <a:gd name="T22" fmla="*/ 338 w 459"/>
              <a:gd name="T23" fmla="*/ 137 h 416"/>
              <a:gd name="T24" fmla="*/ 297 w 459"/>
              <a:gd name="T25" fmla="*/ 40 h 416"/>
              <a:gd name="T26" fmla="*/ 199 w 459"/>
              <a:gd name="T27" fmla="*/ 0 h 416"/>
              <a:gd name="T28" fmla="*/ 101 w 459"/>
              <a:gd name="T29" fmla="*/ 40 h 416"/>
              <a:gd name="T30" fmla="*/ 60 w 459"/>
              <a:gd name="T31" fmla="*/ 137 h 416"/>
              <a:gd name="T32" fmla="*/ 106 w 459"/>
              <a:gd name="T33" fmla="*/ 240 h 416"/>
              <a:gd name="T34" fmla="*/ 107 w 459"/>
              <a:gd name="T35" fmla="*/ 241 h 416"/>
              <a:gd name="T36" fmla="*/ 70 w 459"/>
              <a:gd name="T37" fmla="*/ 300 h 416"/>
              <a:gd name="T38" fmla="*/ 149 w 459"/>
              <a:gd name="T39" fmla="*/ 292 h 416"/>
              <a:gd name="T40" fmla="*/ 169 w 459"/>
              <a:gd name="T41" fmla="*/ 324 h 416"/>
              <a:gd name="T42" fmla="*/ 199 w 459"/>
              <a:gd name="T43" fmla="*/ 416 h 416"/>
              <a:gd name="T44" fmla="*/ 230 w 459"/>
              <a:gd name="T45" fmla="*/ 324 h 416"/>
              <a:gd name="T46" fmla="*/ 282 w 459"/>
              <a:gd name="T47" fmla="*/ 251 h 416"/>
              <a:gd name="T48" fmla="*/ 292 w 459"/>
              <a:gd name="T49" fmla="*/ 240 h 416"/>
              <a:gd name="T50" fmla="*/ 199 w 459"/>
              <a:gd name="T51" fmla="*/ 208 h 416"/>
              <a:gd name="T52" fmla="*/ 126 w 459"/>
              <a:gd name="T53" fmla="*/ 135 h 416"/>
              <a:gd name="T54" fmla="*/ 199 w 459"/>
              <a:gd name="T55" fmla="*/ 62 h 416"/>
              <a:gd name="T56" fmla="*/ 272 w 459"/>
              <a:gd name="T57" fmla="*/ 135 h 416"/>
              <a:gd name="T58" fmla="*/ 199 w 459"/>
              <a:gd name="T59" fmla="*/ 208 h 416"/>
              <a:gd name="T60" fmla="*/ 389 w 459"/>
              <a:gd name="T61" fmla="*/ 299 h 416"/>
              <a:gd name="T62" fmla="*/ 238 w 459"/>
              <a:gd name="T63" fmla="*/ 316 h 416"/>
              <a:gd name="T64" fmla="*/ 241 w 459"/>
              <a:gd name="T65" fmla="*/ 414 h 416"/>
              <a:gd name="T66" fmla="*/ 459 w 459"/>
              <a:gd name="T67" fmla="*/ 414 h 416"/>
              <a:gd name="T68" fmla="*/ 389 w 459"/>
              <a:gd name="T69" fmla="*/ 299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59" h="416">
                <a:moveTo>
                  <a:pt x="311" y="275"/>
                </a:moveTo>
                <a:cubicBezTo>
                  <a:pt x="373" y="268"/>
                  <a:pt x="373" y="268"/>
                  <a:pt x="373" y="268"/>
                </a:cubicBezTo>
                <a:cubicBezTo>
                  <a:pt x="354" y="236"/>
                  <a:pt x="354" y="236"/>
                  <a:pt x="354" y="236"/>
                </a:cubicBezTo>
                <a:cubicBezTo>
                  <a:pt x="299" y="236"/>
                  <a:pt x="299" y="236"/>
                  <a:pt x="299" y="236"/>
                </a:cubicBezTo>
                <a:lnTo>
                  <a:pt x="311" y="275"/>
                </a:lnTo>
                <a:close/>
                <a:moveTo>
                  <a:pt x="0" y="414"/>
                </a:moveTo>
                <a:cubicBezTo>
                  <a:pt x="145" y="414"/>
                  <a:pt x="145" y="414"/>
                  <a:pt x="145" y="414"/>
                </a:cubicBezTo>
                <a:cubicBezTo>
                  <a:pt x="166" y="324"/>
                  <a:pt x="166" y="324"/>
                  <a:pt x="166" y="324"/>
                </a:cubicBezTo>
                <a:cubicBezTo>
                  <a:pt x="47" y="339"/>
                  <a:pt x="47" y="339"/>
                  <a:pt x="47" y="339"/>
                </a:cubicBezTo>
                <a:lnTo>
                  <a:pt x="0" y="414"/>
                </a:lnTo>
                <a:close/>
                <a:moveTo>
                  <a:pt x="292" y="240"/>
                </a:moveTo>
                <a:cubicBezTo>
                  <a:pt x="322" y="205"/>
                  <a:pt x="338" y="171"/>
                  <a:pt x="338" y="137"/>
                </a:cubicBezTo>
                <a:cubicBezTo>
                  <a:pt x="338" y="100"/>
                  <a:pt x="324" y="67"/>
                  <a:pt x="297" y="40"/>
                </a:cubicBezTo>
                <a:cubicBezTo>
                  <a:pt x="270" y="13"/>
                  <a:pt x="237" y="0"/>
                  <a:pt x="199" y="0"/>
                </a:cubicBezTo>
                <a:cubicBezTo>
                  <a:pt x="161" y="0"/>
                  <a:pt x="129" y="13"/>
                  <a:pt x="101" y="40"/>
                </a:cubicBezTo>
                <a:cubicBezTo>
                  <a:pt x="74" y="67"/>
                  <a:pt x="60" y="100"/>
                  <a:pt x="60" y="137"/>
                </a:cubicBezTo>
                <a:cubicBezTo>
                  <a:pt x="60" y="171"/>
                  <a:pt x="76" y="205"/>
                  <a:pt x="106" y="240"/>
                </a:cubicBezTo>
                <a:cubicBezTo>
                  <a:pt x="107" y="241"/>
                  <a:pt x="107" y="241"/>
                  <a:pt x="107" y="241"/>
                </a:cubicBezTo>
                <a:cubicBezTo>
                  <a:pt x="70" y="300"/>
                  <a:pt x="70" y="300"/>
                  <a:pt x="70" y="300"/>
                </a:cubicBezTo>
                <a:cubicBezTo>
                  <a:pt x="149" y="292"/>
                  <a:pt x="149" y="292"/>
                  <a:pt x="149" y="292"/>
                </a:cubicBezTo>
                <a:cubicBezTo>
                  <a:pt x="157" y="303"/>
                  <a:pt x="163" y="314"/>
                  <a:pt x="169" y="324"/>
                </a:cubicBezTo>
                <a:cubicBezTo>
                  <a:pt x="180" y="347"/>
                  <a:pt x="190" y="378"/>
                  <a:pt x="199" y="416"/>
                </a:cubicBezTo>
                <a:cubicBezTo>
                  <a:pt x="208" y="378"/>
                  <a:pt x="218" y="347"/>
                  <a:pt x="230" y="324"/>
                </a:cubicBezTo>
                <a:cubicBezTo>
                  <a:pt x="241" y="302"/>
                  <a:pt x="258" y="277"/>
                  <a:pt x="282" y="251"/>
                </a:cubicBezTo>
                <a:lnTo>
                  <a:pt x="292" y="240"/>
                </a:lnTo>
                <a:close/>
                <a:moveTo>
                  <a:pt x="199" y="208"/>
                </a:moveTo>
                <a:cubicBezTo>
                  <a:pt x="159" y="208"/>
                  <a:pt x="126" y="175"/>
                  <a:pt x="126" y="135"/>
                </a:cubicBezTo>
                <a:cubicBezTo>
                  <a:pt x="126" y="95"/>
                  <a:pt x="159" y="62"/>
                  <a:pt x="199" y="62"/>
                </a:cubicBezTo>
                <a:cubicBezTo>
                  <a:pt x="239" y="62"/>
                  <a:pt x="272" y="95"/>
                  <a:pt x="272" y="135"/>
                </a:cubicBezTo>
                <a:cubicBezTo>
                  <a:pt x="272" y="175"/>
                  <a:pt x="239" y="208"/>
                  <a:pt x="199" y="208"/>
                </a:cubicBezTo>
                <a:close/>
                <a:moveTo>
                  <a:pt x="389" y="299"/>
                </a:moveTo>
                <a:cubicBezTo>
                  <a:pt x="238" y="316"/>
                  <a:pt x="238" y="316"/>
                  <a:pt x="238" y="316"/>
                </a:cubicBezTo>
                <a:cubicBezTo>
                  <a:pt x="241" y="414"/>
                  <a:pt x="241" y="414"/>
                  <a:pt x="241" y="414"/>
                </a:cubicBezTo>
                <a:cubicBezTo>
                  <a:pt x="459" y="414"/>
                  <a:pt x="459" y="414"/>
                  <a:pt x="459" y="414"/>
                </a:cubicBezTo>
                <a:lnTo>
                  <a:pt x="389" y="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45F79F1-B5AE-4898-B1D2-6DF35ACC886A}"/>
              </a:ext>
            </a:extLst>
          </p:cNvPr>
          <p:cNvGrpSpPr/>
          <p:nvPr/>
        </p:nvGrpSpPr>
        <p:grpSpPr>
          <a:xfrm>
            <a:off x="8507242" y="2302903"/>
            <a:ext cx="938290" cy="680855"/>
            <a:chOff x="2222500" y="1546225"/>
            <a:chExt cx="879475" cy="638176"/>
          </a:xfrm>
          <a:solidFill>
            <a:schemeClr val="bg1"/>
          </a:solidFill>
        </p:grpSpPr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E31A4F5C-1B03-4DBB-A754-E99966703843}"/>
                </a:ext>
              </a:extLst>
            </p:cNvPr>
            <p:cNvSpPr/>
            <p:nvPr/>
          </p:nvSpPr>
          <p:spPr bwMode="auto">
            <a:xfrm>
              <a:off x="2222500" y="1546225"/>
              <a:ext cx="600075" cy="477838"/>
            </a:xfrm>
            <a:custGeom>
              <a:avLst/>
              <a:gdLst>
                <a:gd name="T0" fmla="*/ 191 w 396"/>
                <a:gd name="T1" fmla="*/ 122 h 315"/>
                <a:gd name="T2" fmla="*/ 396 w 396"/>
                <a:gd name="T3" fmla="*/ 78 h 315"/>
                <a:gd name="T4" fmla="*/ 109 w 396"/>
                <a:gd name="T5" fmla="*/ 6 h 315"/>
                <a:gd name="T6" fmla="*/ 55 w 396"/>
                <a:gd name="T7" fmla="*/ 38 h 315"/>
                <a:gd name="T8" fmla="*/ 6 w 396"/>
                <a:gd name="T9" fmla="*/ 230 h 315"/>
                <a:gd name="T10" fmla="*/ 38 w 396"/>
                <a:gd name="T11" fmla="*/ 284 h 315"/>
                <a:gd name="T12" fmla="*/ 161 w 396"/>
                <a:gd name="T13" fmla="*/ 315 h 315"/>
                <a:gd name="T14" fmla="*/ 135 w 396"/>
                <a:gd name="T15" fmla="*/ 192 h 315"/>
                <a:gd name="T16" fmla="*/ 191 w 396"/>
                <a:gd name="T17" fmla="*/ 1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315">
                  <a:moveTo>
                    <a:pt x="191" y="122"/>
                  </a:moveTo>
                  <a:cubicBezTo>
                    <a:pt x="396" y="78"/>
                    <a:pt x="396" y="78"/>
                    <a:pt x="396" y="78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85" y="0"/>
                    <a:pt x="61" y="14"/>
                    <a:pt x="55" y="38"/>
                  </a:cubicBezTo>
                  <a:cubicBezTo>
                    <a:pt x="6" y="230"/>
                    <a:pt x="6" y="230"/>
                    <a:pt x="6" y="230"/>
                  </a:cubicBezTo>
                  <a:cubicBezTo>
                    <a:pt x="0" y="254"/>
                    <a:pt x="15" y="278"/>
                    <a:pt x="38" y="284"/>
                  </a:cubicBezTo>
                  <a:cubicBezTo>
                    <a:pt x="161" y="315"/>
                    <a:pt x="161" y="315"/>
                    <a:pt x="161" y="315"/>
                  </a:cubicBezTo>
                  <a:cubicBezTo>
                    <a:pt x="135" y="192"/>
                    <a:pt x="135" y="192"/>
                    <a:pt x="135" y="192"/>
                  </a:cubicBezTo>
                  <a:cubicBezTo>
                    <a:pt x="127" y="152"/>
                    <a:pt x="147" y="131"/>
                    <a:pt x="19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9C6F90F5-2E18-48CD-B56B-BED883CC724F}"/>
                </a:ext>
              </a:extLst>
            </p:cNvPr>
            <p:cNvSpPr/>
            <p:nvPr/>
          </p:nvSpPr>
          <p:spPr bwMode="auto">
            <a:xfrm>
              <a:off x="2536825" y="1800225"/>
              <a:ext cx="100013" cy="98425"/>
            </a:xfrm>
            <a:custGeom>
              <a:avLst/>
              <a:gdLst>
                <a:gd name="T0" fmla="*/ 39 w 66"/>
                <a:gd name="T1" fmla="*/ 63 h 66"/>
                <a:gd name="T2" fmla="*/ 63 w 66"/>
                <a:gd name="T3" fmla="*/ 27 h 66"/>
                <a:gd name="T4" fmla="*/ 27 w 66"/>
                <a:gd name="T5" fmla="*/ 4 h 66"/>
                <a:gd name="T6" fmla="*/ 3 w 66"/>
                <a:gd name="T7" fmla="*/ 40 h 66"/>
                <a:gd name="T8" fmla="*/ 39 w 66"/>
                <a:gd name="T9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39" y="63"/>
                  </a:moveTo>
                  <a:cubicBezTo>
                    <a:pt x="56" y="59"/>
                    <a:pt x="66" y="43"/>
                    <a:pt x="63" y="27"/>
                  </a:cubicBezTo>
                  <a:cubicBezTo>
                    <a:pt x="59" y="11"/>
                    <a:pt x="43" y="0"/>
                    <a:pt x="27" y="4"/>
                  </a:cubicBezTo>
                  <a:cubicBezTo>
                    <a:pt x="10" y="7"/>
                    <a:pt x="0" y="23"/>
                    <a:pt x="3" y="40"/>
                  </a:cubicBezTo>
                  <a:cubicBezTo>
                    <a:pt x="7" y="56"/>
                    <a:pt x="23" y="66"/>
                    <a:pt x="39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7A8A0132-EA09-44CD-A4E1-B66F5A7B5A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5225" y="1646238"/>
              <a:ext cx="666750" cy="538163"/>
            </a:xfrm>
            <a:custGeom>
              <a:avLst/>
              <a:gdLst>
                <a:gd name="T0" fmla="*/ 342 w 441"/>
                <a:gd name="T1" fmla="*/ 5 h 355"/>
                <a:gd name="T2" fmla="*/ 40 w 441"/>
                <a:gd name="T3" fmla="*/ 69 h 355"/>
                <a:gd name="T4" fmla="*/ 6 w 441"/>
                <a:gd name="T5" fmla="*/ 122 h 355"/>
                <a:gd name="T6" fmla="*/ 47 w 441"/>
                <a:gd name="T7" fmla="*/ 316 h 355"/>
                <a:gd name="T8" fmla="*/ 99 w 441"/>
                <a:gd name="T9" fmla="*/ 350 h 355"/>
                <a:gd name="T10" fmla="*/ 401 w 441"/>
                <a:gd name="T11" fmla="*/ 286 h 355"/>
                <a:gd name="T12" fmla="*/ 435 w 441"/>
                <a:gd name="T13" fmla="*/ 234 h 355"/>
                <a:gd name="T14" fmla="*/ 394 w 441"/>
                <a:gd name="T15" fmla="*/ 39 h 355"/>
                <a:gd name="T16" fmla="*/ 342 w 441"/>
                <a:gd name="T17" fmla="*/ 5 h 355"/>
                <a:gd name="T18" fmla="*/ 414 w 441"/>
                <a:gd name="T19" fmla="*/ 238 h 355"/>
                <a:gd name="T20" fmla="*/ 397 w 441"/>
                <a:gd name="T21" fmla="*/ 264 h 355"/>
                <a:gd name="T22" fmla="*/ 95 w 441"/>
                <a:gd name="T23" fmla="*/ 329 h 355"/>
                <a:gd name="T24" fmla="*/ 68 w 441"/>
                <a:gd name="T25" fmla="*/ 312 h 355"/>
                <a:gd name="T26" fmla="*/ 27 w 441"/>
                <a:gd name="T27" fmla="*/ 117 h 355"/>
                <a:gd name="T28" fmla="*/ 44 w 441"/>
                <a:gd name="T29" fmla="*/ 91 h 355"/>
                <a:gd name="T30" fmla="*/ 346 w 441"/>
                <a:gd name="T31" fmla="*/ 27 h 355"/>
                <a:gd name="T32" fmla="*/ 373 w 441"/>
                <a:gd name="T33" fmla="*/ 44 h 355"/>
                <a:gd name="T34" fmla="*/ 414 w 441"/>
                <a:gd name="T35" fmla="*/ 23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1" h="355">
                  <a:moveTo>
                    <a:pt x="342" y="5"/>
                  </a:moveTo>
                  <a:cubicBezTo>
                    <a:pt x="40" y="69"/>
                    <a:pt x="40" y="69"/>
                    <a:pt x="40" y="69"/>
                  </a:cubicBezTo>
                  <a:cubicBezTo>
                    <a:pt x="16" y="75"/>
                    <a:pt x="0" y="98"/>
                    <a:pt x="6" y="122"/>
                  </a:cubicBezTo>
                  <a:cubicBezTo>
                    <a:pt x="47" y="316"/>
                    <a:pt x="47" y="316"/>
                    <a:pt x="47" y="316"/>
                  </a:cubicBezTo>
                  <a:cubicBezTo>
                    <a:pt x="52" y="340"/>
                    <a:pt x="75" y="355"/>
                    <a:pt x="99" y="350"/>
                  </a:cubicBezTo>
                  <a:cubicBezTo>
                    <a:pt x="401" y="286"/>
                    <a:pt x="401" y="286"/>
                    <a:pt x="401" y="286"/>
                  </a:cubicBezTo>
                  <a:cubicBezTo>
                    <a:pt x="425" y="281"/>
                    <a:pt x="441" y="258"/>
                    <a:pt x="435" y="234"/>
                  </a:cubicBezTo>
                  <a:cubicBezTo>
                    <a:pt x="394" y="39"/>
                    <a:pt x="394" y="39"/>
                    <a:pt x="394" y="39"/>
                  </a:cubicBezTo>
                  <a:cubicBezTo>
                    <a:pt x="389" y="16"/>
                    <a:pt x="366" y="0"/>
                    <a:pt x="342" y="5"/>
                  </a:cubicBezTo>
                  <a:close/>
                  <a:moveTo>
                    <a:pt x="414" y="238"/>
                  </a:moveTo>
                  <a:cubicBezTo>
                    <a:pt x="416" y="250"/>
                    <a:pt x="409" y="262"/>
                    <a:pt x="397" y="264"/>
                  </a:cubicBezTo>
                  <a:cubicBezTo>
                    <a:pt x="95" y="329"/>
                    <a:pt x="95" y="329"/>
                    <a:pt x="95" y="329"/>
                  </a:cubicBezTo>
                  <a:cubicBezTo>
                    <a:pt x="83" y="331"/>
                    <a:pt x="71" y="323"/>
                    <a:pt x="68" y="312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25" y="105"/>
                    <a:pt x="32" y="94"/>
                    <a:pt x="44" y="91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58" y="24"/>
                    <a:pt x="370" y="32"/>
                    <a:pt x="373" y="44"/>
                  </a:cubicBezTo>
                  <a:lnTo>
                    <a:pt x="414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EBACD2EB-3B91-40CA-BBBD-FF5EED8A9C8B}"/>
                </a:ext>
              </a:extLst>
            </p:cNvPr>
            <p:cNvSpPr/>
            <p:nvPr/>
          </p:nvSpPr>
          <p:spPr bwMode="auto">
            <a:xfrm>
              <a:off x="2582863" y="1816100"/>
              <a:ext cx="465138" cy="309563"/>
            </a:xfrm>
            <a:custGeom>
              <a:avLst/>
              <a:gdLst>
                <a:gd name="T0" fmla="*/ 150 w 293"/>
                <a:gd name="T1" fmla="*/ 73 h 195"/>
                <a:gd name="T2" fmla="*/ 114 w 293"/>
                <a:gd name="T3" fmla="*/ 51 h 195"/>
                <a:gd name="T4" fmla="*/ 79 w 293"/>
                <a:gd name="T5" fmla="*/ 133 h 195"/>
                <a:gd name="T6" fmla="*/ 27 w 293"/>
                <a:gd name="T7" fmla="*/ 110 h 195"/>
                <a:gd name="T8" fmla="*/ 0 w 293"/>
                <a:gd name="T9" fmla="*/ 195 h 195"/>
                <a:gd name="T10" fmla="*/ 293 w 293"/>
                <a:gd name="T11" fmla="*/ 133 h 195"/>
                <a:gd name="T12" fmla="*/ 274 w 293"/>
                <a:gd name="T13" fmla="*/ 43 h 195"/>
                <a:gd name="T14" fmla="*/ 197 w 293"/>
                <a:gd name="T15" fmla="*/ 0 h 195"/>
                <a:gd name="T16" fmla="*/ 150 w 293"/>
                <a:gd name="T17" fmla="*/ 7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195">
                  <a:moveTo>
                    <a:pt x="150" y="73"/>
                  </a:moveTo>
                  <a:lnTo>
                    <a:pt x="114" y="51"/>
                  </a:lnTo>
                  <a:lnTo>
                    <a:pt x="79" y="133"/>
                  </a:lnTo>
                  <a:lnTo>
                    <a:pt x="27" y="110"/>
                  </a:lnTo>
                  <a:lnTo>
                    <a:pt x="0" y="195"/>
                  </a:lnTo>
                  <a:lnTo>
                    <a:pt x="293" y="133"/>
                  </a:lnTo>
                  <a:lnTo>
                    <a:pt x="274" y="43"/>
                  </a:lnTo>
                  <a:lnTo>
                    <a:pt x="197" y="0"/>
                  </a:lnTo>
                  <a:lnTo>
                    <a:pt x="15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82EAA99-BD31-4E3B-B1F7-60AF945B43D1}"/>
              </a:ext>
            </a:extLst>
          </p:cNvPr>
          <p:cNvGrpSpPr/>
          <p:nvPr/>
        </p:nvGrpSpPr>
        <p:grpSpPr>
          <a:xfrm>
            <a:off x="5820395" y="2204879"/>
            <a:ext cx="551210" cy="875065"/>
            <a:chOff x="5006376" y="2920505"/>
            <a:chExt cx="507613" cy="805854"/>
          </a:xfrm>
          <a:solidFill>
            <a:schemeClr val="bg1"/>
          </a:solidFill>
        </p:grpSpPr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975E567A-1B5B-4CE8-9AC6-00AB5A9A953E}"/>
                </a:ext>
              </a:extLst>
            </p:cNvPr>
            <p:cNvSpPr/>
            <p:nvPr/>
          </p:nvSpPr>
          <p:spPr bwMode="auto">
            <a:xfrm>
              <a:off x="5235575" y="3157538"/>
              <a:ext cx="134938" cy="247650"/>
            </a:xfrm>
            <a:custGeom>
              <a:avLst/>
              <a:gdLst>
                <a:gd name="T0" fmla="*/ 80 w 90"/>
                <a:gd name="T1" fmla="*/ 129 h 164"/>
                <a:gd name="T2" fmla="*/ 80 w 90"/>
                <a:gd name="T3" fmla="*/ 129 h 164"/>
                <a:gd name="T4" fmla="*/ 80 w 90"/>
                <a:gd name="T5" fmla="*/ 129 h 164"/>
                <a:gd name="T6" fmla="*/ 36 w 90"/>
                <a:gd name="T7" fmla="*/ 98 h 164"/>
                <a:gd name="T8" fmla="*/ 36 w 90"/>
                <a:gd name="T9" fmla="*/ 18 h 164"/>
                <a:gd name="T10" fmla="*/ 18 w 90"/>
                <a:gd name="T11" fmla="*/ 0 h 164"/>
                <a:gd name="T12" fmla="*/ 0 w 90"/>
                <a:gd name="T13" fmla="*/ 18 h 164"/>
                <a:gd name="T14" fmla="*/ 0 w 90"/>
                <a:gd name="T15" fmla="*/ 117 h 164"/>
                <a:gd name="T16" fmla="*/ 36 w 90"/>
                <a:gd name="T17" fmla="*/ 142 h 164"/>
                <a:gd name="T18" fmla="*/ 58 w 90"/>
                <a:gd name="T19" fmla="*/ 158 h 164"/>
                <a:gd name="T20" fmla="*/ 60 w 90"/>
                <a:gd name="T21" fmla="*/ 159 h 164"/>
                <a:gd name="T22" fmla="*/ 84 w 90"/>
                <a:gd name="T23" fmla="*/ 154 h 164"/>
                <a:gd name="T24" fmla="*/ 80 w 90"/>
                <a:gd name="T25" fmla="*/ 12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64">
                  <a:moveTo>
                    <a:pt x="80" y="129"/>
                  </a:moveTo>
                  <a:cubicBezTo>
                    <a:pt x="80" y="129"/>
                    <a:pt x="80" y="129"/>
                    <a:pt x="80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58" y="158"/>
                    <a:pt x="58" y="158"/>
                    <a:pt x="58" y="158"/>
                  </a:cubicBezTo>
                  <a:cubicBezTo>
                    <a:pt x="59" y="158"/>
                    <a:pt x="59" y="158"/>
                    <a:pt x="60" y="159"/>
                  </a:cubicBezTo>
                  <a:cubicBezTo>
                    <a:pt x="68" y="164"/>
                    <a:pt x="79" y="162"/>
                    <a:pt x="84" y="154"/>
                  </a:cubicBezTo>
                  <a:cubicBezTo>
                    <a:pt x="90" y="146"/>
                    <a:pt x="88" y="135"/>
                    <a:pt x="8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id="{B16C30E6-0D5E-49A4-97E1-2AD36C6D37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6376" y="2920505"/>
              <a:ext cx="507613" cy="805854"/>
            </a:xfrm>
            <a:custGeom>
              <a:avLst/>
              <a:gdLst>
                <a:gd name="T0" fmla="*/ 354 w 354"/>
                <a:gd name="T1" fmla="*/ 279 h 561"/>
                <a:gd name="T2" fmla="*/ 281 w 354"/>
                <a:gd name="T3" fmla="*/ 136 h 561"/>
                <a:gd name="T4" fmla="*/ 281 w 354"/>
                <a:gd name="T5" fmla="*/ 44 h 561"/>
                <a:gd name="T6" fmla="*/ 237 w 354"/>
                <a:gd name="T7" fmla="*/ 0 h 561"/>
                <a:gd name="T8" fmla="*/ 117 w 354"/>
                <a:gd name="T9" fmla="*/ 0 h 561"/>
                <a:gd name="T10" fmla="*/ 73 w 354"/>
                <a:gd name="T11" fmla="*/ 44 h 561"/>
                <a:gd name="T12" fmla="*/ 73 w 354"/>
                <a:gd name="T13" fmla="*/ 136 h 561"/>
                <a:gd name="T14" fmla="*/ 0 w 354"/>
                <a:gd name="T15" fmla="*/ 279 h 561"/>
                <a:gd name="T16" fmla="*/ 73 w 354"/>
                <a:gd name="T17" fmla="*/ 423 h 561"/>
                <a:gd name="T18" fmla="*/ 73 w 354"/>
                <a:gd name="T19" fmla="*/ 517 h 561"/>
                <a:gd name="T20" fmla="*/ 117 w 354"/>
                <a:gd name="T21" fmla="*/ 561 h 561"/>
                <a:gd name="T22" fmla="*/ 237 w 354"/>
                <a:gd name="T23" fmla="*/ 561 h 561"/>
                <a:gd name="T24" fmla="*/ 281 w 354"/>
                <a:gd name="T25" fmla="*/ 517 h 561"/>
                <a:gd name="T26" fmla="*/ 281 w 354"/>
                <a:gd name="T27" fmla="*/ 423 h 561"/>
                <a:gd name="T28" fmla="*/ 354 w 354"/>
                <a:gd name="T29" fmla="*/ 279 h 561"/>
                <a:gd name="T30" fmla="*/ 37 w 354"/>
                <a:gd name="T31" fmla="*/ 279 h 561"/>
                <a:gd name="T32" fmla="*/ 177 w 354"/>
                <a:gd name="T33" fmla="*/ 139 h 561"/>
                <a:gd name="T34" fmla="*/ 317 w 354"/>
                <a:gd name="T35" fmla="*/ 279 h 561"/>
                <a:gd name="T36" fmla="*/ 177 w 354"/>
                <a:gd name="T37" fmla="*/ 419 h 561"/>
                <a:gd name="T38" fmla="*/ 37 w 354"/>
                <a:gd name="T39" fmla="*/ 27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4" h="561">
                  <a:moveTo>
                    <a:pt x="354" y="279"/>
                  </a:moveTo>
                  <a:cubicBezTo>
                    <a:pt x="354" y="220"/>
                    <a:pt x="325" y="168"/>
                    <a:pt x="281" y="136"/>
                  </a:cubicBezTo>
                  <a:cubicBezTo>
                    <a:pt x="281" y="44"/>
                    <a:pt x="281" y="44"/>
                    <a:pt x="281" y="44"/>
                  </a:cubicBezTo>
                  <a:cubicBezTo>
                    <a:pt x="281" y="20"/>
                    <a:pt x="261" y="0"/>
                    <a:pt x="23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92" y="0"/>
                    <a:pt x="73" y="20"/>
                    <a:pt x="73" y="44"/>
                  </a:cubicBezTo>
                  <a:cubicBezTo>
                    <a:pt x="73" y="136"/>
                    <a:pt x="73" y="136"/>
                    <a:pt x="73" y="136"/>
                  </a:cubicBezTo>
                  <a:cubicBezTo>
                    <a:pt x="28" y="168"/>
                    <a:pt x="0" y="220"/>
                    <a:pt x="0" y="279"/>
                  </a:cubicBezTo>
                  <a:cubicBezTo>
                    <a:pt x="0" y="338"/>
                    <a:pt x="28" y="391"/>
                    <a:pt x="73" y="423"/>
                  </a:cubicBezTo>
                  <a:cubicBezTo>
                    <a:pt x="73" y="517"/>
                    <a:pt x="73" y="517"/>
                    <a:pt x="73" y="517"/>
                  </a:cubicBezTo>
                  <a:cubicBezTo>
                    <a:pt x="73" y="542"/>
                    <a:pt x="92" y="561"/>
                    <a:pt x="117" y="561"/>
                  </a:cubicBezTo>
                  <a:cubicBezTo>
                    <a:pt x="237" y="561"/>
                    <a:pt x="237" y="561"/>
                    <a:pt x="237" y="561"/>
                  </a:cubicBezTo>
                  <a:cubicBezTo>
                    <a:pt x="261" y="561"/>
                    <a:pt x="281" y="542"/>
                    <a:pt x="281" y="517"/>
                  </a:cubicBezTo>
                  <a:cubicBezTo>
                    <a:pt x="281" y="423"/>
                    <a:pt x="281" y="423"/>
                    <a:pt x="281" y="423"/>
                  </a:cubicBezTo>
                  <a:cubicBezTo>
                    <a:pt x="325" y="391"/>
                    <a:pt x="354" y="338"/>
                    <a:pt x="354" y="279"/>
                  </a:cubicBezTo>
                  <a:close/>
                  <a:moveTo>
                    <a:pt x="37" y="279"/>
                  </a:moveTo>
                  <a:cubicBezTo>
                    <a:pt x="37" y="202"/>
                    <a:pt x="99" y="139"/>
                    <a:pt x="177" y="139"/>
                  </a:cubicBezTo>
                  <a:cubicBezTo>
                    <a:pt x="254" y="139"/>
                    <a:pt x="317" y="202"/>
                    <a:pt x="317" y="279"/>
                  </a:cubicBezTo>
                  <a:cubicBezTo>
                    <a:pt x="317" y="357"/>
                    <a:pt x="254" y="419"/>
                    <a:pt x="177" y="419"/>
                  </a:cubicBezTo>
                  <a:cubicBezTo>
                    <a:pt x="99" y="419"/>
                    <a:pt x="37" y="357"/>
                    <a:pt x="37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314D5864-D2CE-4458-ABED-B1550C26541B}"/>
              </a:ext>
            </a:extLst>
          </p:cNvPr>
          <p:cNvSpPr/>
          <p:nvPr/>
        </p:nvSpPr>
        <p:spPr>
          <a:xfrm>
            <a:off x="3489671" y="815058"/>
            <a:ext cx="1861896" cy="799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总览图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081EBDF-738A-43C1-91E4-147A9B619BAD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8426947-ADCB-46DD-B0B1-328D5C6FF889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AFE73F82-5220-4B80-AB99-7F302590C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78C18F24-DDEE-44DB-A311-3D8AB62B1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741A0C-4E7E-4C11-ABB5-DC1C639444DE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21" name="文本框 21">
                <a:extLst>
                  <a:ext uri="{FF2B5EF4-FFF2-40B4-BE49-F238E27FC236}">
                    <a16:creationId xmlns:a16="http://schemas.microsoft.com/office/drawing/2014/main" id="{D25EB765-53B1-4032-A86B-1197CC494902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2" name="文本框 19">
                <a:extLst>
                  <a:ext uri="{FF2B5EF4-FFF2-40B4-BE49-F238E27FC236}">
                    <a16:creationId xmlns:a16="http://schemas.microsoft.com/office/drawing/2014/main" id="{03386ADD-0FB6-4128-A5F5-BB671109EFEC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25628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9FED369-47A1-4D82-882C-DBA2C88D5D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8599" y="1300836"/>
            <a:ext cx="7738133" cy="50943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CA3D30-E731-45E2-8EE6-05FD1FAE60BD}"/>
              </a:ext>
            </a:extLst>
          </p:cNvPr>
          <p:cNvSpPr txBox="1"/>
          <p:nvPr/>
        </p:nvSpPr>
        <p:spPr>
          <a:xfrm>
            <a:off x="9411135" y="2918314"/>
            <a:ext cx="2317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注意实际上手机上看到的效果与在电脑上看到的效果不一定一样，所以在手机上用</a:t>
            </a:r>
            <a:r>
              <a:rPr lang="en-US" altLang="zh-CN" dirty="0"/>
              <a:t>AI</a:t>
            </a:r>
            <a:r>
              <a:rPr lang="zh-CN" altLang="en-US" dirty="0"/>
              <a:t>伴侣是最好的选择。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A504660-2E9D-40EE-AF16-BB30F24EC7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90480A70-0221-46D0-81D2-262764DEF440}"/>
              </a:ext>
            </a:extLst>
          </p:cNvPr>
          <p:cNvGrpSpPr/>
          <p:nvPr/>
        </p:nvGrpSpPr>
        <p:grpSpPr>
          <a:xfrm>
            <a:off x="477086" y="440950"/>
            <a:ext cx="4825758" cy="739766"/>
            <a:chOff x="477086" y="440950"/>
            <a:chExt cx="4825758" cy="73976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252369D-FA2C-4482-8AC1-EC595A995467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F519FD32-5732-47A9-9523-9E11D1F55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AE267898-918C-49F9-A511-C4B612463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73686F0-01F2-442F-B5CA-8D84448BBBCD}"/>
                </a:ext>
              </a:extLst>
            </p:cNvPr>
            <p:cNvGrpSpPr/>
            <p:nvPr/>
          </p:nvGrpSpPr>
          <p:grpSpPr>
            <a:xfrm>
              <a:off x="1344142" y="499932"/>
              <a:ext cx="3958702" cy="626526"/>
              <a:chOff x="383540" y="2894112"/>
              <a:chExt cx="3958702" cy="626526"/>
            </a:xfrm>
          </p:grpSpPr>
          <p:sp>
            <p:nvSpPr>
              <p:cNvPr id="39" name="文本框 21">
                <a:extLst>
                  <a:ext uri="{FF2B5EF4-FFF2-40B4-BE49-F238E27FC236}">
                    <a16:creationId xmlns:a16="http://schemas.microsoft.com/office/drawing/2014/main" id="{F29C26C1-B7AF-4A7E-ADDD-5670FB4434C8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0" name="文本框 19">
                <a:extLst>
                  <a:ext uri="{FF2B5EF4-FFF2-40B4-BE49-F238E27FC236}">
                    <a16:creationId xmlns:a16="http://schemas.microsoft.com/office/drawing/2014/main" id="{99A2F995-07B0-40CA-AC0C-AFF4FD8A86A3}"/>
                  </a:ext>
                </a:extLst>
              </p:cNvPr>
              <p:cNvSpPr txBox="1"/>
              <p:nvPr/>
            </p:nvSpPr>
            <p:spPr>
              <a:xfrm>
                <a:off x="408010" y="2894112"/>
                <a:ext cx="330992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组件设计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-</a:t>
                </a:r>
                <a:r>
                  <a:rPr lang="zh-CN" altLang="en-US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组件属性表</a:t>
                </a:r>
                <a:r>
                  <a:rPr lang="en-US" altLang="zh-CN" sz="2400" b="1" dirty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1</a:t>
                </a:r>
                <a:endParaRPr lang="zh-CN" altLang="en-US" sz="2400" b="1" dirty="0">
                  <a:solidFill>
                    <a:srgbClr val="454545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0430854E-0E70-4F5E-9E3D-58A8F49BA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289606"/>
              </p:ext>
            </p:extLst>
          </p:nvPr>
        </p:nvGraphicFramePr>
        <p:xfrm>
          <a:off x="449580" y="1377339"/>
          <a:ext cx="11268945" cy="505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320">
                  <a:extLst>
                    <a:ext uri="{9D8B030D-6E8A-4147-A177-3AD203B41FA5}">
                      <a16:colId xmlns:a16="http://schemas.microsoft.com/office/drawing/2014/main" val="2372497532"/>
                    </a:ext>
                  </a:extLst>
                </a:gridCol>
                <a:gridCol w="2010611">
                  <a:extLst>
                    <a:ext uri="{9D8B030D-6E8A-4147-A177-3AD203B41FA5}">
                      <a16:colId xmlns:a16="http://schemas.microsoft.com/office/drawing/2014/main" val="612908156"/>
                    </a:ext>
                  </a:extLst>
                </a:gridCol>
                <a:gridCol w="3058945">
                  <a:extLst>
                    <a:ext uri="{9D8B030D-6E8A-4147-A177-3AD203B41FA5}">
                      <a16:colId xmlns:a16="http://schemas.microsoft.com/office/drawing/2014/main" val="3572936572"/>
                    </a:ext>
                  </a:extLst>
                </a:gridCol>
                <a:gridCol w="1873892">
                  <a:extLst>
                    <a:ext uri="{9D8B030D-6E8A-4147-A177-3AD203B41FA5}">
                      <a16:colId xmlns:a16="http://schemas.microsoft.com/office/drawing/2014/main" val="168357171"/>
                    </a:ext>
                  </a:extLst>
                </a:gridCol>
                <a:gridCol w="2479177">
                  <a:extLst>
                    <a:ext uri="{9D8B030D-6E8A-4147-A177-3AD203B41FA5}">
                      <a16:colId xmlns:a16="http://schemas.microsoft.com/office/drawing/2014/main" val="3051647633"/>
                    </a:ext>
                  </a:extLst>
                </a:gridCol>
              </a:tblGrid>
              <a:tr h="4104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     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所在组件栏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     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       命名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    </a:t>
                      </a:r>
                      <a:r>
                        <a:rPr lang="zh-CN" altLang="en-US" sz="2000" dirty="0"/>
                        <a:t>属性设置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37944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应用缺省的屏幕，作为放置所需其他组件的容器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默认设置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408454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画布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绘画动图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画布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作为游戏的场地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画布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游戏范围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背景图片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background.jpg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高度：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宽度：充满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958004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精灵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绘画动图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精灵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玩家操控的对象，瓢虫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精灵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瓢虫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图片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:ladybug.png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991188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精灵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绘画动图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精灵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捕食的对象，蚜虫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精灵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蚜虫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图片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:aphid.png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511225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精灵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绘画动图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精灵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需要畏惧的存在，青蛙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精灵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青蛙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图片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:frog.png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1939079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用户界面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显示文字“你的血量”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血量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粗体：√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显示文本：你的血量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64764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画布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绘画动图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画布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血条是“画”出来的，所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以用画布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画布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血量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高度：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像素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画笔颜色：红色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039068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74EE4BBF-881A-4C66-8E18-4028532AB9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6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演示文稿1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1E4E79"/>
      </a:accent1>
      <a:accent2>
        <a:srgbClr val="1E4E79"/>
      </a:accent2>
      <a:accent3>
        <a:srgbClr val="ED7892"/>
      </a:accent3>
      <a:accent4>
        <a:srgbClr val="A7D7DA"/>
      </a:accent4>
      <a:accent5>
        <a:srgbClr val="F9D1D4"/>
      </a:accent5>
      <a:accent6>
        <a:srgbClr val="A7D7DA"/>
      </a:accent6>
      <a:hlink>
        <a:srgbClr val="0563C1"/>
      </a:hlink>
      <a:folHlink>
        <a:srgbClr val="954D72"/>
      </a:folHlink>
    </a:clrScheme>
    <a:fontScheme name="ufkyh5m1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1978</Words>
  <Application>Microsoft Office PowerPoint</Application>
  <PresentationFormat>宽屏</PresentationFormat>
  <Paragraphs>275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黑体</vt:lpstr>
      <vt:lpstr>Microsoft YaHei</vt:lpstr>
      <vt:lpstr>字魂105号-简雅黑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演示文稿1</dc:title>
  <dc:creator>Administrator</dc:creator>
  <cp:lastModifiedBy> </cp:lastModifiedBy>
  <cp:revision>65</cp:revision>
  <dcterms:created xsi:type="dcterms:W3CDTF">2019-02-15T09:03:40Z</dcterms:created>
  <dcterms:modified xsi:type="dcterms:W3CDTF">2019-12-22T22:43:10Z</dcterms:modified>
</cp:coreProperties>
</file>