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84" r:id="rId5"/>
    <p:sldId id="286" r:id="rId6"/>
    <p:sldId id="289" r:id="rId7"/>
    <p:sldId id="287" r:id="rId8"/>
    <p:sldId id="295" r:id="rId9"/>
    <p:sldId id="294" r:id="rId10"/>
    <p:sldId id="296" r:id="rId11"/>
    <p:sldId id="290" r:id="rId12"/>
    <p:sldId id="293" r:id="rId13"/>
    <p:sldId id="297" r:id="rId14"/>
    <p:sldId id="299" r:id="rId15"/>
    <p:sldId id="300" r:id="rId16"/>
    <p:sldId id="301" r:id="rId17"/>
    <p:sldId id="302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DDB4-6F95-472E-8F82-6E63CCB61AE5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0A1D-B653-486F-A5E0-13944249ED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98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9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813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958186-CC7A-40DD-BAB2-0A2B621C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C09B39-F601-419F-AD37-8DDB7DA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829715-5977-4089-9BB1-C3935C8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B0E3F1-93C6-4E61-A25B-DBDC4D3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447971-49FE-4D5A-9319-6ACD5C0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481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E4C08-4F06-4A72-9D00-5F0AC25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3138C7E-7210-4438-8EBD-CEC74A0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636E1F-038D-4816-9915-5FBB676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BF4AE4-FAB4-46AE-B2DF-F7861851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0A32180-5155-4DE0-940D-31D104E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9450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839FC17-110A-4E23-A394-4FB7AF05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D254B6E-2A5E-4778-8465-90190647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C4A22D-5353-47CF-9A12-FE61D08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9C4A88-F82B-417A-90EF-C7F019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073641-F323-4E37-BAC9-0275366D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2744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D8D0FF-5A77-4FCC-851D-0079AB1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16BAFA-D688-4992-A0EE-2C90C782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8DD774-DB23-4C04-A9BE-7EC6DCB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49A947-2CF9-4D0D-804C-C3F12EC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F23701-87C6-434F-A22A-732D564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7295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B1F446-10A3-4443-9F93-38AC030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2EB6963-9096-47D3-AFB2-3031D64A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102BF76-0F0E-4948-AB2E-05CE2C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8E71305-B4F9-44B7-9ECB-ECF999D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E48DBD-72F2-4F5C-8EE8-A941724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0948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5CB59-925C-4481-A45C-984A6E6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D17521-18FD-4056-B468-82EB7CDA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DB5EC3F-DBED-4A3A-AD81-37ED717B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88E441E-6AF4-423F-8245-FF8E3E2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2FF082-4B6A-44FA-A232-7773875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BEB84B-017C-4D39-93DE-7988D6C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4646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478079-17D5-45D6-B12A-3E55305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DC7C071-15DE-4CBB-A9F3-2110C018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4017CFB-9C88-4821-A48F-B20E383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B30CEA-2E3C-47EB-B395-83066CA4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72B5A21-1D0A-4B5E-BFD3-5AA70901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CDAD852-4831-4A02-801D-BE31BC1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A8C27B8-C246-4A96-88BB-BF351626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5CB24EC-605B-4C4D-A737-FF4152E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3149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2A33EF-B40E-4105-9789-51F8230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5284C72-ED92-46F7-BB2E-0A41F22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8E4BBB9-3635-4ED6-9295-3F4B96E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51908A-D3E6-43EC-8B37-7C36E237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68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4AB8177-F5F7-47E8-85E0-8CA871C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4C08FB0-5B16-4914-8678-4C9233B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6E44ADE-E12C-4B56-9FE6-714B062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7751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F624B6-2488-4FFA-8936-5F5336C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D89552-07CD-4AA6-8C0C-4E847D6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26E925-3243-4027-8649-FF6D16CE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767122-1027-41D7-8BAB-3B9CD0F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6D9E8E3-2ADA-4C13-B038-45D4174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2B9C5C0-3483-473F-83DF-383841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8283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184BA4-E8E4-450F-9C88-C5AB3ED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44E83CB-C682-4C27-BDB1-71D7DCBC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E48C6B4-F188-45F8-9235-BD0723F6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8A5D50A-2362-4ED1-8F7B-947B793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D85902-98D0-4AD4-B40B-70FAF1E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4DC7F47-D13A-4B20-A273-E89A7BE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8490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77EFA1D-C5F3-450E-B4C7-533432D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D3645A0-4A31-4A5C-9BC9-6854AE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49FC41-2C21-46B3-A0C1-215E0BFA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8EB-AEF2-4A9D-8745-BD6D909C6A4E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D3E3AD1-E799-4A78-AF79-96620CBB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52B18-3949-460E-A1E4-6B62A51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2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4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Relationship Id="rId9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数字加加看</a:t>
            </a:r>
            <a:r>
              <a:rPr kumimoji="0" lang="en-US" altLang="zh-CN" sz="2400" b="0" i="0" u="none" strike="noStrike" kern="1200" cap="none" spc="-30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</a:t>
            </a:r>
            <a:r>
              <a:rPr lang="en-US" altLang="zh-CN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</a:t>
            </a:r>
            <a:r>
              <a:rPr lang="en-US" altLang="zh-CN" sz="2400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)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3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7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计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Screen2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F3FE6D6E-F6C7-4F81-9DD1-E11975E3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956174"/>
              </p:ext>
            </p:extLst>
          </p:nvPr>
        </p:nvGraphicFramePr>
        <p:xfrm>
          <a:off x="516194" y="1224278"/>
          <a:ext cx="11326761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51"/>
                <a:gridCol w="1799303">
                  <a:extLst>
                    <a:ext uri="{9D8B030D-6E8A-4147-A177-3AD203B41FA5}">
                      <a16:colId xmlns="" xmlns:a16="http://schemas.microsoft.com/office/drawing/2014/main" val="612908156"/>
                    </a:ext>
                  </a:extLst>
                </a:gridCol>
                <a:gridCol w="2802194">
                  <a:extLst>
                    <a:ext uri="{9D8B030D-6E8A-4147-A177-3AD203B41FA5}">
                      <a16:colId xmlns="" xmlns:a16="http://schemas.microsoft.com/office/drawing/2014/main" val="3572936572"/>
                    </a:ext>
                  </a:extLst>
                </a:gridCol>
                <a:gridCol w="1651819">
                  <a:extLst>
                    <a:ext uri="{9D8B030D-6E8A-4147-A177-3AD203B41FA5}">
                      <a16:colId xmlns="" xmlns:a16="http://schemas.microsoft.com/office/drawing/2014/main" val="168357171"/>
                    </a:ext>
                  </a:extLst>
                </a:gridCol>
                <a:gridCol w="3716594">
                  <a:extLst>
                    <a:ext uri="{9D8B030D-6E8A-4147-A177-3AD203B41FA5}">
                      <a16:colId xmlns="" xmlns:a16="http://schemas.microsoft.com/office/drawing/2014/main" val="3051647633"/>
                    </a:ext>
                  </a:extLst>
                </a:gridCol>
              </a:tblGrid>
              <a:tr h="45814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组件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所</a:t>
                      </a:r>
                      <a:r>
                        <a:rPr lang="zh-CN" altLang="en-US" sz="2000" dirty="0"/>
                        <a:t>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237944"/>
                  </a:ext>
                </a:extLst>
              </a:tr>
              <a:tr h="1162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Screen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Screen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应用缺省的屏幕，作为其他所需组件的容器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Screen2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水平对齐：居中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屏幕方向：锁定竖屏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标题：数学加加看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5408454"/>
                  </a:ext>
                </a:extLst>
              </a:tr>
              <a:tr h="45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界面布局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将组件按行排放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水平布局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背景颜色：透明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1958004"/>
                  </a:ext>
                </a:extLst>
              </a:tr>
              <a:tr h="45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显示文本，正确数：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正确数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文本：正确数：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4991188"/>
                  </a:ext>
                </a:extLst>
              </a:tr>
              <a:tr h="45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显示得分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0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6511225"/>
                  </a:ext>
                </a:extLst>
              </a:tr>
              <a:tr h="45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界面布局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将组件按行排放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水平布局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背景颜色：透明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41939079"/>
                  </a:ext>
                </a:extLst>
              </a:tr>
              <a:tr h="810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en-US" altLang="zh-CN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根据题目正确与否展示星星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Image1~5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高度：</a:t>
                      </a:r>
                      <a:r>
                        <a:rPr lang="en-US" altLang="zh-CN" sz="2000" dirty="0" smtClean="0"/>
                        <a:t>40</a:t>
                      </a:r>
                      <a:r>
                        <a:rPr lang="zh-CN" altLang="en-US" sz="2000" dirty="0" smtClean="0"/>
                        <a:t>像素</a:t>
                      </a:r>
                      <a:r>
                        <a:rPr lang="zh-CN" altLang="en-US" sz="2000" baseline="0" dirty="0" smtClean="0"/>
                        <a:t>     宽度：</a:t>
                      </a:r>
                      <a:r>
                        <a:rPr lang="en-US" altLang="zh-CN" sz="2000" baseline="0" dirty="0" smtClean="0"/>
                        <a:t>40</a:t>
                      </a:r>
                      <a:r>
                        <a:rPr lang="zh-CN" altLang="en-US" sz="2000" baseline="0" dirty="0" smtClean="0"/>
                        <a:t>像素</a:t>
                      </a:r>
                      <a:endParaRPr lang="en-US" altLang="zh-CN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图片：</a:t>
                      </a:r>
                      <a:r>
                        <a:rPr lang="en-US" altLang="zh-CN" sz="2000" dirty="0" smtClean="0"/>
                        <a:t>Star0.png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1864764"/>
                  </a:ext>
                </a:extLst>
              </a:tr>
              <a:tr h="1162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响应点击事件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（回到主页）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按钮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背景颜色：橙色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50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文本：继续</a:t>
                      </a:r>
                      <a:endParaRPr lang="en-US" altLang="zh-CN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203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产生算式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550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定义需要用到的变量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5491314" y="15726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A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用来作为算式中的数字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列表用来记录保存每一题的结果是否正确</a:t>
            </a:r>
            <a:endParaRPr kumimoji="1" lang="zh-CN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pic>
        <p:nvPicPr>
          <p:cNvPr id="17" name="Picture 3" descr="E:\APPInventorMaterial-master\参考\App Inventor创意趣味编程\源码资源\第3章\%[`ZCUHVR7X$D`1X)Z@@1L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574" y="1473232"/>
            <a:ext cx="4505554" cy="1771414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966" y="3559384"/>
            <a:ext cx="6998051" cy="244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APPInventorMaterial-master\参考\App Inventor创意趣味编程\源码资源\第3章\O5AIWZ058[O8%)7AW2~V9`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26" y="2228805"/>
            <a:ext cx="11337580" cy="3611555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开始按钮的响应事件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6287729" y="1380925"/>
            <a:ext cx="59042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点击开始按钮后，产生一个新的算式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先获取两个随机数，分别设置为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C</a:t>
            </a:r>
            <a:r>
              <a:rPr kumimoji="1" lang="zh-CN" altLang="en-US" sz="2000" dirty="0" smtClean="0"/>
              <a:t>设置为</a:t>
            </a:r>
            <a:r>
              <a:rPr kumimoji="1" lang="en-US" altLang="zh-CN" sz="2000" dirty="0" smtClean="0"/>
              <a:t>A+B+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-1</a:t>
            </a:r>
            <a:r>
              <a:rPr kumimoji="1" lang="zh-CN" altLang="en-US" sz="2000" dirty="0" smtClean="0"/>
              <a:t>到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的随机数）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再更新组件中对应的文本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获取随机数、实现连续加法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1985" name="Picture 1" descr="C:\Users\Administrator\AppData\Roaming\Tencent\Users\437797390\QQ\WinTemp\RichOle\OQ_8GG)C`IURY1OFZ{]GG{U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9047" y="1745766"/>
            <a:ext cx="7041430" cy="1647664"/>
          </a:xfrm>
          <a:prstGeom prst="rect">
            <a:avLst/>
          </a:prstGeom>
          <a:noFill/>
        </p:spPr>
      </p:pic>
      <p:pic>
        <p:nvPicPr>
          <p:cNvPr id="14" name="图片 13"/>
          <p:cNvPicPr/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7" y="4107848"/>
            <a:ext cx="2686001" cy="224403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07" y="4025345"/>
            <a:ext cx="2905954" cy="2449914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05" y="4895785"/>
            <a:ext cx="2539879" cy="69781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3195723" y="5244611"/>
            <a:ext cx="1037064" cy="581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403930" y="5249527"/>
            <a:ext cx="1037064" cy="581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APPInventorMaterial-master\参考\App Inventor创意趣味编程\源码资源\第3章\8XO%_X0]IP[YGPA}6QAF29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48" y="2858187"/>
            <a:ext cx="10946676" cy="3218148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noProof="0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定义过程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4709651" y="1484163"/>
            <a:ext cx="59042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每次点击按钮，都要产生一次新的算式。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为了简化逻辑设计，我们把产生算式定义为一个过程，每次调用过程会自动执行其中的逻辑块。</a:t>
            </a:r>
            <a:endParaRPr kumimoji="1" lang="en-US" altLang="zh-CN" sz="2000" dirty="0" smtClean="0"/>
          </a:p>
        </p:txBody>
      </p:sp>
      <p:pic>
        <p:nvPicPr>
          <p:cNvPr id="44033" name="Picture 1" descr="C:\Users\Administrator\AppData\Roaming\Tencent\Users\437797390\QQ\WinTemp\RichOle\~FX24Y7W9SLO[SN8UXAVPA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8709" y="1533831"/>
            <a:ext cx="3549386" cy="1253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E:\APPInventorMaterial-master\参考\App Inventor创意趣味编程\源码资源\第3章\FTB5AQA)NU4N`GA%$I(L9$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723" y="1247867"/>
            <a:ext cx="7543505" cy="2409731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10569455" cy="830997"/>
            <a:chOff x="477086" y="424774"/>
            <a:chExt cx="10569455" cy="830997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2" y="424774"/>
              <a:ext cx="9743079" cy="830997"/>
              <a:chOff x="342860" y="2818954"/>
              <a:chExt cx="9743079" cy="830997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0" y="2818954"/>
                <a:ext cx="9743079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分支结构</a:t>
                </a:r>
                <a:endParaRPr lang="en-US" altLang="zh-CN" sz="2400" b="1" dirty="0" smtClean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“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当满足条件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。。执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行 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”和“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如果。。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则” 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4" name="Picture 3" descr="E:\APPInventorMaterial-master\参考\App Inventor创意趣味编程\源码资源\第3章\UB[68G%7FSGFBOQWXW0`AT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5484" y="1493903"/>
            <a:ext cx="3233854" cy="447077"/>
          </a:xfrm>
          <a:prstGeom prst="rect">
            <a:avLst/>
          </a:prstGeom>
          <a:noFill/>
        </p:spPr>
      </p:pic>
      <p:pic>
        <p:nvPicPr>
          <p:cNvPr id="6145" name="Picture 1" descr="C:\Users\Administrator\AppData\Roaming\Tencent\Users\437797390\QQ\WinTemp\RichOle\{MH(7MSZXVD)V67TTCH}2Z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71" y="3709564"/>
            <a:ext cx="7167716" cy="3148436"/>
          </a:xfrm>
          <a:prstGeom prst="rect">
            <a:avLst/>
          </a:prstGeom>
          <a:noFill/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7408606" y="3194976"/>
            <a:ext cx="460641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两</a:t>
            </a:r>
            <a:r>
              <a:rPr kumimoji="1" lang="zh-CN" altLang="en-US" sz="2000" dirty="0" smtClean="0"/>
              <a:t>种方法都能实现出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个题目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分支结构只执行满足条件下的逻辑块，若不满足条件则不执行。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“满足条件。。执行”只有一个分支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“如果。。则”可以通过左上角的齿轮添加多个分支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APPInventorMaterial-master\参考\App Inventor创意趣味编程\源码资源\第3章\OAMUUBSWVL{B(O24PA24)C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37" y="1458451"/>
            <a:ext cx="7730604" cy="4175433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noProof="0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一些细节，提高用户体验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7320116" y="3135982"/>
            <a:ext cx="46064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开始前，设置正确、错误按钮启用值为假，即不可点击。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开始后，设置正确、错误按钮可以被点击。而开始按钮文本修改为下一题，且设为不可点击。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在用户点击了正确或错误按钮后再设置开始（下一题）按钮为可点击。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F4752A1-A625-4E64-904B-4C05E86B481F}"/>
              </a:ext>
            </a:extLst>
          </p:cNvPr>
          <p:cNvSpPr txBox="1"/>
          <p:nvPr/>
        </p:nvSpPr>
        <p:spPr>
          <a:xfrm>
            <a:off x="4634822" y="2086706"/>
            <a:ext cx="261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</p:spTree>
    <p:extLst>
      <p:ext uri="{BB962C8B-B14F-4D97-AF65-F5344CB8AC3E}">
        <p14:creationId xmlns=""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=""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=""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4055" y="3285121"/>
            <a:ext cx="4074261" cy="1155083"/>
            <a:chOff x="1872046" y="3258633"/>
            <a:chExt cx="4074261" cy="1155083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=""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72566" y="3496825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45452" y="1834323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=""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=""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=""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1842807" y="4729061"/>
            <a:ext cx="4075509" cy="1069975"/>
            <a:chOff x="1881284" y="3679825"/>
            <a:chExt cx="4075509" cy="1069975"/>
          </a:xfrm>
        </p:grpSpPr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70CF7FAE-37C8-46DB-884C-D8E74B909238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=""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6425749" y="4691097"/>
            <a:ext cx="4075509" cy="1069975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=""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=""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F753566D-EA30-42E8-A6CF-BED8B9C06197}"/>
              </a:ext>
            </a:extLst>
          </p:cNvPr>
          <p:cNvSpPr/>
          <p:nvPr/>
        </p:nvSpPr>
        <p:spPr>
          <a:xfrm>
            <a:off x="2967184" y="2203561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案例展示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428C7A51-2102-403B-B983-17785CF2C0EA}"/>
              </a:ext>
            </a:extLst>
          </p:cNvPr>
          <p:cNvGrpSpPr/>
          <p:nvPr/>
        </p:nvGrpSpPr>
        <p:grpSpPr>
          <a:xfrm>
            <a:off x="6395091" y="1869559"/>
            <a:ext cx="4074261" cy="1104281"/>
            <a:chOff x="1885307" y="2393025"/>
            <a:chExt cx="4074261" cy="1104281"/>
          </a:xfrm>
        </p:grpSpPr>
        <p:sp>
          <p:nvSpPr>
            <p:cNvPr id="68" name="矩形 67">
              <a:extLst>
                <a:ext uri="{FF2B5EF4-FFF2-40B4-BE49-F238E27FC236}">
                  <a16:creationId xmlns="" xmlns:a16="http://schemas.microsoft.com/office/drawing/2014/main" id="{74CC5CA6-9EAE-4D74-A9B4-FC33F1EB43A8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id="{B4F39C9F-B1D2-4030-A0AD-1BE4F3A0178F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="" xmlns:a16="http://schemas.microsoft.com/office/drawing/2014/main" id="{6C904D9B-1F52-47B5-81A9-954F554E5FC9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1" name="cloud-data_72746">
              <a:extLst>
                <a:ext uri="{FF2B5EF4-FFF2-40B4-BE49-F238E27FC236}">
                  <a16:creationId xmlns="" xmlns:a16="http://schemas.microsoft.com/office/drawing/2014/main" id="{ED36F05A-A5E6-4CC0-8512-C0BF5F504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40785BA7-42AC-42C6-95D5-C0D2D604C27F}"/>
              </a:ext>
            </a:extLst>
          </p:cNvPr>
          <p:cNvSpPr/>
          <p:nvPr/>
        </p:nvSpPr>
        <p:spPr>
          <a:xfrm>
            <a:off x="7650280" y="2220853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9C784C3C-5B1F-455F-B84A-2F379B420C06}"/>
              </a:ext>
            </a:extLst>
          </p:cNvPr>
          <p:cNvSpPr/>
          <p:nvPr/>
        </p:nvSpPr>
        <p:spPr>
          <a:xfrm>
            <a:off x="2967184" y="5090609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结算界面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BD5841A7-7F33-42CC-A151-D05B0CE7C379}"/>
              </a:ext>
            </a:extLst>
          </p:cNvPr>
          <p:cNvSpPr/>
          <p:nvPr/>
        </p:nvSpPr>
        <p:spPr>
          <a:xfrm>
            <a:off x="2967184" y="3617668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产生算式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9DAA6AB5-850C-4B36-89EC-9A37E1CF6FF9}"/>
              </a:ext>
            </a:extLst>
          </p:cNvPr>
          <p:cNvSpPr/>
          <p:nvPr/>
        </p:nvSpPr>
        <p:spPr>
          <a:xfrm>
            <a:off x="7621811" y="3659688"/>
            <a:ext cx="1888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4</a:t>
            </a:r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对错判断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17715019-8625-4916-89B9-CC4FE9C00581}"/>
              </a:ext>
            </a:extLst>
          </p:cNvPr>
          <p:cNvSpPr/>
          <p:nvPr/>
        </p:nvSpPr>
        <p:spPr>
          <a:xfrm>
            <a:off x="7650280" y="5090609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6.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 </a:t>
            </a:r>
          </a:p>
        </p:txBody>
      </p:sp>
    </p:spTree>
    <p:extLst>
      <p:ext uri="{BB962C8B-B14F-4D97-AF65-F5344CB8AC3E}">
        <p14:creationId xmlns=""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01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案例展示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案例展示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0899" y="1182624"/>
            <a:ext cx="2521629" cy="532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95444" y="1182624"/>
            <a:ext cx="2546604" cy="537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4277" y="1164463"/>
            <a:ext cx="2517889" cy="531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8D056A4-25D7-48C7-9BF9-85867A6CCA40}"/>
              </a:ext>
            </a:extLst>
          </p:cNvPr>
          <p:cNvSpPr/>
          <p:nvPr/>
        </p:nvSpPr>
        <p:spPr>
          <a:xfrm>
            <a:off x="1619170" y="6312465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始界面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8D056A4-25D7-48C7-9BF9-85867A6CCA40}"/>
              </a:ext>
            </a:extLst>
          </p:cNvPr>
          <p:cNvSpPr/>
          <p:nvPr/>
        </p:nvSpPr>
        <p:spPr>
          <a:xfrm>
            <a:off x="5435266" y="6300273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游戏界面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8D056A4-25D7-48C7-9BF9-85867A6CCA40}"/>
              </a:ext>
            </a:extLst>
          </p:cNvPr>
          <p:cNvSpPr/>
          <p:nvPr/>
        </p:nvSpPr>
        <p:spPr>
          <a:xfrm>
            <a:off x="9141634" y="6288081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结算界面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</a:t>
            </a:r>
            <a:r>
              <a:rPr lang="en-US" altLang="zh-CN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1682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C:\Users\Administrator\AppData\Roaming\Tencent\Users\437797390\QQ\WinTemp\RichOle\4)1T`3O4)~X4A3QDUWW7~J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703" y="852320"/>
            <a:ext cx="6356555" cy="6005680"/>
          </a:xfrm>
          <a:prstGeom prst="rect">
            <a:avLst/>
          </a:prstGeom>
          <a:noFill/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计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Screen1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4860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计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Scree1(1)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F3FE6D6E-F6C7-4F81-9DD1-E11975E3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956174"/>
              </p:ext>
            </p:extLst>
          </p:nvPr>
        </p:nvGraphicFramePr>
        <p:xfrm>
          <a:off x="905256" y="1415844"/>
          <a:ext cx="10686975" cy="504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031"/>
                <a:gridCol w="1621031">
                  <a:extLst>
                    <a:ext uri="{9D8B030D-6E8A-4147-A177-3AD203B41FA5}">
                      <a16:colId xmlns="" xmlns:a16="http://schemas.microsoft.com/office/drawing/2014/main" val="612908156"/>
                    </a:ext>
                  </a:extLst>
                </a:gridCol>
                <a:gridCol w="2434662">
                  <a:extLst>
                    <a:ext uri="{9D8B030D-6E8A-4147-A177-3AD203B41FA5}">
                      <a16:colId xmlns="" xmlns:a16="http://schemas.microsoft.com/office/drawing/2014/main" val="3572936572"/>
                    </a:ext>
                  </a:extLst>
                </a:gridCol>
                <a:gridCol w="1953469">
                  <a:extLst>
                    <a:ext uri="{9D8B030D-6E8A-4147-A177-3AD203B41FA5}">
                      <a16:colId xmlns="" xmlns:a16="http://schemas.microsoft.com/office/drawing/2014/main" val="168357171"/>
                    </a:ext>
                  </a:extLst>
                </a:gridCol>
                <a:gridCol w="3056782">
                  <a:extLst>
                    <a:ext uri="{9D8B030D-6E8A-4147-A177-3AD203B41FA5}">
                      <a16:colId xmlns="" xmlns:a16="http://schemas.microsoft.com/office/drawing/2014/main" val="3051647633"/>
                    </a:ext>
                  </a:extLst>
                </a:gridCol>
              </a:tblGrid>
              <a:tr h="45535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组件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所</a:t>
                      </a:r>
                      <a:r>
                        <a:rPr lang="zh-CN" altLang="en-US" sz="2000" dirty="0"/>
                        <a:t>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</a:t>
                      </a:r>
                      <a:r>
                        <a:rPr lang="zh-CN" altLang="en-US" sz="2000" dirty="0"/>
                        <a:t>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命</a:t>
                      </a:r>
                      <a:r>
                        <a:rPr lang="zh-CN" altLang="en-US" sz="20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</a:t>
                      </a:r>
                      <a:r>
                        <a:rPr lang="zh-CN" altLang="en-US" sz="2000" dirty="0"/>
                        <a:t>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237944"/>
                  </a:ext>
                </a:extLst>
              </a:tr>
              <a:tr h="150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Screen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应用缺省的屏幕，作为其他所需组件的容器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Screen1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水平对齐：居中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图标：</a:t>
                      </a:r>
                      <a:r>
                        <a:rPr lang="en-US" altLang="zh-CN" sz="2000" dirty="0" err="1" smtClean="0"/>
                        <a:t>right.png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屏幕方向：锁定竖屏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标题：数学加加看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5408454"/>
                  </a:ext>
                </a:extLst>
              </a:tr>
              <a:tr h="805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界面布局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将组件按行排放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水平布局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水平对齐：居中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背景颜色：透明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1958004"/>
                  </a:ext>
                </a:extLst>
              </a:tr>
              <a:tr h="45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数</a:t>
                      </a:r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4991188"/>
                  </a:ext>
                </a:extLst>
              </a:tr>
              <a:tr h="45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用户界面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加号，</a:t>
                      </a:r>
                      <a:r>
                        <a:rPr lang="en-US" altLang="zh-CN" sz="2000" dirty="0" smtClean="0"/>
                        <a:t>+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+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6511225"/>
                  </a:ext>
                </a:extLst>
              </a:tr>
              <a:tr h="45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用户界面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被加数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数</a:t>
                      </a:r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B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41939079"/>
                  </a:ext>
                </a:extLst>
              </a:tr>
              <a:tr h="45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用户界面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等号，</a:t>
                      </a:r>
                      <a:r>
                        <a:rPr lang="en-US" altLang="zh-CN" sz="2000" dirty="0" smtClean="0"/>
                        <a:t>=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等号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=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1864764"/>
                  </a:ext>
                </a:extLst>
              </a:tr>
              <a:tr h="455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用户界面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得数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数</a:t>
                      </a:r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80</a:t>
                      </a:r>
                      <a:r>
                        <a:rPr lang="en-US" altLang="zh-CN" sz="2000" baseline="0" dirty="0" smtClean="0"/>
                        <a:t>        </a:t>
                      </a:r>
                      <a:r>
                        <a:rPr lang="zh-CN" altLang="en-US" sz="2000" baseline="0" dirty="0" smtClean="0"/>
                        <a:t>文本：</a:t>
                      </a:r>
                      <a:r>
                        <a:rPr lang="en-US" altLang="zh-CN" sz="2000" baseline="0" dirty="0" smtClean="0"/>
                        <a:t>C</a:t>
                      </a:r>
                      <a:endParaRPr lang="zh-CN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203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3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7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计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Screen1(2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)</a:t>
                </a:r>
                <a:endParaRPr lang="en-US" altLang="zh-CN" sz="2400" b="1" dirty="0" smtClean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F3FE6D6E-F6C7-4F81-9DD1-E11975E3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956174"/>
              </p:ext>
            </p:extLst>
          </p:nvPr>
        </p:nvGraphicFramePr>
        <p:xfrm>
          <a:off x="536547" y="1243947"/>
          <a:ext cx="10849207" cy="542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39"/>
                <a:gridCol w="1645639">
                  <a:extLst>
                    <a:ext uri="{9D8B030D-6E8A-4147-A177-3AD203B41FA5}">
                      <a16:colId xmlns="" xmlns:a16="http://schemas.microsoft.com/office/drawing/2014/main" val="612908156"/>
                    </a:ext>
                  </a:extLst>
                </a:gridCol>
                <a:gridCol w="2749956">
                  <a:extLst>
                    <a:ext uri="{9D8B030D-6E8A-4147-A177-3AD203B41FA5}">
                      <a16:colId xmlns="" xmlns:a16="http://schemas.microsoft.com/office/drawing/2014/main" val="3572936572"/>
                    </a:ext>
                  </a:extLst>
                </a:gridCol>
                <a:gridCol w="1704788">
                  <a:extLst>
                    <a:ext uri="{9D8B030D-6E8A-4147-A177-3AD203B41FA5}">
                      <a16:colId xmlns="" xmlns:a16="http://schemas.microsoft.com/office/drawing/2014/main" val="168357171"/>
                    </a:ext>
                  </a:extLst>
                </a:gridCol>
                <a:gridCol w="3103185">
                  <a:extLst>
                    <a:ext uri="{9D8B030D-6E8A-4147-A177-3AD203B41FA5}">
                      <a16:colId xmlns="" xmlns:a16="http://schemas.microsoft.com/office/drawing/2014/main" val="3051647633"/>
                    </a:ext>
                  </a:extLst>
                </a:gridCol>
              </a:tblGrid>
              <a:tr h="43782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组件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所</a:t>
                      </a:r>
                      <a:r>
                        <a:rPr lang="zh-CN" altLang="en-US" sz="2000" dirty="0"/>
                        <a:t>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</a:t>
                      </a:r>
                      <a:r>
                        <a:rPr lang="zh-CN" altLang="en-US" sz="2000" dirty="0"/>
                        <a:t>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命</a:t>
                      </a:r>
                      <a:r>
                        <a:rPr lang="zh-CN" altLang="en-US" sz="20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</a:t>
                      </a:r>
                      <a:r>
                        <a:rPr lang="zh-CN" altLang="en-US" sz="2000" dirty="0"/>
                        <a:t>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237944"/>
                  </a:ext>
                </a:extLst>
              </a:tr>
              <a:tr h="77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界面布局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将组件按行排放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水平布局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水平对齐：居中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背景颜色：透明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5408454"/>
                  </a:ext>
                </a:extLst>
              </a:tr>
              <a:tr h="77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响应点击事件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（判断式子为正确）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正确按钮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图像：</a:t>
                      </a:r>
                      <a:r>
                        <a:rPr lang="en-US" altLang="zh-CN" sz="2000" dirty="0" err="1" smtClean="0"/>
                        <a:t>right.png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文本：空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1958004"/>
                  </a:ext>
                </a:extLst>
              </a:tr>
              <a:tr h="77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响应点击事件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（判断式子为错误）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错误按钮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图像：</a:t>
                      </a:r>
                      <a:r>
                        <a:rPr lang="en-US" altLang="zh-CN" sz="2000" dirty="0" err="1" smtClean="0"/>
                        <a:t>wrong.jpg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文本：空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4991188"/>
                  </a:ext>
                </a:extLst>
              </a:tr>
              <a:tr h="1111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响应点击事件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（开始游戏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下一题）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开始按钮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背景颜色：橙色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字号：</a:t>
                      </a:r>
                      <a:r>
                        <a:rPr lang="en-US" altLang="zh-CN" sz="2000" dirty="0" smtClean="0"/>
                        <a:t>50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文本：开始</a:t>
                      </a:r>
                      <a:endParaRPr lang="en-US" altLang="zh-CN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6511225"/>
                  </a:ext>
                </a:extLst>
              </a:tr>
              <a:tr h="77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音效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多媒体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播放声音文件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音效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源文件：</a:t>
                      </a:r>
                      <a:r>
                        <a:rPr lang="en-US" altLang="zh-CN" sz="2000" dirty="0" err="1" smtClean="0"/>
                        <a:t>wrong.wav</a:t>
                      </a:r>
                      <a:endParaRPr lang="en-US" altLang="zh-CN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41939079"/>
                  </a:ext>
                </a:extLst>
              </a:tr>
              <a:tr h="77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对话框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用户界面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显示交互信息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对话框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默认</a:t>
                      </a:r>
                      <a:endParaRPr lang="en-US" altLang="zh-CN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计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Screen2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1" name="Picture 3" descr="E:\APPInventorMaterial-master\参考\App Inventor创意趣味编程\源码资源\第3章\XT$]QL)$P8K}2EXASKD4RJ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0580" y="849860"/>
            <a:ext cx="7647880" cy="5901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34860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1174</Words>
  <Application>Microsoft Office PowerPoint</Application>
  <PresentationFormat>自定义</PresentationFormat>
  <Paragraphs>191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Administrator</cp:lastModifiedBy>
  <cp:revision>68</cp:revision>
  <dcterms:created xsi:type="dcterms:W3CDTF">2019-12-16T01:26:23Z</dcterms:created>
  <dcterms:modified xsi:type="dcterms:W3CDTF">2019-12-23T11:32:06Z</dcterms:modified>
</cp:coreProperties>
</file>