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97" r:id="rId5"/>
    <p:sldId id="284" r:id="rId6"/>
    <p:sldId id="286" r:id="rId7"/>
    <p:sldId id="289" r:id="rId8"/>
    <p:sldId id="287" r:id="rId9"/>
    <p:sldId id="294" r:id="rId10"/>
    <p:sldId id="299" r:id="rId11"/>
    <p:sldId id="300" r:id="rId12"/>
    <p:sldId id="296" r:id="rId13"/>
    <p:sldId id="295" r:id="rId14"/>
    <p:sldId id="290" r:id="rId15"/>
    <p:sldId id="298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3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6DDB4-6F95-472E-8F82-6E63CCB61AE5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E0A1D-B653-486F-A5E0-13944249ED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98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414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2033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2033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51107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51107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2033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9205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91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1285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91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91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377E4-AA64-4515-AD0A-969166BA7F5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08130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203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203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4958186-CC7A-40DD-BAB2-0A2B621C7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3C09B39-F601-419F-AD37-8DDB7DA1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E829715-5977-4089-9BB1-C3935C82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CB0E3F1-93C6-4E61-A25B-DBDC4D3E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F447971-49FE-4D5A-9319-6ACD5C05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64817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1E4C08-4F06-4A72-9D00-5F0AC25C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3138C7E-7210-4438-8EBD-CEC74A0E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9636E1F-038D-4816-9915-5FBB6766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1BF4AE4-FAB4-46AE-B2DF-F7861851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0A32180-5155-4DE0-940D-31D104ED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94509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D839FC17-110A-4E23-A394-4FB7AF052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D254B6E-2A5E-4778-8465-901906477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C4A22D-5353-47CF-9A12-FE61D08E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B9C4A88-F82B-417A-90EF-C7F0190D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4073641-F323-4E37-BAC9-0275366D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27443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5D8D0FF-5A77-4FCC-851D-0079AB1A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016BAFA-D688-4992-A0EE-2C90C782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98DD774-DB23-4C04-A9BE-7EC6DCB2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249A947-2CF9-4D0D-804C-C3F12EC0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5F23701-87C6-434F-A22A-732D564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272955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DB1F446-10A3-4443-9F93-38AC0302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2EB6963-9096-47D3-AFB2-3031D64A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102BF76-0F0E-4948-AB2E-05CE2C5B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8E71305-B4F9-44B7-9ECB-ECF999DC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5E48DBD-72F2-4F5C-8EE8-A941724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0948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45CB59-925C-4481-A45C-984A6E60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D17521-18FD-4056-B468-82EB7CDA4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DB5EC3F-DBED-4A3A-AD81-37ED717B3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88E441E-6AF4-423F-8245-FF8E3E2C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2FF082-4B6A-44FA-A232-77738756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1BEB84B-017C-4D39-93DE-7988D6CE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646467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478079-17D5-45D6-B12A-3E553051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DC7C071-15DE-4CBB-A9F3-2110C018A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4017CFB-9C88-4821-A48F-B20E3832A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AB30CEA-2E3C-47EB-B395-83066CA4F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72B5A21-1D0A-4B5E-BFD3-5AA70901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CDAD852-4831-4A02-801D-BE31BC1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EA8C27B8-C246-4A96-88BB-BF351626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15CB24EC-605B-4C4D-A737-FF4152E8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31498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E2A33EF-B40E-4105-9789-51F8230B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5284C72-ED92-46F7-BB2E-0A41F22F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8E4BBB9-3635-4ED6-9295-3F4B96E4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51908A-D3E6-43EC-8B37-7C36E237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1683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74AB8177-F5F7-47E8-85E0-8CA871C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4C08FB0-5B16-4914-8678-4C9233BE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6E44ADE-E12C-4B56-9FE6-714B0621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27751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F624B6-2488-4FFA-8936-5F5336CB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1D89552-07CD-4AA6-8C0C-4E847D6B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926E925-3243-4027-8649-FF6D16CE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0767122-1027-41D7-8BAB-3B9CD0F4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6D9E8E3-2ADA-4C13-B038-45D4174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2B9C5C0-3483-473F-83DF-3838414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82839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7184BA4-E8E4-450F-9C88-C5AB3ED7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44E83CB-C682-4C27-BDB1-71D7DCBCD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E48C6B4-F188-45F8-9235-BD0723F6C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8A5D50A-2362-4ED1-8F7B-947B793B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BD85902-98D0-4AD4-B40B-70FAF1E9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4DC7F47-D13A-4B20-A273-E89A7BE9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98490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677EFA1D-C5F3-450E-B4C7-533432D2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D3645A0-4A31-4A5C-9BC9-6854AEFA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549FC41-2C21-46B3-A0C1-215E0BFAF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98EB-AEF2-4A9D-8745-BD6D909C6A4E}" type="datetimeFigureOut">
              <a:rPr lang="zh-CN" altLang="en-US" smtClean="0"/>
              <a:pPr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D3E3AD1-E799-4A78-AF79-96620CBBA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C652B18-3949-460E-A1E4-6B62A51A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3910-EF24-435D-B653-AD696726CA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213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sogou.com/lemma/ShowInnerLink.htm?lemmaId=7988600&amp;ss_c=ssc.citiao.link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7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2ED11F21-AD62-4A43-B503-68139DB85379}"/>
              </a:ext>
            </a:extLst>
          </p:cNvPr>
          <p:cNvSpPr txBox="1"/>
          <p:nvPr/>
        </p:nvSpPr>
        <p:spPr>
          <a:xfrm>
            <a:off x="3039926" y="2172791"/>
            <a:ext cx="59135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8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App Inventor</a:t>
            </a:r>
            <a:endParaRPr kumimoji="0" lang="zh-CN" altLang="en-US" sz="5800" b="1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7571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spc="-300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环境监测</a:t>
            </a:r>
            <a:r>
              <a:rPr kumimoji="0" lang="en-US" altLang="zh-CN" sz="2400" b="0" i="0" u="none" strike="noStrike" kern="1200" cap="none" spc="-30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(</a:t>
            </a:r>
            <a:r>
              <a:rPr lang="en-US" altLang="zh-CN" sz="2400" spc="-300" noProof="0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2</a:t>
            </a:r>
            <a:r>
              <a:rPr lang="en-US" altLang="zh-CN" sz="2400" spc="-300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)</a:t>
            </a:r>
            <a:endParaRPr kumimoji="0" lang="zh-CN" altLang="en-US" sz="2400" b="0" i="0" u="none" strike="noStrike" kern="1200" cap="none" spc="-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87BFC03F-29CF-4282-9787-52807141330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0"/>
            <a:ext cx="1762125" cy="5475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4109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3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解析</a:t>
                </a: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JSON</a:t>
                </a: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数据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636696" y="1146754"/>
            <a:ext cx="79608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获取</a:t>
            </a:r>
            <a:r>
              <a:rPr kumimoji="1" lang="en-US" altLang="zh-CN" sz="2000" dirty="0" smtClean="0"/>
              <a:t>weather</a:t>
            </a:r>
            <a:r>
              <a:rPr kumimoji="1" lang="zh-CN" altLang="en-US" sz="2000" dirty="0" smtClean="0"/>
              <a:t>示例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首</a:t>
            </a:r>
            <a:r>
              <a:rPr kumimoji="1" lang="zh-CN" altLang="en-US" sz="2000" dirty="0" smtClean="0"/>
              <a:t>先在</a:t>
            </a:r>
            <a:r>
              <a:rPr kumimoji="1" lang="en-US" altLang="zh-CN" sz="2000" dirty="0" smtClean="0"/>
              <a:t>JSON</a:t>
            </a:r>
            <a:r>
              <a:rPr kumimoji="1" lang="zh-CN" altLang="en-US" sz="2000" dirty="0" smtClean="0"/>
              <a:t>里找到我们需要的元素在哪个位置，对应的键是什么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然后逐层查找关键字，找到需要的值</a:t>
            </a:r>
            <a:endParaRPr kumimoji="1" lang="zh-CN" altLang="en-US" sz="2000" dirty="0"/>
          </a:p>
        </p:txBody>
      </p:sp>
      <p:pic>
        <p:nvPicPr>
          <p:cNvPr id="15" name="Picture 1" descr="C:\Users\Administrator\AppData\Roaming\Tencent\Users\437797390\QQ\WinTemp\RichOle\4`)HD(XXCYVHZ4)SENRA3O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9291" y="2409360"/>
            <a:ext cx="7610475" cy="4314825"/>
          </a:xfrm>
          <a:prstGeom prst="rect">
            <a:avLst/>
          </a:prstGeom>
          <a:noFill/>
        </p:spPr>
      </p:pic>
      <p:sp>
        <p:nvSpPr>
          <p:cNvPr id="16" name="文本框 16"/>
          <p:cNvSpPr txBox="1"/>
          <p:nvPr/>
        </p:nvSpPr>
        <p:spPr>
          <a:xfrm>
            <a:off x="650492" y="2547247"/>
            <a:ext cx="3423938" cy="38819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04" tIns="45703" rIns="91404" bIns="457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66592">
              <a:spcAft>
                <a:spcPts val="0"/>
              </a:spcAft>
            </a:pPr>
            <a:r>
              <a:rPr lang="en-US" sz="1600" kern="100" dirty="0">
                <a:ea typeface="宋体"/>
                <a:cs typeface="Times New Roman"/>
              </a:rPr>
              <a:t>{</a:t>
            </a:r>
            <a:endParaRPr lang="zh-CN" altLang="en-US" sz="1600" kern="100" dirty="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600" kern="100" dirty="0">
                <a:ea typeface="宋体"/>
                <a:cs typeface="Times New Roman"/>
              </a:rPr>
              <a:t>  "status": "0",</a:t>
            </a:r>
            <a:endParaRPr lang="zh-CN" altLang="en-US" sz="1600" kern="100" dirty="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600" kern="100" dirty="0">
                <a:ea typeface="宋体"/>
                <a:cs typeface="Times New Roman"/>
              </a:rPr>
              <a:t>  "</a:t>
            </a:r>
            <a:r>
              <a:rPr lang="en-US" sz="1600" kern="100" dirty="0" err="1">
                <a:ea typeface="宋体"/>
                <a:cs typeface="Times New Roman"/>
              </a:rPr>
              <a:t>msg</a:t>
            </a:r>
            <a:r>
              <a:rPr lang="en-US" sz="1600" kern="100" dirty="0">
                <a:ea typeface="宋体"/>
                <a:cs typeface="Times New Roman"/>
              </a:rPr>
              <a:t>": "ok",</a:t>
            </a:r>
            <a:endParaRPr lang="zh-CN" altLang="en-US" sz="1600" kern="100" dirty="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600" kern="100" dirty="0">
                <a:ea typeface="宋体"/>
                <a:cs typeface="Times New Roman"/>
              </a:rPr>
              <a:t>  "result": {</a:t>
            </a:r>
            <a:endParaRPr lang="zh-CN" altLang="en-US" sz="1600" kern="100" dirty="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600" kern="100" dirty="0">
                <a:ea typeface="宋体"/>
                <a:cs typeface="Times New Roman"/>
              </a:rPr>
              <a:t>    "city": "</a:t>
            </a:r>
            <a:r>
              <a:rPr lang="zh-CN" altLang="en-US" sz="1600" kern="100" dirty="0">
                <a:ea typeface="宋体"/>
                <a:cs typeface="Times New Roman"/>
              </a:rPr>
              <a:t>安顺</a:t>
            </a:r>
            <a:r>
              <a:rPr lang="en-US" sz="1600" kern="100" dirty="0">
                <a:ea typeface="宋体"/>
                <a:cs typeface="Times New Roman"/>
              </a:rPr>
              <a:t>",</a:t>
            </a:r>
            <a:endParaRPr lang="zh-CN" altLang="en-US" sz="1600" kern="100" dirty="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600" kern="100" dirty="0">
                <a:ea typeface="宋体"/>
                <a:cs typeface="Times New Roman"/>
              </a:rPr>
              <a:t>    "</a:t>
            </a:r>
            <a:r>
              <a:rPr lang="en-US" sz="1600" kern="100" dirty="0" err="1">
                <a:ea typeface="宋体"/>
                <a:cs typeface="Times New Roman"/>
              </a:rPr>
              <a:t>cityid</a:t>
            </a:r>
            <a:r>
              <a:rPr lang="en-US" sz="1600" kern="100" dirty="0">
                <a:ea typeface="宋体"/>
                <a:cs typeface="Times New Roman"/>
              </a:rPr>
              <a:t>": "111",</a:t>
            </a:r>
            <a:endParaRPr lang="zh-CN" altLang="en-US" sz="1600" kern="100" dirty="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600" kern="100" dirty="0">
                <a:ea typeface="宋体"/>
                <a:cs typeface="Times New Roman"/>
              </a:rPr>
              <a:t>    "</a:t>
            </a:r>
            <a:r>
              <a:rPr lang="en-US" sz="1600" kern="100" dirty="0" err="1">
                <a:ea typeface="宋体"/>
                <a:cs typeface="Times New Roman"/>
              </a:rPr>
              <a:t>citycode</a:t>
            </a:r>
            <a:r>
              <a:rPr lang="en-US" sz="1600" kern="100" dirty="0">
                <a:ea typeface="宋体"/>
                <a:cs typeface="Times New Roman"/>
              </a:rPr>
              <a:t>": "101260301",</a:t>
            </a:r>
            <a:endParaRPr lang="zh-CN" altLang="en-US" sz="1600" kern="100" dirty="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600" kern="100" dirty="0">
                <a:ea typeface="宋体"/>
                <a:cs typeface="Times New Roman"/>
              </a:rPr>
              <a:t>    "date": "2015-12-22",</a:t>
            </a:r>
            <a:endParaRPr lang="zh-CN" altLang="en-US" sz="1600" kern="100" dirty="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600" kern="100" dirty="0">
                <a:ea typeface="宋体"/>
                <a:cs typeface="Times New Roman"/>
              </a:rPr>
              <a:t>    "week": "</a:t>
            </a:r>
            <a:r>
              <a:rPr lang="zh-CN" altLang="en-US" sz="1600" kern="100" dirty="0">
                <a:ea typeface="宋体"/>
                <a:cs typeface="Times New Roman"/>
              </a:rPr>
              <a:t>星期二</a:t>
            </a:r>
            <a:r>
              <a:rPr lang="en-US" sz="1600" kern="100" dirty="0">
                <a:ea typeface="宋体"/>
                <a:cs typeface="Times New Roman"/>
              </a:rPr>
              <a:t>",</a:t>
            </a:r>
            <a:endParaRPr lang="zh-CN" altLang="en-US" sz="1600" kern="100" dirty="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600" kern="100" dirty="0">
                <a:ea typeface="宋体"/>
                <a:cs typeface="Times New Roman"/>
              </a:rPr>
              <a:t>    </a:t>
            </a:r>
            <a:r>
              <a:rPr lang="en-US" sz="1600" kern="100" dirty="0">
                <a:solidFill>
                  <a:srgbClr val="FF0000"/>
                </a:solidFill>
                <a:ea typeface="宋体"/>
                <a:cs typeface="Times New Roman"/>
              </a:rPr>
              <a:t>"weather": "</a:t>
            </a:r>
            <a:r>
              <a:rPr lang="zh-CN" altLang="en-US" sz="1600" kern="100" dirty="0">
                <a:solidFill>
                  <a:srgbClr val="FF0000"/>
                </a:solidFill>
                <a:ea typeface="宋体"/>
                <a:cs typeface="Times New Roman"/>
              </a:rPr>
              <a:t>多云</a:t>
            </a:r>
            <a:r>
              <a:rPr lang="en-US" sz="1600" kern="100" dirty="0">
                <a:solidFill>
                  <a:srgbClr val="FF0000"/>
                </a:solidFill>
                <a:ea typeface="宋体"/>
                <a:cs typeface="Times New Roman"/>
              </a:rPr>
              <a:t>",</a:t>
            </a:r>
            <a:endParaRPr lang="zh-CN" altLang="en-US" sz="1600" kern="100" dirty="0">
              <a:solidFill>
                <a:srgbClr val="FF0000"/>
              </a:solidFill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600" kern="100" dirty="0">
                <a:ea typeface="宋体"/>
                <a:cs typeface="Times New Roman"/>
              </a:rPr>
              <a:t>    "temp": "16",</a:t>
            </a:r>
            <a:endParaRPr lang="zh-CN" altLang="en-US" sz="1600" kern="100" dirty="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600" kern="100" dirty="0">
                <a:ea typeface="宋体"/>
                <a:cs typeface="Times New Roman"/>
              </a:rPr>
              <a:t>    ……</a:t>
            </a:r>
            <a:endParaRPr lang="zh-CN" altLang="en-US" sz="1600" kern="100" dirty="0">
              <a:ea typeface="宋体"/>
              <a:cs typeface="Times New Roman"/>
            </a:endParaRPr>
          </a:p>
          <a:p>
            <a:pPr indent="342764">
              <a:spcAft>
                <a:spcPts val="0"/>
              </a:spcAft>
            </a:pPr>
            <a:r>
              <a:rPr lang="en-US" sz="1600" kern="100" dirty="0" smtClean="0">
                <a:ea typeface="宋体"/>
                <a:cs typeface="Times New Roman"/>
              </a:rPr>
              <a:t>}</a:t>
            </a:r>
            <a:endParaRPr lang="zh-CN" altLang="en-US" sz="1600" dirty="0" smtClean="0"/>
          </a:p>
          <a:p>
            <a:pPr indent="342764">
              <a:spcAft>
                <a:spcPts val="0"/>
              </a:spcAft>
            </a:pPr>
            <a:endParaRPr lang="zh-CN" altLang="en-US" sz="1600" kern="100" dirty="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600" kern="100" dirty="0">
                <a:ea typeface="宋体"/>
                <a:cs typeface="Times New Roman"/>
              </a:rPr>
              <a:t>}</a:t>
            </a:r>
            <a:endParaRPr lang="zh-CN" altLang="en-US" sz="1600" kern="100" dirty="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 dirty="0">
                <a:ea typeface="宋体"/>
                <a:cs typeface="Times New Roman"/>
              </a:rPr>
              <a:t>   </a:t>
            </a:r>
            <a:endParaRPr lang="zh-CN" altLang="en-US" sz="1100" kern="100" dirty="0">
              <a:ea typeface="宋体"/>
              <a:cs typeface="Times New Roman"/>
            </a:endParaRPr>
          </a:p>
          <a:p>
            <a:pPr indent="266592">
              <a:spcAft>
                <a:spcPts val="0"/>
              </a:spcAft>
            </a:pPr>
            <a:r>
              <a:rPr lang="en-US" sz="1200" kern="100" dirty="0">
                <a:ea typeface="宋体"/>
                <a:cs typeface="Times New Roman"/>
              </a:rPr>
              <a:t>   </a:t>
            </a:r>
            <a:endParaRPr lang="zh-CN" altLang="en-US" sz="1100" kern="100" dirty="0"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6993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3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解析</a:t>
                </a: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JSON</a:t>
                </a: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数据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703604" y="1068696"/>
            <a:ext cx="95332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获取</a:t>
            </a:r>
            <a:r>
              <a:rPr kumimoji="1" lang="en-US" altLang="zh-CN" sz="2000" dirty="0" smtClean="0"/>
              <a:t>result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err="1" smtClean="0"/>
              <a:t>aqi</a:t>
            </a:r>
            <a:r>
              <a:rPr kumimoji="1" lang="zh-CN" altLang="en-US" sz="2000" dirty="0" smtClean="0"/>
              <a:t>中的</a:t>
            </a:r>
            <a:r>
              <a:rPr kumimoji="1" lang="en-US" altLang="zh-CN" sz="2000" dirty="0" smtClean="0"/>
              <a:t>so2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听起来很绕，但实际上仍然是嵌套的键值对，逐层深入找到需要的值即可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获</a:t>
            </a:r>
            <a:r>
              <a:rPr kumimoji="1" lang="zh-CN" altLang="en-US" sz="2000" dirty="0" smtClean="0"/>
              <a:t>取其他元素的操作是类似的</a:t>
            </a:r>
            <a:endParaRPr kumimoji="1" lang="en-US" altLang="zh-CN" sz="2000" dirty="0" smtClean="0"/>
          </a:p>
        </p:txBody>
      </p:sp>
      <p:sp>
        <p:nvSpPr>
          <p:cNvPr id="13" name="文本框 22"/>
          <p:cNvSpPr txBox="1"/>
          <p:nvPr/>
        </p:nvSpPr>
        <p:spPr>
          <a:xfrm>
            <a:off x="719227" y="2363614"/>
            <a:ext cx="3548956" cy="43410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04" tIns="45703" rIns="91404" bIns="4570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kern="100" dirty="0">
                <a:ea typeface="宋体"/>
                <a:cs typeface="Times New Roman"/>
              </a:rPr>
              <a:t> </a:t>
            </a:r>
            <a:r>
              <a:rPr lang="en-US" altLang="zh-CN" kern="100" dirty="0" smtClean="0">
                <a:ea typeface="宋体"/>
                <a:cs typeface="Times New Roman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ea typeface="宋体"/>
                <a:cs typeface="Times New Roman"/>
              </a:rPr>
              <a:t>  "status":0</a:t>
            </a:r>
          </a:p>
          <a:p>
            <a:pPr>
              <a:spcAft>
                <a:spcPts val="0"/>
              </a:spcAft>
            </a:pPr>
            <a:r>
              <a:rPr lang="en-US" kern="100" dirty="0" smtClean="0">
                <a:ea typeface="宋体"/>
                <a:cs typeface="Times New Roman"/>
              </a:rPr>
              <a:t>  "</a:t>
            </a:r>
            <a:r>
              <a:rPr lang="en-US" kern="100" dirty="0">
                <a:ea typeface="宋体"/>
                <a:cs typeface="Times New Roman"/>
              </a:rPr>
              <a:t>result": </a:t>
            </a:r>
            <a:r>
              <a:rPr lang="en-US" kern="100" dirty="0" smtClean="0">
                <a:ea typeface="宋体"/>
                <a:cs typeface="Times New Roman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ea typeface="宋体"/>
                <a:cs typeface="Times New Roman"/>
              </a:rPr>
              <a:t>      "city": "</a:t>
            </a:r>
            <a:r>
              <a:rPr lang="zh-CN" altLang="en-US" kern="100" dirty="0" smtClean="0">
                <a:ea typeface="宋体"/>
                <a:cs typeface="Times New Roman"/>
              </a:rPr>
              <a:t>安顺</a:t>
            </a:r>
            <a:r>
              <a:rPr lang="en-US" altLang="zh-CN" kern="100" dirty="0" smtClean="0">
                <a:ea typeface="宋体"/>
                <a:cs typeface="Times New Roman"/>
              </a:rPr>
              <a:t>",</a:t>
            </a:r>
            <a:endParaRPr lang="zh-CN" altLang="en-US" kern="100" dirty="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 dirty="0">
                <a:ea typeface="宋体"/>
                <a:cs typeface="Times New Roman"/>
              </a:rPr>
              <a:t>      ……</a:t>
            </a:r>
            <a:endParaRPr lang="zh-CN" altLang="en-US" kern="100" dirty="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 dirty="0">
                <a:solidFill>
                  <a:srgbClr val="0070C0"/>
                </a:solidFill>
                <a:ea typeface="宋体"/>
                <a:cs typeface="Times New Roman"/>
              </a:rPr>
              <a:t>    </a:t>
            </a:r>
            <a:r>
              <a:rPr lang="en-US" kern="100" dirty="0" smtClean="0">
                <a:solidFill>
                  <a:srgbClr val="0070C0"/>
                </a:solidFill>
                <a:ea typeface="宋体"/>
                <a:cs typeface="Times New Roman"/>
              </a:rPr>
              <a:t>  "</a:t>
            </a:r>
            <a:r>
              <a:rPr lang="en-US" kern="100" dirty="0" err="1">
                <a:solidFill>
                  <a:srgbClr val="0070C0"/>
                </a:solidFill>
                <a:ea typeface="宋体"/>
                <a:cs typeface="Times New Roman"/>
              </a:rPr>
              <a:t>aqi</a:t>
            </a:r>
            <a:r>
              <a:rPr lang="en-US" kern="100" dirty="0">
                <a:solidFill>
                  <a:srgbClr val="0070C0"/>
                </a:solidFill>
                <a:ea typeface="宋体"/>
                <a:cs typeface="Times New Roman"/>
              </a:rPr>
              <a:t>": {</a:t>
            </a:r>
            <a:endParaRPr lang="zh-CN" altLang="en-US" kern="100" dirty="0">
              <a:solidFill>
                <a:srgbClr val="0070C0"/>
              </a:solidFill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 dirty="0">
                <a:solidFill>
                  <a:srgbClr val="0070C0"/>
                </a:solidFill>
                <a:ea typeface="宋体"/>
                <a:cs typeface="Times New Roman"/>
              </a:rPr>
              <a:t>    </a:t>
            </a:r>
            <a:r>
              <a:rPr lang="en-US" kern="100" dirty="0" smtClean="0">
                <a:solidFill>
                  <a:srgbClr val="0070C0"/>
                </a:solidFill>
                <a:ea typeface="宋体"/>
                <a:cs typeface="Times New Roman"/>
              </a:rPr>
              <a:t>     </a:t>
            </a:r>
            <a:r>
              <a:rPr lang="en-US" kern="100" dirty="0">
                <a:solidFill>
                  <a:srgbClr val="0070C0"/>
                </a:solidFill>
                <a:ea typeface="宋体"/>
                <a:cs typeface="Times New Roman"/>
              </a:rPr>
              <a:t>…</a:t>
            </a:r>
            <a:endParaRPr lang="zh-CN" altLang="en-US" kern="100" dirty="0">
              <a:solidFill>
                <a:srgbClr val="0070C0"/>
              </a:solidFill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 dirty="0">
                <a:solidFill>
                  <a:srgbClr val="0070C0"/>
                </a:solidFill>
                <a:ea typeface="宋体"/>
                <a:cs typeface="Times New Roman"/>
              </a:rPr>
              <a:t>   </a:t>
            </a:r>
            <a:r>
              <a:rPr lang="en-US" kern="100" dirty="0" smtClean="0">
                <a:solidFill>
                  <a:srgbClr val="0070C0"/>
                </a:solidFill>
                <a:ea typeface="宋体"/>
                <a:cs typeface="Times New Roman"/>
              </a:rPr>
              <a:t>     </a:t>
            </a:r>
            <a:r>
              <a:rPr lang="en-US" kern="100" dirty="0" smtClean="0">
                <a:solidFill>
                  <a:srgbClr val="FF0000"/>
                </a:solidFill>
                <a:ea typeface="宋体"/>
                <a:cs typeface="Times New Roman"/>
              </a:rPr>
              <a:t>"so2</a:t>
            </a:r>
            <a:r>
              <a:rPr lang="en-US" kern="100" dirty="0">
                <a:solidFill>
                  <a:srgbClr val="FF0000"/>
                </a:solidFill>
                <a:ea typeface="宋体"/>
                <a:cs typeface="Times New Roman"/>
              </a:rPr>
              <a:t>": "13", </a:t>
            </a:r>
            <a:endParaRPr lang="zh-CN" altLang="en-US" kern="100" dirty="0">
              <a:solidFill>
                <a:srgbClr val="FF0000"/>
              </a:solidFill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 dirty="0">
                <a:solidFill>
                  <a:srgbClr val="0070C0"/>
                </a:solidFill>
                <a:ea typeface="宋体"/>
                <a:cs typeface="Times New Roman"/>
              </a:rPr>
              <a:t>   </a:t>
            </a:r>
            <a:r>
              <a:rPr lang="en-US" kern="100" dirty="0" smtClean="0">
                <a:solidFill>
                  <a:srgbClr val="0070C0"/>
                </a:solidFill>
                <a:ea typeface="宋体"/>
                <a:cs typeface="Times New Roman"/>
              </a:rPr>
              <a:t>     </a:t>
            </a:r>
            <a:r>
              <a:rPr lang="en-US" kern="100" dirty="0" smtClean="0">
                <a:solidFill>
                  <a:srgbClr val="0070C0"/>
                </a:solidFill>
                <a:ea typeface="宋体"/>
                <a:cs typeface="Times New Roman"/>
              </a:rPr>
              <a:t>"no2</a:t>
            </a:r>
            <a:r>
              <a:rPr lang="en-US" kern="100" dirty="0">
                <a:solidFill>
                  <a:srgbClr val="0070C0"/>
                </a:solidFill>
                <a:ea typeface="宋体"/>
                <a:cs typeface="Times New Roman"/>
              </a:rPr>
              <a:t>": "13", </a:t>
            </a:r>
            <a:endParaRPr lang="zh-CN" altLang="en-US" kern="100" dirty="0">
              <a:solidFill>
                <a:srgbClr val="0070C0"/>
              </a:solidFill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 dirty="0">
                <a:solidFill>
                  <a:srgbClr val="0070C0"/>
                </a:solidFill>
                <a:ea typeface="宋体"/>
                <a:cs typeface="Times New Roman"/>
              </a:rPr>
              <a:t>  </a:t>
            </a:r>
            <a:r>
              <a:rPr lang="en-US" kern="100" dirty="0" smtClean="0">
                <a:solidFill>
                  <a:srgbClr val="0070C0"/>
                </a:solidFill>
                <a:ea typeface="宋体"/>
                <a:cs typeface="Times New Roman"/>
              </a:rPr>
              <a:t>      </a:t>
            </a:r>
            <a:r>
              <a:rPr lang="en-US" kern="100" dirty="0" smtClean="0">
                <a:solidFill>
                  <a:srgbClr val="0070C0"/>
                </a:solidFill>
                <a:ea typeface="宋体"/>
                <a:cs typeface="Times New Roman"/>
              </a:rPr>
              <a:t>"co</a:t>
            </a:r>
            <a:r>
              <a:rPr lang="en-US" kern="100" dirty="0">
                <a:solidFill>
                  <a:srgbClr val="0070C0"/>
                </a:solidFill>
                <a:ea typeface="宋体"/>
                <a:cs typeface="Times New Roman"/>
              </a:rPr>
              <a:t>": "7</a:t>
            </a:r>
            <a:r>
              <a:rPr lang="en-US" kern="100" dirty="0" smtClean="0">
                <a:solidFill>
                  <a:srgbClr val="0070C0"/>
                </a:solidFill>
                <a:ea typeface="宋体"/>
                <a:cs typeface="Times New Roman"/>
              </a:rPr>
              <a:t>",</a:t>
            </a:r>
          </a:p>
          <a:p>
            <a:pPr>
              <a:spcAft>
                <a:spcPts val="0"/>
              </a:spcAft>
            </a:pPr>
            <a:r>
              <a:rPr lang="en-US" kern="100" dirty="0" smtClean="0">
                <a:solidFill>
                  <a:srgbClr val="0070C0"/>
                </a:solidFill>
                <a:ea typeface="宋体"/>
                <a:cs typeface="Times New Roman"/>
              </a:rPr>
              <a:t>         ...</a:t>
            </a:r>
            <a:endParaRPr lang="en-US" kern="100" dirty="0">
              <a:solidFill>
                <a:srgbClr val="0070C0"/>
              </a:solidFill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 dirty="0" smtClean="0">
                <a:solidFill>
                  <a:srgbClr val="0070C0"/>
                </a:solidFill>
                <a:ea typeface="宋体"/>
                <a:cs typeface="Times New Roman"/>
              </a:rPr>
              <a:t>       },</a:t>
            </a: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ea typeface="宋体"/>
                <a:cs typeface="Times New Roman"/>
              </a:rPr>
              <a:t>     ……</a:t>
            </a: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ea typeface="宋体"/>
                <a:cs typeface="Times New Roman"/>
              </a:rPr>
              <a:t>   },</a:t>
            </a:r>
            <a:endParaRPr lang="zh-CN" altLang="en-US" kern="100" dirty="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kern="100" dirty="0">
                <a:ea typeface="宋体"/>
                <a:cs typeface="Times New Roman"/>
              </a:rPr>
              <a:t>}   </a:t>
            </a:r>
            <a:endParaRPr lang="zh-CN" altLang="en-US" kern="100" dirty="0">
              <a:ea typeface="宋体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1200" kern="100" dirty="0">
                <a:ea typeface="宋体"/>
                <a:cs typeface="Times New Roman"/>
              </a:rPr>
              <a:t>   </a:t>
            </a:r>
            <a:r>
              <a:rPr lang="en-US" sz="1200" kern="100" dirty="0" smtClean="0">
                <a:ea typeface="宋体"/>
                <a:cs typeface="Times New Roman"/>
              </a:rPr>
              <a:t>:</a:t>
            </a:r>
            <a:endParaRPr lang="zh-CN" altLang="en-US" sz="1100" kern="100" dirty="0">
              <a:ea typeface="宋体"/>
              <a:cs typeface="Times New Roman"/>
            </a:endParaRPr>
          </a:p>
        </p:txBody>
      </p:sp>
      <p:pic>
        <p:nvPicPr>
          <p:cNvPr id="14" name="Picture 1" descr="C:\Users\Administrator\AppData\Roaming\Tencent\Users\437797390\QQ\WinTemp\RichOle\X9I)_)S_XN3I3[LMLHZQRR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4805" y="2612621"/>
            <a:ext cx="7617195" cy="2757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96993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3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一些细节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10" name="Picture 2" descr="C:\Users\Administrator\AppData\Roaming\Tencent\Users\437797390\QQ\WinTemp\RichOle\653_WDF40R0EV]U[B~7PDI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05415" y="221226"/>
            <a:ext cx="6210300" cy="6286500"/>
          </a:xfrm>
          <a:prstGeom prst="rect">
            <a:avLst/>
          </a:prstGeom>
          <a:noFill/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230201" y="2737779"/>
            <a:ext cx="37961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dirty="0" smtClean="0"/>
              <a:t> 对于大量的数据，像右边一样一个个进行处理是很不明智的选择。</a:t>
            </a:r>
            <a:endParaRPr kumimoji="1" lang="en-US" altLang="zh-CN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dirty="0" smtClean="0"/>
              <a:t> 该如何进行大批量的数据处理？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914417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4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5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 smtClean="0">
                    <a:solidFill>
                      <a:srgbClr val="002060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一些细节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13" name="Picture 2" descr="C:\Users\Administrator\AppData\Roaming\Tencent\Users\437797390\QQ\WinTemp\RichOle\7Y22@MH]1KQI4[S2UIVMM1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64676" y="2595718"/>
            <a:ext cx="6991350" cy="3676650"/>
          </a:xfrm>
          <a:prstGeom prst="rect">
            <a:avLst/>
          </a:prstGeom>
          <a:noFill/>
        </p:spPr>
      </p:pic>
      <p:pic>
        <p:nvPicPr>
          <p:cNvPr id="14" name="Picture 1" descr="C:\Users\Administrator\AppData\Roaming\Tencent\Users\437797390\QQ\WinTemp\RichOle\QTFSE1JMO88OEJ_C(QI]BJ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8207" y="2566219"/>
            <a:ext cx="4581525" cy="3743325"/>
          </a:xfrm>
          <a:prstGeom prst="rect">
            <a:avLst/>
          </a:prstGeom>
          <a:noFill/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1542806" y="1174450"/>
            <a:ext cx="82943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000" dirty="0" smtClean="0"/>
              <a:t> 用列表存储数据，再用循环对每一个数据进行操作</a:t>
            </a:r>
            <a:endParaRPr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优点：数据需要修改的时候，在列表中很容易找到对应的位置增删改</a:t>
            </a:r>
            <a:r>
              <a:rPr kumimoji="1" lang="zh-CN" altLang="en-US" sz="2000" dirty="0" smtClean="0"/>
              <a:t>。    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</a:pPr>
            <a:r>
              <a:rPr kumimoji="1" lang="en-US" altLang="zh-CN" sz="2000" dirty="0" smtClean="0"/>
              <a:t> </a:t>
            </a:r>
            <a:r>
              <a:rPr kumimoji="1" lang="en-US" altLang="zh-CN" sz="2000" dirty="0" smtClean="0"/>
              <a:t>            </a:t>
            </a:r>
            <a:r>
              <a:rPr kumimoji="1" lang="zh-CN" altLang="en-US" sz="2000" dirty="0" smtClean="0"/>
              <a:t>逻</a:t>
            </a:r>
            <a:r>
              <a:rPr kumimoji="1" lang="zh-CN" altLang="en-US" sz="2000" dirty="0" smtClean="0"/>
              <a:t>辑代码块会更加地简洁。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914417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928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</a:t>
            </a:r>
            <a:r>
              <a:rPr lang="en-US" sz="5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0</a:t>
            </a: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课堂小练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=""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550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3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课堂小练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1464748" y="2033094"/>
            <a:ext cx="924042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 smtClean="0"/>
              <a:t>在发出</a:t>
            </a:r>
            <a:r>
              <a:rPr kumimoji="1" lang="en-US" altLang="zh-CN" sz="3200" dirty="0" smtClean="0"/>
              <a:t>Web</a:t>
            </a:r>
            <a:r>
              <a:rPr kumimoji="1" lang="zh-CN" altLang="en-US" sz="3200" dirty="0" smtClean="0"/>
              <a:t>请求后，哪个响应代码表示响应成功？</a:t>
            </a:r>
            <a:endParaRPr kumimoji="1" lang="en-US" altLang="zh-CN" sz="3200" dirty="0" smtClean="0"/>
          </a:p>
          <a:p>
            <a:pPr>
              <a:spcBef>
                <a:spcPct val="50000"/>
              </a:spcBef>
            </a:pPr>
            <a:endParaRPr kumimoji="1" lang="en-US" altLang="zh-CN" sz="3200" dirty="0" smtClean="0"/>
          </a:p>
          <a:p>
            <a:pPr>
              <a:spcBef>
                <a:spcPct val="50000"/>
              </a:spcBef>
            </a:pPr>
            <a:r>
              <a:rPr kumimoji="1" lang="en-US" altLang="zh-CN" sz="3200" dirty="0" smtClean="0"/>
              <a:t>A</a:t>
            </a:r>
            <a:r>
              <a:rPr kumimoji="1" lang="en-US" altLang="zh-CN" sz="3200" dirty="0" smtClean="0"/>
              <a:t>.404				B.200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dirty="0" smtClean="0"/>
              <a:t>C.500				D.666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1696993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1307BC95-46D3-45DC-BD41-F76294CF9B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9441CB09-F4FF-4C17-8E97-2BE59F7F23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524755F5-A136-4671-AFDB-DF2D8B2410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BB00F67A-93EF-4D9D-995A-791CA96386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CD4C2DE-6BE8-482B-905B-4357899C5F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B861FCEB-3B6E-4DD7-96A7-2083F7909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6" y="548564"/>
            <a:ext cx="9681780" cy="55762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ED89BD8-CEA9-48CD-9F5A-29EAC4E4A4C4}"/>
              </a:ext>
            </a:extLst>
          </p:cNvPr>
          <p:cNvSpPr txBox="1"/>
          <p:nvPr/>
        </p:nvSpPr>
        <p:spPr>
          <a:xfrm>
            <a:off x="4824910" y="3799676"/>
            <a:ext cx="225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2606159D-85E1-427E-8EB2-2FA9F96E2800}"/>
              </a:ext>
            </a:extLst>
          </p:cNvPr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>
              <a:extLst>
                <a:ext uri="{FF2B5EF4-FFF2-40B4-BE49-F238E27FC236}">
                  <a16:creationId xmlns="" xmlns:a16="http://schemas.microsoft.com/office/drawing/2014/main" id="{5EDDF8A7-5CBA-4DAA-B33A-EB6006C4B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BD026DE6-B0B4-48D1-9FD5-B59EEBBE5063}"/>
                </a:ext>
              </a:extLst>
            </p:cNvPr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FC8972CA-A362-459C-8E55-931EAD5F261E}"/>
              </a:ext>
            </a:extLst>
          </p:cNvPr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>
              <a:extLst>
                <a:ext uri="{FF2B5EF4-FFF2-40B4-BE49-F238E27FC236}">
                  <a16:creationId xmlns="" xmlns:a16="http://schemas.microsoft.com/office/drawing/2014/main" id="{E2D20918-B1F3-4EED-9E7A-F328E25B0DC4}"/>
                </a:ext>
              </a:extLst>
            </p:cNvPr>
            <p:cNvCxnSpPr>
              <a:cxnSpLocks/>
            </p:cNvCxnSpPr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="" xmlns:a16="http://schemas.microsoft.com/office/drawing/2014/main" id="{C4EECCB6-8E58-415E-8CE2-9DA121D130C3}"/>
                </a:ext>
              </a:extLst>
            </p:cNvPr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AE60800B-C103-4594-9672-8CD9746E48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639445D1-E322-4C26-A9DF-CC6B1EA555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632" y="24689"/>
            <a:ext cx="1762125" cy="5238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F4752A1-A625-4E64-904B-4C05E86B481F}"/>
              </a:ext>
            </a:extLst>
          </p:cNvPr>
          <p:cNvSpPr txBox="1"/>
          <p:nvPr/>
        </p:nvSpPr>
        <p:spPr>
          <a:xfrm>
            <a:off x="4634822" y="2086706"/>
            <a:ext cx="2615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再见</a:t>
            </a:r>
          </a:p>
        </p:txBody>
      </p:sp>
    </p:spTree>
    <p:extLst>
      <p:ext uri="{BB962C8B-B14F-4D97-AF65-F5344CB8AC3E}">
        <p14:creationId xmlns="" xmlns:p14="http://schemas.microsoft.com/office/powerpoint/2010/main" val="3852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DCDF0A2-E5A4-4E3A-AFA8-39644A8EC7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3465109"/>
            <a:ext cx="5335636" cy="45765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15929B0-143A-4592-AD8C-A0E4BE4D3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972" y="2444284"/>
            <a:ext cx="3559211" cy="19694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20ACA7A-B13A-4890-A90B-731C7D1F32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234" y="-643584"/>
            <a:ext cx="3135376" cy="396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CF16295-837E-41B5-8384-11BC1F5392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4" y="4833511"/>
            <a:ext cx="2564000" cy="2116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3C37F2B-3DE4-4442-865E-F4130366EA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6" y="1634651"/>
            <a:ext cx="2849475" cy="36609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83E115AE-CF66-4D0F-BA09-4FDB4D0300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10" y="540861"/>
            <a:ext cx="9681780" cy="5576283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0F7F96FE-E5C0-402B-B83F-348C0F29F945}"/>
              </a:ext>
            </a:extLst>
          </p:cNvPr>
          <p:cNvGrpSpPr/>
          <p:nvPr/>
        </p:nvGrpSpPr>
        <p:grpSpPr>
          <a:xfrm>
            <a:off x="6638322" y="3751423"/>
            <a:ext cx="3771694" cy="866245"/>
            <a:chOff x="6638323" y="3775558"/>
            <a:chExt cx="3771694" cy="866245"/>
          </a:xfrm>
        </p:grpSpPr>
        <p:sp>
          <p:nvSpPr>
            <p:cNvPr id="41" name="矩形 40">
              <a:extLst>
                <a:ext uri="{FF2B5EF4-FFF2-40B4-BE49-F238E27FC236}">
                  <a16:creationId xmlns="" xmlns:a16="http://schemas.microsoft.com/office/drawing/2014/main" id="{D0EB340B-D9F3-4C0B-837D-DA991DD0CAAB}"/>
                </a:ext>
              </a:extLst>
            </p:cNvPr>
            <p:cNvSpPr/>
            <p:nvPr/>
          </p:nvSpPr>
          <p:spPr>
            <a:xfrm>
              <a:off x="6638323" y="3780548"/>
              <a:ext cx="18964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="" xmlns:a16="http://schemas.microsoft.com/office/drawing/2014/main" id="{FCADBF86-36A5-45B6-A3C6-5B75A31D73BA}"/>
                </a:ext>
              </a:extLst>
            </p:cNvPr>
            <p:cNvSpPr/>
            <p:nvPr/>
          </p:nvSpPr>
          <p:spPr>
            <a:xfrm>
              <a:off x="6909346" y="40744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8" name="group_22974">
              <a:extLst>
                <a:ext uri="{FF2B5EF4-FFF2-40B4-BE49-F238E27FC236}">
                  <a16:creationId xmlns="" xmlns:a16="http://schemas.microsoft.com/office/drawing/2014/main" id="{2D879ADB-9913-4630-9777-300C850549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468339" y="3775558"/>
              <a:ext cx="941678" cy="866245"/>
            </a:xfrm>
            <a:custGeom>
              <a:avLst/>
              <a:gdLst>
                <a:gd name="T0" fmla="*/ 1063 w 1485"/>
                <a:gd name="T1" fmla="*/ 120 h 1368"/>
                <a:gd name="T2" fmla="*/ 1131 w 1485"/>
                <a:gd name="T3" fmla="*/ 88 h 1368"/>
                <a:gd name="T4" fmla="*/ 1154 w 1485"/>
                <a:gd name="T5" fmla="*/ 171 h 1368"/>
                <a:gd name="T6" fmla="*/ 1281 w 1485"/>
                <a:gd name="T7" fmla="*/ 424 h 1368"/>
                <a:gd name="T8" fmla="*/ 1281 w 1485"/>
                <a:gd name="T9" fmla="*/ 522 h 1368"/>
                <a:gd name="T10" fmla="*/ 1299 w 1485"/>
                <a:gd name="T11" fmla="*/ 519 h 1368"/>
                <a:gd name="T12" fmla="*/ 1299 w 1485"/>
                <a:gd name="T13" fmla="*/ 619 h 1368"/>
                <a:gd name="T14" fmla="*/ 1244 w 1485"/>
                <a:gd name="T15" fmla="*/ 670 h 1368"/>
                <a:gd name="T16" fmla="*/ 1153 w 1485"/>
                <a:gd name="T17" fmla="*/ 871 h 1368"/>
                <a:gd name="T18" fmla="*/ 1485 w 1485"/>
                <a:gd name="T19" fmla="*/ 1328 h 1368"/>
                <a:gd name="T20" fmla="*/ 1353 w 1485"/>
                <a:gd name="T21" fmla="*/ 1328 h 1368"/>
                <a:gd name="T22" fmla="*/ 1018 w 1485"/>
                <a:gd name="T23" fmla="*/ 845 h 1368"/>
                <a:gd name="T24" fmla="*/ 1083 w 1485"/>
                <a:gd name="T25" fmla="*/ 682 h 1368"/>
                <a:gd name="T26" fmla="*/ 1148 w 1485"/>
                <a:gd name="T27" fmla="*/ 598 h 1368"/>
                <a:gd name="T28" fmla="*/ 1129 w 1485"/>
                <a:gd name="T29" fmla="*/ 436 h 1368"/>
                <a:gd name="T30" fmla="*/ 1129 w 1485"/>
                <a:gd name="T31" fmla="*/ 373 h 1368"/>
                <a:gd name="T32" fmla="*/ 1063 w 1485"/>
                <a:gd name="T33" fmla="*/ 120 h 1368"/>
                <a:gd name="T34" fmla="*/ 465 w 1485"/>
                <a:gd name="T35" fmla="*/ 846 h 1368"/>
                <a:gd name="T36" fmla="*/ 405 w 1485"/>
                <a:gd name="T37" fmla="*/ 682 h 1368"/>
                <a:gd name="T38" fmla="*/ 334 w 1485"/>
                <a:gd name="T39" fmla="*/ 596 h 1368"/>
                <a:gd name="T40" fmla="*/ 358 w 1485"/>
                <a:gd name="T41" fmla="*/ 436 h 1368"/>
                <a:gd name="T42" fmla="*/ 358 w 1485"/>
                <a:gd name="T43" fmla="*/ 372 h 1368"/>
                <a:gd name="T44" fmla="*/ 357 w 1485"/>
                <a:gd name="T45" fmla="*/ 316 h 1368"/>
                <a:gd name="T46" fmla="*/ 372 w 1485"/>
                <a:gd name="T47" fmla="*/ 161 h 1368"/>
                <a:gd name="T48" fmla="*/ 206 w 1485"/>
                <a:gd name="T49" fmla="*/ 424 h 1368"/>
                <a:gd name="T50" fmla="*/ 206 w 1485"/>
                <a:gd name="T51" fmla="*/ 522 h 1368"/>
                <a:gd name="T52" fmla="*/ 188 w 1485"/>
                <a:gd name="T53" fmla="*/ 519 h 1368"/>
                <a:gd name="T54" fmla="*/ 183 w 1485"/>
                <a:gd name="T55" fmla="*/ 617 h 1368"/>
                <a:gd name="T56" fmla="*/ 243 w 1485"/>
                <a:gd name="T57" fmla="*/ 670 h 1368"/>
                <a:gd name="T58" fmla="*/ 329 w 1485"/>
                <a:gd name="T59" fmla="*/ 872 h 1368"/>
                <a:gd name="T60" fmla="*/ 0 w 1485"/>
                <a:gd name="T61" fmla="*/ 1328 h 1368"/>
                <a:gd name="T62" fmla="*/ 132 w 1485"/>
                <a:gd name="T63" fmla="*/ 1328 h 1368"/>
                <a:gd name="T64" fmla="*/ 465 w 1485"/>
                <a:gd name="T65" fmla="*/ 846 h 1368"/>
                <a:gd name="T66" fmla="*/ 941 w 1485"/>
                <a:gd name="T67" fmla="*/ 864 h 1368"/>
                <a:gd name="T68" fmla="*/ 1041 w 1485"/>
                <a:gd name="T69" fmla="*/ 642 h 1368"/>
                <a:gd name="T70" fmla="*/ 1102 w 1485"/>
                <a:gd name="T71" fmla="*/ 586 h 1368"/>
                <a:gd name="T72" fmla="*/ 1102 w 1485"/>
                <a:gd name="T73" fmla="*/ 476 h 1368"/>
                <a:gd name="T74" fmla="*/ 1081 w 1485"/>
                <a:gd name="T75" fmla="*/ 479 h 1368"/>
                <a:gd name="T76" fmla="*/ 1081 w 1485"/>
                <a:gd name="T77" fmla="*/ 372 h 1368"/>
                <a:gd name="T78" fmla="*/ 941 w 1485"/>
                <a:gd name="T79" fmla="*/ 92 h 1368"/>
                <a:gd name="T80" fmla="*/ 916 w 1485"/>
                <a:gd name="T81" fmla="*/ 0 h 1368"/>
                <a:gd name="T82" fmla="*/ 640 w 1485"/>
                <a:gd name="T83" fmla="*/ 73 h 1368"/>
                <a:gd name="T84" fmla="*/ 643 w 1485"/>
                <a:gd name="T85" fmla="*/ 74 h 1368"/>
                <a:gd name="T86" fmla="*/ 406 w 1485"/>
                <a:gd name="T87" fmla="*/ 372 h 1368"/>
                <a:gd name="T88" fmla="*/ 406 w 1485"/>
                <a:gd name="T89" fmla="*/ 479 h 1368"/>
                <a:gd name="T90" fmla="*/ 386 w 1485"/>
                <a:gd name="T91" fmla="*/ 476 h 1368"/>
                <a:gd name="T92" fmla="*/ 380 w 1485"/>
                <a:gd name="T93" fmla="*/ 584 h 1368"/>
                <a:gd name="T94" fmla="*/ 446 w 1485"/>
                <a:gd name="T95" fmla="*/ 642 h 1368"/>
                <a:gd name="T96" fmla="*/ 541 w 1485"/>
                <a:gd name="T97" fmla="*/ 865 h 1368"/>
                <a:gd name="T98" fmla="*/ 178 w 1485"/>
                <a:gd name="T99" fmla="*/ 1368 h 1368"/>
                <a:gd name="T100" fmla="*/ 1307 w 1485"/>
                <a:gd name="T101" fmla="*/ 1368 h 1368"/>
                <a:gd name="T102" fmla="*/ 941 w 1485"/>
                <a:gd name="T103" fmla="*/ 86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5" h="1368">
                  <a:moveTo>
                    <a:pt x="1063" y="120"/>
                  </a:moveTo>
                  <a:cubicBezTo>
                    <a:pt x="1092" y="111"/>
                    <a:pt x="1117" y="101"/>
                    <a:pt x="1131" y="88"/>
                  </a:cubicBezTo>
                  <a:cubicBezTo>
                    <a:pt x="1131" y="88"/>
                    <a:pt x="1132" y="127"/>
                    <a:pt x="1154" y="171"/>
                  </a:cubicBezTo>
                  <a:cubicBezTo>
                    <a:pt x="1269" y="215"/>
                    <a:pt x="1284" y="318"/>
                    <a:pt x="1281" y="424"/>
                  </a:cubicBezTo>
                  <a:lnTo>
                    <a:pt x="1281" y="522"/>
                  </a:lnTo>
                  <a:cubicBezTo>
                    <a:pt x="1287" y="519"/>
                    <a:pt x="1293" y="518"/>
                    <a:pt x="1299" y="519"/>
                  </a:cubicBezTo>
                  <a:cubicBezTo>
                    <a:pt x="1319" y="525"/>
                    <a:pt x="1308" y="584"/>
                    <a:pt x="1299" y="619"/>
                  </a:cubicBezTo>
                  <a:cubicBezTo>
                    <a:pt x="1290" y="653"/>
                    <a:pt x="1264" y="674"/>
                    <a:pt x="1244" y="670"/>
                  </a:cubicBezTo>
                  <a:cubicBezTo>
                    <a:pt x="1230" y="762"/>
                    <a:pt x="1198" y="828"/>
                    <a:pt x="1153" y="871"/>
                  </a:cubicBezTo>
                  <a:cubicBezTo>
                    <a:pt x="1347" y="941"/>
                    <a:pt x="1485" y="1119"/>
                    <a:pt x="1485" y="1328"/>
                  </a:cubicBezTo>
                  <a:lnTo>
                    <a:pt x="1353" y="1328"/>
                  </a:lnTo>
                  <a:cubicBezTo>
                    <a:pt x="1338" y="1123"/>
                    <a:pt x="1209" y="938"/>
                    <a:pt x="1018" y="845"/>
                  </a:cubicBezTo>
                  <a:cubicBezTo>
                    <a:pt x="1047" y="800"/>
                    <a:pt x="1069" y="746"/>
                    <a:pt x="1083" y="682"/>
                  </a:cubicBezTo>
                  <a:cubicBezTo>
                    <a:pt x="1113" y="668"/>
                    <a:pt x="1137" y="638"/>
                    <a:pt x="1148" y="598"/>
                  </a:cubicBezTo>
                  <a:cubicBezTo>
                    <a:pt x="1157" y="564"/>
                    <a:pt x="1182" y="466"/>
                    <a:pt x="1129" y="436"/>
                  </a:cubicBezTo>
                  <a:lnTo>
                    <a:pt x="1129" y="373"/>
                  </a:lnTo>
                  <a:cubicBezTo>
                    <a:pt x="1131" y="316"/>
                    <a:pt x="1134" y="203"/>
                    <a:pt x="1063" y="120"/>
                  </a:cubicBezTo>
                  <a:close/>
                  <a:moveTo>
                    <a:pt x="465" y="846"/>
                  </a:moveTo>
                  <a:cubicBezTo>
                    <a:pt x="438" y="802"/>
                    <a:pt x="418" y="748"/>
                    <a:pt x="405" y="682"/>
                  </a:cubicBezTo>
                  <a:cubicBezTo>
                    <a:pt x="372" y="668"/>
                    <a:pt x="344" y="635"/>
                    <a:pt x="334" y="596"/>
                  </a:cubicBezTo>
                  <a:cubicBezTo>
                    <a:pt x="324" y="556"/>
                    <a:pt x="306" y="465"/>
                    <a:pt x="358" y="436"/>
                  </a:cubicBezTo>
                  <a:lnTo>
                    <a:pt x="358" y="372"/>
                  </a:lnTo>
                  <a:cubicBezTo>
                    <a:pt x="358" y="352"/>
                    <a:pt x="357" y="334"/>
                    <a:pt x="357" y="316"/>
                  </a:cubicBezTo>
                  <a:cubicBezTo>
                    <a:pt x="355" y="256"/>
                    <a:pt x="356" y="204"/>
                    <a:pt x="372" y="161"/>
                  </a:cubicBezTo>
                  <a:cubicBezTo>
                    <a:pt x="175" y="193"/>
                    <a:pt x="206" y="281"/>
                    <a:pt x="206" y="424"/>
                  </a:cubicBezTo>
                  <a:lnTo>
                    <a:pt x="206" y="522"/>
                  </a:lnTo>
                  <a:cubicBezTo>
                    <a:pt x="200" y="519"/>
                    <a:pt x="194" y="518"/>
                    <a:pt x="188" y="519"/>
                  </a:cubicBezTo>
                  <a:cubicBezTo>
                    <a:pt x="168" y="525"/>
                    <a:pt x="174" y="582"/>
                    <a:pt x="183" y="617"/>
                  </a:cubicBezTo>
                  <a:cubicBezTo>
                    <a:pt x="192" y="651"/>
                    <a:pt x="223" y="674"/>
                    <a:pt x="243" y="670"/>
                  </a:cubicBezTo>
                  <a:cubicBezTo>
                    <a:pt x="258" y="766"/>
                    <a:pt x="288" y="830"/>
                    <a:pt x="329" y="872"/>
                  </a:cubicBezTo>
                  <a:cubicBezTo>
                    <a:pt x="137" y="943"/>
                    <a:pt x="0" y="1120"/>
                    <a:pt x="0" y="1328"/>
                  </a:cubicBezTo>
                  <a:lnTo>
                    <a:pt x="132" y="1328"/>
                  </a:lnTo>
                  <a:cubicBezTo>
                    <a:pt x="147" y="1124"/>
                    <a:pt x="275" y="939"/>
                    <a:pt x="465" y="846"/>
                  </a:cubicBezTo>
                  <a:close/>
                  <a:moveTo>
                    <a:pt x="941" y="864"/>
                  </a:moveTo>
                  <a:cubicBezTo>
                    <a:pt x="990" y="816"/>
                    <a:pt x="1025" y="743"/>
                    <a:pt x="1041" y="642"/>
                  </a:cubicBezTo>
                  <a:cubicBezTo>
                    <a:pt x="1063" y="646"/>
                    <a:pt x="1092" y="624"/>
                    <a:pt x="1102" y="586"/>
                  </a:cubicBezTo>
                  <a:cubicBezTo>
                    <a:pt x="1112" y="547"/>
                    <a:pt x="1124" y="482"/>
                    <a:pt x="1102" y="476"/>
                  </a:cubicBezTo>
                  <a:cubicBezTo>
                    <a:pt x="1095" y="475"/>
                    <a:pt x="1088" y="476"/>
                    <a:pt x="1081" y="479"/>
                  </a:cubicBezTo>
                  <a:lnTo>
                    <a:pt x="1081" y="372"/>
                  </a:lnTo>
                  <a:cubicBezTo>
                    <a:pt x="1085" y="254"/>
                    <a:pt x="1069" y="141"/>
                    <a:pt x="941" y="92"/>
                  </a:cubicBezTo>
                  <a:cubicBezTo>
                    <a:pt x="918" y="44"/>
                    <a:pt x="916" y="0"/>
                    <a:pt x="916" y="0"/>
                  </a:cubicBezTo>
                  <a:cubicBezTo>
                    <a:pt x="859" y="52"/>
                    <a:pt x="640" y="73"/>
                    <a:pt x="640" y="73"/>
                  </a:cubicBezTo>
                  <a:lnTo>
                    <a:pt x="643" y="74"/>
                  </a:lnTo>
                  <a:cubicBezTo>
                    <a:pt x="366" y="102"/>
                    <a:pt x="406" y="202"/>
                    <a:pt x="406" y="372"/>
                  </a:cubicBezTo>
                  <a:lnTo>
                    <a:pt x="406" y="479"/>
                  </a:lnTo>
                  <a:cubicBezTo>
                    <a:pt x="399" y="476"/>
                    <a:pt x="392" y="475"/>
                    <a:pt x="386" y="476"/>
                  </a:cubicBezTo>
                  <a:cubicBezTo>
                    <a:pt x="363" y="482"/>
                    <a:pt x="370" y="545"/>
                    <a:pt x="380" y="584"/>
                  </a:cubicBezTo>
                  <a:cubicBezTo>
                    <a:pt x="390" y="622"/>
                    <a:pt x="424" y="647"/>
                    <a:pt x="446" y="642"/>
                  </a:cubicBezTo>
                  <a:cubicBezTo>
                    <a:pt x="463" y="749"/>
                    <a:pt x="496" y="819"/>
                    <a:pt x="541" y="865"/>
                  </a:cubicBezTo>
                  <a:cubicBezTo>
                    <a:pt x="329" y="943"/>
                    <a:pt x="178" y="1139"/>
                    <a:pt x="178" y="1368"/>
                  </a:cubicBezTo>
                  <a:lnTo>
                    <a:pt x="1307" y="1368"/>
                  </a:lnTo>
                  <a:cubicBezTo>
                    <a:pt x="1306" y="1137"/>
                    <a:pt x="1154" y="941"/>
                    <a:pt x="941" y="864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E7EA955-BAC5-4992-8CE2-7070797752BF}"/>
              </a:ext>
            </a:extLst>
          </p:cNvPr>
          <p:cNvGrpSpPr/>
          <p:nvPr/>
        </p:nvGrpSpPr>
        <p:grpSpPr>
          <a:xfrm>
            <a:off x="1844055" y="3285121"/>
            <a:ext cx="4074261" cy="1155083"/>
            <a:chOff x="1872046" y="3258633"/>
            <a:chExt cx="4074261" cy="1155083"/>
          </a:xfrm>
        </p:grpSpPr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F639FEE4-6054-49C9-A5A8-669253CC9173}"/>
                </a:ext>
              </a:extLst>
            </p:cNvPr>
            <p:cNvSpPr/>
            <p:nvPr/>
          </p:nvSpPr>
          <p:spPr>
            <a:xfrm>
              <a:off x="1872046" y="3258633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FC0E301A-94D1-4C37-8441-61A08C4D35CD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4AFFD47D-9370-47A0-B44E-A23152FED7F7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wifi-signal-full_17952">
              <a:extLst>
                <a:ext uri="{FF2B5EF4-FFF2-40B4-BE49-F238E27FC236}">
                  <a16:creationId xmlns="" xmlns:a16="http://schemas.microsoft.com/office/drawing/2014/main" id="{6D82C68A-186B-4894-A300-96128B324E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13573" y="3496826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4682D57-D4A2-45F9-A395-94488BE5FF62}"/>
              </a:ext>
            </a:extLst>
          </p:cNvPr>
          <p:cNvGrpSpPr/>
          <p:nvPr/>
        </p:nvGrpSpPr>
        <p:grpSpPr>
          <a:xfrm>
            <a:off x="1845452" y="1834323"/>
            <a:ext cx="4074261" cy="1104281"/>
            <a:chOff x="1885307" y="2393025"/>
            <a:chExt cx="4074261" cy="1104281"/>
          </a:xfrm>
        </p:grpSpPr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FEF599B6-9C4C-464F-87BD-F59EA8FA9DD6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01791511-E0C8-43A9-B305-C2CB199A49CA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520E0C8F-D301-4F6E-A363-ACE7531973BB}"/>
                </a:ext>
              </a:extLst>
            </p:cNvPr>
            <p:cNvSpPr/>
            <p:nvPr/>
          </p:nvSpPr>
          <p:spPr>
            <a:xfrm>
              <a:off x="2386884" y="2722998"/>
              <a:ext cx="2321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1" name="cloud-data_72746">
              <a:extLst>
                <a:ext uri="{FF2B5EF4-FFF2-40B4-BE49-F238E27FC236}">
                  <a16:creationId xmlns="" xmlns:a16="http://schemas.microsoft.com/office/drawing/2014/main" id="{7410FC05-3F51-491B-BCFD-8A221D7D62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4" name="TextBox 1">
            <a:extLst>
              <a:ext uri="{FF2B5EF4-FFF2-40B4-BE49-F238E27FC236}">
                <a16:creationId xmlns="" xmlns:a16="http://schemas.microsoft.com/office/drawing/2014/main" id="{11DD8F44-F311-4936-B07A-9AB50ADE37FC}"/>
              </a:ext>
            </a:extLst>
          </p:cNvPr>
          <p:cNvSpPr txBox="1"/>
          <p:nvPr/>
        </p:nvSpPr>
        <p:spPr>
          <a:xfrm>
            <a:off x="5465435" y="830424"/>
            <a:ext cx="1323439" cy="68326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目录</a:t>
            </a:r>
            <a:endParaRPr lang="en-US" sz="48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E067BF95-A045-4AFE-A948-101AC07B242D}"/>
              </a:ext>
            </a:extLst>
          </p:cNvPr>
          <p:cNvGrpSpPr/>
          <p:nvPr/>
        </p:nvGrpSpPr>
        <p:grpSpPr>
          <a:xfrm>
            <a:off x="6395091" y="3316890"/>
            <a:ext cx="4075509" cy="1069975"/>
            <a:chOff x="1881284" y="3679825"/>
            <a:chExt cx="4075509" cy="1069975"/>
          </a:xfrm>
        </p:grpSpPr>
        <p:sp>
          <p:nvSpPr>
            <p:cNvPr id="37" name="矩形 36">
              <a:extLst>
                <a:ext uri="{FF2B5EF4-FFF2-40B4-BE49-F238E27FC236}">
                  <a16:creationId xmlns="" xmlns:a16="http://schemas.microsoft.com/office/drawing/2014/main" id="{DC21A3C5-C051-4224-AECC-47C48C64F60C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="" xmlns:a16="http://schemas.microsoft.com/office/drawing/2014/main" id="{F2BCC4FA-D5E7-415F-81EB-CBFEA834B4BE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1C5FFB8C-77EA-4E0C-8778-0CBA32336449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5" name="wifi-signal-full_17952">
              <a:extLst>
                <a:ext uri="{FF2B5EF4-FFF2-40B4-BE49-F238E27FC236}">
                  <a16:creationId xmlns="" xmlns:a16="http://schemas.microsoft.com/office/drawing/2014/main" id="{D79E35C7-D5EE-4D43-8208-C588983430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5286D1C8-3D96-403C-8BEC-C53F275345D1}"/>
              </a:ext>
            </a:extLst>
          </p:cNvPr>
          <p:cNvGrpSpPr/>
          <p:nvPr/>
        </p:nvGrpSpPr>
        <p:grpSpPr>
          <a:xfrm>
            <a:off x="1842807" y="4729061"/>
            <a:ext cx="4075509" cy="1069975"/>
            <a:chOff x="1881284" y="3679825"/>
            <a:chExt cx="4075509" cy="1069975"/>
          </a:xfrm>
        </p:grpSpPr>
        <p:sp>
          <p:nvSpPr>
            <p:cNvPr id="47" name="矩形 46">
              <a:extLst>
                <a:ext uri="{FF2B5EF4-FFF2-40B4-BE49-F238E27FC236}">
                  <a16:creationId xmlns="" xmlns:a16="http://schemas.microsoft.com/office/drawing/2014/main" id="{70CF7FAE-37C8-46DB-884C-D8E74B909238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="" xmlns:a16="http://schemas.microsoft.com/office/drawing/2014/main" id="{E9FBC7E6-9C80-4CE2-AE6E-FB3437D3F9B8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="" xmlns:a16="http://schemas.microsoft.com/office/drawing/2014/main" id="{C0FD31BD-4454-4E01-B238-7C3C360C31A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8" name="wifi-signal-full_17952">
              <a:extLst>
                <a:ext uri="{FF2B5EF4-FFF2-40B4-BE49-F238E27FC236}">
                  <a16:creationId xmlns="" xmlns:a16="http://schemas.microsoft.com/office/drawing/2014/main" id="{A463E983-502A-4880-99F8-C519F37809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B5E77130-E43B-42AC-AB7F-ED5565DA10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260" y="27500"/>
            <a:ext cx="1762125" cy="523875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B08A7723-2CE7-4DEC-9999-B81B1E8CE8DA}"/>
              </a:ext>
            </a:extLst>
          </p:cNvPr>
          <p:cNvGrpSpPr/>
          <p:nvPr/>
        </p:nvGrpSpPr>
        <p:grpSpPr>
          <a:xfrm>
            <a:off x="6425749" y="4691097"/>
            <a:ext cx="4075509" cy="1069975"/>
            <a:chOff x="1881284" y="3679825"/>
            <a:chExt cx="4075509" cy="1069975"/>
          </a:xfrm>
        </p:grpSpPr>
        <p:sp>
          <p:nvSpPr>
            <p:cNvPr id="61" name="矩形 60">
              <a:extLst>
                <a:ext uri="{FF2B5EF4-FFF2-40B4-BE49-F238E27FC236}">
                  <a16:creationId xmlns="" xmlns:a16="http://schemas.microsoft.com/office/drawing/2014/main" id="{3695F01B-A007-4E39-945F-AC5C2E283A64}"/>
                </a:ext>
              </a:extLst>
            </p:cNvPr>
            <p:cNvSpPr/>
            <p:nvPr/>
          </p:nvSpPr>
          <p:spPr>
            <a:xfrm>
              <a:off x="1881284" y="3679825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="" xmlns:a16="http://schemas.microsoft.com/office/drawing/2014/main" id="{67A1F4C7-A0B5-464B-82D6-5613092261A2}"/>
                </a:ext>
              </a:extLst>
            </p:cNvPr>
            <p:cNvSpPr/>
            <p:nvPr/>
          </p:nvSpPr>
          <p:spPr>
            <a:xfrm>
              <a:off x="2099695" y="3780548"/>
              <a:ext cx="18500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="" xmlns:a16="http://schemas.microsoft.com/office/drawing/2014/main" id="{14A48CF9-882A-4308-A64D-A44CD43BAC95}"/>
                </a:ext>
              </a:extLst>
            </p:cNvPr>
            <p:cNvSpPr/>
            <p:nvPr/>
          </p:nvSpPr>
          <p:spPr>
            <a:xfrm>
              <a:off x="2430709" y="4084780"/>
              <a:ext cx="2321780" cy="32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4" name="wifi-signal-full_17952">
              <a:extLst>
                <a:ext uri="{FF2B5EF4-FFF2-40B4-BE49-F238E27FC236}">
                  <a16:creationId xmlns="" xmlns:a16="http://schemas.microsoft.com/office/drawing/2014/main" id="{5FCB5D6A-353A-4C6C-BA3A-3F9AF2452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6811" y="3939277"/>
              <a:ext cx="1039982" cy="70252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F753566D-EA30-42E8-A6CF-BED8B9C06197}"/>
              </a:ext>
            </a:extLst>
          </p:cNvPr>
          <p:cNvSpPr/>
          <p:nvPr/>
        </p:nvSpPr>
        <p:spPr>
          <a:xfrm>
            <a:off x="2967184" y="2203561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1.</a:t>
            </a: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案例展示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="" xmlns:a16="http://schemas.microsoft.com/office/drawing/2014/main" id="{428C7A51-2102-403B-B983-17785CF2C0EA}"/>
              </a:ext>
            </a:extLst>
          </p:cNvPr>
          <p:cNvGrpSpPr/>
          <p:nvPr/>
        </p:nvGrpSpPr>
        <p:grpSpPr>
          <a:xfrm>
            <a:off x="6395091" y="1869559"/>
            <a:ext cx="4074261" cy="1104281"/>
            <a:chOff x="1885307" y="2393025"/>
            <a:chExt cx="4074261" cy="1104281"/>
          </a:xfrm>
        </p:grpSpPr>
        <p:sp>
          <p:nvSpPr>
            <p:cNvPr id="68" name="矩形 67">
              <a:extLst>
                <a:ext uri="{FF2B5EF4-FFF2-40B4-BE49-F238E27FC236}">
                  <a16:creationId xmlns="" xmlns:a16="http://schemas.microsoft.com/office/drawing/2014/main" id="{74CC5CA6-9EAE-4D74-A9B4-FC33F1EB43A8}"/>
                </a:ext>
              </a:extLst>
            </p:cNvPr>
            <p:cNvSpPr/>
            <p:nvPr/>
          </p:nvSpPr>
          <p:spPr>
            <a:xfrm>
              <a:off x="1885307" y="2427331"/>
              <a:ext cx="4074261" cy="1069975"/>
            </a:xfrm>
            <a:prstGeom prst="rect">
              <a:avLst/>
            </a:prstGeom>
            <a:solidFill>
              <a:srgbClr val="FDFDFD"/>
            </a:solidFill>
            <a:ln>
              <a:gradFill flip="none" rotWithShape="1">
                <a:gsLst>
                  <a:gs pos="0">
                    <a:srgbClr val="CD9C3F"/>
                  </a:gs>
                  <a:gs pos="74000">
                    <a:srgbClr val="D5A848"/>
                  </a:gs>
                  <a:gs pos="38000">
                    <a:srgbClr val="FDE998"/>
                  </a:gs>
                  <a:gs pos="100000">
                    <a:srgbClr val="FDE998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="" xmlns:a16="http://schemas.microsoft.com/office/drawing/2014/main" id="{B4F39C9F-B1D2-4030-A0AD-1BE4F3A0178F}"/>
                </a:ext>
              </a:extLst>
            </p:cNvPr>
            <p:cNvSpPr/>
            <p:nvPr/>
          </p:nvSpPr>
          <p:spPr>
            <a:xfrm>
              <a:off x="2099695" y="2459748"/>
              <a:ext cx="18880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="" xmlns:a16="http://schemas.microsoft.com/office/drawing/2014/main" id="{6C904D9B-1F52-47B5-81A9-954F554E5FC9}"/>
                </a:ext>
              </a:extLst>
            </p:cNvPr>
            <p:cNvSpPr/>
            <p:nvPr/>
          </p:nvSpPr>
          <p:spPr>
            <a:xfrm>
              <a:off x="2386884" y="2722998"/>
              <a:ext cx="2321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20000"/>
                </a:spcBef>
              </a:pP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71" name="cloud-data_72746">
              <a:extLst>
                <a:ext uri="{FF2B5EF4-FFF2-40B4-BE49-F238E27FC236}">
                  <a16:creationId xmlns="" xmlns:a16="http://schemas.microsoft.com/office/drawing/2014/main" id="{ED36F05A-A5E6-4CC0-8512-C0BF5F5040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93744" y="2393025"/>
              <a:ext cx="890345" cy="923865"/>
            </a:xfrm>
            <a:custGeom>
              <a:avLst/>
              <a:gdLst>
                <a:gd name="connsiteX0" fmla="*/ 533304 w 585797"/>
                <a:gd name="connsiteY0" fmla="*/ 452325 h 607851"/>
                <a:gd name="connsiteX1" fmla="*/ 568750 w 585797"/>
                <a:gd name="connsiteY1" fmla="*/ 460265 h 607851"/>
                <a:gd name="connsiteX2" fmla="*/ 585772 w 585797"/>
                <a:gd name="connsiteY2" fmla="*/ 480255 h 607851"/>
                <a:gd name="connsiteX3" fmla="*/ 571088 w 585797"/>
                <a:gd name="connsiteY3" fmla="*/ 502112 h 607851"/>
                <a:gd name="connsiteX4" fmla="*/ 273212 w 585797"/>
                <a:gd name="connsiteY4" fmla="*/ 604395 h 607851"/>
                <a:gd name="connsiteX5" fmla="*/ 252917 w 585797"/>
                <a:gd name="connsiteY5" fmla="*/ 607851 h 607851"/>
                <a:gd name="connsiteX6" fmla="*/ 236924 w 585797"/>
                <a:gd name="connsiteY6" fmla="*/ 605703 h 607851"/>
                <a:gd name="connsiteX7" fmla="*/ 16205 w 585797"/>
                <a:gd name="connsiteY7" fmla="*/ 547322 h 607851"/>
                <a:gd name="connsiteX8" fmla="*/ 25 w 585797"/>
                <a:gd name="connsiteY8" fmla="*/ 527239 h 607851"/>
                <a:gd name="connsiteX9" fmla="*/ 14428 w 585797"/>
                <a:gd name="connsiteY9" fmla="*/ 505755 h 607851"/>
                <a:gd name="connsiteX10" fmla="*/ 50716 w 585797"/>
                <a:gd name="connsiteY10" fmla="*/ 492678 h 607851"/>
                <a:gd name="connsiteX11" fmla="*/ 226449 w 585797"/>
                <a:gd name="connsiteY11" fmla="*/ 539196 h 607851"/>
                <a:gd name="connsiteX12" fmla="*/ 252917 w 585797"/>
                <a:gd name="connsiteY12" fmla="*/ 542652 h 607851"/>
                <a:gd name="connsiteX13" fmla="*/ 286492 w 585797"/>
                <a:gd name="connsiteY13" fmla="*/ 537047 h 607851"/>
                <a:gd name="connsiteX14" fmla="*/ 533215 w 585797"/>
                <a:gd name="connsiteY14" fmla="*/ 346476 h 607851"/>
                <a:gd name="connsiteX15" fmla="*/ 568751 w 585797"/>
                <a:gd name="connsiteY15" fmla="*/ 354414 h 607851"/>
                <a:gd name="connsiteX16" fmla="*/ 585772 w 585797"/>
                <a:gd name="connsiteY16" fmla="*/ 374490 h 607851"/>
                <a:gd name="connsiteX17" fmla="*/ 571089 w 585797"/>
                <a:gd name="connsiteY17" fmla="*/ 396248 h 607851"/>
                <a:gd name="connsiteX18" fmla="*/ 273237 w 585797"/>
                <a:gd name="connsiteY18" fmla="*/ 498500 h 607851"/>
                <a:gd name="connsiteX19" fmla="*/ 252944 w 585797"/>
                <a:gd name="connsiteY19" fmla="*/ 501861 h 607851"/>
                <a:gd name="connsiteX20" fmla="*/ 236952 w 585797"/>
                <a:gd name="connsiteY20" fmla="*/ 499807 h 607851"/>
                <a:gd name="connsiteX21" fmla="*/ 16251 w 585797"/>
                <a:gd name="connsiteY21" fmla="*/ 441444 h 607851"/>
                <a:gd name="connsiteX22" fmla="*/ 73 w 585797"/>
                <a:gd name="connsiteY22" fmla="*/ 421367 h 607851"/>
                <a:gd name="connsiteX23" fmla="*/ 14474 w 585797"/>
                <a:gd name="connsiteY23" fmla="*/ 399983 h 607851"/>
                <a:gd name="connsiteX24" fmla="*/ 50759 w 585797"/>
                <a:gd name="connsiteY24" fmla="*/ 386910 h 607851"/>
                <a:gd name="connsiteX25" fmla="*/ 226478 w 585797"/>
                <a:gd name="connsiteY25" fmla="*/ 433413 h 607851"/>
                <a:gd name="connsiteX26" fmla="*/ 252944 w 585797"/>
                <a:gd name="connsiteY26" fmla="*/ 436775 h 607851"/>
                <a:gd name="connsiteX27" fmla="*/ 286517 w 585797"/>
                <a:gd name="connsiteY27" fmla="*/ 431172 h 607851"/>
                <a:gd name="connsiteX28" fmla="*/ 463638 w 585797"/>
                <a:gd name="connsiteY28" fmla="*/ 224963 h 607851"/>
                <a:gd name="connsiteX29" fmla="*/ 568751 w 585797"/>
                <a:gd name="connsiteY29" fmla="*/ 248492 h 607851"/>
                <a:gd name="connsiteX30" fmla="*/ 585772 w 585797"/>
                <a:gd name="connsiteY30" fmla="*/ 268566 h 607851"/>
                <a:gd name="connsiteX31" fmla="*/ 571089 w 585797"/>
                <a:gd name="connsiteY31" fmla="*/ 290321 h 607851"/>
                <a:gd name="connsiteX32" fmla="*/ 273237 w 585797"/>
                <a:gd name="connsiteY32" fmla="*/ 392560 h 607851"/>
                <a:gd name="connsiteX33" fmla="*/ 252944 w 585797"/>
                <a:gd name="connsiteY33" fmla="*/ 396014 h 607851"/>
                <a:gd name="connsiteX34" fmla="*/ 236952 w 585797"/>
                <a:gd name="connsiteY34" fmla="*/ 393960 h 607851"/>
                <a:gd name="connsiteX35" fmla="*/ 16251 w 585797"/>
                <a:gd name="connsiteY35" fmla="*/ 335511 h 607851"/>
                <a:gd name="connsiteX36" fmla="*/ 73 w 585797"/>
                <a:gd name="connsiteY36" fmla="*/ 315437 h 607851"/>
                <a:gd name="connsiteX37" fmla="*/ 14474 w 585797"/>
                <a:gd name="connsiteY37" fmla="*/ 294056 h 607851"/>
                <a:gd name="connsiteX38" fmla="*/ 138011 w 585797"/>
                <a:gd name="connsiteY38" fmla="*/ 249613 h 607851"/>
                <a:gd name="connsiteX39" fmla="*/ 180094 w 585797"/>
                <a:gd name="connsiteY39" fmla="*/ 263618 h 607851"/>
                <a:gd name="connsiteX40" fmla="*/ 181497 w 585797"/>
                <a:gd name="connsiteY40" fmla="*/ 263711 h 607851"/>
                <a:gd name="connsiteX41" fmla="*/ 182806 w 585797"/>
                <a:gd name="connsiteY41" fmla="*/ 263711 h 607851"/>
                <a:gd name="connsiteX42" fmla="*/ 378444 w 585797"/>
                <a:gd name="connsiteY42" fmla="*/ 263711 h 607851"/>
                <a:gd name="connsiteX43" fmla="*/ 463638 w 585797"/>
                <a:gd name="connsiteY43" fmla="*/ 224963 h 607851"/>
                <a:gd name="connsiteX44" fmla="*/ 282669 w 585797"/>
                <a:gd name="connsiteY44" fmla="*/ 0 h 607851"/>
                <a:gd name="connsiteX45" fmla="*/ 376661 w 585797"/>
                <a:gd name="connsiteY45" fmla="*/ 77792 h 607851"/>
                <a:gd name="connsiteX46" fmla="*/ 378438 w 585797"/>
                <a:gd name="connsiteY46" fmla="*/ 77699 h 607851"/>
                <a:gd name="connsiteX47" fmla="*/ 451106 w 585797"/>
                <a:gd name="connsiteY47" fmla="*/ 150354 h 607851"/>
                <a:gd name="connsiteX48" fmla="*/ 378438 w 585797"/>
                <a:gd name="connsiteY48" fmla="*/ 222916 h 607851"/>
                <a:gd name="connsiteX49" fmla="*/ 182785 w 585797"/>
                <a:gd name="connsiteY49" fmla="*/ 222916 h 607851"/>
                <a:gd name="connsiteX50" fmla="*/ 134620 w 585797"/>
                <a:gd name="connsiteY50" fmla="*/ 170806 h 607851"/>
                <a:gd name="connsiteX51" fmla="*/ 186900 w 585797"/>
                <a:gd name="connsiteY51" fmla="*/ 118602 h 607851"/>
                <a:gd name="connsiteX52" fmla="*/ 189893 w 585797"/>
                <a:gd name="connsiteY52" fmla="*/ 118976 h 607851"/>
                <a:gd name="connsiteX53" fmla="*/ 186900 w 585797"/>
                <a:gd name="connsiteY53" fmla="*/ 95629 h 607851"/>
                <a:gd name="connsiteX54" fmla="*/ 282669 w 5857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5797" h="607851">
                  <a:moveTo>
                    <a:pt x="533304" y="452325"/>
                  </a:moveTo>
                  <a:lnTo>
                    <a:pt x="568750" y="460265"/>
                  </a:lnTo>
                  <a:cubicBezTo>
                    <a:pt x="578290" y="462413"/>
                    <a:pt x="585210" y="470540"/>
                    <a:pt x="585772" y="480255"/>
                  </a:cubicBezTo>
                  <a:cubicBezTo>
                    <a:pt x="586239" y="489969"/>
                    <a:pt x="580254" y="498936"/>
                    <a:pt x="571088" y="502112"/>
                  </a:cubicBezTo>
                  <a:lnTo>
                    <a:pt x="273212" y="604395"/>
                  </a:lnTo>
                  <a:cubicBezTo>
                    <a:pt x="266665" y="606730"/>
                    <a:pt x="259838" y="607851"/>
                    <a:pt x="252917" y="607851"/>
                  </a:cubicBezTo>
                  <a:cubicBezTo>
                    <a:pt x="247586" y="607851"/>
                    <a:pt x="242162" y="607104"/>
                    <a:pt x="236924" y="605703"/>
                  </a:cubicBezTo>
                  <a:lnTo>
                    <a:pt x="16205" y="547322"/>
                  </a:lnTo>
                  <a:cubicBezTo>
                    <a:pt x="6946" y="544894"/>
                    <a:pt x="399" y="536674"/>
                    <a:pt x="25" y="527239"/>
                  </a:cubicBezTo>
                  <a:cubicBezTo>
                    <a:pt x="-442" y="517712"/>
                    <a:pt x="5450" y="509025"/>
                    <a:pt x="14428" y="505755"/>
                  </a:cubicBezTo>
                  <a:lnTo>
                    <a:pt x="50716" y="492678"/>
                  </a:lnTo>
                  <a:lnTo>
                    <a:pt x="226449" y="539196"/>
                  </a:lnTo>
                  <a:cubicBezTo>
                    <a:pt x="235147" y="541531"/>
                    <a:pt x="244032" y="542652"/>
                    <a:pt x="252917" y="542652"/>
                  </a:cubicBezTo>
                  <a:cubicBezTo>
                    <a:pt x="264420" y="542652"/>
                    <a:pt x="275643" y="540784"/>
                    <a:pt x="286492" y="537047"/>
                  </a:cubicBezTo>
                  <a:close/>
                  <a:moveTo>
                    <a:pt x="533215" y="346476"/>
                  </a:moveTo>
                  <a:lnTo>
                    <a:pt x="568751" y="354414"/>
                  </a:lnTo>
                  <a:cubicBezTo>
                    <a:pt x="578290" y="356561"/>
                    <a:pt x="585211" y="364779"/>
                    <a:pt x="585772" y="374490"/>
                  </a:cubicBezTo>
                  <a:cubicBezTo>
                    <a:pt x="586239" y="384202"/>
                    <a:pt x="580254" y="393073"/>
                    <a:pt x="571089" y="396248"/>
                  </a:cubicBezTo>
                  <a:lnTo>
                    <a:pt x="273237" y="498500"/>
                  </a:lnTo>
                  <a:cubicBezTo>
                    <a:pt x="266691" y="500741"/>
                    <a:pt x="259864" y="501861"/>
                    <a:pt x="252944" y="501861"/>
                  </a:cubicBezTo>
                  <a:cubicBezTo>
                    <a:pt x="247613" y="501861"/>
                    <a:pt x="242189" y="501208"/>
                    <a:pt x="236952" y="499807"/>
                  </a:cubicBezTo>
                  <a:lnTo>
                    <a:pt x="16251" y="441444"/>
                  </a:lnTo>
                  <a:cubicBezTo>
                    <a:pt x="7087" y="439016"/>
                    <a:pt x="447" y="430892"/>
                    <a:pt x="73" y="421367"/>
                  </a:cubicBezTo>
                  <a:cubicBezTo>
                    <a:pt x="-301" y="411843"/>
                    <a:pt x="5497" y="403158"/>
                    <a:pt x="14474" y="399983"/>
                  </a:cubicBezTo>
                  <a:lnTo>
                    <a:pt x="50759" y="386910"/>
                  </a:lnTo>
                  <a:lnTo>
                    <a:pt x="226478" y="433413"/>
                  </a:lnTo>
                  <a:cubicBezTo>
                    <a:pt x="235176" y="435655"/>
                    <a:pt x="244060" y="436775"/>
                    <a:pt x="252944" y="436775"/>
                  </a:cubicBezTo>
                  <a:cubicBezTo>
                    <a:pt x="264446" y="436775"/>
                    <a:pt x="275762" y="434907"/>
                    <a:pt x="286517" y="431172"/>
                  </a:cubicBezTo>
                  <a:close/>
                  <a:moveTo>
                    <a:pt x="463638" y="224963"/>
                  </a:moveTo>
                  <a:lnTo>
                    <a:pt x="568751" y="248492"/>
                  </a:lnTo>
                  <a:cubicBezTo>
                    <a:pt x="578290" y="250640"/>
                    <a:pt x="585211" y="258856"/>
                    <a:pt x="585772" y="268566"/>
                  </a:cubicBezTo>
                  <a:cubicBezTo>
                    <a:pt x="586239" y="278277"/>
                    <a:pt x="580254" y="287147"/>
                    <a:pt x="571089" y="290321"/>
                  </a:cubicBezTo>
                  <a:lnTo>
                    <a:pt x="273237" y="392560"/>
                  </a:lnTo>
                  <a:cubicBezTo>
                    <a:pt x="266691" y="394894"/>
                    <a:pt x="259864" y="396014"/>
                    <a:pt x="252944" y="396014"/>
                  </a:cubicBezTo>
                  <a:cubicBezTo>
                    <a:pt x="247613" y="396014"/>
                    <a:pt x="242189" y="395267"/>
                    <a:pt x="236952" y="393960"/>
                  </a:cubicBezTo>
                  <a:lnTo>
                    <a:pt x="16251" y="335511"/>
                  </a:lnTo>
                  <a:cubicBezTo>
                    <a:pt x="7087" y="333084"/>
                    <a:pt x="447" y="324961"/>
                    <a:pt x="73" y="315437"/>
                  </a:cubicBezTo>
                  <a:cubicBezTo>
                    <a:pt x="-301" y="305914"/>
                    <a:pt x="5497" y="297230"/>
                    <a:pt x="14474" y="294056"/>
                  </a:cubicBezTo>
                  <a:lnTo>
                    <a:pt x="138011" y="249613"/>
                  </a:lnTo>
                  <a:cubicBezTo>
                    <a:pt x="150449" y="257362"/>
                    <a:pt x="164570" y="262591"/>
                    <a:pt x="180094" y="263618"/>
                  </a:cubicBezTo>
                  <a:lnTo>
                    <a:pt x="181497" y="263711"/>
                  </a:lnTo>
                  <a:lnTo>
                    <a:pt x="182806" y="263711"/>
                  </a:lnTo>
                  <a:lnTo>
                    <a:pt x="378444" y="263711"/>
                  </a:lnTo>
                  <a:cubicBezTo>
                    <a:pt x="412391" y="263711"/>
                    <a:pt x="442784" y="248679"/>
                    <a:pt x="463638" y="224963"/>
                  </a:cubicBezTo>
                  <a:close/>
                  <a:moveTo>
                    <a:pt x="282669" y="0"/>
                  </a:moveTo>
                  <a:cubicBezTo>
                    <a:pt x="329431" y="0"/>
                    <a:pt x="368337" y="33526"/>
                    <a:pt x="376661" y="77792"/>
                  </a:cubicBezTo>
                  <a:cubicBezTo>
                    <a:pt x="377222" y="77792"/>
                    <a:pt x="377877" y="77699"/>
                    <a:pt x="378438" y="77699"/>
                  </a:cubicBezTo>
                  <a:cubicBezTo>
                    <a:pt x="418560" y="77699"/>
                    <a:pt x="451106" y="110198"/>
                    <a:pt x="451106" y="150354"/>
                  </a:cubicBezTo>
                  <a:cubicBezTo>
                    <a:pt x="451106" y="190417"/>
                    <a:pt x="418560" y="222916"/>
                    <a:pt x="378438" y="222916"/>
                  </a:cubicBezTo>
                  <a:lnTo>
                    <a:pt x="182785" y="222916"/>
                  </a:lnTo>
                  <a:cubicBezTo>
                    <a:pt x="155570" y="221142"/>
                    <a:pt x="134620" y="198449"/>
                    <a:pt x="134620" y="170806"/>
                  </a:cubicBezTo>
                  <a:cubicBezTo>
                    <a:pt x="134620" y="141949"/>
                    <a:pt x="158095" y="118602"/>
                    <a:pt x="186900" y="118602"/>
                  </a:cubicBezTo>
                  <a:cubicBezTo>
                    <a:pt x="187929" y="118602"/>
                    <a:pt x="188864" y="118883"/>
                    <a:pt x="189893" y="118976"/>
                  </a:cubicBezTo>
                  <a:cubicBezTo>
                    <a:pt x="188023" y="111505"/>
                    <a:pt x="186900" y="103660"/>
                    <a:pt x="186900" y="95629"/>
                  </a:cubicBezTo>
                  <a:cubicBezTo>
                    <a:pt x="186900" y="42772"/>
                    <a:pt x="229734" y="0"/>
                    <a:pt x="282669" y="0"/>
                  </a:cubicBez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40785BA7-42AC-42C6-95D5-C0D2D604C27F}"/>
              </a:ext>
            </a:extLst>
          </p:cNvPr>
          <p:cNvSpPr/>
          <p:nvPr/>
        </p:nvSpPr>
        <p:spPr>
          <a:xfrm>
            <a:off x="7650280" y="2220853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2.</a:t>
            </a:r>
            <a:r>
              <a:rPr lang="zh-CN" altLang="en-US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组件设计</a:t>
            </a:r>
            <a:endParaRPr lang="zh-CN" altLang="en-US" sz="20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="" xmlns:a16="http://schemas.microsoft.com/office/drawing/2014/main" id="{9C784C3C-5B1F-455F-B84A-2F379B420C06}"/>
              </a:ext>
            </a:extLst>
          </p:cNvPr>
          <p:cNvSpPr/>
          <p:nvPr/>
        </p:nvSpPr>
        <p:spPr>
          <a:xfrm>
            <a:off x="2330245" y="5090609"/>
            <a:ext cx="35248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5. </a:t>
            </a:r>
            <a:r>
              <a:rPr lang="en-US" altLang="zh-CN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Web</a:t>
            </a:r>
            <a:r>
              <a:rPr lang="zh-CN" altLang="en-US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组件访问网络服务</a:t>
            </a:r>
            <a:endParaRPr lang="zh-CN" altLang="en-US" sz="20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BD5841A7-7F33-42CC-A151-D05B0CE7C379}"/>
              </a:ext>
            </a:extLst>
          </p:cNvPr>
          <p:cNvSpPr/>
          <p:nvPr/>
        </p:nvSpPr>
        <p:spPr>
          <a:xfrm>
            <a:off x="2967184" y="3617668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3</a:t>
            </a:r>
            <a:r>
              <a:rPr lang="en-US" altLang="zh-CN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.</a:t>
            </a:r>
            <a:r>
              <a:rPr lang="zh-CN" altLang="en-US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了解</a:t>
            </a:r>
            <a:r>
              <a:rPr lang="en-US" altLang="zh-CN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API</a:t>
            </a:r>
            <a:endParaRPr lang="zh-CN" altLang="en-US" sz="20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="" xmlns:a16="http://schemas.microsoft.com/office/drawing/2014/main" id="{9DAA6AB5-850C-4B36-89EC-9A37E1CF6FF9}"/>
              </a:ext>
            </a:extLst>
          </p:cNvPr>
          <p:cNvSpPr/>
          <p:nvPr/>
        </p:nvSpPr>
        <p:spPr>
          <a:xfrm>
            <a:off x="7621811" y="3659688"/>
            <a:ext cx="1888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4. </a:t>
            </a:r>
            <a:r>
              <a:rPr lang="zh-CN" altLang="en-US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了解</a:t>
            </a:r>
            <a:r>
              <a:rPr lang="en-US" altLang="zh-CN" sz="20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JSON</a:t>
            </a:r>
            <a:endParaRPr lang="zh-CN" altLang="en-US" sz="20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endParaRPr lang="zh-CN" altLang="en-US" sz="20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17715019-8625-4916-89B9-CC4FE9C00581}"/>
              </a:ext>
            </a:extLst>
          </p:cNvPr>
          <p:cNvSpPr/>
          <p:nvPr/>
        </p:nvSpPr>
        <p:spPr>
          <a:xfrm>
            <a:off x="7650280" y="5090609"/>
            <a:ext cx="1888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6.</a:t>
            </a:r>
            <a:r>
              <a:rPr lang="zh-CN" altLang="en-US" sz="20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课堂小练 </a:t>
            </a:r>
          </a:p>
        </p:txBody>
      </p:sp>
    </p:spTree>
    <p:extLst>
      <p:ext uri="{BB962C8B-B14F-4D97-AF65-F5344CB8AC3E}">
        <p14:creationId xmlns="" xmlns:p14="http://schemas.microsoft.com/office/powerpoint/2010/main" val="3530811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928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</a:t>
            </a:r>
            <a:r>
              <a:rPr lang="en-US" sz="5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04</a:t>
            </a:r>
            <a:endParaRPr lang="en-US" sz="5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了解</a:t>
            </a:r>
            <a:r>
              <a:rPr lang="en-US" altLang="zh-CN" sz="2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JSON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=""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4585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3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4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了解</a:t>
                </a: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JSON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1292083" y="4153625"/>
            <a:ext cx="99461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200" dirty="0" smtClean="0"/>
              <a:t> </a:t>
            </a:r>
            <a:r>
              <a:rPr lang="en-US" altLang="zh-CN" sz="2200" dirty="0" smtClean="0"/>
              <a:t>JSON(</a:t>
            </a:r>
            <a:r>
              <a:rPr lang="en-US" altLang="zh-CN" sz="2200" dirty="0" err="1" smtClean="0"/>
              <a:t>JavaScriptObject</a:t>
            </a:r>
            <a:r>
              <a:rPr lang="en-US" altLang="zh-CN" sz="2200" dirty="0" smtClean="0"/>
              <a:t> Notation, JS </a:t>
            </a:r>
            <a:r>
              <a:rPr lang="zh-CN" altLang="en-US" sz="2200" dirty="0" smtClean="0"/>
              <a:t>对象简谱</a:t>
            </a:r>
            <a:r>
              <a:rPr lang="en-US" altLang="zh-CN" sz="2200" dirty="0" smtClean="0"/>
              <a:t>)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200" dirty="0" smtClean="0"/>
              <a:t> </a:t>
            </a:r>
            <a:r>
              <a:rPr lang="zh-CN" altLang="en-US" sz="2200" dirty="0" smtClean="0"/>
              <a:t>是一种</a:t>
            </a:r>
            <a:r>
              <a:rPr lang="zh-CN" altLang="en-US" sz="2200" dirty="0" smtClean="0">
                <a:hlinkClick r:id="rId6"/>
              </a:rPr>
              <a:t>轻量级</a:t>
            </a:r>
            <a:r>
              <a:rPr lang="zh-CN" altLang="en-US" sz="2200" dirty="0" smtClean="0"/>
              <a:t>的数据交换格式。简洁和清晰的层次结构使得 </a:t>
            </a:r>
            <a:r>
              <a:rPr lang="en-US" altLang="zh-CN" sz="2200" dirty="0" smtClean="0"/>
              <a:t>JSON </a:t>
            </a:r>
            <a:r>
              <a:rPr lang="zh-CN" altLang="en-US" sz="2200" dirty="0" smtClean="0"/>
              <a:t>成为理想的数据交换语言。 易于人阅读和编写，同时也易于机器解析和生成，并有效地提升网络传输效率。</a:t>
            </a:r>
            <a:endParaRPr kumimoji="1" lang="zh-CN" altLang="en-US" sz="2200" dirty="0"/>
          </a:p>
          <a:p>
            <a:pPr>
              <a:spcBef>
                <a:spcPct val="50000"/>
              </a:spcBef>
              <a:buFontTx/>
              <a:buChar char="•"/>
            </a:pPr>
            <a:endParaRPr kumimoji="1" lang="zh-CN" altLang="en-US" sz="2200" dirty="0"/>
          </a:p>
        </p:txBody>
      </p:sp>
      <p:pic>
        <p:nvPicPr>
          <p:cNvPr id="20482" name="Picture 2" descr="https://i04piccdn.sogoucdn.com/f16acb54a27eeb8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67484" y="1138749"/>
            <a:ext cx="5635350" cy="26958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856037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了解</a:t>
                </a: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JSON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5524869" y="1675895"/>
            <a:ext cx="63918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左边是一个简单的</a:t>
            </a:r>
            <a:r>
              <a:rPr kumimoji="1" lang="en-US" altLang="zh-CN" sz="2000" dirty="0" smtClean="0"/>
              <a:t>JSON</a:t>
            </a:r>
            <a:r>
              <a:rPr kumimoji="1" lang="zh-CN" altLang="en-US" sz="2000" dirty="0" smtClean="0"/>
              <a:t>格式，它类</a:t>
            </a:r>
            <a:r>
              <a:rPr kumimoji="1" lang="zh-CN" altLang="en-US" sz="2000" dirty="0" smtClean="0"/>
              <a:t>似列</a:t>
            </a:r>
            <a:r>
              <a:rPr kumimoji="1" lang="zh-CN" altLang="en-US" sz="2000" dirty="0" smtClean="0"/>
              <a:t>表，但有些不同。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列表中的元素是按照</a:t>
            </a: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。。。顺序排放的。可以直接通过位置来获取元素。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JSON</a:t>
            </a:r>
            <a:r>
              <a:rPr kumimoji="1" lang="zh-CN" altLang="en-US" sz="2000" dirty="0" smtClean="0"/>
              <a:t>中的元素是按照“键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值”对的形式排放的。即一个键只对应一个值。例如</a:t>
            </a:r>
            <a:r>
              <a:rPr kumimoji="1" lang="en-US" altLang="zh-CN" sz="2000" dirty="0" smtClean="0"/>
              <a:t>status</a:t>
            </a:r>
            <a:r>
              <a:rPr kumimoji="1" lang="zh-CN" altLang="en-US" sz="2000" dirty="0" smtClean="0"/>
              <a:t>是键，对应的值是</a:t>
            </a:r>
            <a:r>
              <a:rPr kumimoji="1" lang="en-US" altLang="zh-CN" sz="2000" dirty="0" smtClean="0"/>
              <a:t>0.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JSON</a:t>
            </a:r>
            <a:r>
              <a:rPr kumimoji="1" lang="zh-CN" altLang="en-US" sz="2000" dirty="0" smtClean="0"/>
              <a:t>中，键是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唯一且不能重复</a:t>
            </a:r>
            <a:r>
              <a:rPr kumimoji="1" lang="zh-CN" altLang="en-US" sz="2000" dirty="0" smtClean="0"/>
              <a:t>的。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JSON</a:t>
            </a:r>
            <a:r>
              <a:rPr kumimoji="1" lang="zh-CN" altLang="en-US" sz="2000" dirty="0" smtClean="0"/>
              <a:t>中，值可以是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任意类型</a:t>
            </a:r>
            <a:r>
              <a:rPr kumimoji="1" lang="zh-CN" altLang="en-US" sz="2000" dirty="0" smtClean="0"/>
              <a:t>的，甚至是一个</a:t>
            </a:r>
            <a:r>
              <a:rPr kumimoji="1" lang="en-US" altLang="zh-CN" sz="2000" dirty="0" smtClean="0"/>
              <a:t>JSON</a:t>
            </a:r>
            <a:r>
              <a:rPr kumimoji="1" lang="zh-CN" altLang="en-US" sz="2000" dirty="0" smtClean="0"/>
              <a:t>。例如，图中的</a:t>
            </a:r>
            <a:r>
              <a:rPr kumimoji="1" lang="en-US" altLang="zh-CN" sz="2000" dirty="0" smtClean="0"/>
              <a:t>result</a:t>
            </a:r>
            <a:r>
              <a:rPr kumimoji="1" lang="zh-CN" altLang="en-US" sz="2000" dirty="0" smtClean="0"/>
              <a:t>键，对应的值就是一个</a:t>
            </a:r>
            <a:r>
              <a:rPr kumimoji="1" lang="en-US" altLang="zh-CN" sz="2000" dirty="0" smtClean="0"/>
              <a:t>JSON</a:t>
            </a:r>
            <a:r>
              <a:rPr kumimoji="1" lang="zh-CN" altLang="en-US" sz="2000" dirty="0" smtClean="0"/>
              <a:t>，里面的内容被 </a:t>
            </a:r>
            <a:r>
              <a:rPr kumimoji="1" lang="en-US" altLang="zh-CN" sz="2000" dirty="0" smtClean="0"/>
              <a:t>{}  </a:t>
            </a:r>
            <a:r>
              <a:rPr kumimoji="1" lang="zh-CN" altLang="en-US" sz="2000" dirty="0" smtClean="0"/>
              <a:t>包住。</a:t>
            </a:r>
            <a:endParaRPr kumimoji="1" lang="zh-CN" alt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endParaRPr kumimoji="1" lang="zh-CN" altLang="en-US" sz="2000" dirty="0"/>
          </a:p>
        </p:txBody>
      </p:sp>
      <p:pic>
        <p:nvPicPr>
          <p:cNvPr id="20483" name="Picture 3" descr="C:\Users\Administrator\AppData\Roaming\Tencent\Users\437797390\QQ\WinTemp\RichOle\_~_OV7(7HVIJ6M$W6ZCBC~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950" y="1784556"/>
            <a:ext cx="4635036" cy="3215148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6625288" y="824020"/>
            <a:ext cx="3270879" cy="647645"/>
          </a:xfrm>
          <a:prstGeom prst="rect">
            <a:avLst/>
          </a:prstGeom>
        </p:spPr>
        <p:txBody>
          <a:bodyPr wrap="square" lIns="68549" tIns="34274" rIns="68549" bIns="34274">
            <a:spAutoFit/>
          </a:bodyPr>
          <a:lstStyle/>
          <a:p>
            <a:pPr defTabSz="68545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spc="38" dirty="0" smtClean="0">
                <a:ln w="11430"/>
                <a:solidFill>
                  <a:srgbClr val="0070C0"/>
                </a:solidFill>
                <a:latin typeface="Calibri"/>
                <a:ea typeface="方正毡笔黑简体" pitchFamily="65" charset="-122"/>
                <a:sym typeface="Arial" pitchFamily="34" charset="0"/>
              </a:rPr>
              <a:t>JSON</a:t>
            </a:r>
            <a:r>
              <a:rPr lang="zh-CN" altLang="en-US" sz="2800" b="1" spc="38" dirty="0" smtClean="0">
                <a:ln w="11430"/>
                <a:solidFill>
                  <a:srgbClr val="0070C0"/>
                </a:solidFill>
                <a:latin typeface="Calibri"/>
                <a:ea typeface="方正毡笔黑简体" pitchFamily="65" charset="-122"/>
                <a:sym typeface="Arial" pitchFamily="34" charset="0"/>
              </a:rPr>
              <a:t>的数据格式</a:t>
            </a:r>
            <a:endParaRPr lang="en-US" altLang="zh-CN" sz="2800" b="1" spc="38" dirty="0">
              <a:ln w="11430"/>
              <a:solidFill>
                <a:srgbClr val="0070C0"/>
              </a:solidFill>
              <a:latin typeface="Calibri"/>
              <a:ea typeface="方正毡笔黑简体" pitchFamily="65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56037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7EB4F0C-A285-498F-92A8-2E8D14088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39" y="2427855"/>
            <a:ext cx="3334358" cy="2744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49DD03B-6D61-48F6-9F1E-610EDCCF8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16650">
            <a:off x="2851967" y="3901311"/>
            <a:ext cx="3137543" cy="1732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397D9DA-D045-4B7C-B304-14F168DF11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28420">
            <a:off x="2396229" y="2132529"/>
            <a:ext cx="2368347" cy="29915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C842FBA-E3F2-4EDA-A29B-C0B22FA7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93907">
            <a:off x="3828049" y="232229"/>
            <a:ext cx="3242596" cy="280349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D55EA90-D95F-4172-B799-5284299B2D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406" y="966315"/>
            <a:ext cx="5098810" cy="49253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B8698B16-EFC0-4DA7-B952-C9BA021358B0}"/>
              </a:ext>
            </a:extLst>
          </p:cNvPr>
          <p:cNvSpPr txBox="1"/>
          <p:nvPr/>
        </p:nvSpPr>
        <p:spPr>
          <a:xfrm>
            <a:off x="4372726" y="2195827"/>
            <a:ext cx="3836588" cy="18928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PART </a:t>
            </a:r>
            <a:r>
              <a:rPr lang="en-US" sz="5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0</a:t>
            </a:r>
            <a:r>
              <a:rPr lang="en-US" sz="5400" b="1" dirty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Web</a:t>
            </a:r>
            <a:r>
              <a:rPr lang="zh-CN" altLang="en-US" sz="2400" b="1" dirty="0" smtClean="0">
                <a:solidFill>
                  <a:srgbClr val="00206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rPr>
              <a:t>组件访问网络服务</a:t>
            </a:r>
            <a:endParaRPr lang="en-US" sz="2400" b="1" dirty="0">
              <a:solidFill>
                <a:srgbClr val="002060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字魂105号-简雅黑" panose="00000500000000000000" pitchFamily="2" charset="-122"/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="" xmlns:a16="http://schemas.microsoft.com/office/drawing/2014/main" id="{077DE40C-E13F-434B-9AD1-BC84300AD75D}"/>
              </a:ext>
            </a:extLst>
          </p:cNvPr>
          <p:cNvCxnSpPr/>
          <p:nvPr/>
        </p:nvCxnSpPr>
        <p:spPr>
          <a:xfrm>
            <a:off x="4420738" y="3454400"/>
            <a:ext cx="57242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D697FFF-1B77-4E94-8B04-98065E1130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77" y="986"/>
            <a:ext cx="1762125" cy="52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16825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发起</a:t>
                </a: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Web</a:t>
                </a: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请求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368709" y="1218697"/>
            <a:ext cx="7919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用</a:t>
            </a:r>
            <a:r>
              <a:rPr kumimoji="1" lang="en-US" altLang="zh-CN" sz="2000" dirty="0" smtClean="0"/>
              <a:t>Web</a:t>
            </a:r>
            <a:r>
              <a:rPr kumimoji="1" lang="zh-CN" altLang="en-US" sz="2000" dirty="0" smtClean="0"/>
              <a:t>客户端组件发起一个</a:t>
            </a:r>
            <a:r>
              <a:rPr kumimoji="1" lang="en-US" altLang="zh-CN" sz="2000" dirty="0" smtClean="0"/>
              <a:t>Web</a:t>
            </a:r>
            <a:r>
              <a:rPr kumimoji="1" lang="zh-CN" altLang="en-US" sz="2000" dirty="0" smtClean="0"/>
              <a:t>请求，以调用天气查询</a:t>
            </a:r>
            <a:r>
              <a:rPr kumimoji="1" lang="en-US" altLang="zh-CN" sz="2000" dirty="0" smtClean="0"/>
              <a:t>API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发</a:t>
            </a:r>
            <a:r>
              <a:rPr kumimoji="1" lang="zh-CN" altLang="en-US" sz="2000" dirty="0" smtClean="0"/>
              <a:t>起请求前，需要先设置好请求的格式和内容</a:t>
            </a:r>
            <a:endParaRPr kumimoji="1" lang="zh-CN" alt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endParaRPr kumimoji="1" lang="zh-CN" altLang="en-US" sz="2000" dirty="0"/>
          </a:p>
        </p:txBody>
      </p:sp>
      <p:pic>
        <p:nvPicPr>
          <p:cNvPr id="18" name="Picture 1" descr="C:\Users\Administrator\AppData\Roaming\Tencent\Users\437797390\QQ\WinTemp\RichOle\`WGW_}4Q9%NLAA0NK~4LLA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612" y="2340751"/>
            <a:ext cx="11891388" cy="2550795"/>
          </a:xfrm>
          <a:prstGeom prst="rect">
            <a:avLst/>
          </a:prstGeom>
          <a:noFill/>
        </p:spPr>
      </p:pic>
      <p:cxnSp>
        <p:nvCxnSpPr>
          <p:cNvPr id="19" name="直接箭头连接符 18"/>
          <p:cNvCxnSpPr/>
          <p:nvPr/>
        </p:nvCxnSpPr>
        <p:spPr>
          <a:xfrm>
            <a:off x="8377085" y="4439264"/>
            <a:ext cx="14747" cy="4277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7128388" y="4910710"/>
            <a:ext cx="25613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要查询的城市名</a:t>
            </a:r>
            <a:endParaRPr kumimoji="1" lang="zh-CN" altLang="en-US" sz="2000" dirty="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9807677" y="2389239"/>
            <a:ext cx="4917" cy="5653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8096864" y="1833212"/>
            <a:ext cx="3868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购买</a:t>
            </a:r>
            <a:r>
              <a:rPr kumimoji="1" lang="en-US" altLang="zh-CN" sz="2000" dirty="0" smtClean="0"/>
              <a:t>API</a:t>
            </a:r>
            <a:r>
              <a:rPr kumimoji="1" lang="zh-CN" altLang="en-US" sz="2000" dirty="0" smtClean="0"/>
              <a:t>时获得的</a:t>
            </a:r>
            <a:r>
              <a:rPr kumimoji="1" lang="en-US" altLang="zh-CN" sz="2000" dirty="0" smtClean="0"/>
              <a:t>APPCODE</a:t>
            </a:r>
            <a:endParaRPr kumimoji="1" lang="zh-CN" altLang="en-US" sz="2000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9556955" y="3805084"/>
            <a:ext cx="29496" cy="181405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4434348" y="5638297"/>
            <a:ext cx="77576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70C0"/>
                </a:solidFill>
              </a:rPr>
              <a:t>				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	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URL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网址</a:t>
            </a:r>
            <a:r>
              <a:rPr lang="en-US" altLang="zh-CN" sz="2000" dirty="0" smtClean="0">
                <a:solidFill>
                  <a:srgbClr val="0070C0"/>
                </a:solidFill>
              </a:rPr>
              <a:t>https</a:t>
            </a:r>
            <a:r>
              <a:rPr lang="en-US" altLang="zh-CN" sz="2000" dirty="0" smtClean="0">
                <a:solidFill>
                  <a:srgbClr val="0070C0"/>
                </a:solidFill>
              </a:rPr>
              <a:t>://jisutianqi.market.alicloudapi.com/weather/query</a:t>
            </a:r>
            <a:r>
              <a:rPr lang="en-US" altLang="zh-CN" sz="2000" dirty="0" smtClean="0">
                <a:solidFill>
                  <a:srgbClr val="FF0000"/>
                </a:solidFill>
              </a:rPr>
              <a:t>?city=</a:t>
            </a:r>
            <a:endParaRPr kumimoji="1" lang="zh-CN" altLang="en-US" sz="20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630130" y="4798141"/>
            <a:ext cx="14747" cy="4277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1410930" y="5210594"/>
            <a:ext cx="3574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该</a:t>
            </a:r>
            <a:r>
              <a:rPr kumimoji="1" lang="en-US" altLang="zh-CN" sz="2000" dirty="0" smtClean="0"/>
              <a:t>API</a:t>
            </a:r>
            <a:r>
              <a:rPr kumimoji="1" lang="zh-CN" altLang="en-US" sz="2000" dirty="0" smtClean="0"/>
              <a:t>的请求格式为</a:t>
            </a:r>
            <a:r>
              <a:rPr kumimoji="1" lang="en-US" altLang="zh-CN" sz="2000" dirty="0" smtClean="0"/>
              <a:t>GET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6348606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 smtClean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Web</a:t>
                </a:r>
                <a:r>
                  <a:rPr lang="zh-CN" altLang="en-US" sz="2400" b="1" dirty="0" smtClean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客户端获</a:t>
                </a:r>
                <a:r>
                  <a:rPr lang="zh-CN" altLang="en-US" sz="2400" b="1" dirty="0" smtClean="0">
                    <a:solidFill>
                      <a:srgbClr val="454545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  <a:sym typeface="字魂105号-简雅黑" panose="00000500000000000000" pitchFamily="2" charset="-122"/>
                  </a:rPr>
                  <a:t>取服务响应</a:t>
                </a:r>
                <a:endParaRPr lang="zh-CN" altLang="en-US" sz="2400" b="1" dirty="0">
                  <a:solidFill>
                    <a:srgbClr val="454545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10" name="Picture 1" descr="C:\Users\Administrator\AppData\Roaming\Tencent\Users\437797390\QQ\WinTemp\RichOle\XS1H$Y%_6@F@%MV8]]2W`8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6842" y="1970146"/>
            <a:ext cx="4678680" cy="2554306"/>
          </a:xfrm>
          <a:prstGeom prst="rect">
            <a:avLst/>
          </a:prstGeom>
          <a:noFill/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5584722" y="1380930"/>
            <a:ext cx="53143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Web</a:t>
            </a:r>
            <a:r>
              <a:rPr kumimoji="1" lang="zh-CN" altLang="en-US" sz="2000" dirty="0" smtClean="0"/>
              <a:t>客户端组件通过右边两个模块获取响应。</a:t>
            </a:r>
            <a:r>
              <a:rPr kumimoji="1" lang="zh-CN" altLang="en-US" sz="2000" dirty="0" smtClean="0"/>
              <a:t>第</a:t>
            </a:r>
            <a:r>
              <a:rPr kumimoji="1" lang="zh-CN" altLang="en-US" sz="2000" dirty="0" smtClean="0"/>
              <a:t>一种获得的是文件，第二种获得的是文本。</a:t>
            </a:r>
            <a:r>
              <a:rPr kumimoji="1" lang="en-US" altLang="zh-CN" sz="2000" dirty="0" smtClean="0"/>
              <a:t>JSON</a:t>
            </a:r>
            <a:r>
              <a:rPr kumimoji="1" lang="zh-CN" altLang="en-US" sz="2000" dirty="0" smtClean="0"/>
              <a:t>本质是一串字符串，即文本。</a:t>
            </a:r>
            <a:endParaRPr kumimoji="1" lang="en-US" altLang="zh-CN" sz="2000" dirty="0" smtClean="0"/>
          </a:p>
          <a:p>
            <a:pPr>
              <a:spcBef>
                <a:spcPct val="50000"/>
              </a:spcBef>
            </a:pPr>
            <a:endParaRPr kumimoji="1" lang="en-US" altLang="zh-CN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响应代码，用来表示是否响应成功。通用的三种代码如下</a:t>
            </a:r>
            <a:endParaRPr kumimoji="1" lang="en-US" altLang="zh-CN" sz="2000" dirty="0" smtClean="0"/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200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，请求已成功，所请求数据将返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还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404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，请求失败，所请求的资源没发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现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500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，服务端出错，不可用</a:t>
            </a:r>
            <a:endParaRPr lang="zh-CN" altLang="en-US" sz="2000" dirty="0" smtClean="0">
              <a:solidFill>
                <a:prstClr val="black"/>
              </a:solidFill>
              <a:latin typeface="Calibri"/>
              <a:ea typeface="宋体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96993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>
            <a:extLst>
              <a:ext uri="{FF2B5EF4-FFF2-40B4-BE49-F238E27FC236}">
                <a16:creationId xmlns="" xmlns:a16="http://schemas.microsoft.com/office/drawing/2014/main" id="{30B8D0C0-64AC-42BD-ADA8-1FC3CCB00007}"/>
              </a:ext>
            </a:extLst>
          </p:cNvPr>
          <p:cNvGrpSpPr/>
          <p:nvPr/>
        </p:nvGrpSpPr>
        <p:grpSpPr>
          <a:xfrm>
            <a:off x="477086" y="424774"/>
            <a:ext cx="5733437" cy="755942"/>
            <a:chOff x="477086" y="424774"/>
            <a:chExt cx="5733437" cy="755942"/>
          </a:xfrm>
        </p:grpSpPr>
        <p:grpSp>
          <p:nvGrpSpPr>
            <p:cNvPr id="4" name="组合 21">
              <a:extLst>
                <a:ext uri="{FF2B5EF4-FFF2-40B4-BE49-F238E27FC236}">
                  <a16:creationId xmlns="" xmlns:a16="http://schemas.microsoft.com/office/drawing/2014/main" id="{185D231F-8147-457F-9483-43C7C79C62FE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6" name="图片 25">
                <a:extLst>
                  <a:ext uri="{FF2B5EF4-FFF2-40B4-BE49-F238E27FC236}">
                    <a16:creationId xmlns="" xmlns:a16="http://schemas.microsoft.com/office/drawing/2014/main" id="{C57EB5F6-25B4-46D8-95C9-CAB0CFDF5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="" xmlns:a16="http://schemas.microsoft.com/office/drawing/2014/main" id="{0B7403D4-ECF4-48DA-9980-8BDA3BD8C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grpSp>
          <p:nvGrpSpPr>
            <p:cNvPr id="7" name="组合 22">
              <a:extLst>
                <a:ext uri="{FF2B5EF4-FFF2-40B4-BE49-F238E27FC236}">
                  <a16:creationId xmlns="" xmlns:a16="http://schemas.microsoft.com/office/drawing/2014/main" id="{511559C5-FF21-47CE-B9C7-98455D97A0B5}"/>
                </a:ext>
              </a:extLst>
            </p:cNvPr>
            <p:cNvGrpSpPr/>
            <p:nvPr/>
          </p:nvGrpSpPr>
          <p:grpSpPr>
            <a:xfrm>
              <a:off x="1303463" y="424774"/>
              <a:ext cx="4907060" cy="701684"/>
              <a:chOff x="342861" y="2818954"/>
              <a:chExt cx="4907060" cy="701684"/>
            </a:xfrm>
          </p:grpSpPr>
          <p:sp>
            <p:nvSpPr>
              <p:cNvPr id="24" name="文本框 21">
                <a:extLst>
                  <a:ext uri="{FF2B5EF4-FFF2-40B4-BE49-F238E27FC236}">
                    <a16:creationId xmlns="" xmlns:a16="http://schemas.microsoft.com/office/drawing/2014/main" id="{B6E22989-E800-40B9-BBF2-6595CBD4F713}"/>
                  </a:ext>
                </a:extLst>
              </p:cNvPr>
              <p:cNvSpPr txBox="1"/>
              <p:nvPr/>
            </p:nvSpPr>
            <p:spPr>
              <a:xfrm>
                <a:off x="383540" y="3266722"/>
                <a:ext cx="39587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文本框 19">
                <a:extLst>
                  <a:ext uri="{FF2B5EF4-FFF2-40B4-BE49-F238E27FC236}">
                    <a16:creationId xmlns="" xmlns:a16="http://schemas.microsoft.com/office/drawing/2014/main" id="{B6F4B8B3-B622-4F2E-89B3-C4F0224F7B68}"/>
                  </a:ext>
                </a:extLst>
              </p:cNvPr>
              <p:cNvSpPr txBox="1"/>
              <p:nvPr/>
            </p:nvSpPr>
            <p:spPr>
              <a:xfrm>
                <a:off x="342861" y="2818954"/>
                <a:ext cx="49070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解析</a:t>
                </a: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JSON</a:t>
                </a: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cs typeface="+mn-ea"/>
                  </a:rPr>
                  <a:t>数据</a:t>
                </a:r>
                <a:endParaRPr kumimoji="0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8C21B2A-4412-4BD6-8309-2A665052E5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943" y="66369"/>
            <a:ext cx="1762125" cy="523875"/>
          </a:xfrm>
          <a:prstGeom prst="rect">
            <a:avLst/>
          </a:prstGeom>
        </p:spPr>
      </p:pic>
      <p:pic>
        <p:nvPicPr>
          <p:cNvPr id="12289" name="Picture 1" descr="C:\Users\Administrator\AppData\Roaming\Tencent\Users\437797390\QQ\WinTemp\RichOle\}QMUOFO7@DST1L8O0T1)(`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1871" y="1494264"/>
            <a:ext cx="8209799" cy="3691054"/>
          </a:xfrm>
          <a:prstGeom prst="rect">
            <a:avLst/>
          </a:prstGeom>
          <a:noFill/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6591449" y="1670861"/>
            <a:ext cx="44259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AppInventor</a:t>
            </a:r>
            <a:r>
              <a:rPr kumimoji="1" lang="zh-CN" altLang="en-US" sz="2000" dirty="0" smtClean="0"/>
              <a:t>里提供了</a:t>
            </a:r>
            <a:r>
              <a:rPr kumimoji="1" lang="en-US" altLang="zh-CN" sz="2000" dirty="0" smtClean="0"/>
              <a:t>JSON</a:t>
            </a:r>
            <a:r>
              <a:rPr kumimoji="1" lang="zh-CN" altLang="en-US" sz="2000" dirty="0" smtClean="0"/>
              <a:t>解码模块，解码后的</a:t>
            </a:r>
            <a:r>
              <a:rPr kumimoji="1" lang="en-US" altLang="zh-CN" sz="2000" dirty="0" smtClean="0"/>
              <a:t>JSON</a:t>
            </a:r>
            <a:r>
              <a:rPr kumimoji="1" lang="zh-CN" altLang="en-US" sz="2000" dirty="0" smtClean="0"/>
              <a:t>就会转变成一个键值对列表。</a:t>
            </a:r>
            <a:endParaRPr kumimoji="1" lang="zh-CN" altLang="en-US" sz="20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293257" y="2698595"/>
            <a:ext cx="858284" cy="5935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200329" y="4099932"/>
            <a:ext cx="713320" cy="252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8026239" y="3852783"/>
            <a:ext cx="32922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在</a:t>
            </a:r>
            <a:r>
              <a:rPr kumimoji="1" lang="zh-CN" altLang="en-US" sz="2000" dirty="0" smtClean="0"/>
              <a:t>键值对列表中，查找键对应的值</a:t>
            </a:r>
            <a:endParaRPr kumimoji="1" lang="zh-CN" altLang="en-US" sz="2000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468281" y="1393902"/>
            <a:ext cx="783943" cy="66787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2B7DBFF0-585D-48C1-AF8E-D7569645E5CA}"/>
              </a:ext>
            </a:extLst>
          </p:cNvPr>
          <p:cNvSpPr/>
          <p:nvPr/>
        </p:nvSpPr>
        <p:spPr>
          <a:xfrm>
            <a:off x="5257020" y="1027807"/>
            <a:ext cx="5448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 </a:t>
            </a:r>
            <a:r>
              <a:rPr kumimoji="1" lang="zh-CN" altLang="en-US" sz="2000" dirty="0" smtClean="0"/>
              <a:t>检</a:t>
            </a:r>
            <a:r>
              <a:rPr kumimoji="1" lang="zh-CN" altLang="en-US" sz="2000" dirty="0" smtClean="0"/>
              <a:t>查响应代码，确保响应成功获得了数据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969938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1040</Words>
  <Application>Microsoft Office PowerPoint</Application>
  <PresentationFormat>自定义</PresentationFormat>
  <Paragraphs>109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鱼w 小</dc:creator>
  <cp:lastModifiedBy>Administrator</cp:lastModifiedBy>
  <cp:revision>127</cp:revision>
  <dcterms:created xsi:type="dcterms:W3CDTF">2019-12-16T01:26:23Z</dcterms:created>
  <dcterms:modified xsi:type="dcterms:W3CDTF">2019-12-27T13:06:31Z</dcterms:modified>
</cp:coreProperties>
</file>