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9" r:id="rId3"/>
    <p:sldId id="275" r:id="rId4"/>
    <p:sldId id="260" r:id="rId5"/>
    <p:sldId id="281" r:id="rId6"/>
    <p:sldId id="299" r:id="rId7"/>
    <p:sldId id="282" r:id="rId8"/>
    <p:sldId id="300" r:id="rId9"/>
    <p:sldId id="283" r:id="rId10"/>
    <p:sldId id="284" r:id="rId11"/>
    <p:sldId id="285" r:id="rId12"/>
    <p:sldId id="286" r:id="rId13"/>
    <p:sldId id="287" r:id="rId14"/>
    <p:sldId id="288" r:id="rId15"/>
    <p:sldId id="301" r:id="rId16"/>
    <p:sldId id="276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998"/>
    <a:srgbClr val="D5A848"/>
    <a:srgbClr val="CD9C3F"/>
    <a:srgbClr val="D6A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82"/>
      </p:cViewPr>
      <p:guideLst>
        <p:guide orient="horz" pos="2160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FF77-E1F1-4256-A9EB-34DD0ECE5F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77E4-AA64-4515-AD0A-969166BA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1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71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45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58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81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64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19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1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0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8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14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8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54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0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E45E3-F364-4D89-AC12-FB800F1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BE8-77FE-4CD6-9733-A84A79002F0B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78CA1-0ACF-46A5-9335-DB19A23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C77B7-3915-4D2D-AA20-6A106E39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D686-AF76-444A-B172-C3A4BE76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873CE-B713-4429-B91F-C75D383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2C6B8-ABE0-4587-842F-6ED46CE1E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4BE8-77FE-4CD6-9733-A84A79002F0B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0A41-6DD5-4BA1-BBC5-4499A5EF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F309-D331-402E-A595-2F93D45D0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弹球游戏</a:t>
            </a:r>
            <a:endParaRPr kumimoji="0" lang="zh-CN" altLang="en-US" sz="2400" b="0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7BFC03F-29CF-4282-9787-52807141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2A04E2C-86C8-4B91-A76C-D7D68BAC6F8D}"/>
              </a:ext>
            </a:extLst>
          </p:cNvPr>
          <p:cNvSpPr txBox="1"/>
          <p:nvPr/>
        </p:nvSpPr>
        <p:spPr>
          <a:xfrm>
            <a:off x="3039926" y="2172791"/>
            <a:ext cx="582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App Inventor </a:t>
            </a: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创意趣味编程</a:t>
            </a:r>
            <a:endParaRPr kumimoji="0" lang="zh-CN" altLang="en-US" sz="36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15308E4-375A-4438-B1FE-2F72481274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33EFBB2-C9D5-4863-87FF-FB2D0D59C110}"/>
              </a:ext>
            </a:extLst>
          </p:cNvPr>
          <p:cNvSpPr txBox="1"/>
          <p:nvPr/>
        </p:nvSpPr>
        <p:spPr>
          <a:xfrm>
            <a:off x="4634822" y="4396509"/>
            <a:ext cx="259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（二）</a:t>
            </a:r>
          </a:p>
        </p:txBody>
      </p:sp>
    </p:spTree>
    <p:extLst>
      <p:ext uri="{BB962C8B-B14F-4D97-AF65-F5344CB8AC3E}">
        <p14:creationId xmlns:p14="http://schemas.microsoft.com/office/powerpoint/2010/main" val="39086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 </a:t>
            </a:r>
            <a:r>
              <a:rPr lang="zh-CN" altLang="en-US" sz="2400" dirty="0"/>
              <a:t>横板与小球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C5E1D-077C-4FFE-B84D-94949C2424DD}"/>
              </a:ext>
            </a:extLst>
          </p:cNvPr>
          <p:cNvSpPr txBox="1"/>
          <p:nvPr/>
        </p:nvSpPr>
        <p:spPr>
          <a:xfrm>
            <a:off x="1368611" y="2343706"/>
            <a:ext cx="371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拖动横板：横板左右移动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8B3C2A-5192-451E-A3C3-C8AFAC176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350" y="2713037"/>
            <a:ext cx="8724351" cy="2304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C0BFC9-B81A-49CC-9664-5F7A1004EB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 </a:t>
            </a:r>
            <a:r>
              <a:rPr lang="zh-CN" altLang="en-US" sz="2400" dirty="0"/>
              <a:t>横板与小球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C5E1D-077C-4FFE-B84D-94949C2424DD}"/>
              </a:ext>
            </a:extLst>
          </p:cNvPr>
          <p:cNvSpPr txBox="1"/>
          <p:nvPr/>
        </p:nvSpPr>
        <p:spPr>
          <a:xfrm>
            <a:off x="1368611" y="2343706"/>
            <a:ext cx="381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横板接住小球：小球反弹，得一分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8B3C2A-5192-451E-A3C3-C8AFAC176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050" y="2718009"/>
            <a:ext cx="7514720" cy="241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E3CE76B-7D23-4D06-8488-AF23D599C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76" y="1180716"/>
            <a:ext cx="3257550" cy="3905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20C77C-F9B3-4A10-828D-7798046DAFB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7" r="-32"/>
          <a:stretch/>
        </p:blipFill>
        <p:spPr>
          <a:xfrm>
            <a:off x="4618680" y="4872116"/>
            <a:ext cx="3477755" cy="1795186"/>
          </a:xfrm>
          <a:prstGeom prst="rect">
            <a:avLst/>
          </a:prstGeom>
        </p:spPr>
      </p:pic>
      <p:sp>
        <p:nvSpPr>
          <p:cNvPr id="2" name="箭头: 下 1">
            <a:extLst>
              <a:ext uri="{FF2B5EF4-FFF2-40B4-BE49-F238E27FC236}">
                <a16:creationId xmlns:a16="http://schemas.microsoft.com/office/drawing/2014/main" id="{116B57B8-CFA2-40AD-B724-B79F1ABF1B00}"/>
              </a:ext>
            </a:extLst>
          </p:cNvPr>
          <p:cNvSpPr/>
          <p:nvPr/>
        </p:nvSpPr>
        <p:spPr>
          <a:xfrm>
            <a:off x="6551720" y="1917577"/>
            <a:ext cx="719092" cy="16246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86FCFA-37B9-44DA-85A9-AACD1377DB1F}"/>
              </a:ext>
            </a:extLst>
          </p:cNvPr>
          <p:cNvSpPr txBox="1"/>
          <p:nvPr/>
        </p:nvSpPr>
        <p:spPr>
          <a:xfrm>
            <a:off x="6347534" y="1528763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反弹算法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3A2F006-CBFC-4540-BF14-E4C3143EF5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3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 </a:t>
            </a:r>
            <a:r>
              <a:rPr lang="zh-CN" altLang="en-US" sz="2400" dirty="0"/>
              <a:t>横板与小球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C5E1D-077C-4FFE-B84D-94949C2424DD}"/>
              </a:ext>
            </a:extLst>
          </p:cNvPr>
          <p:cNvSpPr txBox="1"/>
          <p:nvPr/>
        </p:nvSpPr>
        <p:spPr>
          <a:xfrm>
            <a:off x="1368612" y="2343705"/>
            <a:ext cx="256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小球到达边界：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D8350E-9853-457B-9400-FFD6A9866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204" y="1334207"/>
            <a:ext cx="8215137" cy="532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7A0DC8-CE60-4C54-AE60-933BEEB604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73" y="2794583"/>
            <a:ext cx="3076575" cy="31908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F486B58-9F69-4339-BF53-C44367AD06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sp>
        <p:nvSpPr>
          <p:cNvPr id="2" name="箭头: 下 1">
            <a:extLst>
              <a:ext uri="{FF2B5EF4-FFF2-40B4-BE49-F238E27FC236}">
                <a16:creationId xmlns:a16="http://schemas.microsoft.com/office/drawing/2014/main" id="{32FC18C0-01DE-4500-9DE3-63B44A80E153}"/>
              </a:ext>
            </a:extLst>
          </p:cNvPr>
          <p:cNvSpPr/>
          <p:nvPr/>
        </p:nvSpPr>
        <p:spPr>
          <a:xfrm>
            <a:off x="7972148" y="961597"/>
            <a:ext cx="754602" cy="96482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3B064F-0F90-4AC2-8854-F61609E333A0}"/>
              </a:ext>
            </a:extLst>
          </p:cNvPr>
          <p:cNvSpPr txBox="1"/>
          <p:nvPr/>
        </p:nvSpPr>
        <p:spPr>
          <a:xfrm>
            <a:off x="7022237" y="328307"/>
            <a:ext cx="315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如果是落到最底下的边，游戏结束，报告分数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76C9F90-3807-4476-9DD4-5E62DD734306}"/>
              </a:ext>
            </a:extLst>
          </p:cNvPr>
          <p:cNvSpPr/>
          <p:nvPr/>
        </p:nvSpPr>
        <p:spPr>
          <a:xfrm flipH="1">
            <a:off x="8269550" y="5741322"/>
            <a:ext cx="914400" cy="4882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16D1AE-D93B-4EEE-880B-0E20EBCD30A2}"/>
              </a:ext>
            </a:extLst>
          </p:cNvPr>
          <p:cNvSpPr txBox="1"/>
          <p:nvPr/>
        </p:nvSpPr>
        <p:spPr>
          <a:xfrm>
            <a:off x="9312676" y="5637320"/>
            <a:ext cx="1464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其他的边，直接反弹</a:t>
            </a:r>
          </a:p>
        </p:txBody>
      </p:sp>
    </p:spTree>
    <p:extLst>
      <p:ext uri="{BB962C8B-B14F-4D97-AF65-F5344CB8AC3E}">
        <p14:creationId xmlns:p14="http://schemas.microsoft.com/office/powerpoint/2010/main" val="37699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268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05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课堂小练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4032B8E-5581-4A52-BAF2-9C1249DBB0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Think and Practice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课堂小练</a:t>
                </a: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7B1C340-15FC-47E2-B5AC-173400422B59}"/>
              </a:ext>
            </a:extLst>
          </p:cNvPr>
          <p:cNvSpPr txBox="1"/>
          <p:nvPr/>
        </p:nvSpPr>
        <p:spPr>
          <a:xfrm>
            <a:off x="1344142" y="1334207"/>
            <a:ext cx="944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/>
              <a:t>本次案例实现球速选择功能使用的是什么</a:t>
            </a:r>
            <a:r>
              <a:rPr lang="zh-CN" altLang="en-US" sz="2400" dirty="0">
                <a:solidFill>
                  <a:srgbClr val="FF0000"/>
                </a:solidFill>
              </a:rPr>
              <a:t>组件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A.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全局变量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球速列表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	B.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列表选择框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	C.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标签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48FD56-BB80-48B7-B5FF-4912C439BC5A}"/>
              </a:ext>
            </a:extLst>
          </p:cNvPr>
          <p:cNvSpPr txBox="1"/>
          <p:nvPr/>
        </p:nvSpPr>
        <p:spPr>
          <a:xfrm>
            <a:off x="1368613" y="3149601"/>
            <a:ext cx="9570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本次案例中，小球接住横板时是改变小球的运动方向实现反弹的，那是否能像“逻辑设计</a:t>
            </a:r>
            <a:r>
              <a:rPr lang="en-US" altLang="zh-CN" sz="2400" dirty="0"/>
              <a:t>——</a:t>
            </a:r>
            <a:r>
              <a:rPr lang="zh-CN" altLang="en-US" sz="2400" dirty="0"/>
              <a:t>小球到达边界”那样直接调用反弹功能呢？为什么？</a:t>
            </a:r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A.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能。因为可以直接反弹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B.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不能，因为这个功能不稳定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C.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不能，因为没有边缘数值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601BA56-B430-4C4C-BE7B-E7800EFA5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D4E7232-3A28-4C22-AEDE-332559C4C59E}"/>
              </a:ext>
            </a:extLst>
          </p:cNvPr>
          <p:cNvSpPr txBox="1"/>
          <p:nvPr/>
        </p:nvSpPr>
        <p:spPr>
          <a:xfrm>
            <a:off x="1368612" y="2372953"/>
            <a:ext cx="957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答案：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B19372-5EC4-41FD-8ED3-CA7132BD6F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322"/>
          <a:stretch/>
        </p:blipFill>
        <p:spPr>
          <a:xfrm>
            <a:off x="4806301" y="5772908"/>
            <a:ext cx="6483021" cy="9810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BA6CA83-7096-4AFD-9E04-F1E25E3B4994}"/>
              </a:ext>
            </a:extLst>
          </p:cNvPr>
          <p:cNvSpPr txBox="1"/>
          <p:nvPr/>
        </p:nvSpPr>
        <p:spPr>
          <a:xfrm>
            <a:off x="1368612" y="5772908"/>
            <a:ext cx="168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答案：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0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Think and Practice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课堂小练</a:t>
                </a: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7B1C340-15FC-47E2-B5AC-173400422B59}"/>
              </a:ext>
            </a:extLst>
          </p:cNvPr>
          <p:cNvSpPr txBox="1"/>
          <p:nvPr/>
        </p:nvSpPr>
        <p:spPr>
          <a:xfrm>
            <a:off x="1344142" y="1334207"/>
            <a:ext cx="944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本次案例中的横板和小球的实现分别依靠什么</a:t>
            </a:r>
            <a:r>
              <a:rPr lang="zh-CN" altLang="en-US" sz="2400" dirty="0">
                <a:solidFill>
                  <a:srgbClr val="FF0000"/>
                </a:solidFill>
              </a:rPr>
              <a:t>组件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A.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图像精灵和球形精灵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	B.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球形精灵和图像精灵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A.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球形精灵和球形精灵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	B.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图像精灵和图像精灵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48FD56-BB80-48B7-B5FF-4912C439BC5A}"/>
              </a:ext>
            </a:extLst>
          </p:cNvPr>
          <p:cNvSpPr txBox="1"/>
          <p:nvPr/>
        </p:nvSpPr>
        <p:spPr>
          <a:xfrm>
            <a:off x="1368612" y="3621079"/>
            <a:ext cx="9570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以下哪个组件是不可见的？</a:t>
            </a:r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A.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按钮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B.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标签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C.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图像精灵和球形精灵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D.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信息对话框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601BA56-B430-4C4C-BE7B-E7800EFA5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D4E7232-3A28-4C22-AEDE-332559C4C59E}"/>
              </a:ext>
            </a:extLst>
          </p:cNvPr>
          <p:cNvSpPr txBox="1"/>
          <p:nvPr/>
        </p:nvSpPr>
        <p:spPr>
          <a:xfrm>
            <a:off x="1368612" y="2651760"/>
            <a:ext cx="152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答案：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A6CA83-7096-4AFD-9E04-F1E25E3B4994}"/>
              </a:ext>
            </a:extLst>
          </p:cNvPr>
          <p:cNvSpPr txBox="1"/>
          <p:nvPr/>
        </p:nvSpPr>
        <p:spPr>
          <a:xfrm>
            <a:off x="1368612" y="5772908"/>
            <a:ext cx="168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答案：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3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4294908" y="2955636"/>
            <a:ext cx="3137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9445D1-E322-4C26-A9DF-CC6B1EA555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2468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 nodePh="1">
                                  <p:stCondLst>
                                    <p:cond delay="37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10" y="540861"/>
            <a:ext cx="9681780" cy="5576283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0F7F96FE-E5C0-402B-B83F-348C0F29F945}"/>
              </a:ext>
            </a:extLst>
          </p:cNvPr>
          <p:cNvGrpSpPr/>
          <p:nvPr/>
        </p:nvGrpSpPr>
        <p:grpSpPr>
          <a:xfrm>
            <a:off x="6638322" y="3751423"/>
            <a:ext cx="3771694" cy="866245"/>
            <a:chOff x="6638323" y="3775558"/>
            <a:chExt cx="3771694" cy="86624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8964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ADBF86-36A5-45B6-A3C6-5B75A31D73BA}"/>
                </a:ext>
              </a:extLst>
            </p:cNvPr>
            <p:cNvSpPr/>
            <p:nvPr/>
          </p:nvSpPr>
          <p:spPr>
            <a:xfrm>
              <a:off x="6909346" y="40744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:a16="http://schemas.microsoft.com/office/drawing/2014/main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7EA955-BAC5-4992-8CE2-7070797752BF}"/>
              </a:ext>
            </a:extLst>
          </p:cNvPr>
          <p:cNvGrpSpPr/>
          <p:nvPr/>
        </p:nvGrpSpPr>
        <p:grpSpPr>
          <a:xfrm>
            <a:off x="1846555" y="3284739"/>
            <a:ext cx="4082247" cy="1383552"/>
            <a:chOff x="1874546" y="3258251"/>
            <a:chExt cx="4082247" cy="138355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39FEE4-6054-49C9-A5A8-669253CC9173}"/>
                </a:ext>
              </a:extLst>
            </p:cNvPr>
            <p:cNvSpPr/>
            <p:nvPr/>
          </p:nvSpPr>
          <p:spPr>
            <a:xfrm>
              <a:off x="1874546" y="3258251"/>
              <a:ext cx="4071761" cy="1070358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3. </a:t>
              </a:r>
              <a:r>
                <a:rPr kumimoji="1" lang="zh-CN" alt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组件设计</a:t>
              </a:r>
              <a:endPara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AFFD47D-9370-47A0-B44E-A23152FED7F7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:a16="http://schemas.microsoft.com/office/drawing/2014/main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6FF5E2-C37E-4836-A74C-10781B72357E}"/>
              </a:ext>
            </a:extLst>
          </p:cNvPr>
          <p:cNvGrpSpPr/>
          <p:nvPr/>
        </p:nvGrpSpPr>
        <p:grpSpPr>
          <a:xfrm>
            <a:off x="6415591" y="1900774"/>
            <a:ext cx="4074261" cy="1416116"/>
            <a:chOff x="6415591" y="1900774"/>
            <a:chExt cx="4074261" cy="141611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1E8E14-6BC6-4AEA-9A9E-4F92F7911823}"/>
                </a:ext>
              </a:extLst>
            </p:cNvPr>
            <p:cNvSpPr/>
            <p:nvPr/>
          </p:nvSpPr>
          <p:spPr>
            <a:xfrm>
              <a:off x="6415591" y="1900774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2. </a:t>
              </a:r>
              <a:r>
                <a:rPr kumimoji="1" lang="zh-CN" alt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游戏展示</a:t>
              </a:r>
              <a:endPara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69E6D6-5032-4C63-B890-DC77386006F4}"/>
                </a:ext>
              </a:extLst>
            </p:cNvPr>
            <p:cNvSpPr/>
            <p:nvPr/>
          </p:nvSpPr>
          <p:spPr>
            <a:xfrm>
              <a:off x="6638322" y="2459748"/>
              <a:ext cx="21100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43172C7-CBE5-45C9-9744-64EEF222C4B9}"/>
                </a:ext>
              </a:extLst>
            </p:cNvPr>
            <p:cNvSpPr/>
            <p:nvPr/>
          </p:nvSpPr>
          <p:spPr>
            <a:xfrm>
              <a:off x="6627211" y="27856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0" name="speech-bubble_121922">
              <a:extLst>
                <a:ext uri="{FF2B5EF4-FFF2-40B4-BE49-F238E27FC236}">
                  <a16:creationId xmlns:a16="http://schemas.microsoft.com/office/drawing/2014/main" id="{1DF5DA89-DC61-4EBE-88CC-19320F15B4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8" y="2435762"/>
              <a:ext cx="939922" cy="88112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682D57-D4A2-45F9-A395-94488BE5FF62}"/>
              </a:ext>
            </a:extLst>
          </p:cNvPr>
          <p:cNvGrpSpPr/>
          <p:nvPr/>
        </p:nvGrpSpPr>
        <p:grpSpPr>
          <a:xfrm>
            <a:off x="1819333" y="1834323"/>
            <a:ext cx="4109469" cy="1104281"/>
            <a:chOff x="1859188" y="2393025"/>
            <a:chExt cx="4109469" cy="11042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F599B6-9C4C-464F-87BD-F59EA8FA9DD6}"/>
                </a:ext>
              </a:extLst>
            </p:cNvPr>
            <p:cNvSpPr/>
            <p:nvPr/>
          </p:nvSpPr>
          <p:spPr>
            <a:xfrm>
              <a:off x="1885307" y="2427331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791511-E0C8-43A9-B305-C2CB199A49CA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0E0C8F-D301-4F6E-A363-ACE7531973BB}"/>
                </a:ext>
              </a:extLst>
            </p:cNvPr>
            <p:cNvSpPr/>
            <p:nvPr/>
          </p:nvSpPr>
          <p:spPr>
            <a:xfrm>
              <a:off x="1859188" y="2835599"/>
              <a:ext cx="4109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1. </a:t>
              </a:r>
              <a:r>
                <a:rPr kumimoji="1" lang="zh-CN" alt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课程目标</a:t>
              </a:r>
              <a:endPara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:a16="http://schemas.microsoft.com/office/drawing/2014/main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4" name="TextBox 1">
            <a:extLst>
              <a:ext uri="{FF2B5EF4-FFF2-40B4-BE49-F238E27FC236}">
                <a16:creationId xmlns:a16="http://schemas.microsoft.com/office/drawing/2014/main" id="{11DD8F44-F311-4936-B07A-9AB50ADE37FC}"/>
              </a:ext>
            </a:extLst>
          </p:cNvPr>
          <p:cNvSpPr txBox="1"/>
          <p:nvPr/>
        </p:nvSpPr>
        <p:spPr>
          <a:xfrm>
            <a:off x="5465435" y="830424"/>
            <a:ext cx="1323439" cy="68326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目录</a:t>
            </a:r>
            <a:endParaRPr lang="en-US" sz="4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067BF95-A045-4AFE-A948-101AC07B242D}"/>
              </a:ext>
            </a:extLst>
          </p:cNvPr>
          <p:cNvGrpSpPr/>
          <p:nvPr/>
        </p:nvGrpSpPr>
        <p:grpSpPr>
          <a:xfrm>
            <a:off x="6395091" y="3316890"/>
            <a:ext cx="4075509" cy="1069975"/>
            <a:chOff x="1881284" y="3679825"/>
            <a:chExt cx="4075509" cy="106997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21A3C5-C051-4224-AECC-47C48C64F60C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4.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逻辑设计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2BCC4FA-D5E7-415F-81EB-CBFEA834B4BE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C5FFB8C-77EA-4E0C-8778-0CBA32336449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5" name="wifi-signal-full_17952">
              <a:extLst>
                <a:ext uri="{FF2B5EF4-FFF2-40B4-BE49-F238E27FC236}">
                  <a16:creationId xmlns:a16="http://schemas.microsoft.com/office/drawing/2014/main" id="{D79E35C7-D5EE-4D43-8208-C588983430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286D1C8-3D96-403C-8BEC-C53F275345D1}"/>
              </a:ext>
            </a:extLst>
          </p:cNvPr>
          <p:cNvGrpSpPr/>
          <p:nvPr/>
        </p:nvGrpSpPr>
        <p:grpSpPr>
          <a:xfrm>
            <a:off x="2061218" y="4829784"/>
            <a:ext cx="3857098" cy="861255"/>
            <a:chOff x="2099695" y="3780548"/>
            <a:chExt cx="3857098" cy="86125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9FBC7E6-9C80-4CE2-AE6E-FB3437D3F9B8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0FD31BD-4454-4E01-B238-7C3C360C31A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8" name="wifi-signal-full_17952">
              <a:extLst>
                <a:ext uri="{FF2B5EF4-FFF2-40B4-BE49-F238E27FC236}">
                  <a16:creationId xmlns:a16="http://schemas.microsoft.com/office/drawing/2014/main" id="{A463E983-502A-4880-99F8-C519F37809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:a16="http://schemas.microsoft.com/office/drawing/2014/main" id="{B5E77130-E43B-42AC-AB7F-ED5565DA10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B08A7723-2CE7-4DEC-9999-B81B1E8CE8DA}"/>
              </a:ext>
            </a:extLst>
          </p:cNvPr>
          <p:cNvGrpSpPr/>
          <p:nvPr/>
        </p:nvGrpSpPr>
        <p:grpSpPr>
          <a:xfrm>
            <a:off x="1819333" y="4729443"/>
            <a:ext cx="8681925" cy="1066596"/>
            <a:chOff x="1881284" y="3679825"/>
            <a:chExt cx="4075509" cy="106997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695F01B-A007-4E39-945F-AC5C2E283A64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5.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课堂小练</a:t>
              </a:r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7A1F4C7-A0B5-464B-82D6-5613092261A2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4A48CF9-882A-4308-A64D-A44CD43BAC9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4" name="wifi-signal-full_17952">
              <a:extLst>
                <a:ext uri="{FF2B5EF4-FFF2-40B4-BE49-F238E27FC236}">
                  <a16:creationId xmlns:a16="http://schemas.microsoft.com/office/drawing/2014/main" id="{5FCB5D6A-353A-4C6C-BA3A-3F9AF24523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8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268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04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逻辑设计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253D3C2-A52D-4180-B3D3-153A427485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8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初始化准备工作</a:t>
            </a:r>
            <a:r>
              <a:rPr lang="en-US" altLang="zh-CN" sz="2400" dirty="0"/>
              <a:t>——</a:t>
            </a:r>
            <a:r>
              <a:rPr lang="zh-CN" altLang="en-US" sz="2400" dirty="0"/>
              <a:t>定义变量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ED348C91-F3F3-4BC1-9718-23610B5A5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45" y="1899429"/>
            <a:ext cx="5172543" cy="4500000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A014F4DB-A49E-4E57-B90B-9EEA0DAFD0D7}"/>
              </a:ext>
            </a:extLst>
          </p:cNvPr>
          <p:cNvSpPr txBox="1"/>
          <p:nvPr/>
        </p:nvSpPr>
        <p:spPr>
          <a:xfrm>
            <a:off x="885825" y="2253514"/>
            <a:ext cx="228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避免游戏正常结束后多次出现游戏正常结束界面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B356AA1-C249-4661-B920-4C984E57B925}"/>
              </a:ext>
            </a:extLst>
          </p:cNvPr>
          <p:cNvSpPr txBox="1"/>
          <p:nvPr/>
        </p:nvSpPr>
        <p:spPr>
          <a:xfrm>
            <a:off x="885826" y="3503488"/>
            <a:ext cx="2418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储存小球运动时的速度方向，实现“继续游戏”的功能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C0C45C0-A05C-4574-B3D4-3E675635B30D}"/>
              </a:ext>
            </a:extLst>
          </p:cNvPr>
          <p:cNvSpPr txBox="1"/>
          <p:nvPr/>
        </p:nvSpPr>
        <p:spPr>
          <a:xfrm>
            <a:off x="885824" y="5681633"/>
            <a:ext cx="4130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球速列表，作为“球速选择列表”组件的元素列表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207C311-B63C-4907-A054-718D27567BD6}"/>
              </a:ext>
            </a:extLst>
          </p:cNvPr>
          <p:cNvSpPr txBox="1"/>
          <p:nvPr/>
        </p:nvSpPr>
        <p:spPr>
          <a:xfrm>
            <a:off x="885824" y="4713276"/>
            <a:ext cx="24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选中球速，即小球的运动速度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37BE28C-6BD1-486D-87BD-B55EBCBA4924}"/>
              </a:ext>
            </a:extLst>
          </p:cNvPr>
          <p:cNvCxnSpPr/>
          <p:nvPr/>
        </p:nvCxnSpPr>
        <p:spPr>
          <a:xfrm flipV="1">
            <a:off x="3304707" y="2253514"/>
            <a:ext cx="2643332" cy="427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668103F-8E25-4EDA-A9F3-60376A352D88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3304707" y="2944142"/>
            <a:ext cx="2581189" cy="1021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B13B44A-BF74-4069-A4E1-260023A338CA}"/>
              </a:ext>
            </a:extLst>
          </p:cNvPr>
          <p:cNvCxnSpPr/>
          <p:nvPr/>
        </p:nvCxnSpPr>
        <p:spPr>
          <a:xfrm flipV="1">
            <a:off x="3362833" y="4030462"/>
            <a:ext cx="2523063" cy="852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BAEA3BB-B589-4E1A-A447-304882C7B8D2}"/>
              </a:ext>
            </a:extLst>
          </p:cNvPr>
          <p:cNvCxnSpPr/>
          <p:nvPr/>
        </p:nvCxnSpPr>
        <p:spPr>
          <a:xfrm flipV="1">
            <a:off x="3931472" y="4634144"/>
            <a:ext cx="1954424" cy="1047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4E2C2ACE-B80B-4050-AB04-932AFCF18D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屏幕初始化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F3BEDD-B0B5-434C-9FD4-FD72EAE3D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26" y="2338475"/>
            <a:ext cx="7286625" cy="3333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EDFEFCD-54B1-4322-AD5C-617A43D0392A}"/>
              </a:ext>
            </a:extLst>
          </p:cNvPr>
          <p:cNvSpPr/>
          <p:nvPr/>
        </p:nvSpPr>
        <p:spPr>
          <a:xfrm>
            <a:off x="885825" y="3302493"/>
            <a:ext cx="6944280" cy="2682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4298D5C-C286-4BE1-A4E2-9EBA9E0AFFD2}"/>
              </a:ext>
            </a:extLst>
          </p:cNvPr>
          <p:cNvCxnSpPr/>
          <p:nvPr/>
        </p:nvCxnSpPr>
        <p:spPr>
          <a:xfrm flipV="1">
            <a:off x="7830105" y="3781887"/>
            <a:ext cx="1198485" cy="692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51E7630-4D93-4FA8-9AAE-9AE0CBEBF115}"/>
              </a:ext>
            </a:extLst>
          </p:cNvPr>
          <p:cNvSpPr txBox="1"/>
          <p:nvPr/>
        </p:nvSpPr>
        <p:spPr>
          <a:xfrm>
            <a:off x="9028590" y="3302493"/>
            <a:ext cx="2086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使得小球和横板在水平方向上都位于屏幕的中间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71BA879-437F-4D9D-AA1B-AFF95705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3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球速选择列表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6C4AF5-7C14-44CB-9C33-A40777E89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8" y="2464173"/>
            <a:ext cx="11287125" cy="18097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76DF8B-B324-4760-B26B-D36CE1FC50C5}"/>
              </a:ext>
            </a:extLst>
          </p:cNvPr>
          <p:cNvSpPr txBox="1"/>
          <p:nvPr/>
        </p:nvSpPr>
        <p:spPr>
          <a:xfrm>
            <a:off x="1953087" y="4500980"/>
            <a:ext cx="703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>
                <a:solidFill>
                  <a:srgbClr val="FF0000"/>
                </a:solidFill>
              </a:rPr>
              <a:t>全局变量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球速列表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组件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球速选择列表</a:t>
            </a:r>
            <a:r>
              <a:rPr lang="zh-CN" altLang="en-US" dirty="0"/>
              <a:t>联系起来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EBB2CF3-548A-42BC-8D8B-8ED59DAD2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4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“开始”按钮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AE3E91-B963-4276-A751-277104DE2424}"/>
              </a:ext>
            </a:extLst>
          </p:cNvPr>
          <p:cNvSpPr txBox="1"/>
          <p:nvPr/>
        </p:nvSpPr>
        <p:spPr>
          <a:xfrm>
            <a:off x="330822" y="3178206"/>
            <a:ext cx="3326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暂停游戏：保存小球的运动方向（速度已保存在</a:t>
            </a:r>
            <a:r>
              <a:rPr lang="zh-CN" altLang="en-US" dirty="0">
                <a:solidFill>
                  <a:srgbClr val="FF0000"/>
                </a:solidFill>
              </a:rPr>
              <a:t>全局变量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选中球速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继续游戏：恢复小球的速度和方向</a:t>
            </a:r>
            <a:endParaRPr lang="en-US" altLang="zh-CN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E8BA58B-35E0-404B-AAE3-9D49F0A08E50}"/>
              </a:ext>
            </a:extLst>
          </p:cNvPr>
          <p:cNvSpPr txBox="1"/>
          <p:nvPr/>
        </p:nvSpPr>
        <p:spPr>
          <a:xfrm>
            <a:off x="585926" y="5329236"/>
            <a:ext cx="316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精灵运动的主要属性：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   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速度</a:t>
            </a:r>
            <a:r>
              <a:rPr lang="en-US" altLang="zh-CN" dirty="0"/>
              <a:t>        </a:t>
            </a:r>
            <a:r>
              <a:rPr lang="zh-CN" altLang="en-US" dirty="0">
                <a:solidFill>
                  <a:srgbClr val="FF0000"/>
                </a:solidFill>
              </a:rPr>
              <a:t>方向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E6E54D-A5A4-4797-A7CD-518951C98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226" y="1990428"/>
            <a:ext cx="7816608" cy="3924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05DF0DE-6485-4B41-849F-71C504B13A1E}"/>
              </a:ext>
            </a:extLst>
          </p:cNvPr>
          <p:cNvSpPr/>
          <p:nvPr/>
        </p:nvSpPr>
        <p:spPr>
          <a:xfrm>
            <a:off x="4261282" y="2379216"/>
            <a:ext cx="7428444" cy="158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46F9604-3003-49D7-8ABD-A257626373CD}"/>
              </a:ext>
            </a:extLst>
          </p:cNvPr>
          <p:cNvCxnSpPr>
            <a:endCxn id="13" idx="1"/>
          </p:cNvCxnSpPr>
          <p:nvPr/>
        </p:nvCxnSpPr>
        <p:spPr>
          <a:xfrm flipV="1">
            <a:off x="3444536" y="3173767"/>
            <a:ext cx="816746" cy="25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1FBF1D7-A976-4489-86E3-CE1FEAFC91F1}"/>
              </a:ext>
            </a:extLst>
          </p:cNvPr>
          <p:cNvSpPr/>
          <p:nvPr/>
        </p:nvSpPr>
        <p:spPr>
          <a:xfrm>
            <a:off x="4261282" y="3968318"/>
            <a:ext cx="7428444" cy="2201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58AAFB5-8427-4EF2-AA58-CA6F4B63EEB7}"/>
              </a:ext>
            </a:extLst>
          </p:cNvPr>
          <p:cNvCxnSpPr>
            <a:endCxn id="23" idx="1"/>
          </p:cNvCxnSpPr>
          <p:nvPr/>
        </p:nvCxnSpPr>
        <p:spPr>
          <a:xfrm>
            <a:off x="3444536" y="4223551"/>
            <a:ext cx="816746" cy="845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F24AF395-0C75-4D78-AC5A-F4C0E486E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“开始”按钮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AE3E91-B963-4276-A751-277104DE2424}"/>
              </a:ext>
            </a:extLst>
          </p:cNvPr>
          <p:cNvSpPr txBox="1"/>
          <p:nvPr/>
        </p:nvSpPr>
        <p:spPr>
          <a:xfrm>
            <a:off x="736846" y="3391295"/>
            <a:ext cx="2823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开始游戏：小球在指定位置以选定速度大小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zh-CN" altLang="en-US" dirty="0"/>
              <a:t>随机方向开始运动。相关变量初始化。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7D43ED-2AB7-45E3-A23B-365CC41CC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99" y="1334207"/>
            <a:ext cx="8248650" cy="51244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5F34BD-B79F-4278-BD01-C0E1C3F249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1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Logical   Design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EEF8DD5-EC99-4FE3-B1C8-4D6EA8D266F1}"/>
              </a:ext>
            </a:extLst>
          </p:cNvPr>
          <p:cNvSpPr txBox="1"/>
          <p:nvPr/>
        </p:nvSpPr>
        <p:spPr>
          <a:xfrm>
            <a:off x="885825" y="1528763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“结束”按钮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AE3E91-B963-4276-A751-277104DE2424}"/>
              </a:ext>
            </a:extLst>
          </p:cNvPr>
          <p:cNvSpPr txBox="1"/>
          <p:nvPr/>
        </p:nvSpPr>
        <p:spPr>
          <a:xfrm>
            <a:off x="868677" y="3126786"/>
            <a:ext cx="147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横板复位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5E85F7-9F8D-4336-9C27-00F994D97F0A}"/>
              </a:ext>
            </a:extLst>
          </p:cNvPr>
          <p:cNvSpPr txBox="1"/>
          <p:nvPr/>
        </p:nvSpPr>
        <p:spPr>
          <a:xfrm>
            <a:off x="868677" y="4305888"/>
            <a:ext cx="3000652" cy="66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速度归零</a:t>
            </a:r>
            <a:endParaRPr lang="en-US" altLang="zh-CN" dirty="0"/>
          </a:p>
          <a:p>
            <a:r>
              <a:rPr lang="zh-CN" altLang="en-US" dirty="0"/>
              <a:t>分数清零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B1142B0-F058-43B6-BBCB-2C552010EBAC}"/>
              </a:ext>
            </a:extLst>
          </p:cNvPr>
          <p:cNvSpPr txBox="1"/>
          <p:nvPr/>
        </p:nvSpPr>
        <p:spPr>
          <a:xfrm>
            <a:off x="745725" y="5169857"/>
            <a:ext cx="300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选中球速不变</a:t>
            </a:r>
            <a:endParaRPr lang="en-US" altLang="zh-CN" dirty="0"/>
          </a:p>
          <a:p>
            <a:r>
              <a:rPr lang="zh-CN" altLang="en-US" dirty="0"/>
              <a:t>“开始”按钮恢复初始状态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D3E242-FF67-4724-946B-B81429A9C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00" y="1759595"/>
            <a:ext cx="7267575" cy="431482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6A9F4E25-CE33-4BD6-9820-68AB09116393}"/>
              </a:ext>
            </a:extLst>
          </p:cNvPr>
          <p:cNvSpPr/>
          <p:nvPr/>
        </p:nvSpPr>
        <p:spPr>
          <a:xfrm>
            <a:off x="2112884" y="3020736"/>
            <a:ext cx="1979721" cy="6693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3A66D60-C81A-4780-911D-78390437C3C6}"/>
              </a:ext>
            </a:extLst>
          </p:cNvPr>
          <p:cNvSpPr/>
          <p:nvPr/>
        </p:nvSpPr>
        <p:spPr>
          <a:xfrm>
            <a:off x="2112884" y="4328911"/>
            <a:ext cx="1979721" cy="6463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5EB6DF9-2FF9-4193-BE71-C2104D707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8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1E4E79"/>
      </a:accent1>
      <a:accent2>
        <a:srgbClr val="1E4E79"/>
      </a:accent2>
      <a:accent3>
        <a:srgbClr val="ED7892"/>
      </a:accent3>
      <a:accent4>
        <a:srgbClr val="A7D7DA"/>
      </a:accent4>
      <a:accent5>
        <a:srgbClr val="F9D1D4"/>
      </a:accent5>
      <a:accent6>
        <a:srgbClr val="A7D7DA"/>
      </a:accent6>
      <a:hlink>
        <a:srgbClr val="0563C1"/>
      </a:hlink>
      <a:folHlink>
        <a:srgbClr val="954D72"/>
      </a:folHlink>
    </a:clrScheme>
    <a:fontScheme name="ufkyh5m1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521</Words>
  <Application>Microsoft Office PowerPoint</Application>
  <PresentationFormat>宽屏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黑体</vt:lpstr>
      <vt:lpstr>SimSun</vt:lpstr>
      <vt:lpstr>Microsoft YaHei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</dc:title>
  <dc:creator>Administrator</dc:creator>
  <cp:lastModifiedBy>上清 冯</cp:lastModifiedBy>
  <cp:revision>125</cp:revision>
  <dcterms:created xsi:type="dcterms:W3CDTF">2019-02-15T09:03:40Z</dcterms:created>
  <dcterms:modified xsi:type="dcterms:W3CDTF">2019-12-29T16:05:37Z</dcterms:modified>
</cp:coreProperties>
</file>