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33" r:id="rId3"/>
    <p:sldId id="303" r:id="rId4"/>
    <p:sldId id="304" r:id="rId5"/>
    <p:sldId id="338" r:id="rId6"/>
    <p:sldId id="339" r:id="rId7"/>
    <p:sldId id="340" r:id="rId8"/>
    <p:sldId id="341" r:id="rId9"/>
    <p:sldId id="342" r:id="rId10"/>
    <p:sldId id="323" r:id="rId11"/>
    <p:sldId id="324" r:id="rId12"/>
    <p:sldId id="343" r:id="rId13"/>
    <p:sldId id="325" r:id="rId14"/>
    <p:sldId id="326" r:id="rId15"/>
    <p:sldId id="287" r:id="rId16"/>
    <p:sldId id="288" r:id="rId17"/>
    <p:sldId id="301" r:id="rId18"/>
    <p:sldId id="276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998"/>
    <a:srgbClr val="D5A848"/>
    <a:srgbClr val="CD9C3F"/>
    <a:srgbClr val="D6A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10" y="58"/>
      </p:cViewPr>
      <p:guideLst>
        <p:guide orient="horz" pos="2160"/>
        <p:guide pos="40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3FF77-E1F1-4256-A9EB-34DD0ECE5F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377E4-AA64-4515-AD0A-969166BA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1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4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80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5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752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002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821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81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64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819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5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1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91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471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57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95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496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297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CE45E3-F364-4D89-AC12-FB800F1C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4BE8-77FE-4CD6-9733-A84A79002F0B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D78CA1-0ACF-46A5-9335-DB19A232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C77B7-3915-4D2D-AA20-6A106E39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ED686-AF76-444A-B172-C3A4BE76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873CE-B713-4429-B91F-C75D383D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2C6B8-ABE0-4587-842F-6ED46CE1E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4BE8-77FE-4CD6-9733-A84A79002F0B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C0A41-6DD5-4BA1-BBC5-4499A5EF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BF309-D331-402E-A595-2F93D45D0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7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jp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172791"/>
            <a:ext cx="5821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spc="-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App Inventor </a:t>
            </a: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spc="-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创意趣味编程</a:t>
            </a:r>
            <a:endParaRPr kumimoji="0" lang="zh-CN" altLang="en-US" sz="3600" b="1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B58CB0-26F6-436B-B94D-434CF2CCAB67}"/>
              </a:ext>
            </a:extLst>
          </p:cNvPr>
          <p:cNvSpPr txBox="1"/>
          <p:nvPr/>
        </p:nvSpPr>
        <p:spPr>
          <a:xfrm>
            <a:off x="3039926" y="3180533"/>
            <a:ext cx="5821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7571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-300" noProof="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打地鼠</a:t>
            </a:r>
            <a:endParaRPr lang="en-US" altLang="zh-CN" sz="2400" spc="-300" noProof="0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47B6EFA-7991-4430-A601-C6AC990421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C6D5C7F-A1AD-46AE-8D39-461B20FE102C}"/>
              </a:ext>
            </a:extLst>
          </p:cNvPr>
          <p:cNvSpPr txBox="1"/>
          <p:nvPr/>
        </p:nvSpPr>
        <p:spPr>
          <a:xfrm>
            <a:off x="4634822" y="4396509"/>
            <a:ext cx="259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（三）</a:t>
            </a:r>
          </a:p>
        </p:txBody>
      </p:sp>
    </p:spTree>
    <p:extLst>
      <p:ext uri="{BB962C8B-B14F-4D97-AF65-F5344CB8AC3E}">
        <p14:creationId xmlns:p14="http://schemas.microsoft.com/office/powerpoint/2010/main" val="28241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 nodePh="1">
                                  <p:stCondLst>
                                    <p:cond delay="18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44142" y="499933"/>
              <a:ext cx="3958702" cy="626525"/>
              <a:chOff x="383540" y="2894113"/>
              <a:chExt cx="3958702" cy="626525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Scene Two —— Logical   Design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09" y="2894113"/>
                <a:ext cx="3727171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场景二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EEF8DD5-EC99-4FE3-B1C8-4D6EA8D266F1}"/>
              </a:ext>
            </a:extLst>
          </p:cNvPr>
          <p:cNvSpPr txBox="1"/>
          <p:nvPr/>
        </p:nvSpPr>
        <p:spPr>
          <a:xfrm>
            <a:off x="885825" y="1528763"/>
            <a:ext cx="464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全局变量</a:t>
            </a:r>
            <a:r>
              <a:rPr lang="en-US" altLang="zh-CN" sz="2400" dirty="0"/>
              <a:t>&amp;</a:t>
            </a:r>
            <a:r>
              <a:rPr lang="zh-CN" altLang="en-US" sz="2400" dirty="0"/>
              <a:t>过程定义（续）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72C78B-CBED-4E41-BCC1-680B46DEB9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765" y="2392733"/>
            <a:ext cx="9464463" cy="234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3FC0D64-2485-4993-B9A4-5310EE021977}"/>
              </a:ext>
            </a:extLst>
          </p:cNvPr>
          <p:cNvSpPr txBox="1"/>
          <p:nvPr/>
        </p:nvSpPr>
        <p:spPr>
          <a:xfrm>
            <a:off x="1766656" y="4909351"/>
            <a:ext cx="462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地鼠随机出现在</a:t>
            </a:r>
            <a:r>
              <a:rPr lang="en-US" altLang="zh-CN" dirty="0"/>
              <a:t>5</a:t>
            </a:r>
            <a:r>
              <a:rPr lang="zh-CN" altLang="en-US" dirty="0"/>
              <a:t>个洞中的一个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CDAC961-DF88-4D4F-B759-02359E7FB4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850228" cy="739766"/>
            <a:chOff x="477086" y="440950"/>
            <a:chExt cx="4850228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44142" y="499932"/>
              <a:ext cx="3983172" cy="626526"/>
              <a:chOff x="383540" y="2894112"/>
              <a:chExt cx="3983172" cy="626526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Scene Two —— Logical   Design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3958702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场景二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EEF8DD5-EC99-4FE3-B1C8-4D6EA8D266F1}"/>
              </a:ext>
            </a:extLst>
          </p:cNvPr>
          <p:cNvSpPr txBox="1"/>
          <p:nvPr/>
        </p:nvSpPr>
        <p:spPr>
          <a:xfrm>
            <a:off x="885825" y="1528763"/>
            <a:ext cx="464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按钮</a:t>
            </a:r>
            <a:r>
              <a:rPr lang="en-US" altLang="zh-CN" sz="2400" dirty="0"/>
              <a:t>&amp;</a:t>
            </a:r>
            <a:r>
              <a:rPr lang="zh-CN" altLang="en-US" sz="2400" dirty="0"/>
              <a:t>计时器</a:t>
            </a:r>
            <a:r>
              <a:rPr lang="en-US" altLang="zh-CN" sz="2400" dirty="0"/>
              <a:t>_</a:t>
            </a:r>
            <a:r>
              <a:rPr lang="zh-CN" altLang="en-US" sz="2400" dirty="0"/>
              <a:t>地鼠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66192E-75CE-4099-A001-9F8D9AF095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3397" y="2541195"/>
            <a:ext cx="10376462" cy="30078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7453D35-17EA-40A8-BF01-F3FB36B0E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0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915810" cy="739766"/>
            <a:chOff x="477086" y="440950"/>
            <a:chExt cx="4915810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68611" y="499933"/>
              <a:ext cx="4024285" cy="625177"/>
              <a:chOff x="408009" y="2894113"/>
              <a:chExt cx="4024285" cy="625177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408009" y="3273069"/>
                <a:ext cx="40242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Scene Two </a:t>
                </a:r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 Logical   Design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469718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场景二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EEF8DD5-EC99-4FE3-B1C8-4D6EA8D266F1}"/>
              </a:ext>
            </a:extLst>
          </p:cNvPr>
          <p:cNvSpPr txBox="1"/>
          <p:nvPr/>
        </p:nvSpPr>
        <p:spPr>
          <a:xfrm>
            <a:off x="885825" y="1528763"/>
            <a:ext cx="464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击中地鼠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B9EB3E-45EC-4D11-8292-22F96F6E8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8899" y="2982867"/>
            <a:ext cx="6708627" cy="25310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467F3BA-DA50-4E1E-9F26-920E3AAD966B}"/>
              </a:ext>
            </a:extLst>
          </p:cNvPr>
          <p:cNvSpPr txBox="1"/>
          <p:nvPr/>
        </p:nvSpPr>
        <p:spPr>
          <a:xfrm>
            <a:off x="5956917" y="1990428"/>
            <a:ext cx="3994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命中数：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得分：</a:t>
            </a:r>
            <a:r>
              <a:rPr lang="en-US" altLang="zh-CN" dirty="0"/>
              <a:t>Y</a:t>
            </a:r>
          </a:p>
          <a:p>
            <a:r>
              <a:rPr lang="zh-CN" altLang="en-US" dirty="0"/>
              <a:t>则</a:t>
            </a:r>
            <a:r>
              <a:rPr lang="en-US" altLang="zh-CN" dirty="0"/>
              <a:t>Y = 2 * X – (60 - X)=3 </a:t>
            </a:r>
            <a:r>
              <a:rPr lang="zh-CN" altLang="en-US" dirty="0"/>
              <a:t>* </a:t>
            </a:r>
            <a:r>
              <a:rPr lang="en-US" altLang="zh-CN" dirty="0"/>
              <a:t>X - 60</a:t>
            </a:r>
          </a:p>
          <a:p>
            <a:r>
              <a:rPr lang="zh-CN" altLang="en-US" dirty="0"/>
              <a:t>其中（</a:t>
            </a:r>
            <a:r>
              <a:rPr lang="en-US" altLang="zh-CN" dirty="0"/>
              <a:t>60-X</a:t>
            </a:r>
            <a:r>
              <a:rPr lang="zh-CN" altLang="en-US" dirty="0"/>
              <a:t>）为未命中数（地鼠每</a:t>
            </a:r>
            <a:r>
              <a:rPr lang="en-US" altLang="zh-CN" dirty="0"/>
              <a:t>0.5</a:t>
            </a:r>
            <a:r>
              <a:rPr lang="zh-CN" altLang="en-US" dirty="0"/>
              <a:t>秒移动一次，一共</a:t>
            </a:r>
            <a:r>
              <a:rPr lang="en-US" altLang="zh-CN" dirty="0"/>
              <a:t>30</a:t>
            </a:r>
            <a:r>
              <a:rPr lang="zh-CN" altLang="en-US" dirty="0"/>
              <a:t>秒，</a:t>
            </a:r>
            <a:r>
              <a:rPr lang="en-US" altLang="zh-CN" dirty="0"/>
              <a:t>60</a:t>
            </a:r>
            <a:r>
              <a:rPr lang="zh-CN" altLang="en-US" dirty="0"/>
              <a:t>次）</a:t>
            </a:r>
            <a:endParaRPr lang="en-US" altLang="zh-CN" dirty="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F7E001D9-7316-4217-A58D-7C6500B87A5D}"/>
              </a:ext>
            </a:extLst>
          </p:cNvPr>
          <p:cNvSpPr/>
          <p:nvPr/>
        </p:nvSpPr>
        <p:spPr>
          <a:xfrm rot="19090516" flipV="1">
            <a:off x="5923828" y="4813320"/>
            <a:ext cx="568171" cy="13388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9932CF-7B19-4955-9DC7-A35A680EFEA5}"/>
              </a:ext>
            </a:extLst>
          </p:cNvPr>
          <p:cNvSpPr txBox="1"/>
          <p:nvPr/>
        </p:nvSpPr>
        <p:spPr>
          <a:xfrm>
            <a:off x="6747029" y="5655076"/>
            <a:ext cx="173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倒计时结束时再减去</a:t>
            </a:r>
            <a:r>
              <a:rPr lang="en-US" altLang="zh-CN" dirty="0"/>
              <a:t>60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ED7A42C-BEEC-4EFB-B5B5-E26ACF5F03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0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915810" cy="739766"/>
            <a:chOff x="477086" y="440950"/>
            <a:chExt cx="4915810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68611" y="499933"/>
              <a:ext cx="4024285" cy="625177"/>
              <a:chOff x="408009" y="2894113"/>
              <a:chExt cx="4024285" cy="625177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408009" y="3273069"/>
                <a:ext cx="40242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Scene Two —— Logical   Design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469718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场景二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EEF8DD5-EC99-4FE3-B1C8-4D6EA8D266F1}"/>
              </a:ext>
            </a:extLst>
          </p:cNvPr>
          <p:cNvSpPr txBox="1"/>
          <p:nvPr/>
        </p:nvSpPr>
        <p:spPr>
          <a:xfrm>
            <a:off x="885825" y="1528763"/>
            <a:ext cx="464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 </a:t>
            </a:r>
            <a:r>
              <a:rPr lang="zh-CN" altLang="en-US" sz="2400" dirty="0"/>
              <a:t>计时器</a:t>
            </a:r>
            <a:r>
              <a:rPr lang="en-US" altLang="zh-CN" sz="2400" dirty="0"/>
              <a:t>_</a:t>
            </a:r>
            <a:r>
              <a:rPr lang="zh-CN" altLang="en-US" sz="2400" dirty="0"/>
              <a:t>倒计时</a:t>
            </a:r>
            <a:r>
              <a:rPr lang="en-US" altLang="zh-CN" sz="2400" dirty="0"/>
              <a:t>——</a:t>
            </a:r>
            <a:r>
              <a:rPr lang="zh-CN" altLang="en-US" sz="2400" dirty="0"/>
              <a:t>核心设计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56C0A9-CFEC-41DB-AE0A-D19A2C85D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74" y="2715448"/>
            <a:ext cx="6725842" cy="306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3EE1AED-3807-43F7-9257-446635747C4C}"/>
              </a:ext>
            </a:extLst>
          </p:cNvPr>
          <p:cNvSpPr txBox="1"/>
          <p:nvPr/>
        </p:nvSpPr>
        <p:spPr>
          <a:xfrm>
            <a:off x="7474998" y="2715448"/>
            <a:ext cx="280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倒计时结束时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755C3B3C-3386-4DDA-B9F6-05273CF76EA2}"/>
              </a:ext>
            </a:extLst>
          </p:cNvPr>
          <p:cNvSpPr/>
          <p:nvPr/>
        </p:nvSpPr>
        <p:spPr>
          <a:xfrm rot="4245899">
            <a:off x="6544095" y="2583293"/>
            <a:ext cx="485033" cy="13061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31627464-DFF9-473C-92BB-74E8D9F54AA8}"/>
              </a:ext>
            </a:extLst>
          </p:cNvPr>
          <p:cNvSpPr/>
          <p:nvPr/>
        </p:nvSpPr>
        <p:spPr>
          <a:xfrm rot="3827630">
            <a:off x="7946767" y="4200508"/>
            <a:ext cx="485033" cy="13061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07ABCE-E022-49B1-9D30-5683BC4B2796}"/>
              </a:ext>
            </a:extLst>
          </p:cNvPr>
          <p:cNvSpPr txBox="1"/>
          <p:nvPr/>
        </p:nvSpPr>
        <p:spPr>
          <a:xfrm>
            <a:off x="8840990" y="4243525"/>
            <a:ext cx="138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刚刚的式子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692957B-4F3F-4F6E-9F28-CDC0678AD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0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915810" cy="739766"/>
            <a:chOff x="477086" y="440950"/>
            <a:chExt cx="4915810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68611" y="499933"/>
              <a:ext cx="4024285" cy="625177"/>
              <a:chOff x="408009" y="2894113"/>
              <a:chExt cx="4024285" cy="625177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408009" y="3273069"/>
                <a:ext cx="40242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Scene Two </a:t>
                </a:r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 Logical   Design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469718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场景二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EEF8DD5-EC99-4FE3-B1C8-4D6EA8D266F1}"/>
              </a:ext>
            </a:extLst>
          </p:cNvPr>
          <p:cNvSpPr txBox="1"/>
          <p:nvPr/>
        </p:nvSpPr>
        <p:spPr>
          <a:xfrm>
            <a:off x="885825" y="1528763"/>
            <a:ext cx="464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 </a:t>
            </a:r>
            <a:r>
              <a:rPr lang="zh-CN" altLang="en-US" sz="2400" dirty="0"/>
              <a:t>触碰画布</a:t>
            </a:r>
            <a:r>
              <a:rPr lang="en-US" altLang="zh-CN" sz="2400" dirty="0"/>
              <a:t>——</a:t>
            </a:r>
            <a:r>
              <a:rPr lang="zh-CN" altLang="en-US" sz="2400" dirty="0"/>
              <a:t>核心设计（续）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B9EB3E-45EC-4D11-8292-22F96F6E8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3962" y="2515424"/>
            <a:ext cx="6708627" cy="3074080"/>
          </a:xfrm>
          <a:prstGeom prst="rect">
            <a:avLst/>
          </a:prstGeom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9CD87CE2-DD66-404F-8C74-9728CFA693AD}"/>
              </a:ext>
            </a:extLst>
          </p:cNvPr>
          <p:cNvSpPr/>
          <p:nvPr/>
        </p:nvSpPr>
        <p:spPr>
          <a:xfrm flipH="1">
            <a:off x="7057748" y="4643021"/>
            <a:ext cx="1225118" cy="5237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55AF6F-7FC0-40D5-9B7B-D7B0F3A74F73}"/>
              </a:ext>
            </a:extLst>
          </p:cNvPr>
          <p:cNvSpPr txBox="1"/>
          <p:nvPr/>
        </p:nvSpPr>
        <p:spPr>
          <a:xfrm>
            <a:off x="8531441" y="4607511"/>
            <a:ext cx="162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倒计时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3AE3081-9F9C-44F4-8F9E-4CA68813660D}"/>
              </a:ext>
            </a:extLst>
          </p:cNvPr>
          <p:cNvSpPr/>
          <p:nvPr/>
        </p:nvSpPr>
        <p:spPr>
          <a:xfrm flipH="1">
            <a:off x="5736455" y="2638147"/>
            <a:ext cx="1225118" cy="5237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5D1CEB-B45C-45A1-B2EC-54478FF3D4F3}"/>
              </a:ext>
            </a:extLst>
          </p:cNvPr>
          <p:cNvSpPr txBox="1"/>
          <p:nvPr/>
        </p:nvSpPr>
        <p:spPr>
          <a:xfrm>
            <a:off x="7155402" y="2743200"/>
            <a:ext cx="162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最低</a:t>
            </a:r>
            <a:r>
              <a:rPr lang="en-US" altLang="zh-CN" dirty="0"/>
              <a:t>0</a:t>
            </a:r>
            <a:r>
              <a:rPr lang="zh-CN" altLang="en-US" dirty="0"/>
              <a:t>分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D7D8EF6-17A0-4BA7-AC04-052CC998BD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4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268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06</a:t>
            </a:r>
          </a:p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课堂小练</a:t>
            </a:r>
            <a:endParaRPr lang="en-US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813DD95-0C38-4D4F-87F7-AAAE888201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Think and Practice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课堂小练</a:t>
                </a:r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7B1C340-15FC-47E2-B5AC-173400422B59}"/>
              </a:ext>
            </a:extLst>
          </p:cNvPr>
          <p:cNvSpPr txBox="1"/>
          <p:nvPr/>
        </p:nvSpPr>
        <p:spPr>
          <a:xfrm>
            <a:off x="1344142" y="1334207"/>
            <a:ext cx="9442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/>
              <a:t>本次案例实现切换场景的逻辑块所处的具体位置是？</a:t>
            </a:r>
            <a:endParaRPr lang="en-US" altLang="zh-CN" sz="2400" dirty="0"/>
          </a:p>
          <a:p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A.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内置块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控制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	      B.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内置块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逻辑</a:t>
            </a:r>
            <a:endParaRPr kumimoji="1" lang="en-US" altLang="zh-CN" sz="2400" dirty="0">
              <a:latin typeface="黑体" pitchFamily="49" charset="-122"/>
              <a:ea typeface="黑体" pitchFamily="49" charset="-122"/>
            </a:endParaRPr>
          </a:p>
          <a:p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C.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内置块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过程        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D.Screen1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4E7232-3A28-4C22-AEDE-332559C4C59E}"/>
              </a:ext>
            </a:extLst>
          </p:cNvPr>
          <p:cNvSpPr txBox="1"/>
          <p:nvPr/>
        </p:nvSpPr>
        <p:spPr>
          <a:xfrm>
            <a:off x="1262743" y="2742285"/>
            <a:ext cx="9676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答案：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2657DE-ED68-43F3-AE13-57B6FEA2843F}"/>
              </a:ext>
            </a:extLst>
          </p:cNvPr>
          <p:cNvSpPr txBox="1"/>
          <p:nvPr/>
        </p:nvSpPr>
        <p:spPr>
          <a:xfrm>
            <a:off x="1262742" y="3429000"/>
            <a:ext cx="96760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本次案例中，如果将倒计时计时器的计时间隔改为</a:t>
            </a:r>
            <a:r>
              <a:rPr lang="en-US" altLang="zh-CN" sz="2400" dirty="0"/>
              <a:t>1000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ms</a:t>
            </a:r>
            <a:r>
              <a:rPr lang="zh-CN" altLang="en-US" sz="2400" dirty="0"/>
              <a:t>）</a:t>
            </a:r>
            <a:r>
              <a:rPr lang="en-US" altLang="zh-CN" sz="2400" dirty="0"/>
              <a:t>,</a:t>
            </a:r>
            <a:r>
              <a:rPr lang="zh-CN" altLang="en-US" sz="2400" dirty="0"/>
              <a:t>会产生什么影响？</a:t>
            </a:r>
          </a:p>
          <a:p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A.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没有什么影响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	</a:t>
            </a:r>
          </a:p>
          <a:p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B.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地鼠移动的时间间隔变慢。</a:t>
            </a:r>
            <a:endParaRPr kumimoji="1" lang="en-US" altLang="zh-CN" sz="2400" dirty="0">
              <a:latin typeface="黑体" pitchFamily="49" charset="-122"/>
              <a:ea typeface="黑体" pitchFamily="49" charset="-122"/>
            </a:endParaRPr>
          </a:p>
          <a:p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C.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地鼠移动的次数增加，分数计算公式不再成立。</a:t>
            </a:r>
            <a:endParaRPr kumimoji="1" lang="en-US" altLang="zh-CN" sz="2400" dirty="0">
              <a:latin typeface="黑体" pitchFamily="49" charset="-122"/>
              <a:ea typeface="黑体" pitchFamily="49" charset="-122"/>
            </a:endParaRPr>
          </a:p>
          <a:p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D.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地鼠移动的时间间隔变慢，移动的次数增加。</a:t>
            </a:r>
            <a:endParaRPr kumimoji="1" lang="en-US" altLang="zh-CN" sz="2400" dirty="0">
              <a:latin typeface="黑体" pitchFamily="49" charset="-122"/>
              <a:ea typeface="黑体" pitchFamily="49" charset="-122"/>
            </a:endParaRPr>
          </a:p>
          <a:p>
            <a:endParaRPr kumimoji="1"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85C817-AC85-400F-9BA5-F38D088B5C05}"/>
              </a:ext>
            </a:extLst>
          </p:cNvPr>
          <p:cNvSpPr txBox="1"/>
          <p:nvPr/>
        </p:nvSpPr>
        <p:spPr>
          <a:xfrm>
            <a:off x="1162975" y="5804231"/>
            <a:ext cx="8762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答案：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>
                <a:solidFill>
                  <a:srgbClr val="FF0000"/>
                </a:solidFill>
              </a:rPr>
              <a:t>。地鼠的移动时间间隔由“计时器</a:t>
            </a:r>
            <a:r>
              <a:rPr lang="en-US" altLang="zh-CN" sz="2400" dirty="0">
                <a:solidFill>
                  <a:srgbClr val="FF0000"/>
                </a:solidFill>
              </a:rPr>
              <a:t>_</a:t>
            </a:r>
            <a:r>
              <a:rPr lang="zh-CN" altLang="en-US" sz="2400" dirty="0">
                <a:solidFill>
                  <a:srgbClr val="FF0000"/>
                </a:solidFill>
              </a:rPr>
              <a:t>地鼠”控制，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倒计时计时器只控制游戏时长。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930579-E1F8-4EDD-AD52-CE884CBE85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435" y="4045564"/>
            <a:ext cx="2133600" cy="20288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DDC99EB-FCB8-404B-AB6E-A2A395D996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0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Think and Practice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课堂小练</a:t>
                </a:r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1CFCDD03-1B61-453F-AE2E-F6CCDEA77DB0}"/>
              </a:ext>
            </a:extLst>
          </p:cNvPr>
          <p:cNvSpPr txBox="1"/>
          <p:nvPr/>
        </p:nvSpPr>
        <p:spPr>
          <a:xfrm>
            <a:off x="1162976" y="1407233"/>
            <a:ext cx="9775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本次案例中，如果在下方的如果模块中增加一个“调用地鼠移动”的逻辑，关于其影响说法最全面的是？</a:t>
            </a:r>
          </a:p>
          <a:p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A.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没有什么影响。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	</a:t>
            </a:r>
          </a:p>
          <a:p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B.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地鼠移动次数增加，速度更快。</a:t>
            </a:r>
            <a:endParaRPr kumimoji="1" lang="en-US" altLang="zh-CN" sz="2400" dirty="0">
              <a:latin typeface="黑体" pitchFamily="49" charset="-122"/>
              <a:ea typeface="黑体" pitchFamily="49" charset="-122"/>
            </a:endParaRPr>
          </a:p>
          <a:p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C.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地鼠移动次数增加，分数公式不再成立。移动时间间隔更短。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076CE-6423-4625-AF8C-A69F61DD3DA8}"/>
              </a:ext>
            </a:extLst>
          </p:cNvPr>
          <p:cNvSpPr txBox="1"/>
          <p:nvPr/>
        </p:nvSpPr>
        <p:spPr>
          <a:xfrm>
            <a:off x="1074198" y="3996333"/>
            <a:ext cx="88510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答案：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>
                <a:solidFill>
                  <a:srgbClr val="FF0000"/>
                </a:solidFill>
              </a:rPr>
              <a:t>。因为这样的话，游戏开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始后，只要地鼠被击中便会立刻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移动。移动次数增加，总次数就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不再是</a:t>
            </a:r>
            <a:r>
              <a:rPr lang="en-US" altLang="zh-CN" sz="2400" dirty="0">
                <a:solidFill>
                  <a:srgbClr val="FF0000"/>
                </a:solidFill>
              </a:rPr>
              <a:t>60</a:t>
            </a:r>
            <a:r>
              <a:rPr lang="zh-CN" altLang="en-US" sz="2400" dirty="0">
                <a:solidFill>
                  <a:srgbClr val="FF0000"/>
                </a:solidFill>
              </a:rPr>
              <a:t>次，分数计算公式就不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再成立。</a:t>
            </a:r>
            <a:endParaRPr lang="zh-CN" altLang="en-US" sz="24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CA21084-979F-4E7B-A368-9F0DD88AD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1353" y="3627000"/>
            <a:ext cx="6393147" cy="2412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8CAE8CD-08AA-4A11-987A-6E66FCE6D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3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4294908" y="2955636"/>
            <a:ext cx="3137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再见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9967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39445D1-E322-4C26-A9DF-CC6B1EA555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2468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 nodePh="1">
                                  <p:stCondLst>
                                    <p:cond delay="37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CDF0A2-E5A4-4E3A-AFA8-39644A8EC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3465109"/>
            <a:ext cx="5335636" cy="45765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5929B0-143A-4592-AD8C-A0E4BE4D3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2444284"/>
            <a:ext cx="3559211" cy="1969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0ACA7A-B13A-4890-A90B-731C7D1F3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234" y="-643584"/>
            <a:ext cx="3135376" cy="3960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F16295-837E-41B5-8384-11BC1F5392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44" y="4833511"/>
            <a:ext cx="2564000" cy="2116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C37F2B-3DE4-4442-865E-F4130366EA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56" y="1634651"/>
            <a:ext cx="2849475" cy="36609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E115AE-CF66-4D0F-BA09-4FDB4D030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10" y="540861"/>
            <a:ext cx="9681780" cy="5576283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0F7F96FE-E5C0-402B-B83F-348C0F29F945}"/>
              </a:ext>
            </a:extLst>
          </p:cNvPr>
          <p:cNvGrpSpPr/>
          <p:nvPr/>
        </p:nvGrpSpPr>
        <p:grpSpPr>
          <a:xfrm>
            <a:off x="6638322" y="3751423"/>
            <a:ext cx="3771694" cy="866245"/>
            <a:chOff x="6638323" y="3775558"/>
            <a:chExt cx="3771694" cy="866245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0EB340B-D9F3-4C0B-837D-DA991DD0CAAB}"/>
                </a:ext>
              </a:extLst>
            </p:cNvPr>
            <p:cNvSpPr/>
            <p:nvPr/>
          </p:nvSpPr>
          <p:spPr>
            <a:xfrm>
              <a:off x="6638323" y="3780548"/>
              <a:ext cx="189647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CADBF86-36A5-45B6-A3C6-5B75A31D73BA}"/>
                </a:ext>
              </a:extLst>
            </p:cNvPr>
            <p:cNvSpPr/>
            <p:nvPr/>
          </p:nvSpPr>
          <p:spPr>
            <a:xfrm>
              <a:off x="6909346" y="40744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8" name="group_22974">
              <a:extLst>
                <a:ext uri="{FF2B5EF4-FFF2-40B4-BE49-F238E27FC236}">
                  <a16:creationId xmlns:a16="http://schemas.microsoft.com/office/drawing/2014/main" id="{2D879ADB-9913-4630-9777-300C850549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9" y="3775558"/>
              <a:ext cx="941678" cy="866245"/>
            </a:xfrm>
            <a:custGeom>
              <a:avLst/>
              <a:gdLst>
                <a:gd name="T0" fmla="*/ 1063 w 1485"/>
                <a:gd name="T1" fmla="*/ 120 h 1368"/>
                <a:gd name="T2" fmla="*/ 1131 w 1485"/>
                <a:gd name="T3" fmla="*/ 88 h 1368"/>
                <a:gd name="T4" fmla="*/ 1154 w 1485"/>
                <a:gd name="T5" fmla="*/ 171 h 1368"/>
                <a:gd name="T6" fmla="*/ 1281 w 1485"/>
                <a:gd name="T7" fmla="*/ 424 h 1368"/>
                <a:gd name="T8" fmla="*/ 1281 w 1485"/>
                <a:gd name="T9" fmla="*/ 522 h 1368"/>
                <a:gd name="T10" fmla="*/ 1299 w 1485"/>
                <a:gd name="T11" fmla="*/ 519 h 1368"/>
                <a:gd name="T12" fmla="*/ 1299 w 1485"/>
                <a:gd name="T13" fmla="*/ 619 h 1368"/>
                <a:gd name="T14" fmla="*/ 1244 w 1485"/>
                <a:gd name="T15" fmla="*/ 670 h 1368"/>
                <a:gd name="T16" fmla="*/ 1153 w 1485"/>
                <a:gd name="T17" fmla="*/ 871 h 1368"/>
                <a:gd name="T18" fmla="*/ 1485 w 1485"/>
                <a:gd name="T19" fmla="*/ 1328 h 1368"/>
                <a:gd name="T20" fmla="*/ 1353 w 1485"/>
                <a:gd name="T21" fmla="*/ 1328 h 1368"/>
                <a:gd name="T22" fmla="*/ 1018 w 1485"/>
                <a:gd name="T23" fmla="*/ 845 h 1368"/>
                <a:gd name="T24" fmla="*/ 1083 w 1485"/>
                <a:gd name="T25" fmla="*/ 682 h 1368"/>
                <a:gd name="T26" fmla="*/ 1148 w 1485"/>
                <a:gd name="T27" fmla="*/ 598 h 1368"/>
                <a:gd name="T28" fmla="*/ 1129 w 1485"/>
                <a:gd name="T29" fmla="*/ 436 h 1368"/>
                <a:gd name="T30" fmla="*/ 1129 w 1485"/>
                <a:gd name="T31" fmla="*/ 373 h 1368"/>
                <a:gd name="T32" fmla="*/ 1063 w 1485"/>
                <a:gd name="T33" fmla="*/ 120 h 1368"/>
                <a:gd name="T34" fmla="*/ 465 w 1485"/>
                <a:gd name="T35" fmla="*/ 846 h 1368"/>
                <a:gd name="T36" fmla="*/ 405 w 1485"/>
                <a:gd name="T37" fmla="*/ 682 h 1368"/>
                <a:gd name="T38" fmla="*/ 334 w 1485"/>
                <a:gd name="T39" fmla="*/ 596 h 1368"/>
                <a:gd name="T40" fmla="*/ 358 w 1485"/>
                <a:gd name="T41" fmla="*/ 436 h 1368"/>
                <a:gd name="T42" fmla="*/ 358 w 1485"/>
                <a:gd name="T43" fmla="*/ 372 h 1368"/>
                <a:gd name="T44" fmla="*/ 357 w 1485"/>
                <a:gd name="T45" fmla="*/ 316 h 1368"/>
                <a:gd name="T46" fmla="*/ 372 w 1485"/>
                <a:gd name="T47" fmla="*/ 161 h 1368"/>
                <a:gd name="T48" fmla="*/ 206 w 1485"/>
                <a:gd name="T49" fmla="*/ 424 h 1368"/>
                <a:gd name="T50" fmla="*/ 206 w 1485"/>
                <a:gd name="T51" fmla="*/ 522 h 1368"/>
                <a:gd name="T52" fmla="*/ 188 w 1485"/>
                <a:gd name="T53" fmla="*/ 519 h 1368"/>
                <a:gd name="T54" fmla="*/ 183 w 1485"/>
                <a:gd name="T55" fmla="*/ 617 h 1368"/>
                <a:gd name="T56" fmla="*/ 243 w 1485"/>
                <a:gd name="T57" fmla="*/ 670 h 1368"/>
                <a:gd name="T58" fmla="*/ 329 w 1485"/>
                <a:gd name="T59" fmla="*/ 872 h 1368"/>
                <a:gd name="T60" fmla="*/ 0 w 1485"/>
                <a:gd name="T61" fmla="*/ 1328 h 1368"/>
                <a:gd name="T62" fmla="*/ 132 w 1485"/>
                <a:gd name="T63" fmla="*/ 1328 h 1368"/>
                <a:gd name="T64" fmla="*/ 465 w 1485"/>
                <a:gd name="T65" fmla="*/ 846 h 1368"/>
                <a:gd name="T66" fmla="*/ 941 w 1485"/>
                <a:gd name="T67" fmla="*/ 864 h 1368"/>
                <a:gd name="T68" fmla="*/ 1041 w 1485"/>
                <a:gd name="T69" fmla="*/ 642 h 1368"/>
                <a:gd name="T70" fmla="*/ 1102 w 1485"/>
                <a:gd name="T71" fmla="*/ 586 h 1368"/>
                <a:gd name="T72" fmla="*/ 1102 w 1485"/>
                <a:gd name="T73" fmla="*/ 476 h 1368"/>
                <a:gd name="T74" fmla="*/ 1081 w 1485"/>
                <a:gd name="T75" fmla="*/ 479 h 1368"/>
                <a:gd name="T76" fmla="*/ 1081 w 1485"/>
                <a:gd name="T77" fmla="*/ 372 h 1368"/>
                <a:gd name="T78" fmla="*/ 941 w 1485"/>
                <a:gd name="T79" fmla="*/ 92 h 1368"/>
                <a:gd name="T80" fmla="*/ 916 w 1485"/>
                <a:gd name="T81" fmla="*/ 0 h 1368"/>
                <a:gd name="T82" fmla="*/ 640 w 1485"/>
                <a:gd name="T83" fmla="*/ 73 h 1368"/>
                <a:gd name="T84" fmla="*/ 643 w 1485"/>
                <a:gd name="T85" fmla="*/ 74 h 1368"/>
                <a:gd name="T86" fmla="*/ 406 w 1485"/>
                <a:gd name="T87" fmla="*/ 372 h 1368"/>
                <a:gd name="T88" fmla="*/ 406 w 1485"/>
                <a:gd name="T89" fmla="*/ 479 h 1368"/>
                <a:gd name="T90" fmla="*/ 386 w 1485"/>
                <a:gd name="T91" fmla="*/ 476 h 1368"/>
                <a:gd name="T92" fmla="*/ 380 w 1485"/>
                <a:gd name="T93" fmla="*/ 584 h 1368"/>
                <a:gd name="T94" fmla="*/ 446 w 1485"/>
                <a:gd name="T95" fmla="*/ 642 h 1368"/>
                <a:gd name="T96" fmla="*/ 541 w 1485"/>
                <a:gd name="T97" fmla="*/ 865 h 1368"/>
                <a:gd name="T98" fmla="*/ 178 w 1485"/>
                <a:gd name="T99" fmla="*/ 1368 h 1368"/>
                <a:gd name="T100" fmla="*/ 1307 w 1485"/>
                <a:gd name="T101" fmla="*/ 1368 h 1368"/>
                <a:gd name="T102" fmla="*/ 941 w 1485"/>
                <a:gd name="T103" fmla="*/ 86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5" h="1368">
                  <a:moveTo>
                    <a:pt x="1063" y="120"/>
                  </a:moveTo>
                  <a:cubicBezTo>
                    <a:pt x="1092" y="111"/>
                    <a:pt x="1117" y="101"/>
                    <a:pt x="1131" y="88"/>
                  </a:cubicBezTo>
                  <a:cubicBezTo>
                    <a:pt x="1131" y="88"/>
                    <a:pt x="1132" y="127"/>
                    <a:pt x="1154" y="171"/>
                  </a:cubicBezTo>
                  <a:cubicBezTo>
                    <a:pt x="1269" y="215"/>
                    <a:pt x="1284" y="318"/>
                    <a:pt x="1281" y="424"/>
                  </a:cubicBezTo>
                  <a:lnTo>
                    <a:pt x="1281" y="522"/>
                  </a:lnTo>
                  <a:cubicBezTo>
                    <a:pt x="1287" y="519"/>
                    <a:pt x="1293" y="518"/>
                    <a:pt x="1299" y="519"/>
                  </a:cubicBezTo>
                  <a:cubicBezTo>
                    <a:pt x="1319" y="525"/>
                    <a:pt x="1308" y="584"/>
                    <a:pt x="1299" y="619"/>
                  </a:cubicBezTo>
                  <a:cubicBezTo>
                    <a:pt x="1290" y="653"/>
                    <a:pt x="1264" y="674"/>
                    <a:pt x="1244" y="670"/>
                  </a:cubicBezTo>
                  <a:cubicBezTo>
                    <a:pt x="1230" y="762"/>
                    <a:pt x="1198" y="828"/>
                    <a:pt x="1153" y="871"/>
                  </a:cubicBezTo>
                  <a:cubicBezTo>
                    <a:pt x="1347" y="941"/>
                    <a:pt x="1485" y="1119"/>
                    <a:pt x="1485" y="1328"/>
                  </a:cubicBezTo>
                  <a:lnTo>
                    <a:pt x="1353" y="1328"/>
                  </a:lnTo>
                  <a:cubicBezTo>
                    <a:pt x="1338" y="1123"/>
                    <a:pt x="1209" y="938"/>
                    <a:pt x="1018" y="845"/>
                  </a:cubicBezTo>
                  <a:cubicBezTo>
                    <a:pt x="1047" y="800"/>
                    <a:pt x="1069" y="746"/>
                    <a:pt x="1083" y="682"/>
                  </a:cubicBezTo>
                  <a:cubicBezTo>
                    <a:pt x="1113" y="668"/>
                    <a:pt x="1137" y="638"/>
                    <a:pt x="1148" y="598"/>
                  </a:cubicBezTo>
                  <a:cubicBezTo>
                    <a:pt x="1157" y="564"/>
                    <a:pt x="1182" y="466"/>
                    <a:pt x="1129" y="436"/>
                  </a:cubicBezTo>
                  <a:lnTo>
                    <a:pt x="1129" y="373"/>
                  </a:lnTo>
                  <a:cubicBezTo>
                    <a:pt x="1131" y="316"/>
                    <a:pt x="1134" y="203"/>
                    <a:pt x="1063" y="120"/>
                  </a:cubicBezTo>
                  <a:close/>
                  <a:moveTo>
                    <a:pt x="465" y="846"/>
                  </a:moveTo>
                  <a:cubicBezTo>
                    <a:pt x="438" y="802"/>
                    <a:pt x="418" y="748"/>
                    <a:pt x="405" y="682"/>
                  </a:cubicBezTo>
                  <a:cubicBezTo>
                    <a:pt x="372" y="668"/>
                    <a:pt x="344" y="635"/>
                    <a:pt x="334" y="596"/>
                  </a:cubicBezTo>
                  <a:cubicBezTo>
                    <a:pt x="324" y="556"/>
                    <a:pt x="306" y="465"/>
                    <a:pt x="358" y="436"/>
                  </a:cubicBezTo>
                  <a:lnTo>
                    <a:pt x="358" y="372"/>
                  </a:lnTo>
                  <a:cubicBezTo>
                    <a:pt x="358" y="352"/>
                    <a:pt x="357" y="334"/>
                    <a:pt x="357" y="316"/>
                  </a:cubicBezTo>
                  <a:cubicBezTo>
                    <a:pt x="355" y="256"/>
                    <a:pt x="356" y="204"/>
                    <a:pt x="372" y="161"/>
                  </a:cubicBezTo>
                  <a:cubicBezTo>
                    <a:pt x="175" y="193"/>
                    <a:pt x="206" y="281"/>
                    <a:pt x="206" y="424"/>
                  </a:cubicBezTo>
                  <a:lnTo>
                    <a:pt x="206" y="522"/>
                  </a:lnTo>
                  <a:cubicBezTo>
                    <a:pt x="200" y="519"/>
                    <a:pt x="194" y="518"/>
                    <a:pt x="188" y="519"/>
                  </a:cubicBezTo>
                  <a:cubicBezTo>
                    <a:pt x="168" y="525"/>
                    <a:pt x="174" y="582"/>
                    <a:pt x="183" y="617"/>
                  </a:cubicBezTo>
                  <a:cubicBezTo>
                    <a:pt x="192" y="651"/>
                    <a:pt x="223" y="674"/>
                    <a:pt x="243" y="670"/>
                  </a:cubicBezTo>
                  <a:cubicBezTo>
                    <a:pt x="258" y="766"/>
                    <a:pt x="288" y="830"/>
                    <a:pt x="329" y="872"/>
                  </a:cubicBezTo>
                  <a:cubicBezTo>
                    <a:pt x="137" y="943"/>
                    <a:pt x="0" y="1120"/>
                    <a:pt x="0" y="1328"/>
                  </a:cubicBezTo>
                  <a:lnTo>
                    <a:pt x="132" y="1328"/>
                  </a:lnTo>
                  <a:cubicBezTo>
                    <a:pt x="147" y="1124"/>
                    <a:pt x="275" y="939"/>
                    <a:pt x="465" y="846"/>
                  </a:cubicBezTo>
                  <a:close/>
                  <a:moveTo>
                    <a:pt x="941" y="864"/>
                  </a:moveTo>
                  <a:cubicBezTo>
                    <a:pt x="990" y="816"/>
                    <a:pt x="1025" y="743"/>
                    <a:pt x="1041" y="642"/>
                  </a:cubicBezTo>
                  <a:cubicBezTo>
                    <a:pt x="1063" y="646"/>
                    <a:pt x="1092" y="624"/>
                    <a:pt x="1102" y="586"/>
                  </a:cubicBezTo>
                  <a:cubicBezTo>
                    <a:pt x="1112" y="547"/>
                    <a:pt x="1124" y="482"/>
                    <a:pt x="1102" y="476"/>
                  </a:cubicBezTo>
                  <a:cubicBezTo>
                    <a:pt x="1095" y="475"/>
                    <a:pt x="1088" y="476"/>
                    <a:pt x="1081" y="479"/>
                  </a:cubicBezTo>
                  <a:lnTo>
                    <a:pt x="1081" y="372"/>
                  </a:lnTo>
                  <a:cubicBezTo>
                    <a:pt x="1085" y="254"/>
                    <a:pt x="1069" y="141"/>
                    <a:pt x="941" y="92"/>
                  </a:cubicBezTo>
                  <a:cubicBezTo>
                    <a:pt x="918" y="44"/>
                    <a:pt x="916" y="0"/>
                    <a:pt x="916" y="0"/>
                  </a:cubicBezTo>
                  <a:cubicBezTo>
                    <a:pt x="859" y="52"/>
                    <a:pt x="640" y="73"/>
                    <a:pt x="640" y="73"/>
                  </a:cubicBezTo>
                  <a:lnTo>
                    <a:pt x="643" y="74"/>
                  </a:lnTo>
                  <a:cubicBezTo>
                    <a:pt x="366" y="102"/>
                    <a:pt x="406" y="202"/>
                    <a:pt x="406" y="372"/>
                  </a:cubicBezTo>
                  <a:lnTo>
                    <a:pt x="406" y="479"/>
                  </a:lnTo>
                  <a:cubicBezTo>
                    <a:pt x="399" y="476"/>
                    <a:pt x="392" y="475"/>
                    <a:pt x="386" y="476"/>
                  </a:cubicBezTo>
                  <a:cubicBezTo>
                    <a:pt x="363" y="482"/>
                    <a:pt x="370" y="545"/>
                    <a:pt x="380" y="584"/>
                  </a:cubicBezTo>
                  <a:cubicBezTo>
                    <a:pt x="390" y="622"/>
                    <a:pt x="424" y="647"/>
                    <a:pt x="446" y="642"/>
                  </a:cubicBezTo>
                  <a:cubicBezTo>
                    <a:pt x="463" y="749"/>
                    <a:pt x="496" y="819"/>
                    <a:pt x="541" y="865"/>
                  </a:cubicBezTo>
                  <a:cubicBezTo>
                    <a:pt x="329" y="943"/>
                    <a:pt x="178" y="1139"/>
                    <a:pt x="178" y="1368"/>
                  </a:cubicBezTo>
                  <a:lnTo>
                    <a:pt x="1307" y="1368"/>
                  </a:lnTo>
                  <a:cubicBezTo>
                    <a:pt x="1306" y="1137"/>
                    <a:pt x="1154" y="941"/>
                    <a:pt x="941" y="864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7EA955-BAC5-4992-8CE2-7070797752BF}"/>
              </a:ext>
            </a:extLst>
          </p:cNvPr>
          <p:cNvGrpSpPr/>
          <p:nvPr/>
        </p:nvGrpSpPr>
        <p:grpSpPr>
          <a:xfrm>
            <a:off x="1846555" y="3284739"/>
            <a:ext cx="4082247" cy="1383552"/>
            <a:chOff x="1874546" y="3258251"/>
            <a:chExt cx="4082247" cy="1383552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639FEE4-6054-49C9-A5A8-669253CC9173}"/>
                </a:ext>
              </a:extLst>
            </p:cNvPr>
            <p:cNvSpPr/>
            <p:nvPr/>
          </p:nvSpPr>
          <p:spPr>
            <a:xfrm>
              <a:off x="1874546" y="3258251"/>
              <a:ext cx="4071761" cy="1070358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3. </a:t>
              </a:r>
              <a:r>
                <a:rPr kumimoji="1" lang="zh-CN" alt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初始界面</a:t>
              </a:r>
              <a:endPara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C0E301A-94D1-4C37-8441-61A08C4D35CD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AFFD47D-9370-47A0-B44E-A23152FED7F7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9" name="wifi-signal-full_17952">
              <a:extLst>
                <a:ext uri="{FF2B5EF4-FFF2-40B4-BE49-F238E27FC236}">
                  <a16:creationId xmlns:a16="http://schemas.microsoft.com/office/drawing/2014/main" id="{6D82C68A-186B-4894-A300-96128B324E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46FF5E2-C37E-4836-A74C-10781B72357E}"/>
              </a:ext>
            </a:extLst>
          </p:cNvPr>
          <p:cNvGrpSpPr/>
          <p:nvPr/>
        </p:nvGrpSpPr>
        <p:grpSpPr>
          <a:xfrm>
            <a:off x="6415591" y="1900774"/>
            <a:ext cx="4074261" cy="1416116"/>
            <a:chOff x="6415591" y="1900774"/>
            <a:chExt cx="4074261" cy="1416116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A1E8E14-6BC6-4AEA-9A9E-4F92F7911823}"/>
                </a:ext>
              </a:extLst>
            </p:cNvPr>
            <p:cNvSpPr/>
            <p:nvPr/>
          </p:nvSpPr>
          <p:spPr>
            <a:xfrm>
              <a:off x="6415591" y="1900774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2. </a:t>
              </a:r>
              <a:r>
                <a:rPr kumimoji="1" lang="zh-CN" alt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游戏展示</a:t>
              </a:r>
              <a:endPara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69E6D6-5032-4C63-B890-DC77386006F4}"/>
                </a:ext>
              </a:extLst>
            </p:cNvPr>
            <p:cNvSpPr/>
            <p:nvPr/>
          </p:nvSpPr>
          <p:spPr>
            <a:xfrm>
              <a:off x="6638322" y="2459748"/>
              <a:ext cx="21100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43172C7-CBE5-45C9-9744-64EEF222C4B9}"/>
                </a:ext>
              </a:extLst>
            </p:cNvPr>
            <p:cNvSpPr/>
            <p:nvPr/>
          </p:nvSpPr>
          <p:spPr>
            <a:xfrm>
              <a:off x="6627211" y="2785603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0" name="speech-bubble_121922">
              <a:extLst>
                <a:ext uri="{FF2B5EF4-FFF2-40B4-BE49-F238E27FC236}">
                  <a16:creationId xmlns:a16="http://schemas.microsoft.com/office/drawing/2014/main" id="{1DF5DA89-DC61-4EBE-88CC-19320F15B4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8" y="2435762"/>
              <a:ext cx="939922" cy="881128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6933" h="568969">
                  <a:moveTo>
                    <a:pt x="186787" y="175073"/>
                  </a:moveTo>
                  <a:lnTo>
                    <a:pt x="606933" y="175073"/>
                  </a:lnTo>
                  <a:lnTo>
                    <a:pt x="606933" y="474766"/>
                  </a:lnTo>
                  <a:lnTo>
                    <a:pt x="542311" y="474766"/>
                  </a:lnTo>
                  <a:lnTo>
                    <a:pt x="542311" y="568969"/>
                  </a:lnTo>
                  <a:lnTo>
                    <a:pt x="447978" y="474766"/>
                  </a:lnTo>
                  <a:lnTo>
                    <a:pt x="186787" y="474766"/>
                  </a:lnTo>
                  <a:close/>
                  <a:moveTo>
                    <a:pt x="0" y="0"/>
                  </a:moveTo>
                  <a:lnTo>
                    <a:pt x="420217" y="0"/>
                  </a:lnTo>
                  <a:lnTo>
                    <a:pt x="420217" y="135062"/>
                  </a:lnTo>
                  <a:lnTo>
                    <a:pt x="186797" y="135062"/>
                  </a:lnTo>
                  <a:lnTo>
                    <a:pt x="146776" y="135062"/>
                  </a:lnTo>
                  <a:lnTo>
                    <a:pt x="146776" y="175021"/>
                  </a:lnTo>
                  <a:lnTo>
                    <a:pt x="146776" y="311880"/>
                  </a:lnTo>
                  <a:lnTo>
                    <a:pt x="64634" y="393896"/>
                  </a:lnTo>
                  <a:lnTo>
                    <a:pt x="64634" y="299693"/>
                  </a:lnTo>
                  <a:lnTo>
                    <a:pt x="0" y="299693"/>
                  </a:ln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4682D57-D4A2-45F9-A395-94488BE5FF62}"/>
              </a:ext>
            </a:extLst>
          </p:cNvPr>
          <p:cNvGrpSpPr/>
          <p:nvPr/>
        </p:nvGrpSpPr>
        <p:grpSpPr>
          <a:xfrm>
            <a:off x="1819333" y="1834323"/>
            <a:ext cx="4109469" cy="1104281"/>
            <a:chOff x="1859188" y="2393025"/>
            <a:chExt cx="4109469" cy="110428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EF599B6-9C4C-464F-87BD-F59EA8FA9DD6}"/>
                </a:ext>
              </a:extLst>
            </p:cNvPr>
            <p:cNvSpPr/>
            <p:nvPr/>
          </p:nvSpPr>
          <p:spPr>
            <a:xfrm>
              <a:off x="1885307" y="2427331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1791511-E0C8-43A9-B305-C2CB199A49CA}"/>
                </a:ext>
              </a:extLst>
            </p:cNvPr>
            <p:cNvSpPr/>
            <p:nvPr/>
          </p:nvSpPr>
          <p:spPr>
            <a:xfrm>
              <a:off x="2099695" y="2459748"/>
              <a:ext cx="18880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20E0C8F-D301-4F6E-A363-ACE7531973BB}"/>
                </a:ext>
              </a:extLst>
            </p:cNvPr>
            <p:cNvSpPr/>
            <p:nvPr/>
          </p:nvSpPr>
          <p:spPr>
            <a:xfrm>
              <a:off x="1859188" y="2835599"/>
              <a:ext cx="4109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kumimoji="1" lang="en-US" altLang="zh-CN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1. </a:t>
              </a:r>
              <a:r>
                <a:rPr kumimoji="1" lang="zh-CN" alt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课程目标</a:t>
              </a:r>
              <a:endPara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1" name="cloud-data_72746">
              <a:extLst>
                <a:ext uri="{FF2B5EF4-FFF2-40B4-BE49-F238E27FC236}">
                  <a16:creationId xmlns:a16="http://schemas.microsoft.com/office/drawing/2014/main" id="{7410FC05-3F51-491B-BCFD-8A221D7D62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93744" y="2393025"/>
              <a:ext cx="890345" cy="923865"/>
            </a:xfrm>
            <a:custGeom>
              <a:avLst/>
              <a:gdLst>
                <a:gd name="connsiteX0" fmla="*/ 533304 w 585797"/>
                <a:gd name="connsiteY0" fmla="*/ 452325 h 607851"/>
                <a:gd name="connsiteX1" fmla="*/ 568750 w 585797"/>
                <a:gd name="connsiteY1" fmla="*/ 460265 h 607851"/>
                <a:gd name="connsiteX2" fmla="*/ 585772 w 585797"/>
                <a:gd name="connsiteY2" fmla="*/ 480255 h 607851"/>
                <a:gd name="connsiteX3" fmla="*/ 571088 w 585797"/>
                <a:gd name="connsiteY3" fmla="*/ 502112 h 607851"/>
                <a:gd name="connsiteX4" fmla="*/ 273212 w 585797"/>
                <a:gd name="connsiteY4" fmla="*/ 604395 h 607851"/>
                <a:gd name="connsiteX5" fmla="*/ 252917 w 585797"/>
                <a:gd name="connsiteY5" fmla="*/ 607851 h 607851"/>
                <a:gd name="connsiteX6" fmla="*/ 236924 w 585797"/>
                <a:gd name="connsiteY6" fmla="*/ 605703 h 607851"/>
                <a:gd name="connsiteX7" fmla="*/ 16205 w 585797"/>
                <a:gd name="connsiteY7" fmla="*/ 547322 h 607851"/>
                <a:gd name="connsiteX8" fmla="*/ 25 w 585797"/>
                <a:gd name="connsiteY8" fmla="*/ 527239 h 607851"/>
                <a:gd name="connsiteX9" fmla="*/ 14428 w 585797"/>
                <a:gd name="connsiteY9" fmla="*/ 505755 h 607851"/>
                <a:gd name="connsiteX10" fmla="*/ 50716 w 585797"/>
                <a:gd name="connsiteY10" fmla="*/ 492678 h 607851"/>
                <a:gd name="connsiteX11" fmla="*/ 226449 w 585797"/>
                <a:gd name="connsiteY11" fmla="*/ 539196 h 607851"/>
                <a:gd name="connsiteX12" fmla="*/ 252917 w 585797"/>
                <a:gd name="connsiteY12" fmla="*/ 542652 h 607851"/>
                <a:gd name="connsiteX13" fmla="*/ 286492 w 585797"/>
                <a:gd name="connsiteY13" fmla="*/ 537047 h 607851"/>
                <a:gd name="connsiteX14" fmla="*/ 533215 w 585797"/>
                <a:gd name="connsiteY14" fmla="*/ 346476 h 607851"/>
                <a:gd name="connsiteX15" fmla="*/ 568751 w 585797"/>
                <a:gd name="connsiteY15" fmla="*/ 354414 h 607851"/>
                <a:gd name="connsiteX16" fmla="*/ 585772 w 585797"/>
                <a:gd name="connsiteY16" fmla="*/ 374490 h 607851"/>
                <a:gd name="connsiteX17" fmla="*/ 571089 w 585797"/>
                <a:gd name="connsiteY17" fmla="*/ 396248 h 607851"/>
                <a:gd name="connsiteX18" fmla="*/ 273237 w 585797"/>
                <a:gd name="connsiteY18" fmla="*/ 498500 h 607851"/>
                <a:gd name="connsiteX19" fmla="*/ 252944 w 585797"/>
                <a:gd name="connsiteY19" fmla="*/ 501861 h 607851"/>
                <a:gd name="connsiteX20" fmla="*/ 236952 w 585797"/>
                <a:gd name="connsiteY20" fmla="*/ 499807 h 607851"/>
                <a:gd name="connsiteX21" fmla="*/ 16251 w 585797"/>
                <a:gd name="connsiteY21" fmla="*/ 441444 h 607851"/>
                <a:gd name="connsiteX22" fmla="*/ 73 w 585797"/>
                <a:gd name="connsiteY22" fmla="*/ 421367 h 607851"/>
                <a:gd name="connsiteX23" fmla="*/ 14474 w 585797"/>
                <a:gd name="connsiteY23" fmla="*/ 399983 h 607851"/>
                <a:gd name="connsiteX24" fmla="*/ 50759 w 585797"/>
                <a:gd name="connsiteY24" fmla="*/ 386910 h 607851"/>
                <a:gd name="connsiteX25" fmla="*/ 226478 w 585797"/>
                <a:gd name="connsiteY25" fmla="*/ 433413 h 607851"/>
                <a:gd name="connsiteX26" fmla="*/ 252944 w 585797"/>
                <a:gd name="connsiteY26" fmla="*/ 436775 h 607851"/>
                <a:gd name="connsiteX27" fmla="*/ 286517 w 585797"/>
                <a:gd name="connsiteY27" fmla="*/ 431172 h 607851"/>
                <a:gd name="connsiteX28" fmla="*/ 463638 w 585797"/>
                <a:gd name="connsiteY28" fmla="*/ 224963 h 607851"/>
                <a:gd name="connsiteX29" fmla="*/ 568751 w 585797"/>
                <a:gd name="connsiteY29" fmla="*/ 248492 h 607851"/>
                <a:gd name="connsiteX30" fmla="*/ 585772 w 585797"/>
                <a:gd name="connsiteY30" fmla="*/ 268566 h 607851"/>
                <a:gd name="connsiteX31" fmla="*/ 571089 w 585797"/>
                <a:gd name="connsiteY31" fmla="*/ 290321 h 607851"/>
                <a:gd name="connsiteX32" fmla="*/ 273237 w 585797"/>
                <a:gd name="connsiteY32" fmla="*/ 392560 h 607851"/>
                <a:gd name="connsiteX33" fmla="*/ 252944 w 585797"/>
                <a:gd name="connsiteY33" fmla="*/ 396014 h 607851"/>
                <a:gd name="connsiteX34" fmla="*/ 236952 w 585797"/>
                <a:gd name="connsiteY34" fmla="*/ 393960 h 607851"/>
                <a:gd name="connsiteX35" fmla="*/ 16251 w 585797"/>
                <a:gd name="connsiteY35" fmla="*/ 335511 h 607851"/>
                <a:gd name="connsiteX36" fmla="*/ 73 w 585797"/>
                <a:gd name="connsiteY36" fmla="*/ 315437 h 607851"/>
                <a:gd name="connsiteX37" fmla="*/ 14474 w 585797"/>
                <a:gd name="connsiteY37" fmla="*/ 294056 h 607851"/>
                <a:gd name="connsiteX38" fmla="*/ 138011 w 585797"/>
                <a:gd name="connsiteY38" fmla="*/ 249613 h 607851"/>
                <a:gd name="connsiteX39" fmla="*/ 180094 w 585797"/>
                <a:gd name="connsiteY39" fmla="*/ 263618 h 607851"/>
                <a:gd name="connsiteX40" fmla="*/ 181497 w 585797"/>
                <a:gd name="connsiteY40" fmla="*/ 263711 h 607851"/>
                <a:gd name="connsiteX41" fmla="*/ 182806 w 585797"/>
                <a:gd name="connsiteY41" fmla="*/ 263711 h 607851"/>
                <a:gd name="connsiteX42" fmla="*/ 378444 w 585797"/>
                <a:gd name="connsiteY42" fmla="*/ 263711 h 607851"/>
                <a:gd name="connsiteX43" fmla="*/ 463638 w 585797"/>
                <a:gd name="connsiteY43" fmla="*/ 224963 h 607851"/>
                <a:gd name="connsiteX44" fmla="*/ 282669 w 585797"/>
                <a:gd name="connsiteY44" fmla="*/ 0 h 607851"/>
                <a:gd name="connsiteX45" fmla="*/ 376661 w 585797"/>
                <a:gd name="connsiteY45" fmla="*/ 77792 h 607851"/>
                <a:gd name="connsiteX46" fmla="*/ 378438 w 585797"/>
                <a:gd name="connsiteY46" fmla="*/ 77699 h 607851"/>
                <a:gd name="connsiteX47" fmla="*/ 451106 w 585797"/>
                <a:gd name="connsiteY47" fmla="*/ 150354 h 607851"/>
                <a:gd name="connsiteX48" fmla="*/ 378438 w 585797"/>
                <a:gd name="connsiteY48" fmla="*/ 222916 h 607851"/>
                <a:gd name="connsiteX49" fmla="*/ 182785 w 585797"/>
                <a:gd name="connsiteY49" fmla="*/ 222916 h 607851"/>
                <a:gd name="connsiteX50" fmla="*/ 134620 w 585797"/>
                <a:gd name="connsiteY50" fmla="*/ 170806 h 607851"/>
                <a:gd name="connsiteX51" fmla="*/ 186900 w 585797"/>
                <a:gd name="connsiteY51" fmla="*/ 118602 h 607851"/>
                <a:gd name="connsiteX52" fmla="*/ 189893 w 585797"/>
                <a:gd name="connsiteY52" fmla="*/ 118976 h 607851"/>
                <a:gd name="connsiteX53" fmla="*/ 186900 w 585797"/>
                <a:gd name="connsiteY53" fmla="*/ 95629 h 607851"/>
                <a:gd name="connsiteX54" fmla="*/ 282669 w 5857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5797" h="607851">
                  <a:moveTo>
                    <a:pt x="533304" y="452325"/>
                  </a:moveTo>
                  <a:lnTo>
                    <a:pt x="568750" y="460265"/>
                  </a:lnTo>
                  <a:cubicBezTo>
                    <a:pt x="578290" y="462413"/>
                    <a:pt x="585210" y="470540"/>
                    <a:pt x="585772" y="480255"/>
                  </a:cubicBezTo>
                  <a:cubicBezTo>
                    <a:pt x="586239" y="489969"/>
                    <a:pt x="580254" y="498936"/>
                    <a:pt x="571088" y="502112"/>
                  </a:cubicBezTo>
                  <a:lnTo>
                    <a:pt x="273212" y="604395"/>
                  </a:lnTo>
                  <a:cubicBezTo>
                    <a:pt x="266665" y="606730"/>
                    <a:pt x="259838" y="607851"/>
                    <a:pt x="252917" y="607851"/>
                  </a:cubicBezTo>
                  <a:cubicBezTo>
                    <a:pt x="247586" y="607851"/>
                    <a:pt x="242162" y="607104"/>
                    <a:pt x="236924" y="605703"/>
                  </a:cubicBezTo>
                  <a:lnTo>
                    <a:pt x="16205" y="547322"/>
                  </a:lnTo>
                  <a:cubicBezTo>
                    <a:pt x="6946" y="544894"/>
                    <a:pt x="399" y="536674"/>
                    <a:pt x="25" y="527239"/>
                  </a:cubicBezTo>
                  <a:cubicBezTo>
                    <a:pt x="-442" y="517712"/>
                    <a:pt x="5450" y="509025"/>
                    <a:pt x="14428" y="505755"/>
                  </a:cubicBezTo>
                  <a:lnTo>
                    <a:pt x="50716" y="492678"/>
                  </a:lnTo>
                  <a:lnTo>
                    <a:pt x="226449" y="539196"/>
                  </a:lnTo>
                  <a:cubicBezTo>
                    <a:pt x="235147" y="541531"/>
                    <a:pt x="244032" y="542652"/>
                    <a:pt x="252917" y="542652"/>
                  </a:cubicBezTo>
                  <a:cubicBezTo>
                    <a:pt x="264420" y="542652"/>
                    <a:pt x="275643" y="540784"/>
                    <a:pt x="286492" y="537047"/>
                  </a:cubicBezTo>
                  <a:close/>
                  <a:moveTo>
                    <a:pt x="533215" y="346476"/>
                  </a:moveTo>
                  <a:lnTo>
                    <a:pt x="568751" y="354414"/>
                  </a:lnTo>
                  <a:cubicBezTo>
                    <a:pt x="578290" y="356561"/>
                    <a:pt x="585211" y="364779"/>
                    <a:pt x="585772" y="374490"/>
                  </a:cubicBezTo>
                  <a:cubicBezTo>
                    <a:pt x="586239" y="384202"/>
                    <a:pt x="580254" y="393073"/>
                    <a:pt x="571089" y="396248"/>
                  </a:cubicBezTo>
                  <a:lnTo>
                    <a:pt x="273237" y="498500"/>
                  </a:lnTo>
                  <a:cubicBezTo>
                    <a:pt x="266691" y="500741"/>
                    <a:pt x="259864" y="501861"/>
                    <a:pt x="252944" y="501861"/>
                  </a:cubicBezTo>
                  <a:cubicBezTo>
                    <a:pt x="247613" y="501861"/>
                    <a:pt x="242189" y="501208"/>
                    <a:pt x="236952" y="499807"/>
                  </a:cubicBezTo>
                  <a:lnTo>
                    <a:pt x="16251" y="441444"/>
                  </a:lnTo>
                  <a:cubicBezTo>
                    <a:pt x="7087" y="439016"/>
                    <a:pt x="447" y="430892"/>
                    <a:pt x="73" y="421367"/>
                  </a:cubicBezTo>
                  <a:cubicBezTo>
                    <a:pt x="-301" y="411843"/>
                    <a:pt x="5497" y="403158"/>
                    <a:pt x="14474" y="399983"/>
                  </a:cubicBezTo>
                  <a:lnTo>
                    <a:pt x="50759" y="386910"/>
                  </a:lnTo>
                  <a:lnTo>
                    <a:pt x="226478" y="433413"/>
                  </a:lnTo>
                  <a:cubicBezTo>
                    <a:pt x="235176" y="435655"/>
                    <a:pt x="244060" y="436775"/>
                    <a:pt x="252944" y="436775"/>
                  </a:cubicBezTo>
                  <a:cubicBezTo>
                    <a:pt x="264446" y="436775"/>
                    <a:pt x="275762" y="434907"/>
                    <a:pt x="286517" y="431172"/>
                  </a:cubicBezTo>
                  <a:close/>
                  <a:moveTo>
                    <a:pt x="463638" y="224963"/>
                  </a:moveTo>
                  <a:lnTo>
                    <a:pt x="568751" y="248492"/>
                  </a:lnTo>
                  <a:cubicBezTo>
                    <a:pt x="578290" y="250640"/>
                    <a:pt x="585211" y="258856"/>
                    <a:pt x="585772" y="268566"/>
                  </a:cubicBezTo>
                  <a:cubicBezTo>
                    <a:pt x="586239" y="278277"/>
                    <a:pt x="580254" y="287147"/>
                    <a:pt x="571089" y="290321"/>
                  </a:cubicBezTo>
                  <a:lnTo>
                    <a:pt x="273237" y="392560"/>
                  </a:lnTo>
                  <a:cubicBezTo>
                    <a:pt x="266691" y="394894"/>
                    <a:pt x="259864" y="396014"/>
                    <a:pt x="252944" y="396014"/>
                  </a:cubicBezTo>
                  <a:cubicBezTo>
                    <a:pt x="247613" y="396014"/>
                    <a:pt x="242189" y="395267"/>
                    <a:pt x="236952" y="393960"/>
                  </a:cubicBezTo>
                  <a:lnTo>
                    <a:pt x="16251" y="335511"/>
                  </a:lnTo>
                  <a:cubicBezTo>
                    <a:pt x="7087" y="333084"/>
                    <a:pt x="447" y="324961"/>
                    <a:pt x="73" y="315437"/>
                  </a:cubicBezTo>
                  <a:cubicBezTo>
                    <a:pt x="-301" y="305914"/>
                    <a:pt x="5497" y="297230"/>
                    <a:pt x="14474" y="294056"/>
                  </a:cubicBezTo>
                  <a:lnTo>
                    <a:pt x="138011" y="249613"/>
                  </a:lnTo>
                  <a:cubicBezTo>
                    <a:pt x="150449" y="257362"/>
                    <a:pt x="164570" y="262591"/>
                    <a:pt x="180094" y="263618"/>
                  </a:cubicBezTo>
                  <a:lnTo>
                    <a:pt x="181497" y="263711"/>
                  </a:lnTo>
                  <a:lnTo>
                    <a:pt x="182806" y="263711"/>
                  </a:lnTo>
                  <a:lnTo>
                    <a:pt x="378444" y="263711"/>
                  </a:lnTo>
                  <a:cubicBezTo>
                    <a:pt x="412391" y="263711"/>
                    <a:pt x="442784" y="248679"/>
                    <a:pt x="463638" y="224963"/>
                  </a:cubicBezTo>
                  <a:close/>
                  <a:moveTo>
                    <a:pt x="282669" y="0"/>
                  </a:moveTo>
                  <a:cubicBezTo>
                    <a:pt x="329431" y="0"/>
                    <a:pt x="368337" y="33526"/>
                    <a:pt x="376661" y="77792"/>
                  </a:cubicBezTo>
                  <a:cubicBezTo>
                    <a:pt x="377222" y="77792"/>
                    <a:pt x="377877" y="77699"/>
                    <a:pt x="378438" y="77699"/>
                  </a:cubicBezTo>
                  <a:cubicBezTo>
                    <a:pt x="418560" y="77699"/>
                    <a:pt x="451106" y="110198"/>
                    <a:pt x="451106" y="150354"/>
                  </a:cubicBezTo>
                  <a:cubicBezTo>
                    <a:pt x="451106" y="190417"/>
                    <a:pt x="418560" y="222916"/>
                    <a:pt x="378438" y="222916"/>
                  </a:cubicBezTo>
                  <a:lnTo>
                    <a:pt x="182785" y="222916"/>
                  </a:lnTo>
                  <a:cubicBezTo>
                    <a:pt x="155570" y="221142"/>
                    <a:pt x="134620" y="198449"/>
                    <a:pt x="134620" y="170806"/>
                  </a:cubicBezTo>
                  <a:cubicBezTo>
                    <a:pt x="134620" y="141949"/>
                    <a:pt x="158095" y="118602"/>
                    <a:pt x="186900" y="118602"/>
                  </a:cubicBezTo>
                  <a:cubicBezTo>
                    <a:pt x="187929" y="118602"/>
                    <a:pt x="188864" y="118883"/>
                    <a:pt x="189893" y="118976"/>
                  </a:cubicBezTo>
                  <a:cubicBezTo>
                    <a:pt x="188023" y="111505"/>
                    <a:pt x="186900" y="103660"/>
                    <a:pt x="186900" y="95629"/>
                  </a:cubicBezTo>
                  <a:cubicBezTo>
                    <a:pt x="186900" y="42772"/>
                    <a:pt x="229734" y="0"/>
                    <a:pt x="282669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54" name="TextBox 1">
            <a:extLst>
              <a:ext uri="{FF2B5EF4-FFF2-40B4-BE49-F238E27FC236}">
                <a16:creationId xmlns:a16="http://schemas.microsoft.com/office/drawing/2014/main" id="{11DD8F44-F311-4936-B07A-9AB50ADE37FC}"/>
              </a:ext>
            </a:extLst>
          </p:cNvPr>
          <p:cNvSpPr txBox="1"/>
          <p:nvPr/>
        </p:nvSpPr>
        <p:spPr>
          <a:xfrm>
            <a:off x="5465435" y="830424"/>
            <a:ext cx="1323439" cy="68326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目录</a:t>
            </a:r>
            <a:endParaRPr lang="en-US" sz="48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067BF95-A045-4AFE-A948-101AC07B242D}"/>
              </a:ext>
            </a:extLst>
          </p:cNvPr>
          <p:cNvGrpSpPr/>
          <p:nvPr/>
        </p:nvGrpSpPr>
        <p:grpSpPr>
          <a:xfrm>
            <a:off x="6395091" y="3316890"/>
            <a:ext cx="4075509" cy="1069975"/>
            <a:chOff x="1881284" y="3679825"/>
            <a:chExt cx="4075509" cy="106997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21A3C5-C051-4224-AECC-47C48C64F60C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4. </a:t>
              </a:r>
              <a:r>
                <a:rPr kumimoji="1" lang="zh-CN" alt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场景一</a:t>
              </a:r>
              <a:endPara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2BCC4FA-D5E7-415F-81EB-CBFEA834B4BE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C5FFB8C-77EA-4E0C-8778-0CBA32336449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5" name="wifi-signal-full_17952">
              <a:extLst>
                <a:ext uri="{FF2B5EF4-FFF2-40B4-BE49-F238E27FC236}">
                  <a16:creationId xmlns:a16="http://schemas.microsoft.com/office/drawing/2014/main" id="{D79E35C7-D5EE-4D43-8208-C588983430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286D1C8-3D96-403C-8BEC-C53F275345D1}"/>
              </a:ext>
            </a:extLst>
          </p:cNvPr>
          <p:cNvGrpSpPr/>
          <p:nvPr/>
        </p:nvGrpSpPr>
        <p:grpSpPr>
          <a:xfrm>
            <a:off x="2061218" y="4829784"/>
            <a:ext cx="3857098" cy="861255"/>
            <a:chOff x="2099695" y="3780548"/>
            <a:chExt cx="3857098" cy="861255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9FBC7E6-9C80-4CE2-AE6E-FB3437D3F9B8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0FD31BD-4454-4E01-B238-7C3C360C31A5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8" name="wifi-signal-full_17952">
              <a:extLst>
                <a:ext uri="{FF2B5EF4-FFF2-40B4-BE49-F238E27FC236}">
                  <a16:creationId xmlns:a16="http://schemas.microsoft.com/office/drawing/2014/main" id="{A463E983-502A-4880-99F8-C519F37809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59" name="图片 58">
            <a:extLst>
              <a:ext uri="{FF2B5EF4-FFF2-40B4-BE49-F238E27FC236}">
                <a16:creationId xmlns:a16="http://schemas.microsoft.com/office/drawing/2014/main" id="{B5E77130-E43B-42AC-AB7F-ED5565DA10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B08A7723-2CE7-4DEC-9999-B81B1E8CE8DA}"/>
              </a:ext>
            </a:extLst>
          </p:cNvPr>
          <p:cNvGrpSpPr/>
          <p:nvPr/>
        </p:nvGrpSpPr>
        <p:grpSpPr>
          <a:xfrm>
            <a:off x="1819333" y="4729443"/>
            <a:ext cx="4071761" cy="1066596"/>
            <a:chOff x="1881284" y="3679825"/>
            <a:chExt cx="4075509" cy="106997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695F01B-A007-4E39-945F-AC5C2E283A64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5.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场景二</a:t>
              </a:r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7A1F4C7-A0B5-464B-82D6-5613092261A2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4A48CF9-882A-4308-A64D-A44CD43BAC95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4" name="wifi-signal-full_17952">
              <a:extLst>
                <a:ext uri="{FF2B5EF4-FFF2-40B4-BE49-F238E27FC236}">
                  <a16:creationId xmlns:a16="http://schemas.microsoft.com/office/drawing/2014/main" id="{5FCB5D6A-353A-4C6C-BA3A-3F9AF24523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DF33A02-CAE6-4D35-92C7-C44D6132273D}"/>
              </a:ext>
            </a:extLst>
          </p:cNvPr>
          <p:cNvGrpSpPr/>
          <p:nvPr/>
        </p:nvGrpSpPr>
        <p:grpSpPr>
          <a:xfrm>
            <a:off x="6395091" y="4773950"/>
            <a:ext cx="3950354" cy="1021873"/>
            <a:chOff x="1881284" y="3679825"/>
            <a:chExt cx="4075509" cy="1069975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407A664-9D31-4C50-A987-A1ADF8E4998A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6. 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课堂小练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0C228D3-1F9E-4F79-9D9F-81C966794467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F6BD274-235C-4532-994D-5DBDAAE3FF7F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7" name="wifi-signal-full_17952">
              <a:extLst>
                <a:ext uri="{FF2B5EF4-FFF2-40B4-BE49-F238E27FC236}">
                  <a16:creationId xmlns:a16="http://schemas.microsoft.com/office/drawing/2014/main" id="{9A3A799F-5DD7-43D9-B09E-F0B9B7A838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81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268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05</a:t>
            </a:r>
          </a:p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场景二</a:t>
            </a:r>
            <a:endParaRPr lang="en-US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F085F17-26F6-45DF-ACDE-9790E24A4A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50228" cy="739766"/>
            <a:chOff x="477086" y="440950"/>
            <a:chExt cx="485022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3"/>
              <a:ext cx="3983172" cy="626525"/>
              <a:chOff x="383540" y="2894113"/>
              <a:chExt cx="3983172" cy="626525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Scene Two——Design of Components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958702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场景二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组件设计</a:t>
                </a: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4C15526-502F-4AAA-98DF-1777A3CC96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661" y="1912738"/>
            <a:ext cx="5690348" cy="28451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AC6F88-02E4-41DC-B4E3-7661762E73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" t="464" r="-3909" b="48003"/>
          <a:stretch/>
        </p:blipFill>
        <p:spPr>
          <a:xfrm>
            <a:off x="6923266" y="1703232"/>
            <a:ext cx="2459625" cy="32641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BC1D3D1-E7CE-4192-8CCE-DB636A5642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43" y="2088610"/>
            <a:ext cx="2076450" cy="30003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0995C20-B596-4122-AAAD-9845B92F3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3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50228" cy="739766"/>
            <a:chOff x="477086" y="440950"/>
            <a:chExt cx="485022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3"/>
              <a:ext cx="3983172" cy="626525"/>
              <a:chOff x="383540" y="2894113"/>
              <a:chExt cx="3983172" cy="626525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Scene Two——Design of Components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958702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场景二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组件设计</a:t>
                </a:r>
              </a:p>
            </p:txBody>
          </p:sp>
        </p:grpSp>
      </p:grpSp>
      <p:graphicFrame>
        <p:nvGraphicFramePr>
          <p:cNvPr id="12" name="表格 2">
            <a:extLst>
              <a:ext uri="{FF2B5EF4-FFF2-40B4-BE49-F238E27FC236}">
                <a16:creationId xmlns:a16="http://schemas.microsoft.com/office/drawing/2014/main" id="{3EF69B33-A2A9-40D0-A864-C54B20A27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63155"/>
              </p:ext>
            </p:extLst>
          </p:nvPr>
        </p:nvGraphicFramePr>
        <p:xfrm>
          <a:off x="1131078" y="1176446"/>
          <a:ext cx="10152440" cy="5242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978">
                  <a:extLst>
                    <a:ext uri="{9D8B030D-6E8A-4147-A177-3AD203B41FA5}">
                      <a16:colId xmlns:a16="http://schemas.microsoft.com/office/drawing/2014/main" val="2372497532"/>
                    </a:ext>
                  </a:extLst>
                </a:gridCol>
                <a:gridCol w="1563889">
                  <a:extLst>
                    <a:ext uri="{9D8B030D-6E8A-4147-A177-3AD203B41FA5}">
                      <a16:colId xmlns:a16="http://schemas.microsoft.com/office/drawing/2014/main" val="612908156"/>
                    </a:ext>
                  </a:extLst>
                </a:gridCol>
                <a:gridCol w="2786314">
                  <a:extLst>
                    <a:ext uri="{9D8B030D-6E8A-4147-A177-3AD203B41FA5}">
                      <a16:colId xmlns:a16="http://schemas.microsoft.com/office/drawing/2014/main" val="3572936572"/>
                    </a:ext>
                  </a:extLst>
                </a:gridCol>
                <a:gridCol w="1783205">
                  <a:extLst>
                    <a:ext uri="{9D8B030D-6E8A-4147-A177-3AD203B41FA5}">
                      <a16:colId xmlns:a16="http://schemas.microsoft.com/office/drawing/2014/main" val="168357171"/>
                    </a:ext>
                  </a:extLst>
                </a:gridCol>
                <a:gridCol w="2469054">
                  <a:extLst>
                    <a:ext uri="{9D8B030D-6E8A-4147-A177-3AD203B41FA5}">
                      <a16:colId xmlns:a16="http://schemas.microsoft.com/office/drawing/2014/main" val="3051647633"/>
                    </a:ext>
                  </a:extLst>
                </a:gridCol>
              </a:tblGrid>
              <a:tr h="6114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组件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所在组件栏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用途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命名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属性设置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237944"/>
                  </a:ext>
                </a:extLst>
              </a:tr>
              <a:tr h="962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屏幕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  <a:latin typeface="+mn-lt"/>
                        </a:rPr>
                        <a:t>Screen</a:t>
                      </a:r>
                      <a:endParaRPr lang="zh-CN" altLang="en-US" sz="1800" dirty="0">
                        <a:effectLst/>
                        <a:latin typeface="+mn-lt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作为放置其他所需组件的容器，可看做一个游戏场景的载体</a:t>
                      </a: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SceneTwo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标题：场景</a:t>
                      </a:r>
                      <a:r>
                        <a:rPr lang="zh-CN" alt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二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标题栏：取消勾选</a:t>
                      </a:r>
                      <a:endParaRPr lang="en-US" alt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屏幕方向：锁定横屏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背景图片：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grass.jpg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5408454"/>
                  </a:ext>
                </a:extLst>
              </a:tr>
              <a:tr h="949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水平布局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+mn-lt"/>
                        </a:rPr>
                        <a:t>界面布局</a:t>
                      </a:r>
                    </a:p>
                    <a:p>
                      <a:pPr algn="ctr"/>
                      <a:endParaRPr lang="zh-CN" altLang="en-US" sz="1800" dirty="0">
                        <a:effectLst/>
                        <a:latin typeface="+mn-lt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使得组件可以横向排列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水平布局</a:t>
                      </a:r>
                      <a:r>
                        <a:rPr lang="en-US" sz="18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高度：充满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宽度：充满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1958004"/>
                  </a:ext>
                </a:extLst>
              </a:tr>
              <a:tr h="11896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画布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绘画动画</a:t>
                      </a:r>
                      <a:endParaRPr lang="zh-CN" altLang="en-US" sz="1800" dirty="0">
                        <a:effectLst/>
                        <a:latin typeface="+mn-lt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放置动画控件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画布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宽度：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85%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高度：充满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4991188"/>
                  </a:ext>
                </a:extLst>
              </a:tr>
              <a:tr h="1394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图像精灵</a:t>
                      </a:r>
                      <a:r>
                        <a:rPr lang="zh-CN" alt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+mn-lt"/>
                        </a:rPr>
                        <a:t>绘画动画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用于显示</a:t>
                      </a:r>
                      <a:r>
                        <a:rPr lang="zh-CN" alt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地洞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图像精灵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CN" alt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洞</a:t>
                      </a:r>
                      <a:r>
                        <a:rPr lang="en-US" alt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1-</a:t>
                      </a:r>
                      <a:r>
                        <a:rPr lang="zh-CN" alt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图像精灵</a:t>
                      </a:r>
                      <a:r>
                        <a:rPr lang="en-US" alt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CN" alt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洞</a:t>
                      </a:r>
                      <a:r>
                        <a:rPr lang="en-US" alt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图片：</a:t>
                      </a:r>
                      <a:r>
                        <a:rPr lang="en-US" alt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ole.png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个图像精灵拖到相应位置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6511225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087BEC51-2918-4E28-B58F-FAD91FFA9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7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2">
            <a:extLst>
              <a:ext uri="{FF2B5EF4-FFF2-40B4-BE49-F238E27FC236}">
                <a16:creationId xmlns:a16="http://schemas.microsoft.com/office/drawing/2014/main" id="{3EF69B33-A2A9-40D0-A864-C54B20A27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442540"/>
              </p:ext>
            </p:extLst>
          </p:nvPr>
        </p:nvGraphicFramePr>
        <p:xfrm>
          <a:off x="1198485" y="1176446"/>
          <a:ext cx="10085033" cy="5126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53">
                  <a:extLst>
                    <a:ext uri="{9D8B030D-6E8A-4147-A177-3AD203B41FA5}">
                      <a16:colId xmlns:a16="http://schemas.microsoft.com/office/drawing/2014/main" val="2372497532"/>
                    </a:ext>
                  </a:extLst>
                </a:gridCol>
                <a:gridCol w="1686757">
                  <a:extLst>
                    <a:ext uri="{9D8B030D-6E8A-4147-A177-3AD203B41FA5}">
                      <a16:colId xmlns:a16="http://schemas.microsoft.com/office/drawing/2014/main" val="612908156"/>
                    </a:ext>
                  </a:extLst>
                </a:gridCol>
                <a:gridCol w="3027286">
                  <a:extLst>
                    <a:ext uri="{9D8B030D-6E8A-4147-A177-3AD203B41FA5}">
                      <a16:colId xmlns:a16="http://schemas.microsoft.com/office/drawing/2014/main" val="3572936572"/>
                    </a:ext>
                  </a:extLst>
                </a:gridCol>
                <a:gridCol w="1723545">
                  <a:extLst>
                    <a:ext uri="{9D8B030D-6E8A-4147-A177-3AD203B41FA5}">
                      <a16:colId xmlns:a16="http://schemas.microsoft.com/office/drawing/2014/main" val="168357171"/>
                    </a:ext>
                  </a:extLst>
                </a:gridCol>
                <a:gridCol w="2475592">
                  <a:extLst>
                    <a:ext uri="{9D8B030D-6E8A-4147-A177-3AD203B41FA5}">
                      <a16:colId xmlns:a16="http://schemas.microsoft.com/office/drawing/2014/main" val="3051647633"/>
                    </a:ext>
                  </a:extLst>
                </a:gridCol>
              </a:tblGrid>
              <a:tr h="690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组件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所在组件栏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用途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命名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属性设置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237944"/>
                  </a:ext>
                </a:extLst>
              </a:tr>
              <a:tr h="1478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图像精灵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绘画动画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用于显示地鼠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图像精灵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启用：取消勾选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图片：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mole.png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将地鼠拖到最中间的洞上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5408454"/>
                  </a:ext>
                </a:extLst>
              </a:tr>
              <a:tr h="1478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垂直布局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界面布局</a:t>
                      </a:r>
                    </a:p>
                    <a:p>
                      <a:pPr algn="ctr"/>
                      <a:endParaRPr lang="zh-CN" altLang="en-US" sz="18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使得组件可以纵向排列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垂直布局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水平对齐：居中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垂直对齐：居中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宽度：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15%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高度：充满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背景颜色：青色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1958004"/>
                  </a:ext>
                </a:extLst>
              </a:tr>
              <a:tr h="1478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按钮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用户界面</a:t>
                      </a:r>
                      <a:endParaRPr lang="zh-CN" altLang="en-US" sz="18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响应点击事件——开始游戏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按钮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开始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背景颜色：橙色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粗体：勾选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字号：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形状：圆角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文本：开始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4991188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B599DD4E-1EB3-445F-BA78-91F6E187135A}"/>
              </a:ext>
            </a:extLst>
          </p:cNvPr>
          <p:cNvGrpSpPr/>
          <p:nvPr/>
        </p:nvGrpSpPr>
        <p:grpSpPr>
          <a:xfrm>
            <a:off x="477086" y="440950"/>
            <a:ext cx="4850228" cy="739766"/>
            <a:chOff x="477086" y="440950"/>
            <a:chExt cx="4850228" cy="73976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23F9C2A-8E01-41EA-BB6C-9B8C6B9D9AE7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F17298B5-3D52-424A-A867-1EBBA2D99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B8F4DFDF-116F-4324-93D6-BD08D8038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7D67675-3AAE-4E59-8885-FA88127AA669}"/>
                </a:ext>
              </a:extLst>
            </p:cNvPr>
            <p:cNvGrpSpPr/>
            <p:nvPr/>
          </p:nvGrpSpPr>
          <p:grpSpPr>
            <a:xfrm>
              <a:off x="1344142" y="499933"/>
              <a:ext cx="3983172" cy="626525"/>
              <a:chOff x="383540" y="2894113"/>
              <a:chExt cx="3983172" cy="626525"/>
            </a:xfrm>
          </p:grpSpPr>
          <p:sp>
            <p:nvSpPr>
              <p:cNvPr id="15" name="文本框 21">
                <a:extLst>
                  <a:ext uri="{FF2B5EF4-FFF2-40B4-BE49-F238E27FC236}">
                    <a16:creationId xmlns:a16="http://schemas.microsoft.com/office/drawing/2014/main" id="{91CD0971-C3D5-4EAD-BECB-7F332EA435D4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Scene Two——Design of Components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6" name="文本框 19">
                <a:extLst>
                  <a:ext uri="{FF2B5EF4-FFF2-40B4-BE49-F238E27FC236}">
                    <a16:creationId xmlns:a16="http://schemas.microsoft.com/office/drawing/2014/main" id="{5AD705A1-1E12-4DEB-9941-B761C733D39B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958702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场景二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组件设计</a:t>
                </a:r>
              </a:p>
            </p:txBody>
          </p:sp>
        </p:grp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A92DBFDB-8537-4A8F-9858-D22285294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0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50228" cy="739766"/>
            <a:chOff x="477086" y="440950"/>
            <a:chExt cx="485022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3"/>
              <a:ext cx="3983172" cy="626525"/>
              <a:chOff x="383540" y="2894113"/>
              <a:chExt cx="3983172" cy="626525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Scene Two——Design of Components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958702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场景二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组件设计</a:t>
                </a:r>
              </a:p>
            </p:txBody>
          </p:sp>
        </p:grpSp>
      </p:grpSp>
      <p:graphicFrame>
        <p:nvGraphicFramePr>
          <p:cNvPr id="12" name="表格 2">
            <a:extLst>
              <a:ext uri="{FF2B5EF4-FFF2-40B4-BE49-F238E27FC236}">
                <a16:creationId xmlns:a16="http://schemas.microsoft.com/office/drawing/2014/main" id="{3EF69B33-A2A9-40D0-A864-C54B20A27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27974"/>
              </p:ext>
            </p:extLst>
          </p:nvPr>
        </p:nvGraphicFramePr>
        <p:xfrm>
          <a:off x="1131078" y="1176446"/>
          <a:ext cx="10152440" cy="5390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978">
                  <a:extLst>
                    <a:ext uri="{9D8B030D-6E8A-4147-A177-3AD203B41FA5}">
                      <a16:colId xmlns:a16="http://schemas.microsoft.com/office/drawing/2014/main" val="2372497532"/>
                    </a:ext>
                  </a:extLst>
                </a:gridCol>
                <a:gridCol w="1563889">
                  <a:extLst>
                    <a:ext uri="{9D8B030D-6E8A-4147-A177-3AD203B41FA5}">
                      <a16:colId xmlns:a16="http://schemas.microsoft.com/office/drawing/2014/main" val="612908156"/>
                    </a:ext>
                  </a:extLst>
                </a:gridCol>
                <a:gridCol w="2786314">
                  <a:extLst>
                    <a:ext uri="{9D8B030D-6E8A-4147-A177-3AD203B41FA5}">
                      <a16:colId xmlns:a16="http://schemas.microsoft.com/office/drawing/2014/main" val="3572936572"/>
                    </a:ext>
                  </a:extLst>
                </a:gridCol>
                <a:gridCol w="1783205">
                  <a:extLst>
                    <a:ext uri="{9D8B030D-6E8A-4147-A177-3AD203B41FA5}">
                      <a16:colId xmlns:a16="http://schemas.microsoft.com/office/drawing/2014/main" val="168357171"/>
                    </a:ext>
                  </a:extLst>
                </a:gridCol>
                <a:gridCol w="2469054">
                  <a:extLst>
                    <a:ext uri="{9D8B030D-6E8A-4147-A177-3AD203B41FA5}">
                      <a16:colId xmlns:a16="http://schemas.microsoft.com/office/drawing/2014/main" val="3051647633"/>
                    </a:ext>
                  </a:extLst>
                </a:gridCol>
              </a:tblGrid>
              <a:tr h="6114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组件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所在组件栏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用途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命名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属性设置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237944"/>
                  </a:ext>
                </a:extLst>
              </a:tr>
              <a:tr h="962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标签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  <a:latin typeface="+mn-lt"/>
                        </a:rPr>
                        <a:t>用户界面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用于显示提示信息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标签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粗体：勾选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字号：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文本：“命中：”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文本颜色：蓝色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5408454"/>
                  </a:ext>
                </a:extLst>
              </a:tr>
              <a:tr h="949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标签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+mn-lt"/>
                        </a:rPr>
                        <a:t>用户界面</a:t>
                      </a:r>
                    </a:p>
                    <a:p>
                      <a:pPr algn="ctr"/>
                      <a:endParaRPr lang="zh-CN" altLang="en-US" sz="1800" dirty="0">
                        <a:effectLst/>
                        <a:latin typeface="+mn-lt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用于显示命中数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标签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命中数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粗体：勾选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字号：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文本：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文本颜色：蓝色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1958004"/>
                  </a:ext>
                </a:extLst>
              </a:tr>
              <a:tr h="11896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标签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  <a:latin typeface="+mn-lt"/>
                        </a:rPr>
                        <a:t>用户界面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用于显示提示信息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标签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粗体：勾选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字号：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文本：“失败：”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文本颜色：红色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4991188"/>
                  </a:ext>
                </a:extLst>
              </a:tr>
              <a:tr h="1394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标签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  <a:latin typeface="+mn-lt"/>
                        </a:rPr>
                        <a:t>用户界面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用于显示剩余时间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标签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倒计时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粗体：勾选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字号：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文本：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文本颜色：红色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6511225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EBF87721-8E6C-4EA1-AAB5-C914AFED0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1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50228" cy="739766"/>
            <a:chOff x="477086" y="440950"/>
            <a:chExt cx="485022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3"/>
              <a:ext cx="3983172" cy="626525"/>
              <a:chOff x="383540" y="2894113"/>
              <a:chExt cx="3983172" cy="626525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Scene Two——Design of Components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958702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场景二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组件设计</a:t>
                </a:r>
              </a:p>
            </p:txBody>
          </p:sp>
        </p:grpSp>
      </p:grpSp>
      <p:graphicFrame>
        <p:nvGraphicFramePr>
          <p:cNvPr id="12" name="表格 2">
            <a:extLst>
              <a:ext uri="{FF2B5EF4-FFF2-40B4-BE49-F238E27FC236}">
                <a16:creationId xmlns:a16="http://schemas.microsoft.com/office/drawing/2014/main" id="{3EF69B33-A2A9-40D0-A864-C54B20A27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23348"/>
              </p:ext>
            </p:extLst>
          </p:nvPr>
        </p:nvGraphicFramePr>
        <p:xfrm>
          <a:off x="1131076" y="1176447"/>
          <a:ext cx="10116931" cy="553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56">
                  <a:extLst>
                    <a:ext uri="{9D8B030D-6E8A-4147-A177-3AD203B41FA5}">
                      <a16:colId xmlns:a16="http://schemas.microsoft.com/office/drawing/2014/main" val="2372497532"/>
                    </a:ext>
                  </a:extLst>
                </a:gridCol>
                <a:gridCol w="1558419">
                  <a:extLst>
                    <a:ext uri="{9D8B030D-6E8A-4147-A177-3AD203B41FA5}">
                      <a16:colId xmlns:a16="http://schemas.microsoft.com/office/drawing/2014/main" val="612908156"/>
                    </a:ext>
                  </a:extLst>
                </a:gridCol>
                <a:gridCol w="2776569">
                  <a:extLst>
                    <a:ext uri="{9D8B030D-6E8A-4147-A177-3AD203B41FA5}">
                      <a16:colId xmlns:a16="http://schemas.microsoft.com/office/drawing/2014/main" val="3572936572"/>
                    </a:ext>
                  </a:extLst>
                </a:gridCol>
                <a:gridCol w="1776968">
                  <a:extLst>
                    <a:ext uri="{9D8B030D-6E8A-4147-A177-3AD203B41FA5}">
                      <a16:colId xmlns:a16="http://schemas.microsoft.com/office/drawing/2014/main" val="168357171"/>
                    </a:ext>
                  </a:extLst>
                </a:gridCol>
                <a:gridCol w="2460419">
                  <a:extLst>
                    <a:ext uri="{9D8B030D-6E8A-4147-A177-3AD203B41FA5}">
                      <a16:colId xmlns:a16="http://schemas.microsoft.com/office/drawing/2014/main" val="3051647633"/>
                    </a:ext>
                  </a:extLst>
                </a:gridCol>
              </a:tblGrid>
              <a:tr h="4478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组件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所在组件栏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用途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命名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属性设置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237944"/>
                  </a:ext>
                </a:extLst>
              </a:tr>
              <a:tr h="13139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按钮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用户界面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响应点击事件——返回主页面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按钮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背景颜色：橙色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粗体：勾选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字号：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形状：圆角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文本：返回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5408454"/>
                  </a:ext>
                </a:extLst>
              </a:tr>
              <a:tr h="8759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音效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多媒体</a:t>
                      </a:r>
                    </a:p>
                    <a:p>
                      <a:pPr algn="ctr"/>
                      <a:endParaRPr lang="zh-CN" alt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用于播放击中地鼠的音效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音效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源文件：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bang.wav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1958004"/>
                  </a:ext>
                </a:extLst>
              </a:tr>
              <a:tr h="7568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计时器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绘画动画</a:t>
                      </a:r>
                      <a:endParaRPr lang="zh-CN" alt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用于控制地鼠等时间间隔地出现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计时器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启用计时：取消勾选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计时间隔：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500ms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4991188"/>
                  </a:ext>
                </a:extLst>
              </a:tr>
              <a:tr h="1021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计时器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绘画动画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用于倒计时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计时器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倒计时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启用计时：取消勾选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计时间隔：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500ms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6511225"/>
                  </a:ext>
                </a:extLst>
              </a:tr>
              <a:tr h="1021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信息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对话框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用户界面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游戏结束时显示提示信息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对话框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默认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2517265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C5FC0379-62EC-4CC1-9ACF-BB14603E03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44142" y="499933"/>
              <a:ext cx="3958702" cy="626525"/>
              <a:chOff x="383540" y="2894113"/>
              <a:chExt cx="3958702" cy="626525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Scene Two —— Logical   Design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09" y="2894113"/>
                <a:ext cx="3727171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场景二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EEF8DD5-EC99-4FE3-B1C8-4D6EA8D266F1}"/>
              </a:ext>
            </a:extLst>
          </p:cNvPr>
          <p:cNvSpPr txBox="1"/>
          <p:nvPr/>
        </p:nvSpPr>
        <p:spPr>
          <a:xfrm>
            <a:off x="885825" y="1528763"/>
            <a:ext cx="464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全局变量</a:t>
            </a:r>
            <a:r>
              <a:rPr lang="en-US" altLang="zh-CN" sz="2400" dirty="0"/>
              <a:t>&amp;</a:t>
            </a:r>
            <a:r>
              <a:rPr lang="zh-CN" altLang="en-US" sz="2400" dirty="0"/>
              <a:t>过程定义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72C78B-CBED-4E41-BCC1-680B46DEB9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3507" y="2226056"/>
            <a:ext cx="6686495" cy="4176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7D532A-B354-4632-94D2-A92E7C75C3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演示文稿1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1E4E79"/>
      </a:accent1>
      <a:accent2>
        <a:srgbClr val="1E4E79"/>
      </a:accent2>
      <a:accent3>
        <a:srgbClr val="ED7892"/>
      </a:accent3>
      <a:accent4>
        <a:srgbClr val="A7D7DA"/>
      </a:accent4>
      <a:accent5>
        <a:srgbClr val="F9D1D4"/>
      </a:accent5>
      <a:accent6>
        <a:srgbClr val="A7D7DA"/>
      </a:accent6>
      <a:hlink>
        <a:srgbClr val="0563C1"/>
      </a:hlink>
      <a:folHlink>
        <a:srgbClr val="954D72"/>
      </a:folHlink>
    </a:clrScheme>
    <a:fontScheme name="ufkyh5m1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1004</Words>
  <Application>Microsoft Office PowerPoint</Application>
  <PresentationFormat>宽屏</PresentationFormat>
  <Paragraphs>234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黑体</vt:lpstr>
      <vt:lpstr>微软雅黑</vt:lpstr>
      <vt:lpstr>微软雅黑</vt:lpstr>
      <vt:lpstr>字魂105号-简雅黑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演示文稿1</dc:title>
  <dc:creator>Administrator</dc:creator>
  <cp:lastModifiedBy>上清 冯</cp:lastModifiedBy>
  <cp:revision>160</cp:revision>
  <dcterms:created xsi:type="dcterms:W3CDTF">2019-02-15T09:03:40Z</dcterms:created>
  <dcterms:modified xsi:type="dcterms:W3CDTF">2019-12-29T16:12:47Z</dcterms:modified>
</cp:coreProperties>
</file>