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7" r:id="rId4"/>
    <p:sldId id="260" r:id="rId5"/>
    <p:sldId id="273" r:id="rId6"/>
    <p:sldId id="274" r:id="rId7"/>
    <p:sldId id="275" r:id="rId8"/>
    <p:sldId id="261" r:id="rId9"/>
    <p:sldId id="276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icrosoft YaHei"/>
        <a:ea typeface="Microsoft YaHei"/>
        <a:cs typeface="Microsoft YaHei"/>
        <a:sym typeface="Microsoft YaHe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icrosoft YaHei"/>
        <a:ea typeface="Microsoft YaHei"/>
        <a:cs typeface="Microsoft YaHei"/>
        <a:sym typeface="Microsoft YaHe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icrosoft YaHei"/>
        <a:ea typeface="Microsoft YaHei"/>
        <a:cs typeface="Microsoft YaHei"/>
        <a:sym typeface="Microsoft YaHe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icrosoft YaHei"/>
        <a:ea typeface="Microsoft YaHei"/>
        <a:cs typeface="Microsoft YaHei"/>
        <a:sym typeface="Microsoft YaHe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icrosoft YaHei"/>
        <a:ea typeface="Microsoft YaHei"/>
        <a:cs typeface="Microsoft YaHei"/>
        <a:sym typeface="Microsoft YaHe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icrosoft YaHei"/>
        <a:ea typeface="Microsoft YaHei"/>
        <a:cs typeface="Microsoft YaHei"/>
        <a:sym typeface="Microsoft YaHe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icrosoft YaHei"/>
        <a:ea typeface="Microsoft YaHei"/>
        <a:cs typeface="Microsoft YaHei"/>
        <a:sym typeface="Microsoft YaHe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icrosoft YaHei"/>
        <a:ea typeface="Microsoft YaHei"/>
        <a:cs typeface="Microsoft YaHei"/>
        <a:sym typeface="Microsoft YaHe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icrosoft YaHei"/>
        <a:ea typeface="Microsoft YaHei"/>
        <a:cs typeface="Microsoft YaHei"/>
        <a:sym typeface="Microsoft YaHe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Microsoft YaHei"/>
          <a:ea typeface="Microsoft YaHei"/>
          <a:cs typeface="Microsoft YaHe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6"/>
          </a:solidFill>
        </a:fill>
      </a:tcStyle>
    </a:wholeTbl>
    <a:band2H>
      <a:tcTxStyle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Microsoft YaHei"/>
          <a:ea typeface="Microsoft YaHei"/>
          <a:cs typeface="Microsoft YaHe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B"/>
          </a:solidFill>
        </a:fill>
      </a:tcStyle>
    </a:wholeTbl>
    <a:band2H>
      <a:tcTxStyle/>
      <a:tcStyle>
        <a:tcBdr/>
        <a:fill>
          <a:solidFill>
            <a:srgbClr val="FCEBEE"/>
          </a:solidFill>
        </a:fill>
      </a:tcStyle>
    </a:band2H>
    <a:firstCol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icrosoft YaHei"/>
          <a:ea typeface="Microsoft YaHei"/>
          <a:cs typeface="Microsoft YaHe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F0F1"/>
          </a:solidFill>
        </a:fill>
      </a:tcStyle>
    </a:wholeTbl>
    <a:band2H>
      <a:tcTxStyle/>
      <a:tcStyle>
        <a:tcBdr/>
        <a:fill>
          <a:solidFill>
            <a:srgbClr val="F0F8F8"/>
          </a:solidFill>
        </a:fill>
      </a:tcStyle>
    </a:band2H>
    <a:firstCol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icrosoft YaHei"/>
          <a:ea typeface="Microsoft YaHei"/>
          <a:cs typeface="Microsoft YaHe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icrosoft YaHei"/>
          <a:ea typeface="Microsoft YaHei"/>
          <a:cs typeface="Microsoft YaHe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icrosoft YaHei"/>
          <a:ea typeface="Microsoft YaHei"/>
          <a:cs typeface="Microsoft YaHe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Microsoft YaHei"/>
          <a:ea typeface="Microsoft YaHei"/>
          <a:cs typeface="Microsoft YaHe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icrosoft YaHei"/>
          <a:ea typeface="Microsoft YaHei"/>
          <a:cs typeface="Microsoft YaHe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icrosoft YaHei"/>
          <a:ea typeface="Microsoft YaHei"/>
          <a:cs typeface="Microsoft YaHe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Microsoft YaHei"/>
          <a:ea typeface="Microsoft YaHei"/>
          <a:cs typeface="Microsoft YaHe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Microsoft YaHei"/>
          <a:ea typeface="Microsoft YaHei"/>
          <a:cs typeface="Microsoft YaHe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5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16" descr="图片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462" y="4775198"/>
            <a:ext cx="3059367" cy="3655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图片 22" descr="图片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414836">
            <a:off x="9016828" y="3626901"/>
            <a:ext cx="5896201" cy="325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图片 24" descr="图片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图片 26" descr="图片 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621299" y="0"/>
            <a:ext cx="3242598" cy="2803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图片 10" descr="图片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93815" y="1668808"/>
            <a:ext cx="3143633" cy="4256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图片 29" descr="图片 2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4275" y="548563"/>
            <a:ext cx="9681782" cy="557628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" name="组合 13"/>
          <p:cNvGrpSpPr/>
          <p:nvPr/>
        </p:nvGrpSpPr>
        <p:grpSpPr>
          <a:xfrm>
            <a:off x="3305132" y="3969906"/>
            <a:ext cx="1369574" cy="72381"/>
            <a:chOff x="0" y="0"/>
            <a:chExt cx="1369573" cy="72379"/>
          </a:xfrm>
        </p:grpSpPr>
        <p:sp>
          <p:nvSpPr>
            <p:cNvPr id="44" name="直接连接符 19"/>
            <p:cNvSpPr/>
            <p:nvPr/>
          </p:nvSpPr>
          <p:spPr>
            <a:xfrm flipH="1" flipV="1">
              <a:off x="0" y="23460"/>
              <a:ext cx="1329690" cy="12731"/>
            </a:xfrm>
            <a:prstGeom prst="line">
              <a:avLst/>
            </a:prstGeom>
            <a:noFill/>
            <a:ln w="6350" cap="rnd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椭圆 15"/>
            <p:cNvSpPr/>
            <p:nvPr/>
          </p:nvSpPr>
          <p:spPr>
            <a:xfrm>
              <a:off x="1297193" y="0"/>
              <a:ext cx="72381" cy="72380"/>
            </a:xfrm>
            <a:prstGeom prst="ellipse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B1A28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grpSp>
        <p:nvGrpSpPr>
          <p:cNvPr id="49" name="组合 23"/>
          <p:cNvGrpSpPr/>
          <p:nvPr/>
        </p:nvGrpSpPr>
        <p:grpSpPr>
          <a:xfrm>
            <a:off x="7227051" y="3957177"/>
            <a:ext cx="1473397" cy="72381"/>
            <a:chOff x="0" y="0"/>
            <a:chExt cx="1473395" cy="72380"/>
          </a:xfrm>
        </p:grpSpPr>
        <p:sp>
          <p:nvSpPr>
            <p:cNvPr id="47" name="直接连接符 25"/>
            <p:cNvSpPr/>
            <p:nvPr/>
          </p:nvSpPr>
          <p:spPr>
            <a:xfrm>
              <a:off x="39883" y="45713"/>
              <a:ext cx="1433513" cy="1103"/>
            </a:xfrm>
            <a:prstGeom prst="line">
              <a:avLst/>
            </a:prstGeom>
            <a:noFill/>
            <a:ln w="6350" cap="rnd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椭圆 27"/>
            <p:cNvSpPr/>
            <p:nvPr/>
          </p:nvSpPr>
          <p:spPr>
            <a:xfrm rot="10800000">
              <a:off x="-1" y="-1"/>
              <a:ext cx="72381" cy="72381"/>
            </a:xfrm>
            <a:prstGeom prst="ellipse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B1A28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pic>
        <p:nvPicPr>
          <p:cNvPr id="50" name="图片 28" descr="图片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260556" y="-301465"/>
            <a:ext cx="3143633" cy="4256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图片 19" descr="图片 1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文本框 12"/>
          <p:cNvSpPr txBox="1"/>
          <p:nvPr/>
        </p:nvSpPr>
        <p:spPr>
          <a:xfrm>
            <a:off x="4824910" y="3775716"/>
            <a:ext cx="225193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r>
              <a:rPr lang="zh-CN" altLang="en-US" dirty="0" smtClean="0"/>
              <a:t>短信群中转站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22" name="文本框 18"/>
          <p:cNvSpPr txBox="1"/>
          <p:nvPr/>
        </p:nvSpPr>
        <p:spPr>
          <a:xfrm>
            <a:off x="3039926" y="2172791"/>
            <a:ext cx="5913574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5800" b="1" spc="-300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r>
              <a:rPr dirty="0"/>
              <a:t>App Inventor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30"/>
          <p:cNvGrpSpPr/>
          <p:nvPr/>
        </p:nvGrpSpPr>
        <p:grpSpPr>
          <a:xfrm>
            <a:off x="330823" y="328307"/>
            <a:ext cx="3600651" cy="964828"/>
            <a:chOff x="0" y="0"/>
            <a:chExt cx="3600650" cy="964826"/>
          </a:xfrm>
        </p:grpSpPr>
        <p:grpSp>
          <p:nvGrpSpPr>
            <p:cNvPr id="110" name="组合 3"/>
            <p:cNvGrpSpPr/>
            <p:nvPr/>
          </p:nvGrpSpPr>
          <p:grpSpPr>
            <a:xfrm>
              <a:off x="0" y="0"/>
              <a:ext cx="931920" cy="964826"/>
              <a:chOff x="0" y="0"/>
              <a:chExt cx="931919" cy="964825"/>
            </a:xfrm>
          </p:grpSpPr>
          <p:pic>
            <p:nvPicPr>
              <p:cNvPr id="108" name="图片 2" descr="图片 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8" y="162715"/>
                <a:ext cx="739543" cy="6393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9" name="图片 1" descr="图片 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1" cy="625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12" name="文本框 19"/>
            <p:cNvSpPr txBox="1"/>
            <p:nvPr/>
          </p:nvSpPr>
          <p:spPr>
            <a:xfrm>
              <a:off x="1037788" y="171624"/>
              <a:ext cx="2562862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dirty="0" err="1"/>
                <a:t>组件设计</a:t>
              </a:r>
              <a:endParaRPr dirty="0"/>
            </a:p>
          </p:txBody>
        </p:sp>
      </p:grpSp>
      <p:pic>
        <p:nvPicPr>
          <p:cNvPr id="14" name="图片 19" descr="图片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" name="表格"/>
          <p:cNvGraphicFramePr/>
          <p:nvPr>
            <p:extLst>
              <p:ext uri="{D42A27DB-BD31-4B8C-83A1-F6EECF244321}">
                <p14:modId xmlns:p14="http://schemas.microsoft.com/office/powerpoint/2010/main" val="1808913664"/>
              </p:ext>
            </p:extLst>
          </p:nvPr>
        </p:nvGraphicFramePr>
        <p:xfrm>
          <a:off x="1392073" y="1180719"/>
          <a:ext cx="8973558" cy="551362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65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5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12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组件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命名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作用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属性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16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rgbClr val="FFFFFF"/>
                          </a:solidFill>
                        </a:rPr>
                        <a:t>Screen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/>
                        <a:t>Screen1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/>
                        <a:t>作为主要屏幕，放置所有器件</a:t>
                      </a:r>
                      <a:endParaRPr sz="2000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/>
                        <a:t>应用名称：短信群中转站</a:t>
                      </a:r>
                      <a:endParaRPr sz="2000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16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复选框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/>
                        <a:t>复选框_启用群发功能</a:t>
                      </a:r>
                      <a:endParaRPr sz="2000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选择是否启用群发功能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文本：启用群发功能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16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标签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/>
                        <a:t>标签_使用说明</a:t>
                      </a:r>
                      <a:endParaRPr sz="2000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/>
                        <a:t>用于显示使用说明</a:t>
                      </a:r>
                      <a:endParaRPr sz="2000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文本：使用说明
文本颜色：红色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8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水平布局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水平布局1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/>
                        <a:t>将组件水平排列</a:t>
                      </a:r>
                      <a:endParaRPr sz="2000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背景颜色：透明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65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标签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标签1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/>
                        <a:t>显示提示信息</a:t>
                      </a:r>
                      <a:endParaRPr sz="2000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文本：群内已有成员数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105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标签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标签_群成员数量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/>
                        <a:t>显示群内成员数</a:t>
                      </a:r>
                      <a:endParaRPr sz="2000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sz="200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16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标签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标签2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/>
                        <a:t>显示提示信息</a:t>
                      </a:r>
                      <a:endParaRPr sz="2000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/>
                        <a:t>文本：群动态</a:t>
                      </a:r>
                      <a:r>
                        <a:rPr sz="2000" dirty="0"/>
                        <a:t>
</a:t>
                      </a:r>
                      <a:r>
                        <a:rPr sz="2000" dirty="0" err="1"/>
                        <a:t>文本颜色：红色</a:t>
                      </a:r>
                      <a:endParaRPr sz="2000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60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标签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标签_群动态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显示群动态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sz="2000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40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微数据库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微数据库1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保存电话号码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sz="2000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67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短信收发器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短信收发器1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处理短信息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/>
                        <a:t>启用消息接收：总是接收</a:t>
                      </a:r>
                      <a:endParaRPr sz="2000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8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</a:rPr>
                        <a:t>计时器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计时器1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用于计时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sz="2000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870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6038" y="2427854"/>
            <a:ext cx="3334360" cy="2744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616650">
            <a:off x="2851967" y="3901311"/>
            <a:ext cx="3137543" cy="1732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图片 4" descr="图片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428420">
            <a:off x="2396228" y="2132528"/>
            <a:ext cx="2368348" cy="2991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图片 5" descr="图片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8093907">
            <a:off x="3828048" y="232228"/>
            <a:ext cx="3242597" cy="2803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5" name="图片 1"/>
          <p:cNvGrpSpPr/>
          <p:nvPr/>
        </p:nvGrpSpPr>
        <p:grpSpPr>
          <a:xfrm>
            <a:off x="3510405" y="966315"/>
            <a:ext cx="5098811" cy="4925370"/>
            <a:chOff x="0" y="0"/>
            <a:chExt cx="5098810" cy="4925369"/>
          </a:xfrm>
        </p:grpSpPr>
        <p:sp>
          <p:nvSpPr>
            <p:cNvPr id="123" name="矩形"/>
            <p:cNvSpPr/>
            <p:nvPr/>
          </p:nvSpPr>
          <p:spPr>
            <a:xfrm>
              <a:off x="0" y="0"/>
              <a:ext cx="5098811" cy="49253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24" name="image7.png" descr="image7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5098811" cy="4925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6" name="TextBox 3"/>
          <p:cNvSpPr txBox="1"/>
          <p:nvPr/>
        </p:nvSpPr>
        <p:spPr>
          <a:xfrm>
            <a:off x="4420739" y="2296792"/>
            <a:ext cx="3836588" cy="2077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54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rPr dirty="0"/>
              <a:t>PART </a:t>
            </a:r>
            <a:r>
              <a:rPr dirty="0" smtClean="0"/>
              <a:t>0</a:t>
            </a:r>
            <a:r>
              <a:rPr lang="en-US" altLang="zh-CN" dirty="0" smtClean="0"/>
              <a:t>3</a:t>
            </a:r>
            <a:endParaRPr dirty="0"/>
          </a:p>
          <a:p>
            <a:pPr>
              <a:lnSpc>
                <a:spcPct val="150000"/>
              </a:lnSpc>
              <a:defRPr sz="36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rPr dirty="0" err="1" smtClean="0"/>
              <a:t>逻辑设计</a:t>
            </a:r>
            <a:endParaRPr dirty="0"/>
          </a:p>
        </p:txBody>
      </p:sp>
      <p:sp>
        <p:nvSpPr>
          <p:cNvPr id="127" name="Straight Connector 4"/>
          <p:cNvSpPr/>
          <p:nvPr/>
        </p:nvSpPr>
        <p:spPr>
          <a:xfrm>
            <a:off x="4420737" y="3454400"/>
            <a:ext cx="572430" cy="0"/>
          </a:xfrm>
          <a:prstGeom prst="line">
            <a:avLst/>
          </a:prstGeom>
          <a:ln w="3810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" name="图片 19" descr="图片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30"/>
          <p:cNvGrpSpPr/>
          <p:nvPr/>
        </p:nvGrpSpPr>
        <p:grpSpPr>
          <a:xfrm>
            <a:off x="330823" y="328307"/>
            <a:ext cx="3600651" cy="964828"/>
            <a:chOff x="0" y="0"/>
            <a:chExt cx="3600650" cy="964826"/>
          </a:xfrm>
        </p:grpSpPr>
        <p:grpSp>
          <p:nvGrpSpPr>
            <p:cNvPr id="131" name="组合 3"/>
            <p:cNvGrpSpPr/>
            <p:nvPr/>
          </p:nvGrpSpPr>
          <p:grpSpPr>
            <a:xfrm>
              <a:off x="0" y="0"/>
              <a:ext cx="931920" cy="964826"/>
              <a:chOff x="0" y="0"/>
              <a:chExt cx="931919" cy="964825"/>
            </a:xfrm>
          </p:grpSpPr>
          <p:pic>
            <p:nvPicPr>
              <p:cNvPr id="129" name="图片 2" descr="图片 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8" y="162715"/>
                <a:ext cx="739543" cy="6393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0" name="图片 1" descr="图片 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1" cy="625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3" name="文本框 19"/>
            <p:cNvSpPr txBox="1"/>
            <p:nvPr/>
          </p:nvSpPr>
          <p:spPr>
            <a:xfrm>
              <a:off x="1037788" y="171624"/>
              <a:ext cx="256286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dirty="0" err="1" smtClean="0"/>
                <a:t>逻辑</a:t>
              </a:r>
              <a:r>
                <a:rPr lang="zh-CN" altLang="en-US" dirty="0" smtClean="0"/>
                <a:t>设计</a:t>
              </a:r>
              <a:endParaRPr dirty="0"/>
            </a:p>
          </p:txBody>
        </p:sp>
      </p:grpSp>
      <p:pic>
        <p:nvPicPr>
          <p:cNvPr id="137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0042" y="1116384"/>
            <a:ext cx="7326473" cy="5353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图片 19" descr="图片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778" y="2520613"/>
            <a:ext cx="4851401" cy="15621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初始化列表“手机号码清单”为空列表，这个列表用于储存群组的电话号码。…"/>
          <p:cNvSpPr txBox="1"/>
          <p:nvPr/>
        </p:nvSpPr>
        <p:spPr>
          <a:xfrm>
            <a:off x="5956815" y="2519679"/>
            <a:ext cx="5941147" cy="181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/>
              <a:defRPr sz="2000">
                <a:solidFill>
                  <a:srgbClr val="FF2600"/>
                </a:solidFill>
              </a:defRPr>
            </a:pPr>
            <a:r>
              <a:rPr dirty="0" err="1"/>
              <a:t>初始化列表“手机号码清单”为空列表，这个列表用于储存群组的电话号码</a:t>
            </a:r>
            <a:r>
              <a:rPr dirty="0"/>
              <a:t>。</a:t>
            </a:r>
          </a:p>
          <a:p>
            <a:pPr>
              <a:defRPr sz="2000">
                <a:solidFill>
                  <a:srgbClr val="FF2600"/>
                </a:solidFill>
              </a:defRPr>
            </a:pPr>
            <a:endParaRPr dirty="0"/>
          </a:p>
          <a:p>
            <a:pPr marL="240631" indent="-240631">
              <a:buSzPct val="100000"/>
              <a:buAutoNum type="arabicPeriod" startAt="2"/>
              <a:defRPr sz="2000">
                <a:solidFill>
                  <a:srgbClr val="FF2600"/>
                </a:solidFill>
              </a:defRPr>
            </a:pPr>
            <a:r>
              <a:rPr dirty="0" err="1"/>
              <a:t>初始化变量“数据库”为空文本，用于调用微数据库时储存电话号码</a:t>
            </a:r>
            <a:r>
              <a:rPr dirty="0"/>
              <a:t>。</a:t>
            </a:r>
          </a:p>
        </p:txBody>
      </p:sp>
      <p:grpSp>
        <p:nvGrpSpPr>
          <p:cNvPr id="12" name="组合 30"/>
          <p:cNvGrpSpPr/>
          <p:nvPr/>
        </p:nvGrpSpPr>
        <p:grpSpPr>
          <a:xfrm>
            <a:off x="330823" y="328307"/>
            <a:ext cx="3600651" cy="964828"/>
            <a:chOff x="0" y="0"/>
            <a:chExt cx="3600650" cy="964826"/>
          </a:xfrm>
        </p:grpSpPr>
        <p:grpSp>
          <p:nvGrpSpPr>
            <p:cNvPr id="13" name="组合 3"/>
            <p:cNvGrpSpPr/>
            <p:nvPr/>
          </p:nvGrpSpPr>
          <p:grpSpPr>
            <a:xfrm>
              <a:off x="0" y="0"/>
              <a:ext cx="931920" cy="964826"/>
              <a:chOff x="0" y="0"/>
              <a:chExt cx="931919" cy="964825"/>
            </a:xfrm>
          </p:grpSpPr>
          <p:pic>
            <p:nvPicPr>
              <p:cNvPr id="15" name="图片 2" descr="图片 2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093907">
                <a:off x="96188" y="162715"/>
                <a:ext cx="739543" cy="6393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" name="图片 1" descr="图片 1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1" cy="625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4" name="文本框 19"/>
            <p:cNvSpPr txBox="1"/>
            <p:nvPr/>
          </p:nvSpPr>
          <p:spPr>
            <a:xfrm>
              <a:off x="1037788" y="171624"/>
              <a:ext cx="256286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dirty="0" err="1" smtClean="0"/>
                <a:t>逻辑</a:t>
              </a:r>
              <a:r>
                <a:rPr lang="zh-CN" altLang="en-US" dirty="0" smtClean="0"/>
                <a:t>设计</a:t>
              </a:r>
              <a:endParaRPr dirty="0"/>
            </a:p>
          </p:txBody>
        </p:sp>
      </p:grpSp>
      <p:pic>
        <p:nvPicPr>
          <p:cNvPr id="17" name="图片 19" descr="图片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338" y="1738232"/>
            <a:ext cx="7659505" cy="271042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当屏幕初始化时调用微数据库导入手机号码清单，并把导入的手机号码储存进“手机号码清单”变量中，并且设置标签的显示内容"/>
          <p:cNvSpPr txBox="1"/>
          <p:nvPr/>
        </p:nvSpPr>
        <p:spPr>
          <a:xfrm>
            <a:off x="721869" y="4893759"/>
            <a:ext cx="1074826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 err="1"/>
              <a:t>当屏幕初始化时调用微数据库导入手机号码清单，并把导入的手机号码储存进“手机号码清单”变量中，并且设置标签的显示内容</a:t>
            </a:r>
            <a:endParaRPr dirty="0"/>
          </a:p>
        </p:txBody>
      </p:sp>
      <p:sp>
        <p:nvSpPr>
          <p:cNvPr id="160" name="设置提示信息"/>
          <p:cNvSpPr txBox="1"/>
          <p:nvPr/>
        </p:nvSpPr>
        <p:spPr>
          <a:xfrm>
            <a:off x="8928000" y="2474659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设置提示信息</a:t>
            </a:r>
          </a:p>
        </p:txBody>
      </p:sp>
      <p:sp>
        <p:nvSpPr>
          <p:cNvPr id="161" name="线条"/>
          <p:cNvSpPr/>
          <p:nvPr/>
        </p:nvSpPr>
        <p:spPr>
          <a:xfrm flipH="1">
            <a:off x="3816182" y="2708586"/>
            <a:ext cx="4971077" cy="749652"/>
          </a:xfrm>
          <a:prstGeom prst="line">
            <a:avLst/>
          </a:prstGeom>
          <a:ln w="38100">
            <a:solidFill>
              <a:srgbClr val="FF2600">
                <a:alpha val="50414"/>
              </a:srgbClr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设置群内成员数量"/>
          <p:cNvSpPr txBox="1"/>
          <p:nvPr/>
        </p:nvSpPr>
        <p:spPr>
          <a:xfrm>
            <a:off x="8928000" y="3684209"/>
            <a:ext cx="1932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设置群内成员数量</a:t>
            </a:r>
          </a:p>
        </p:txBody>
      </p:sp>
      <p:sp>
        <p:nvSpPr>
          <p:cNvPr id="163" name="线条"/>
          <p:cNvSpPr/>
          <p:nvPr/>
        </p:nvSpPr>
        <p:spPr>
          <a:xfrm flipH="1">
            <a:off x="6016427" y="3922593"/>
            <a:ext cx="2887799" cy="1"/>
          </a:xfrm>
          <a:prstGeom prst="line">
            <a:avLst/>
          </a:prstGeom>
          <a:ln w="38100">
            <a:solidFill>
              <a:srgbClr val="FF2600">
                <a:alpha val="50000"/>
              </a:srgbClr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导入微数据库信息"/>
          <p:cNvSpPr txBox="1"/>
          <p:nvPr/>
        </p:nvSpPr>
        <p:spPr>
          <a:xfrm>
            <a:off x="8928000" y="1484264"/>
            <a:ext cx="1932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导入微数据库信息</a:t>
            </a:r>
          </a:p>
        </p:txBody>
      </p:sp>
      <p:sp>
        <p:nvSpPr>
          <p:cNvPr id="165" name="线条"/>
          <p:cNvSpPr/>
          <p:nvPr/>
        </p:nvSpPr>
        <p:spPr>
          <a:xfrm flipH="1">
            <a:off x="5518042" y="1709158"/>
            <a:ext cx="3142865" cy="634794"/>
          </a:xfrm>
          <a:prstGeom prst="line">
            <a:avLst/>
          </a:prstGeom>
          <a:ln w="38100">
            <a:solidFill>
              <a:srgbClr val="FF2600">
                <a:alpha val="50070"/>
              </a:srgbClr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思考：此处微数据库的作用是什么"/>
          <p:cNvSpPr txBox="1"/>
          <p:nvPr/>
        </p:nvSpPr>
        <p:spPr>
          <a:xfrm>
            <a:off x="4329429" y="5815329"/>
            <a:ext cx="3542666" cy="418466"/>
          </a:xfrm>
          <a:prstGeom prst="rect">
            <a:avLst/>
          </a:prstGeom>
          <a:ln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 err="1"/>
              <a:t>思考：此处微数据库的作用是什么</a:t>
            </a:r>
            <a:endParaRPr dirty="0"/>
          </a:p>
        </p:txBody>
      </p:sp>
      <p:grpSp>
        <p:nvGrpSpPr>
          <p:cNvPr id="19" name="组合 30"/>
          <p:cNvGrpSpPr/>
          <p:nvPr/>
        </p:nvGrpSpPr>
        <p:grpSpPr>
          <a:xfrm>
            <a:off x="330823" y="328307"/>
            <a:ext cx="3600651" cy="964828"/>
            <a:chOff x="0" y="0"/>
            <a:chExt cx="3600650" cy="964826"/>
          </a:xfrm>
        </p:grpSpPr>
        <p:grpSp>
          <p:nvGrpSpPr>
            <p:cNvPr id="20" name="组合 3"/>
            <p:cNvGrpSpPr/>
            <p:nvPr/>
          </p:nvGrpSpPr>
          <p:grpSpPr>
            <a:xfrm>
              <a:off x="0" y="0"/>
              <a:ext cx="931920" cy="964826"/>
              <a:chOff x="0" y="0"/>
              <a:chExt cx="931919" cy="964825"/>
            </a:xfrm>
          </p:grpSpPr>
          <p:pic>
            <p:nvPicPr>
              <p:cNvPr id="22" name="图片 2" descr="图片 2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093907">
                <a:off x="96188" y="162715"/>
                <a:ext cx="739543" cy="6393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" name="图片 1" descr="图片 1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1" cy="625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1" name="文本框 19"/>
            <p:cNvSpPr txBox="1"/>
            <p:nvPr/>
          </p:nvSpPr>
          <p:spPr>
            <a:xfrm>
              <a:off x="1037788" y="171624"/>
              <a:ext cx="256286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dirty="0" err="1" smtClean="0"/>
                <a:t>逻辑</a:t>
              </a:r>
              <a:r>
                <a:rPr lang="zh-CN" altLang="en-US" dirty="0" smtClean="0"/>
                <a:t>设计</a:t>
              </a:r>
              <a:endParaRPr dirty="0"/>
            </a:p>
          </p:txBody>
        </p:sp>
      </p:grpSp>
      <p:pic>
        <p:nvPicPr>
          <p:cNvPr id="24" name="图片 19" descr="图片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806" y="1527921"/>
            <a:ext cx="7919553" cy="4782903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接收到关键句子“我申请加入”时执行"/>
          <p:cNvSpPr txBox="1"/>
          <p:nvPr/>
        </p:nvSpPr>
        <p:spPr>
          <a:xfrm>
            <a:off x="6508606" y="1470115"/>
            <a:ext cx="368539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接收到关键句子“我申请加入”时执行</a:t>
            </a:r>
          </a:p>
        </p:txBody>
      </p:sp>
      <p:sp>
        <p:nvSpPr>
          <p:cNvPr id="178" name="线条"/>
          <p:cNvSpPr/>
          <p:nvPr/>
        </p:nvSpPr>
        <p:spPr>
          <a:xfrm flipH="1" flipV="1">
            <a:off x="4098530" y="1674585"/>
            <a:ext cx="234950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" name="在“手机号码清单”里添加当前号码（这里的“数值”即为接收到的信息的发送方的号码）"/>
          <p:cNvSpPr txBox="1"/>
          <p:nvPr/>
        </p:nvSpPr>
        <p:spPr>
          <a:xfrm>
            <a:off x="6536903" y="1894570"/>
            <a:ext cx="5138897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在“手机号码清单”里添加当前号码（这里的“数值”即为接收到的信息的发送方的号码）</a:t>
            </a:r>
          </a:p>
        </p:txBody>
      </p:sp>
      <p:sp>
        <p:nvSpPr>
          <p:cNvPr id="180" name="线条"/>
          <p:cNvSpPr/>
          <p:nvPr/>
        </p:nvSpPr>
        <p:spPr>
          <a:xfrm flipH="1" flipV="1">
            <a:off x="4098530" y="2099040"/>
            <a:ext cx="234950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更新群内成员数量"/>
          <p:cNvSpPr txBox="1"/>
          <p:nvPr/>
        </p:nvSpPr>
        <p:spPr>
          <a:xfrm>
            <a:off x="8418830" y="2636526"/>
            <a:ext cx="1932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/>
              <a:t>更新群内成员数量</a:t>
            </a:r>
            <a:endParaRPr dirty="0"/>
          </a:p>
        </p:txBody>
      </p:sp>
      <p:sp>
        <p:nvSpPr>
          <p:cNvPr id="182" name="线条"/>
          <p:cNvSpPr/>
          <p:nvPr/>
        </p:nvSpPr>
        <p:spPr>
          <a:xfrm flipH="1">
            <a:off x="6554638" y="2840995"/>
            <a:ext cx="1792879" cy="19511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设置返回短信内容"/>
          <p:cNvSpPr txBox="1"/>
          <p:nvPr/>
        </p:nvSpPr>
        <p:spPr>
          <a:xfrm>
            <a:off x="8418830" y="3060980"/>
            <a:ext cx="1932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/>
              <a:t>设置返回短信内容</a:t>
            </a:r>
            <a:endParaRPr dirty="0"/>
          </a:p>
        </p:txBody>
      </p:sp>
      <p:sp>
        <p:nvSpPr>
          <p:cNvPr id="184" name="线条"/>
          <p:cNvSpPr/>
          <p:nvPr/>
        </p:nvSpPr>
        <p:spPr>
          <a:xfrm flipH="1" flipV="1">
            <a:off x="4648091" y="3317514"/>
            <a:ext cx="3685392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5" name="在群动态末尾加上新加成员情况"/>
          <p:cNvSpPr txBox="1"/>
          <p:nvPr/>
        </p:nvSpPr>
        <p:spPr>
          <a:xfrm>
            <a:off x="9048141" y="4024629"/>
            <a:ext cx="296283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在群动态末尾加上新加成员情况</a:t>
            </a:r>
            <a:endParaRPr dirty="0"/>
          </a:p>
        </p:txBody>
      </p:sp>
      <p:sp>
        <p:nvSpPr>
          <p:cNvPr id="186" name="箭头"/>
          <p:cNvSpPr/>
          <p:nvPr/>
        </p:nvSpPr>
        <p:spPr>
          <a:xfrm>
            <a:off x="8093719" y="3752850"/>
            <a:ext cx="83438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12" y="13373"/>
                </a:moveTo>
                <a:lnTo>
                  <a:pt x="12812" y="21600"/>
                </a:lnTo>
                <a:lnTo>
                  <a:pt x="0" y="10800"/>
                </a:lnTo>
                <a:lnTo>
                  <a:pt x="12812" y="0"/>
                </a:lnTo>
                <a:lnTo>
                  <a:pt x="12812" y="8227"/>
                </a:lnTo>
                <a:lnTo>
                  <a:pt x="21600" y="8227"/>
                </a:lnTo>
                <a:lnTo>
                  <a:pt x="21600" y="13373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7" name="发送短信"/>
          <p:cNvSpPr txBox="1"/>
          <p:nvPr/>
        </p:nvSpPr>
        <p:spPr>
          <a:xfrm>
            <a:off x="7733030" y="5730233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/>
              <a:t>发送短信</a:t>
            </a:r>
            <a:endParaRPr dirty="0"/>
          </a:p>
        </p:txBody>
      </p:sp>
      <p:sp>
        <p:nvSpPr>
          <p:cNvPr id="188" name="线条"/>
          <p:cNvSpPr/>
          <p:nvPr/>
        </p:nvSpPr>
        <p:spPr>
          <a:xfrm flipH="1">
            <a:off x="3896271" y="5884570"/>
            <a:ext cx="3684943" cy="25891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思考：怎么更改显示的日期格式"/>
          <p:cNvSpPr txBox="1"/>
          <p:nvPr/>
        </p:nvSpPr>
        <p:spPr>
          <a:xfrm>
            <a:off x="8368030" y="5305778"/>
            <a:ext cx="3314066" cy="418466"/>
          </a:xfrm>
          <a:prstGeom prst="rect">
            <a:avLst/>
          </a:prstGeom>
          <a:ln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思考：怎么更改显示的日期格式</a:t>
            </a:r>
          </a:p>
        </p:txBody>
      </p:sp>
      <p:grpSp>
        <p:nvGrpSpPr>
          <p:cNvPr id="24" name="组合 30"/>
          <p:cNvGrpSpPr/>
          <p:nvPr/>
        </p:nvGrpSpPr>
        <p:grpSpPr>
          <a:xfrm>
            <a:off x="330823" y="328307"/>
            <a:ext cx="3600651" cy="964828"/>
            <a:chOff x="0" y="0"/>
            <a:chExt cx="3600650" cy="964826"/>
          </a:xfrm>
        </p:grpSpPr>
        <p:grpSp>
          <p:nvGrpSpPr>
            <p:cNvPr id="25" name="组合 3"/>
            <p:cNvGrpSpPr/>
            <p:nvPr/>
          </p:nvGrpSpPr>
          <p:grpSpPr>
            <a:xfrm>
              <a:off x="0" y="0"/>
              <a:ext cx="931920" cy="964826"/>
              <a:chOff x="0" y="0"/>
              <a:chExt cx="931919" cy="964825"/>
            </a:xfrm>
          </p:grpSpPr>
          <p:pic>
            <p:nvPicPr>
              <p:cNvPr id="27" name="图片 2" descr="图片 2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093907">
                <a:off x="96188" y="162715"/>
                <a:ext cx="739543" cy="6393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" name="图片 1" descr="图片 1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1" cy="625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6" name="文本框 19"/>
            <p:cNvSpPr txBox="1"/>
            <p:nvPr/>
          </p:nvSpPr>
          <p:spPr>
            <a:xfrm>
              <a:off x="1037788" y="171624"/>
              <a:ext cx="256286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dirty="0" err="1" smtClean="0"/>
                <a:t>逻辑</a:t>
              </a:r>
              <a:r>
                <a:rPr lang="zh-CN" altLang="en-US" dirty="0" smtClean="0"/>
                <a:t>设计</a:t>
              </a:r>
              <a:endParaRPr dirty="0"/>
            </a:p>
          </p:txBody>
        </p:sp>
      </p:grpSp>
      <p:pic>
        <p:nvPicPr>
          <p:cNvPr id="29" name="图片 19" descr="图片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6980C2B2157CB7326446E2E04EEBDDB3.jpg" descr="6980C2B2157CB7326446E2E04EEBDDB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54806" y="461470"/>
            <a:ext cx="2349501" cy="698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组合 30"/>
          <p:cNvGrpSpPr/>
          <p:nvPr/>
        </p:nvGrpSpPr>
        <p:grpSpPr>
          <a:xfrm>
            <a:off x="330823" y="328307"/>
            <a:ext cx="4972022" cy="964827"/>
            <a:chOff x="0" y="0"/>
            <a:chExt cx="4972020" cy="964825"/>
          </a:xfrm>
        </p:grpSpPr>
        <p:grpSp>
          <p:nvGrpSpPr>
            <p:cNvPr id="194" name="组合 3"/>
            <p:cNvGrpSpPr/>
            <p:nvPr/>
          </p:nvGrpSpPr>
          <p:grpSpPr>
            <a:xfrm>
              <a:off x="0" y="0"/>
              <a:ext cx="931920" cy="964826"/>
              <a:chOff x="0" y="0"/>
              <a:chExt cx="931919" cy="964825"/>
            </a:xfrm>
          </p:grpSpPr>
          <p:pic>
            <p:nvPicPr>
              <p:cNvPr id="192" name="图片 2" descr="图片 2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093907">
                <a:off x="96188" y="162715"/>
                <a:ext cx="739543" cy="6393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3" name="图片 1" descr="图片 1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1" cy="625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97" name="组合 26"/>
            <p:cNvGrpSpPr/>
            <p:nvPr/>
          </p:nvGrpSpPr>
          <p:grpSpPr>
            <a:xfrm>
              <a:off x="1013318" y="171624"/>
              <a:ext cx="3958703" cy="616451"/>
              <a:chOff x="0" y="0"/>
              <a:chExt cx="3958702" cy="616450"/>
            </a:xfrm>
          </p:grpSpPr>
          <p:sp>
            <p:nvSpPr>
              <p:cNvPr id="195" name="文本框 21"/>
              <p:cNvSpPr txBox="1"/>
              <p:nvPr/>
            </p:nvSpPr>
            <p:spPr>
              <a:xfrm>
                <a:off x="0" y="372610"/>
                <a:ext cx="3958703" cy="243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000">
                    <a:solidFill>
                      <a:srgbClr val="808080"/>
                    </a:solidFill>
                    <a:latin typeface="字魂105号-简雅黑"/>
                    <a:ea typeface="字魂105号-简雅黑"/>
                    <a:cs typeface="字魂105号-简雅黑"/>
                    <a:sym typeface="字魂105号-简雅黑"/>
                  </a:defRPr>
                </a:lvl1pPr>
              </a:lstStyle>
              <a:p>
                <a:r>
                  <a:t>App Inventor</a:t>
                </a:r>
              </a:p>
            </p:txBody>
          </p:sp>
          <p:sp>
            <p:nvSpPr>
              <p:cNvPr id="196" name="文本框 19"/>
              <p:cNvSpPr txBox="1"/>
              <p:nvPr/>
            </p:nvSpPr>
            <p:spPr>
              <a:xfrm>
                <a:off x="24470" y="0"/>
                <a:ext cx="2562861" cy="510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454545"/>
                    </a:solidFill>
                    <a:latin typeface="字魂105号-简雅黑"/>
                    <a:ea typeface="字魂105号-简雅黑"/>
                    <a:cs typeface="字魂105号-简雅黑"/>
                    <a:sym typeface="字魂105号-简雅黑"/>
                  </a:defRPr>
                </a:lvl1pPr>
              </a:lstStyle>
              <a:p>
                <a:r>
                  <a:t>行为逻辑</a:t>
                </a:r>
              </a:p>
            </p:txBody>
          </p:sp>
        </p:grpSp>
      </p:grpSp>
      <p:pic>
        <p:nvPicPr>
          <p:cNvPr id="199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7500" y="1460500"/>
            <a:ext cx="7459024" cy="4002403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当接收到短信时"/>
          <p:cNvSpPr txBox="1"/>
          <p:nvPr/>
        </p:nvSpPr>
        <p:spPr>
          <a:xfrm>
            <a:off x="8088630" y="1586230"/>
            <a:ext cx="1704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/>
              <a:t>当接收到短信时</a:t>
            </a:r>
            <a:endParaRPr dirty="0"/>
          </a:p>
        </p:txBody>
      </p:sp>
      <p:sp>
        <p:nvSpPr>
          <p:cNvPr id="201" name="线条"/>
          <p:cNvSpPr/>
          <p:nvPr/>
        </p:nvSpPr>
        <p:spPr>
          <a:xfrm flipH="1" flipV="1">
            <a:off x="3087325" y="1790699"/>
            <a:ext cx="4762954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如果在“手机号码清单”中有发送短信方的号码就进行转发"/>
          <p:cNvSpPr txBox="1"/>
          <p:nvPr/>
        </p:nvSpPr>
        <p:spPr>
          <a:xfrm>
            <a:off x="8139430" y="2119629"/>
            <a:ext cx="380723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如果在“手机号码清单”中有发送短信方的号码就进行转发</a:t>
            </a:r>
          </a:p>
        </p:txBody>
      </p:sp>
      <p:sp>
        <p:nvSpPr>
          <p:cNvPr id="203" name="线条"/>
          <p:cNvSpPr/>
          <p:nvPr/>
        </p:nvSpPr>
        <p:spPr>
          <a:xfrm flipH="1" flipV="1">
            <a:off x="5702608" y="2536477"/>
            <a:ext cx="212746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4" name="这里是对列表清单中所有的号码都进行转发"/>
          <p:cNvSpPr txBox="1"/>
          <p:nvPr/>
        </p:nvSpPr>
        <p:spPr>
          <a:xfrm>
            <a:off x="8149376" y="3098481"/>
            <a:ext cx="360954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这里是对列表清单中所有的号码都进行转发</a:t>
            </a:r>
          </a:p>
        </p:txBody>
      </p:sp>
      <p:sp>
        <p:nvSpPr>
          <p:cNvPr id="205" name="线条"/>
          <p:cNvSpPr/>
          <p:nvPr/>
        </p:nvSpPr>
        <p:spPr>
          <a:xfrm flipH="1">
            <a:off x="6858486" y="3370609"/>
            <a:ext cx="93802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更新提示信息"/>
          <p:cNvSpPr txBox="1"/>
          <p:nvPr/>
        </p:nvSpPr>
        <p:spPr>
          <a:xfrm>
            <a:off x="9460230" y="4469129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更新提示信息</a:t>
            </a:r>
          </a:p>
        </p:txBody>
      </p:sp>
      <p:sp>
        <p:nvSpPr>
          <p:cNvPr id="207" name="箭头"/>
          <p:cNvSpPr/>
          <p:nvPr/>
        </p:nvSpPr>
        <p:spPr>
          <a:xfrm>
            <a:off x="7753832" y="4038600"/>
            <a:ext cx="1460519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62" y="14256"/>
                </a:moveTo>
                <a:lnTo>
                  <a:pt x="9162" y="21600"/>
                </a:lnTo>
                <a:lnTo>
                  <a:pt x="0" y="10800"/>
                </a:lnTo>
                <a:lnTo>
                  <a:pt x="9162" y="0"/>
                </a:lnTo>
                <a:lnTo>
                  <a:pt x="9162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组合 30"/>
          <p:cNvGrpSpPr/>
          <p:nvPr/>
        </p:nvGrpSpPr>
        <p:grpSpPr>
          <a:xfrm>
            <a:off x="330823" y="328307"/>
            <a:ext cx="3600651" cy="964828"/>
            <a:chOff x="0" y="0"/>
            <a:chExt cx="3600650" cy="964826"/>
          </a:xfrm>
        </p:grpSpPr>
        <p:grpSp>
          <p:nvGrpSpPr>
            <p:cNvPr id="212" name="组合 3"/>
            <p:cNvGrpSpPr/>
            <p:nvPr/>
          </p:nvGrpSpPr>
          <p:grpSpPr>
            <a:xfrm>
              <a:off x="0" y="0"/>
              <a:ext cx="931920" cy="964826"/>
              <a:chOff x="0" y="0"/>
              <a:chExt cx="931919" cy="964825"/>
            </a:xfrm>
          </p:grpSpPr>
          <p:pic>
            <p:nvPicPr>
              <p:cNvPr id="210" name="图片 2" descr="图片 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8" y="162715"/>
                <a:ext cx="739543" cy="6393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1" name="图片 1" descr="图片 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1" cy="625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14" name="文本框 19"/>
            <p:cNvSpPr txBox="1"/>
            <p:nvPr/>
          </p:nvSpPr>
          <p:spPr>
            <a:xfrm>
              <a:off x="1037788" y="171624"/>
              <a:ext cx="2562862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总的逻辑设计</a:t>
              </a:r>
            </a:p>
          </p:txBody>
        </p:sp>
      </p:grpSp>
      <p:pic>
        <p:nvPicPr>
          <p:cNvPr id="21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505" y="1237894"/>
            <a:ext cx="5927332" cy="5632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56004" y="1251509"/>
            <a:ext cx="6362210" cy="2856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图片 19" descr="图片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30"/>
          <p:cNvGrpSpPr/>
          <p:nvPr/>
        </p:nvGrpSpPr>
        <p:grpSpPr>
          <a:xfrm>
            <a:off x="330823" y="328307"/>
            <a:ext cx="3600651" cy="964828"/>
            <a:chOff x="0" y="0"/>
            <a:chExt cx="3600650" cy="964826"/>
          </a:xfrm>
        </p:grpSpPr>
        <p:grpSp>
          <p:nvGrpSpPr>
            <p:cNvPr id="223" name="组合 3"/>
            <p:cNvGrpSpPr/>
            <p:nvPr/>
          </p:nvGrpSpPr>
          <p:grpSpPr>
            <a:xfrm>
              <a:off x="0" y="0"/>
              <a:ext cx="931920" cy="964826"/>
              <a:chOff x="0" y="0"/>
              <a:chExt cx="931919" cy="964825"/>
            </a:xfrm>
          </p:grpSpPr>
          <p:pic>
            <p:nvPicPr>
              <p:cNvPr id="221" name="图片 2" descr="图片 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8" y="162715"/>
                <a:ext cx="739543" cy="6393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2" name="图片 1" descr="图片 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1" cy="625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5" name="文本框 19"/>
            <p:cNvSpPr txBox="1"/>
            <p:nvPr/>
          </p:nvSpPr>
          <p:spPr>
            <a:xfrm>
              <a:off x="1037788" y="171624"/>
              <a:ext cx="2562862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228" name="按照ppt将此应用实现…"/>
          <p:cNvSpPr txBox="1"/>
          <p:nvPr/>
        </p:nvSpPr>
        <p:spPr>
          <a:xfrm>
            <a:off x="1789429" y="1598930"/>
            <a:ext cx="970198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40631" indent="-240631">
              <a:buSzPct val="100000"/>
              <a:buAutoNum type="arabicPeriod"/>
            </a:pPr>
            <a:r>
              <a:rPr lang="zh-CN" altLang="en-US" dirty="0" smtClean="0"/>
              <a:t>字符串中的“</a:t>
            </a:r>
            <a:r>
              <a:rPr lang="en-US" altLang="zh-CN" dirty="0" smtClean="0"/>
              <a:t>\n</a:t>
            </a:r>
            <a:r>
              <a:rPr lang="zh-CN" altLang="en-US" dirty="0" smtClean="0"/>
              <a:t>”是什么意思</a:t>
            </a:r>
            <a:endParaRPr lang="en-US" altLang="zh-CN" dirty="0" smtClean="0"/>
          </a:p>
          <a:p>
            <a:pPr>
              <a:buSzPct val="100000"/>
            </a:pPr>
            <a:r>
              <a:rPr lang="en-US" dirty="0" smtClean="0"/>
              <a:t>	A.</a:t>
            </a:r>
            <a:r>
              <a:rPr lang="zh-CN" altLang="en-US" dirty="0" smtClean="0"/>
              <a:t>表示换行</a:t>
            </a:r>
            <a:r>
              <a:rPr lang="en-US" altLang="zh-CN" dirty="0" smtClean="0"/>
              <a:t>		B.</a:t>
            </a:r>
            <a:r>
              <a:rPr lang="zh-CN" altLang="en-US" dirty="0" smtClean="0"/>
              <a:t>代表字母</a:t>
            </a:r>
            <a:r>
              <a:rPr lang="en-US" altLang="zh-CN" dirty="0" smtClean="0"/>
              <a:t>”n”		C.</a:t>
            </a:r>
            <a:r>
              <a:rPr lang="zh-CN" altLang="en-US" dirty="0" smtClean="0"/>
              <a:t>代表符号</a:t>
            </a:r>
            <a:r>
              <a:rPr lang="en-US" altLang="zh-CN" dirty="0" smtClean="0"/>
              <a:t>\</a:t>
            </a:r>
            <a:r>
              <a:rPr lang="zh-CN" altLang="en-US" dirty="0"/>
              <a:t>与</a:t>
            </a:r>
            <a:r>
              <a:rPr lang="zh-CN" altLang="en-US" dirty="0" smtClean="0"/>
              <a:t>字母</a:t>
            </a:r>
            <a:r>
              <a:rPr lang="en-US" altLang="zh-CN" dirty="0" smtClean="0"/>
              <a:t>n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>
              <a:buSzPct val="100000"/>
            </a:pPr>
            <a:r>
              <a:rPr lang="en-US" altLang="zh-CN" dirty="0" smtClean="0"/>
              <a:t> </a:t>
            </a:r>
            <a:endParaRPr lang="en-US" dirty="0"/>
          </a:p>
        </p:txBody>
      </p:sp>
      <p:pic>
        <p:nvPicPr>
          <p:cNvPr id="11" name="图片 19" descr="图片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5" y="3119130"/>
            <a:ext cx="3035300" cy="1079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96945" y="2820141"/>
            <a:ext cx="38145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2.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下面这个组件的返回字符串是什么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9176" y="4544704"/>
            <a:ext cx="69259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A.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 AB		B.			C. BA		D.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6990" y="4406204"/>
            <a:ext cx="25423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77991" y="4406203"/>
            <a:ext cx="25423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88182" y="5389418"/>
            <a:ext cx="21105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答案：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1. A       2. 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图片 16" descr="图片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462" y="4775198"/>
            <a:ext cx="3059367" cy="3655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图片 18" descr="图片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0419" y="-1904987"/>
            <a:ext cx="4629181" cy="3809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图片 22" descr="图片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414836">
            <a:off x="9016828" y="3626901"/>
            <a:ext cx="5896201" cy="325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图片 24" descr="图片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图片 26" descr="图片 2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621299" y="0"/>
            <a:ext cx="3242598" cy="2803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图片 10" descr="图片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93815" y="1668808"/>
            <a:ext cx="3143633" cy="4256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图片 29" descr="图片 2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84870" y="533212"/>
            <a:ext cx="9681782" cy="5576284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文本框 9"/>
          <p:cNvSpPr txBox="1"/>
          <p:nvPr/>
        </p:nvSpPr>
        <p:spPr>
          <a:xfrm>
            <a:off x="3117765" y="2634583"/>
            <a:ext cx="591357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600" b="1" spc="-300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pPr algn="ctr"/>
            <a:r>
              <a:rPr dirty="0" err="1" smtClean="0"/>
              <a:t>感谢</a:t>
            </a:r>
            <a:endParaRPr dirty="0"/>
          </a:p>
        </p:txBody>
      </p:sp>
      <p:grpSp>
        <p:nvGrpSpPr>
          <p:cNvPr id="242" name="组合 13"/>
          <p:cNvGrpSpPr/>
          <p:nvPr/>
        </p:nvGrpSpPr>
        <p:grpSpPr>
          <a:xfrm>
            <a:off x="3382971" y="3165120"/>
            <a:ext cx="1369574" cy="72381"/>
            <a:chOff x="0" y="0"/>
            <a:chExt cx="1369573" cy="72379"/>
          </a:xfrm>
        </p:grpSpPr>
        <p:sp>
          <p:nvSpPr>
            <p:cNvPr id="240" name="直接连接符 19"/>
            <p:cNvSpPr/>
            <p:nvPr/>
          </p:nvSpPr>
          <p:spPr>
            <a:xfrm flipH="1" flipV="1">
              <a:off x="0" y="23460"/>
              <a:ext cx="1329690" cy="12731"/>
            </a:xfrm>
            <a:prstGeom prst="line">
              <a:avLst/>
            </a:prstGeom>
            <a:noFill/>
            <a:ln w="6350" cap="rnd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1" name="椭圆 15"/>
            <p:cNvSpPr/>
            <p:nvPr/>
          </p:nvSpPr>
          <p:spPr>
            <a:xfrm>
              <a:off x="1297193" y="0"/>
              <a:ext cx="72381" cy="72380"/>
            </a:xfrm>
            <a:prstGeom prst="ellipse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B1A28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grpSp>
        <p:nvGrpSpPr>
          <p:cNvPr id="245" name="组合 23"/>
          <p:cNvGrpSpPr/>
          <p:nvPr/>
        </p:nvGrpSpPr>
        <p:grpSpPr>
          <a:xfrm>
            <a:off x="7304890" y="3152391"/>
            <a:ext cx="1473397" cy="72381"/>
            <a:chOff x="0" y="0"/>
            <a:chExt cx="1473395" cy="72380"/>
          </a:xfrm>
        </p:grpSpPr>
        <p:sp>
          <p:nvSpPr>
            <p:cNvPr id="243" name="直接连接符 25"/>
            <p:cNvSpPr/>
            <p:nvPr/>
          </p:nvSpPr>
          <p:spPr>
            <a:xfrm>
              <a:off x="39883" y="45713"/>
              <a:ext cx="1433513" cy="1103"/>
            </a:xfrm>
            <a:prstGeom prst="line">
              <a:avLst/>
            </a:prstGeom>
            <a:noFill/>
            <a:ln w="6350" cap="rnd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椭圆 27"/>
            <p:cNvSpPr/>
            <p:nvPr/>
          </p:nvSpPr>
          <p:spPr>
            <a:xfrm rot="10800000">
              <a:off x="-1" y="-1"/>
              <a:ext cx="72381" cy="72381"/>
            </a:xfrm>
            <a:prstGeom prst="ellipse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B1A28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pic>
        <p:nvPicPr>
          <p:cNvPr id="246" name="图片 28" descr="图片 2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-1260556" y="-301465"/>
            <a:ext cx="3143633" cy="4256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0" y="1217527"/>
            <a:ext cx="9681780" cy="449516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638322" y="3751423"/>
            <a:ext cx="3771694" cy="866245"/>
            <a:chOff x="6638323" y="3775558"/>
            <a:chExt cx="3771694" cy="86624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284271" y="3951273"/>
            <a:ext cx="4084747" cy="1383170"/>
            <a:chOff x="1872046" y="3258633"/>
            <a:chExt cx="4084747" cy="138317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72046" y="3258633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3. </a:t>
              </a:r>
              <a:r>
                <a:rPr kumimoji="1" lang="zh-CN" altLang="en-US" sz="20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逻辑设计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5867729" y="2535792"/>
            <a:ext cx="4074261" cy="1416116"/>
            <a:chOff x="6415591" y="1900774"/>
            <a:chExt cx="4074261" cy="141611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5591" y="1900774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2.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组件设计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1100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285668" y="2500475"/>
            <a:ext cx="4074261" cy="1104281"/>
            <a:chOff x="1885307" y="2393025"/>
            <a:chExt cx="4074261" cy="11042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2649358" y="2791131"/>
              <a:ext cx="2321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en-US" altLang="zh-CN" sz="20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. </a:t>
              </a:r>
              <a:r>
                <a:rPr kumimoji="1" lang="zh-CN" altLang="en-US" sz="20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案例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展示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4905651" y="1496576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B5E77130-E43B-42AC-AB7F-ED5565DA10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54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6038" y="2427854"/>
            <a:ext cx="3334360" cy="2744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616650">
            <a:off x="2851967" y="3901311"/>
            <a:ext cx="3137543" cy="1732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图片 4" descr="图片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428420">
            <a:off x="2396228" y="2132528"/>
            <a:ext cx="2368348" cy="2991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图片 5" descr="图片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8093907">
            <a:off x="3828048" y="232228"/>
            <a:ext cx="3242597" cy="2803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" name="图片 1"/>
          <p:cNvGrpSpPr/>
          <p:nvPr/>
        </p:nvGrpSpPr>
        <p:grpSpPr>
          <a:xfrm>
            <a:off x="3510405" y="966315"/>
            <a:ext cx="5098811" cy="4925370"/>
            <a:chOff x="0" y="0"/>
            <a:chExt cx="5098810" cy="4925369"/>
          </a:xfrm>
        </p:grpSpPr>
        <p:sp>
          <p:nvSpPr>
            <p:cNvPr id="56" name="矩形"/>
            <p:cNvSpPr/>
            <p:nvPr/>
          </p:nvSpPr>
          <p:spPr>
            <a:xfrm>
              <a:off x="0" y="0"/>
              <a:ext cx="5098811" cy="49253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7" name="image7.png" descr="image7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5098811" cy="4925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9" name="TextBox 3"/>
          <p:cNvSpPr txBox="1"/>
          <p:nvPr/>
        </p:nvSpPr>
        <p:spPr>
          <a:xfrm>
            <a:off x="4420739" y="2296792"/>
            <a:ext cx="3836588" cy="2077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54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rPr dirty="0"/>
              <a:t>PART 01</a:t>
            </a:r>
          </a:p>
          <a:p>
            <a:pPr>
              <a:lnSpc>
                <a:spcPct val="150000"/>
              </a:lnSpc>
              <a:defRPr sz="36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rPr lang="zh-CN" altLang="en-US" dirty="0" smtClean="0"/>
              <a:t>案例展示</a:t>
            </a:r>
            <a:endParaRPr dirty="0"/>
          </a:p>
        </p:txBody>
      </p:sp>
      <p:sp>
        <p:nvSpPr>
          <p:cNvPr id="60" name="Straight Connector 4"/>
          <p:cNvSpPr/>
          <p:nvPr/>
        </p:nvSpPr>
        <p:spPr>
          <a:xfrm>
            <a:off x="4420737" y="3454400"/>
            <a:ext cx="572430" cy="0"/>
          </a:xfrm>
          <a:prstGeom prst="line">
            <a:avLst/>
          </a:prstGeom>
          <a:ln w="3810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" name="图片 19" descr="图片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30"/>
          <p:cNvGrpSpPr/>
          <p:nvPr/>
        </p:nvGrpSpPr>
        <p:grpSpPr>
          <a:xfrm>
            <a:off x="330823" y="328307"/>
            <a:ext cx="3600651" cy="964828"/>
            <a:chOff x="0" y="0"/>
            <a:chExt cx="3600650" cy="964826"/>
          </a:xfrm>
        </p:grpSpPr>
        <p:grpSp>
          <p:nvGrpSpPr>
            <p:cNvPr id="85" name="组合 3"/>
            <p:cNvGrpSpPr/>
            <p:nvPr/>
          </p:nvGrpSpPr>
          <p:grpSpPr>
            <a:xfrm>
              <a:off x="0" y="0"/>
              <a:ext cx="931920" cy="964826"/>
              <a:chOff x="0" y="0"/>
              <a:chExt cx="931919" cy="964825"/>
            </a:xfrm>
          </p:grpSpPr>
          <p:pic>
            <p:nvPicPr>
              <p:cNvPr id="83" name="图片 2" descr="图片 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8" y="162715"/>
                <a:ext cx="739543" cy="6393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" name="图片 1" descr="图片 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1" cy="625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87" name="文本框 19"/>
            <p:cNvSpPr txBox="1"/>
            <p:nvPr/>
          </p:nvSpPr>
          <p:spPr>
            <a:xfrm>
              <a:off x="1037788" y="171624"/>
              <a:ext cx="2562862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lang="zh-CN" altLang="en-US" dirty="0" smtClean="0"/>
                <a:t>案例展示</a:t>
              </a:r>
              <a:endParaRPr dirty="0"/>
            </a:p>
          </p:txBody>
        </p:sp>
      </p:grpSp>
      <p:pic>
        <p:nvPicPr>
          <p:cNvPr id="91" name="Screenshot_20191215_111856.jpg" descr="Screenshot_20191215_111856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5165" y="1331749"/>
            <a:ext cx="2056921" cy="445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qq_pic_merged_1576380249052.jpg" descr="qq_pic_merged_1576380249052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63138" y="1280254"/>
            <a:ext cx="2104454" cy="455965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开始界面"/>
          <p:cNvSpPr txBox="1"/>
          <p:nvPr/>
        </p:nvSpPr>
        <p:spPr>
          <a:xfrm>
            <a:off x="1004355" y="6082527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开始界面</a:t>
            </a:r>
          </a:p>
        </p:txBody>
      </p:sp>
      <p:sp>
        <p:nvSpPr>
          <p:cNvPr id="94" name="成员申请加入"/>
          <p:cNvSpPr txBox="1"/>
          <p:nvPr/>
        </p:nvSpPr>
        <p:spPr>
          <a:xfrm>
            <a:off x="4607546" y="6082527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成员申请加入</a:t>
            </a:r>
          </a:p>
        </p:txBody>
      </p:sp>
      <p:sp>
        <p:nvSpPr>
          <p:cNvPr id="95" name="新成员加入"/>
          <p:cNvSpPr txBox="1"/>
          <p:nvPr/>
        </p:nvSpPr>
        <p:spPr>
          <a:xfrm>
            <a:off x="8691795" y="6082527"/>
            <a:ext cx="1247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新成员加入</a:t>
            </a:r>
          </a:p>
        </p:txBody>
      </p:sp>
      <p:pic>
        <p:nvPicPr>
          <p:cNvPr id="96" name="qq_pic_merged_1576380173556.jpg" descr="qq_pic_merged_1576380173556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90441" y="1200670"/>
            <a:ext cx="2158710" cy="4559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图片 19" descr="图片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creenshot_20191215_111856.jpg" descr="Screenshot_20191215_11185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99" y="1299230"/>
            <a:ext cx="3281617" cy="445666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开始界面"/>
          <p:cNvSpPr txBox="1"/>
          <p:nvPr/>
        </p:nvSpPr>
        <p:spPr>
          <a:xfrm>
            <a:off x="3227136" y="5840176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/>
              <a:t>开始界面</a:t>
            </a:r>
            <a:endParaRPr dirty="0"/>
          </a:p>
        </p:txBody>
      </p:sp>
      <p:pic>
        <p:nvPicPr>
          <p:cNvPr id="16" name="图片 19" descr="图片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7233313" y="3057099"/>
            <a:ext cx="291361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开始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界面用于显示操作提示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5" name="组合 30"/>
          <p:cNvGrpSpPr/>
          <p:nvPr/>
        </p:nvGrpSpPr>
        <p:grpSpPr>
          <a:xfrm>
            <a:off x="330823" y="328307"/>
            <a:ext cx="3600651" cy="964828"/>
            <a:chOff x="0" y="0"/>
            <a:chExt cx="3600650" cy="964826"/>
          </a:xfrm>
        </p:grpSpPr>
        <p:grpSp>
          <p:nvGrpSpPr>
            <p:cNvPr id="17" name="组合 3"/>
            <p:cNvGrpSpPr/>
            <p:nvPr/>
          </p:nvGrpSpPr>
          <p:grpSpPr>
            <a:xfrm>
              <a:off x="0" y="0"/>
              <a:ext cx="931920" cy="964826"/>
              <a:chOff x="0" y="0"/>
              <a:chExt cx="931919" cy="964825"/>
            </a:xfrm>
          </p:grpSpPr>
          <p:pic>
            <p:nvPicPr>
              <p:cNvPr id="19" name="图片 2" descr="图片 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8093907">
                <a:off x="96188" y="162715"/>
                <a:ext cx="739543" cy="6393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图片 1" descr="图片 1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1" cy="625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8" name="文本框 19"/>
            <p:cNvSpPr txBox="1"/>
            <p:nvPr/>
          </p:nvSpPr>
          <p:spPr>
            <a:xfrm>
              <a:off x="1037788" y="171624"/>
              <a:ext cx="2562862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lang="zh-CN" altLang="en-US" dirty="0" smtClean="0"/>
                <a:t>案例展示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31983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9" descr="图片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7275195" y="2265529"/>
            <a:ext cx="4093390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/>
              <a:t>其他人使用手机向下载此应用的手机发送短信“我申请加入”</a:t>
            </a:r>
            <a:endParaRPr lang="en-US" altLang="zh-CN" sz="20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/>
              <a:t>加入成功后会收到“恭喜你加入短信群”的短信表示加入成功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2" name="qq_pic_merged_1576380173556.jpg" descr="qq_pic_merged_157638017355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7026" y="1293136"/>
            <a:ext cx="3152896" cy="52031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组合 30"/>
          <p:cNvGrpSpPr/>
          <p:nvPr/>
        </p:nvGrpSpPr>
        <p:grpSpPr>
          <a:xfrm>
            <a:off x="330823" y="328307"/>
            <a:ext cx="3600651" cy="964828"/>
            <a:chOff x="0" y="0"/>
            <a:chExt cx="3600650" cy="964826"/>
          </a:xfrm>
        </p:grpSpPr>
        <p:grpSp>
          <p:nvGrpSpPr>
            <p:cNvPr id="14" name="组合 3"/>
            <p:cNvGrpSpPr/>
            <p:nvPr/>
          </p:nvGrpSpPr>
          <p:grpSpPr>
            <a:xfrm>
              <a:off x="0" y="0"/>
              <a:ext cx="931920" cy="964826"/>
              <a:chOff x="0" y="0"/>
              <a:chExt cx="931919" cy="964825"/>
            </a:xfrm>
          </p:grpSpPr>
          <p:pic>
            <p:nvPicPr>
              <p:cNvPr id="17" name="图片 2" descr="图片 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8093907">
                <a:off x="96188" y="162715"/>
                <a:ext cx="739543" cy="6393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" name="图片 1" descr="图片 1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1" cy="625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5" name="文本框 19"/>
            <p:cNvSpPr txBox="1"/>
            <p:nvPr/>
          </p:nvSpPr>
          <p:spPr>
            <a:xfrm>
              <a:off x="1037788" y="171624"/>
              <a:ext cx="2562862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lang="zh-CN" altLang="en-US" dirty="0" smtClean="0"/>
                <a:t>案例展示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081507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9" descr="图片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7275195" y="2265529"/>
            <a:ext cx="4093390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/>
              <a:t>在有成员加入就会更新“群动态”</a:t>
            </a:r>
            <a:endParaRPr lang="en-US" altLang="zh-CN" sz="20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/>
              <a:t>群内成员发送短信到此手机会自动转发给群内其他成员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" name="qq_pic_merged_1576380249052.jpg" descr="qq_pic_merged_157638024905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9065" y="1293136"/>
            <a:ext cx="3023561" cy="45596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" name="组合 30"/>
          <p:cNvGrpSpPr/>
          <p:nvPr/>
        </p:nvGrpSpPr>
        <p:grpSpPr>
          <a:xfrm>
            <a:off x="330823" y="328307"/>
            <a:ext cx="3600651" cy="964828"/>
            <a:chOff x="0" y="0"/>
            <a:chExt cx="3600650" cy="964826"/>
          </a:xfrm>
        </p:grpSpPr>
        <p:grpSp>
          <p:nvGrpSpPr>
            <p:cNvPr id="13" name="组合 3"/>
            <p:cNvGrpSpPr/>
            <p:nvPr/>
          </p:nvGrpSpPr>
          <p:grpSpPr>
            <a:xfrm>
              <a:off x="0" y="0"/>
              <a:ext cx="931920" cy="964826"/>
              <a:chOff x="0" y="0"/>
              <a:chExt cx="931919" cy="964825"/>
            </a:xfrm>
          </p:grpSpPr>
          <p:pic>
            <p:nvPicPr>
              <p:cNvPr id="15" name="图片 2" descr="图片 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8093907">
                <a:off x="96188" y="162715"/>
                <a:ext cx="739543" cy="6393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" name="图片 1" descr="图片 1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1" cy="625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4" name="文本框 19"/>
            <p:cNvSpPr txBox="1"/>
            <p:nvPr/>
          </p:nvSpPr>
          <p:spPr>
            <a:xfrm>
              <a:off x="1037788" y="171624"/>
              <a:ext cx="2562862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lang="zh-CN" altLang="en-US" dirty="0" smtClean="0"/>
                <a:t>案例展示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087530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6038" y="2427854"/>
            <a:ext cx="3334360" cy="2744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616650">
            <a:off x="2851967" y="3901311"/>
            <a:ext cx="3137543" cy="1732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图片 4" descr="图片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428420">
            <a:off x="2396228" y="2132528"/>
            <a:ext cx="2368348" cy="2991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图片 5" descr="图片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8093907">
            <a:off x="3828048" y="232228"/>
            <a:ext cx="3242597" cy="2803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4" name="图片 1"/>
          <p:cNvGrpSpPr/>
          <p:nvPr/>
        </p:nvGrpSpPr>
        <p:grpSpPr>
          <a:xfrm>
            <a:off x="3510405" y="966315"/>
            <a:ext cx="5098811" cy="4925370"/>
            <a:chOff x="0" y="0"/>
            <a:chExt cx="5098810" cy="4925369"/>
          </a:xfrm>
        </p:grpSpPr>
        <p:sp>
          <p:nvSpPr>
            <p:cNvPr id="102" name="矩形"/>
            <p:cNvSpPr/>
            <p:nvPr/>
          </p:nvSpPr>
          <p:spPr>
            <a:xfrm>
              <a:off x="0" y="0"/>
              <a:ext cx="5098811" cy="49253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03" name="image7.png" descr="image7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5098811" cy="4925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5" name="TextBox 3"/>
          <p:cNvSpPr txBox="1"/>
          <p:nvPr/>
        </p:nvSpPr>
        <p:spPr>
          <a:xfrm>
            <a:off x="4420739" y="2296792"/>
            <a:ext cx="3836588" cy="2077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54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rPr dirty="0"/>
              <a:t>PART </a:t>
            </a:r>
            <a:r>
              <a:rPr dirty="0" smtClean="0"/>
              <a:t>0</a:t>
            </a:r>
            <a:r>
              <a:rPr lang="en-US" altLang="zh-CN" dirty="0" smtClean="0"/>
              <a:t>2</a:t>
            </a:r>
            <a:endParaRPr dirty="0"/>
          </a:p>
          <a:p>
            <a:pPr>
              <a:lnSpc>
                <a:spcPct val="150000"/>
              </a:lnSpc>
              <a:defRPr sz="36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rPr dirty="0" err="1"/>
              <a:t>组件设计</a:t>
            </a:r>
            <a:endParaRPr dirty="0"/>
          </a:p>
        </p:txBody>
      </p:sp>
      <p:sp>
        <p:nvSpPr>
          <p:cNvPr id="106" name="Straight Connector 4"/>
          <p:cNvSpPr/>
          <p:nvPr/>
        </p:nvSpPr>
        <p:spPr>
          <a:xfrm>
            <a:off x="4420737" y="3454400"/>
            <a:ext cx="572430" cy="0"/>
          </a:xfrm>
          <a:prstGeom prst="line">
            <a:avLst/>
          </a:prstGeom>
          <a:ln w="3810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" name="图片 19" descr="图片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30"/>
          <p:cNvGrpSpPr/>
          <p:nvPr/>
        </p:nvGrpSpPr>
        <p:grpSpPr>
          <a:xfrm>
            <a:off x="330823" y="328307"/>
            <a:ext cx="3600651" cy="964828"/>
            <a:chOff x="0" y="0"/>
            <a:chExt cx="3600650" cy="964826"/>
          </a:xfrm>
        </p:grpSpPr>
        <p:grpSp>
          <p:nvGrpSpPr>
            <p:cNvPr id="110" name="组合 3"/>
            <p:cNvGrpSpPr/>
            <p:nvPr/>
          </p:nvGrpSpPr>
          <p:grpSpPr>
            <a:xfrm>
              <a:off x="0" y="0"/>
              <a:ext cx="931920" cy="964826"/>
              <a:chOff x="0" y="0"/>
              <a:chExt cx="931919" cy="964825"/>
            </a:xfrm>
          </p:grpSpPr>
          <p:pic>
            <p:nvPicPr>
              <p:cNvPr id="108" name="图片 2" descr="图片 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8" y="162715"/>
                <a:ext cx="739543" cy="6393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9" name="图片 1" descr="图片 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1" cy="625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12" name="文本框 19"/>
            <p:cNvSpPr txBox="1"/>
            <p:nvPr/>
          </p:nvSpPr>
          <p:spPr>
            <a:xfrm>
              <a:off x="1037788" y="171624"/>
              <a:ext cx="2562862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rPr dirty="0" err="1"/>
                <a:t>组件设计</a:t>
              </a:r>
              <a:endParaRPr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1" y="867771"/>
            <a:ext cx="3612295" cy="58475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93" y="1439175"/>
            <a:ext cx="2743200" cy="4279900"/>
          </a:xfrm>
          <a:prstGeom prst="rect">
            <a:avLst/>
          </a:prstGeom>
        </p:spPr>
      </p:pic>
      <p:pic>
        <p:nvPicPr>
          <p:cNvPr id="14" name="图片 19" descr="图片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06566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4E79"/>
      </a:accent1>
      <a:accent2>
        <a:srgbClr val="112C44"/>
      </a:accent2>
      <a:accent3>
        <a:srgbClr val="ED7892"/>
      </a:accent3>
      <a:accent4>
        <a:srgbClr val="A7D7DA"/>
      </a:accent4>
      <a:accent5>
        <a:srgbClr val="F9D1D4"/>
      </a:accent5>
      <a:accent6>
        <a:srgbClr val="5E787A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4E79"/>
      </a:accent1>
      <a:accent2>
        <a:srgbClr val="112C44"/>
      </a:accent2>
      <a:accent3>
        <a:srgbClr val="ED7892"/>
      </a:accent3>
      <a:accent4>
        <a:srgbClr val="A7D7DA"/>
      </a:accent4>
      <a:accent5>
        <a:srgbClr val="F9D1D4"/>
      </a:accent5>
      <a:accent6>
        <a:srgbClr val="5E787A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297</Words>
  <Application>Microsoft Office PowerPoint</Application>
  <PresentationFormat>宽屏</PresentationFormat>
  <Paragraphs>113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黑体</vt:lpstr>
      <vt:lpstr>Microsoft YaHei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zuo zuo</cp:lastModifiedBy>
  <cp:revision>8</cp:revision>
  <dcterms:modified xsi:type="dcterms:W3CDTF">2019-12-28T07:47:11Z</dcterms:modified>
</cp:coreProperties>
</file>