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6"/>
          </a:solidFill>
        </a:fill>
      </a:tcStyle>
    </a:wholeTbl>
    <a:band2H>
      <a:tcTxStyle/>
      <a:tcStyle>
        <a:tcBdr/>
        <a:fill>
          <a:solidFill>
            <a:srgbClr val="E7E8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B"/>
          </a:solidFill>
        </a:fill>
      </a:tcStyle>
    </a:wholeTbl>
    <a:band2H>
      <a:tcTxStyle/>
      <a:tcStyle>
        <a:tcBdr/>
        <a:fill>
          <a:solidFill>
            <a:srgbClr val="FCEB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5D6"/>
          </a:solidFill>
        </a:fill>
      </a:tcStyle>
    </a:wholeTbl>
    <a:band2H>
      <a:tcTxStyle/>
      <a:tcStyle>
        <a:tcBdr/>
        <a:fill>
          <a:solidFill>
            <a:srgbClr val="E9EB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16" descr="图片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462" y="4775198"/>
            <a:ext cx="3059367" cy="3655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图片 22" descr="图片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14836">
            <a:off x="9016827" y="3626901"/>
            <a:ext cx="5896202" cy="3256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图片 24" descr="图片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图片 26" descr="图片 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621300" y="0"/>
            <a:ext cx="3242600" cy="2803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图片 10" descr="图片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93815" y="1668808"/>
            <a:ext cx="3143634" cy="4256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图片 29" descr="图片 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4274" y="548562"/>
            <a:ext cx="9681783" cy="5576286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文本框 12"/>
          <p:cNvSpPr txBox="1"/>
          <p:nvPr/>
        </p:nvSpPr>
        <p:spPr>
          <a:xfrm>
            <a:off x="4824910" y="3775716"/>
            <a:ext cx="22519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t>点名神器(1)</a:t>
            </a:r>
          </a:p>
        </p:txBody>
      </p:sp>
      <p:grpSp>
        <p:nvGrpSpPr>
          <p:cNvPr id="43" name="组合 13"/>
          <p:cNvGrpSpPr/>
          <p:nvPr/>
        </p:nvGrpSpPr>
        <p:grpSpPr>
          <a:xfrm>
            <a:off x="3305132" y="3969906"/>
            <a:ext cx="1369576" cy="72383"/>
            <a:chOff x="0" y="0"/>
            <a:chExt cx="1369574" cy="72382"/>
          </a:xfrm>
        </p:grpSpPr>
        <p:sp>
          <p:nvSpPr>
            <p:cNvPr id="41" name="直接连接符 19"/>
            <p:cNvSpPr/>
            <p:nvPr/>
          </p:nvSpPr>
          <p:spPr>
            <a:xfrm flipH="1" flipV="1">
              <a:off x="0" y="23461"/>
              <a:ext cx="1329691" cy="12731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椭圆 15"/>
            <p:cNvSpPr/>
            <p:nvPr/>
          </p:nvSpPr>
          <p:spPr>
            <a:xfrm>
              <a:off x="1297193" y="-1"/>
              <a:ext cx="72383" cy="72383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grpSp>
        <p:nvGrpSpPr>
          <p:cNvPr id="46" name="组合 23"/>
          <p:cNvGrpSpPr/>
          <p:nvPr/>
        </p:nvGrpSpPr>
        <p:grpSpPr>
          <a:xfrm>
            <a:off x="7227049" y="3957176"/>
            <a:ext cx="1473400" cy="72383"/>
            <a:chOff x="-1" y="-1"/>
            <a:chExt cx="1473398" cy="72382"/>
          </a:xfrm>
        </p:grpSpPr>
        <p:sp>
          <p:nvSpPr>
            <p:cNvPr id="44" name="直接连接符 25"/>
            <p:cNvSpPr/>
            <p:nvPr/>
          </p:nvSpPr>
          <p:spPr>
            <a:xfrm>
              <a:off x="39883" y="45713"/>
              <a:ext cx="1433515" cy="1104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椭圆 27"/>
            <p:cNvSpPr/>
            <p:nvPr/>
          </p:nvSpPr>
          <p:spPr>
            <a:xfrm rot="10800000">
              <a:off x="-2" y="-2"/>
              <a:ext cx="72383" cy="72384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pic>
        <p:nvPicPr>
          <p:cNvPr id="47" name="图片 28" descr="图片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260557" y="-301466"/>
            <a:ext cx="3143634" cy="4256332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文本框 18"/>
          <p:cNvSpPr txBox="1"/>
          <p:nvPr/>
        </p:nvSpPr>
        <p:spPr>
          <a:xfrm>
            <a:off x="3810287" y="2107216"/>
            <a:ext cx="4229756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defRPr sz="5800" b="1" spc="-300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t>App Inventor</a:t>
            </a:r>
          </a:p>
        </p:txBody>
      </p:sp>
      <p:pic>
        <p:nvPicPr>
          <p:cNvPr id="49" name="图片 19" descr="图片 1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6037" y="2427853"/>
            <a:ext cx="3334361" cy="2744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616650">
            <a:off x="2851967" y="3901311"/>
            <a:ext cx="3137543" cy="1732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图片 4" descr="图片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428420">
            <a:off x="2396227" y="2132527"/>
            <a:ext cx="2368350" cy="2991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图片 5" descr="图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093907">
            <a:off x="3828048" y="232228"/>
            <a:ext cx="3242598" cy="2803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图片 1"/>
          <p:cNvGrpSpPr/>
          <p:nvPr/>
        </p:nvGrpSpPr>
        <p:grpSpPr>
          <a:xfrm>
            <a:off x="3510405" y="966314"/>
            <a:ext cx="5098813" cy="4925373"/>
            <a:chOff x="0" y="0"/>
            <a:chExt cx="5098812" cy="4925371"/>
          </a:xfrm>
        </p:grpSpPr>
        <p:sp>
          <p:nvSpPr>
            <p:cNvPr id="159" name="矩形"/>
            <p:cNvSpPr/>
            <p:nvPr/>
          </p:nvSpPr>
          <p:spPr>
            <a:xfrm>
              <a:off x="-1" y="-1"/>
              <a:ext cx="5098813" cy="492537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pic>
          <p:nvPicPr>
            <p:cNvPr id="160" name="image7.png" descr="image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5098813" cy="49253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2" name="TextBox 3"/>
          <p:cNvSpPr txBox="1"/>
          <p:nvPr/>
        </p:nvSpPr>
        <p:spPr>
          <a:xfrm>
            <a:off x="4420739" y="2296791"/>
            <a:ext cx="3836588" cy="187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54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t>PART 03</a:t>
            </a:r>
          </a:p>
          <a:p>
            <a:pPr>
              <a:lnSpc>
                <a:spcPct val="150000"/>
              </a:lnSpc>
              <a:defRPr sz="36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t>组件设计（1）</a:t>
            </a:r>
          </a:p>
        </p:txBody>
      </p:sp>
      <p:sp>
        <p:nvSpPr>
          <p:cNvPr id="163" name="Straight Connector 4"/>
          <p:cNvSpPr/>
          <p:nvPr/>
        </p:nvSpPr>
        <p:spPr>
          <a:xfrm>
            <a:off x="4420737" y="3454400"/>
            <a:ext cx="572431" cy="0"/>
          </a:xfrm>
          <a:prstGeom prst="line">
            <a:avLst/>
          </a:prstGeom>
          <a:ln w="38100">
            <a:solidFill>
              <a:srgbClr val="00206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4" name="图片 10" descr="图片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448" y="1193276"/>
            <a:ext cx="6619766" cy="5351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8055" y="3524250"/>
            <a:ext cx="2362202" cy="18669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71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69" name="图片 47" descr="图片 47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图片 48" descr="图片 48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2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组件设计</a:t>
              </a:r>
            </a:p>
          </p:txBody>
        </p:sp>
      </p:grpSp>
      <p:pic>
        <p:nvPicPr>
          <p:cNvPr id="174" name="图片 14" descr="图片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919842" y="1635809"/>
            <a:ext cx="412227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组件可以通过设置宽度“充满”来居中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78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76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7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9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组件设计</a:t>
              </a:r>
            </a:p>
          </p:txBody>
        </p:sp>
      </p:grpSp>
      <p:pic>
        <p:nvPicPr>
          <p:cNvPr id="181" name="图片 14" descr="图片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2" name="表格"/>
          <p:cNvGraphicFramePr/>
          <p:nvPr>
            <p:extLst>
              <p:ext uri="{D42A27DB-BD31-4B8C-83A1-F6EECF244321}">
                <p14:modId xmlns:p14="http://schemas.microsoft.com/office/powerpoint/2010/main" val="1807505963"/>
              </p:ext>
            </p:extLst>
          </p:nvPr>
        </p:nvGraphicFramePr>
        <p:xfrm>
          <a:off x="891301" y="1800779"/>
          <a:ext cx="10409396" cy="3847159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04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2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5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组件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命名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等线"/>
                        </a:rPr>
                        <a:t>作用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属性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3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sym typeface="等线"/>
                        </a:rPr>
                        <a:t>Screen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等线"/>
                        </a:rPr>
                        <a:t>Screen1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为第一个界面，设置学号范围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等线"/>
                        </a:defRPr>
                      </a:pP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3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标签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提示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用于显示提示信息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宽度：充满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93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垂直布局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等线"/>
                        </a:rPr>
                        <a:t>垂直布局1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垂直放置组件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等线"/>
                        </a:defRPr>
                      </a:pPr>
                      <a:endParaRPr sz="2000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58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文本输入框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等线"/>
                        </a:rPr>
                        <a:t>最小学号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用于输入最小学号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仅限数字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86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文本输入框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等线"/>
                        </a:rPr>
                        <a:t>最大学号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用于输入最大学号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仅限数字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58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按钮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确定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等线"/>
                        </a:rPr>
                        <a:t>点击后跳转至屏幕2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等线"/>
                        </a:defRPr>
                      </a:pP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208615"/>
            <a:ext cx="5753100" cy="492760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使用到了列表来储存输入的数据，然后通过“打开屏幕并传值”来将这个列表的数据传递到下一个屏幕。…"/>
          <p:cNvSpPr txBox="1"/>
          <p:nvPr/>
        </p:nvSpPr>
        <p:spPr>
          <a:xfrm>
            <a:off x="5889412" y="1368212"/>
            <a:ext cx="6030974" cy="195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使用到了列表来储存输入的数据，然后通过“打开屏幕并传值”来将这个列表的数据传递到下一个屏幕</a:t>
            </a:r>
            <a:r>
              <a:rPr dirty="0"/>
              <a:t>。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注意</a:t>
            </a:r>
            <a:r>
              <a:rPr dirty="0"/>
              <a:t>：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列表可以看成一个数组，“索引”从1开始，表示第一个元素。</a:t>
            </a:r>
          </a:p>
        </p:txBody>
      </p:sp>
      <p:grpSp>
        <p:nvGrpSpPr>
          <p:cNvPr id="190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88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86" name="图片 47" descr="图片 4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图片 48" descr="图片 4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89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组件设计</a:t>
              </a:r>
            </a:p>
          </p:txBody>
        </p:sp>
      </p:grpSp>
      <p:pic>
        <p:nvPicPr>
          <p:cNvPr id="191" name="图片 12" descr="图片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图片 16" descr="图片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462" y="4775198"/>
            <a:ext cx="3059367" cy="3655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图片 22" descr="图片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14836">
            <a:off x="9016828" y="3626901"/>
            <a:ext cx="5896201" cy="325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图片 24" descr="图片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图片 26" descr="图片 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621299" y="0"/>
            <a:ext cx="3242598" cy="2803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图片 10" descr="图片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93815" y="1668808"/>
            <a:ext cx="3143633" cy="4256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图片 29" descr="图片 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4275" y="548563"/>
            <a:ext cx="9681782" cy="557628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文本框 9"/>
          <p:cNvSpPr txBox="1"/>
          <p:nvPr/>
        </p:nvSpPr>
        <p:spPr>
          <a:xfrm>
            <a:off x="5180946" y="3324944"/>
            <a:ext cx="5913574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6600" b="1" spc="-300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rPr dirty="0" err="1"/>
              <a:t>再见</a:t>
            </a:r>
            <a:endParaRPr dirty="0"/>
          </a:p>
        </p:txBody>
      </p:sp>
      <p:grpSp>
        <p:nvGrpSpPr>
          <p:cNvPr id="202" name="组合 13"/>
          <p:cNvGrpSpPr/>
          <p:nvPr/>
        </p:nvGrpSpPr>
        <p:grpSpPr>
          <a:xfrm>
            <a:off x="3305132" y="3969906"/>
            <a:ext cx="1369574" cy="72381"/>
            <a:chOff x="0" y="0"/>
            <a:chExt cx="1369573" cy="72379"/>
          </a:xfrm>
        </p:grpSpPr>
        <p:sp>
          <p:nvSpPr>
            <p:cNvPr id="200" name="直接连接符 19"/>
            <p:cNvSpPr/>
            <p:nvPr/>
          </p:nvSpPr>
          <p:spPr>
            <a:xfrm flipH="1" flipV="1">
              <a:off x="0" y="23460"/>
              <a:ext cx="1329690" cy="12731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椭圆 15"/>
            <p:cNvSpPr/>
            <p:nvPr/>
          </p:nvSpPr>
          <p:spPr>
            <a:xfrm>
              <a:off x="1297193" y="0"/>
              <a:ext cx="72381" cy="72380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grpSp>
        <p:nvGrpSpPr>
          <p:cNvPr id="205" name="组合 23"/>
          <p:cNvGrpSpPr/>
          <p:nvPr/>
        </p:nvGrpSpPr>
        <p:grpSpPr>
          <a:xfrm>
            <a:off x="7227051" y="3957177"/>
            <a:ext cx="1473397" cy="72381"/>
            <a:chOff x="0" y="0"/>
            <a:chExt cx="1473395" cy="72380"/>
          </a:xfrm>
        </p:grpSpPr>
        <p:sp>
          <p:nvSpPr>
            <p:cNvPr id="203" name="直接连接符 25"/>
            <p:cNvSpPr/>
            <p:nvPr/>
          </p:nvSpPr>
          <p:spPr>
            <a:xfrm>
              <a:off x="39883" y="45713"/>
              <a:ext cx="1433513" cy="1103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椭圆 27"/>
            <p:cNvSpPr/>
            <p:nvPr/>
          </p:nvSpPr>
          <p:spPr>
            <a:xfrm rot="10800000">
              <a:off x="-1" y="-1"/>
              <a:ext cx="72381" cy="72381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pic>
        <p:nvPicPr>
          <p:cNvPr id="206" name="图片 28" descr="图片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260556" y="-301465"/>
            <a:ext cx="3143633" cy="4256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图片 17" descr="图片 1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5631" y="24688"/>
            <a:ext cx="1762126" cy="523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94973" y="3465109"/>
            <a:ext cx="5335638" cy="4576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494973" y="2444282"/>
            <a:ext cx="3559213" cy="1969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376236" y="-643585"/>
            <a:ext cx="3135379" cy="396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图片 7" descr="图片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98743" y="4833511"/>
            <a:ext cx="2564002" cy="2116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图片 8" descr="图片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8556" y="1634650"/>
            <a:ext cx="2849475" cy="3660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图片 9" descr="图片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4274" y="548562"/>
            <a:ext cx="9681783" cy="55762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" name="组合 54"/>
          <p:cNvGrpSpPr/>
          <p:nvPr/>
        </p:nvGrpSpPr>
        <p:grpSpPr>
          <a:xfrm>
            <a:off x="6419912" y="3679825"/>
            <a:ext cx="4074263" cy="1069975"/>
            <a:chOff x="0" y="0"/>
            <a:chExt cx="4074262" cy="1069975"/>
          </a:xfrm>
        </p:grpSpPr>
        <p:sp>
          <p:nvSpPr>
            <p:cNvPr id="57" name="矩形 38"/>
            <p:cNvSpPr/>
            <p:nvPr/>
          </p:nvSpPr>
          <p:spPr>
            <a:xfrm>
              <a:off x="0" y="0"/>
              <a:ext cx="4074263" cy="1069975"/>
            </a:xfrm>
            <a:prstGeom prst="rect">
              <a:avLst/>
            </a:prstGeom>
            <a:solidFill>
              <a:srgbClr val="FDFDFD"/>
            </a:solidFill>
            <a:ln w="12700" cap="flat">
              <a:solidFill>
                <a:srgbClr val="E5C36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404040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  <p:sp>
          <p:nvSpPr>
            <p:cNvPr id="58" name="矩形 40"/>
            <p:cNvSpPr txBox="1"/>
            <p:nvPr/>
          </p:nvSpPr>
          <p:spPr>
            <a:xfrm>
              <a:off x="218410" y="100721"/>
              <a:ext cx="1896472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000" b="1">
                  <a:solidFill>
                    <a:srgbClr val="002060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dirty="0"/>
                <a:t>4.课后习题</a:t>
              </a:r>
            </a:p>
          </p:txBody>
        </p:sp>
        <p:sp>
          <p:nvSpPr>
            <p:cNvPr id="59" name="group_22974"/>
            <p:cNvSpPr/>
            <p:nvPr/>
          </p:nvSpPr>
          <p:spPr>
            <a:xfrm>
              <a:off x="3048427" y="95732"/>
              <a:ext cx="941680" cy="86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62" y="1895"/>
                  </a:moveTo>
                  <a:cubicBezTo>
                    <a:pt x="15884" y="1753"/>
                    <a:pt x="16247" y="1595"/>
                    <a:pt x="16451" y="1389"/>
                  </a:cubicBezTo>
                  <a:cubicBezTo>
                    <a:pt x="16451" y="1389"/>
                    <a:pt x="16465" y="2005"/>
                    <a:pt x="16785" y="2700"/>
                  </a:cubicBezTo>
                  <a:cubicBezTo>
                    <a:pt x="18458" y="3395"/>
                    <a:pt x="18676" y="5021"/>
                    <a:pt x="18633" y="6695"/>
                  </a:cubicBezTo>
                  <a:lnTo>
                    <a:pt x="18633" y="8242"/>
                  </a:lnTo>
                  <a:cubicBezTo>
                    <a:pt x="18720" y="8195"/>
                    <a:pt x="18807" y="8179"/>
                    <a:pt x="18895" y="8195"/>
                  </a:cubicBezTo>
                  <a:cubicBezTo>
                    <a:pt x="19185" y="8289"/>
                    <a:pt x="19025" y="9221"/>
                    <a:pt x="18895" y="9774"/>
                  </a:cubicBezTo>
                  <a:cubicBezTo>
                    <a:pt x="18764" y="10311"/>
                    <a:pt x="18385" y="10642"/>
                    <a:pt x="18095" y="10579"/>
                  </a:cubicBezTo>
                  <a:cubicBezTo>
                    <a:pt x="17891" y="12032"/>
                    <a:pt x="17425" y="13074"/>
                    <a:pt x="16771" y="13753"/>
                  </a:cubicBezTo>
                  <a:cubicBezTo>
                    <a:pt x="19593" y="14858"/>
                    <a:pt x="21600" y="17668"/>
                    <a:pt x="21600" y="20968"/>
                  </a:cubicBezTo>
                  <a:lnTo>
                    <a:pt x="19680" y="20968"/>
                  </a:lnTo>
                  <a:cubicBezTo>
                    <a:pt x="19462" y="17732"/>
                    <a:pt x="17585" y="14811"/>
                    <a:pt x="14807" y="13342"/>
                  </a:cubicBezTo>
                  <a:cubicBezTo>
                    <a:pt x="15229" y="12632"/>
                    <a:pt x="15549" y="11779"/>
                    <a:pt x="15753" y="10768"/>
                  </a:cubicBezTo>
                  <a:cubicBezTo>
                    <a:pt x="16189" y="10547"/>
                    <a:pt x="16538" y="10074"/>
                    <a:pt x="16698" y="9442"/>
                  </a:cubicBezTo>
                  <a:cubicBezTo>
                    <a:pt x="16829" y="8905"/>
                    <a:pt x="17193" y="7358"/>
                    <a:pt x="16422" y="6884"/>
                  </a:cubicBezTo>
                  <a:lnTo>
                    <a:pt x="16422" y="5889"/>
                  </a:lnTo>
                  <a:cubicBezTo>
                    <a:pt x="16451" y="4989"/>
                    <a:pt x="16495" y="3205"/>
                    <a:pt x="15462" y="1895"/>
                  </a:cubicBezTo>
                  <a:close/>
                  <a:moveTo>
                    <a:pt x="6764" y="13358"/>
                  </a:moveTo>
                  <a:cubicBezTo>
                    <a:pt x="6371" y="12663"/>
                    <a:pt x="6080" y="11811"/>
                    <a:pt x="5891" y="10768"/>
                  </a:cubicBezTo>
                  <a:cubicBezTo>
                    <a:pt x="5411" y="10547"/>
                    <a:pt x="5004" y="10026"/>
                    <a:pt x="4858" y="9411"/>
                  </a:cubicBezTo>
                  <a:cubicBezTo>
                    <a:pt x="4713" y="8779"/>
                    <a:pt x="4451" y="7342"/>
                    <a:pt x="5207" y="6884"/>
                  </a:cubicBezTo>
                  <a:lnTo>
                    <a:pt x="5207" y="5874"/>
                  </a:lnTo>
                  <a:cubicBezTo>
                    <a:pt x="5207" y="5558"/>
                    <a:pt x="5193" y="5274"/>
                    <a:pt x="5193" y="4989"/>
                  </a:cubicBezTo>
                  <a:cubicBezTo>
                    <a:pt x="5164" y="4042"/>
                    <a:pt x="5178" y="3221"/>
                    <a:pt x="5411" y="2542"/>
                  </a:cubicBezTo>
                  <a:cubicBezTo>
                    <a:pt x="2545" y="3047"/>
                    <a:pt x="2996" y="4437"/>
                    <a:pt x="2996" y="6695"/>
                  </a:cubicBezTo>
                  <a:lnTo>
                    <a:pt x="2996" y="8242"/>
                  </a:lnTo>
                  <a:cubicBezTo>
                    <a:pt x="2909" y="8195"/>
                    <a:pt x="2822" y="8179"/>
                    <a:pt x="2735" y="8195"/>
                  </a:cubicBezTo>
                  <a:cubicBezTo>
                    <a:pt x="2444" y="8289"/>
                    <a:pt x="2531" y="9189"/>
                    <a:pt x="2662" y="9742"/>
                  </a:cubicBezTo>
                  <a:cubicBezTo>
                    <a:pt x="2793" y="10279"/>
                    <a:pt x="3244" y="10642"/>
                    <a:pt x="3535" y="10579"/>
                  </a:cubicBezTo>
                  <a:cubicBezTo>
                    <a:pt x="3753" y="12095"/>
                    <a:pt x="4189" y="13105"/>
                    <a:pt x="4785" y="13768"/>
                  </a:cubicBezTo>
                  <a:cubicBezTo>
                    <a:pt x="1993" y="14889"/>
                    <a:pt x="0" y="17684"/>
                    <a:pt x="0" y="20968"/>
                  </a:cubicBezTo>
                  <a:lnTo>
                    <a:pt x="1920" y="20968"/>
                  </a:lnTo>
                  <a:cubicBezTo>
                    <a:pt x="2138" y="17747"/>
                    <a:pt x="4000" y="14826"/>
                    <a:pt x="6764" y="13358"/>
                  </a:cubicBezTo>
                  <a:close/>
                  <a:moveTo>
                    <a:pt x="13687" y="13642"/>
                  </a:moveTo>
                  <a:cubicBezTo>
                    <a:pt x="14400" y="12884"/>
                    <a:pt x="14909" y="11732"/>
                    <a:pt x="15142" y="10137"/>
                  </a:cubicBezTo>
                  <a:cubicBezTo>
                    <a:pt x="15462" y="10200"/>
                    <a:pt x="15884" y="9853"/>
                    <a:pt x="16029" y="9253"/>
                  </a:cubicBezTo>
                  <a:cubicBezTo>
                    <a:pt x="16175" y="8637"/>
                    <a:pt x="16349" y="7611"/>
                    <a:pt x="16029" y="7516"/>
                  </a:cubicBezTo>
                  <a:cubicBezTo>
                    <a:pt x="15927" y="7500"/>
                    <a:pt x="15825" y="7516"/>
                    <a:pt x="15724" y="7563"/>
                  </a:cubicBezTo>
                  <a:lnTo>
                    <a:pt x="15724" y="5874"/>
                  </a:lnTo>
                  <a:cubicBezTo>
                    <a:pt x="15782" y="4011"/>
                    <a:pt x="15549" y="2226"/>
                    <a:pt x="13687" y="1453"/>
                  </a:cubicBezTo>
                  <a:cubicBezTo>
                    <a:pt x="13353" y="695"/>
                    <a:pt x="13324" y="0"/>
                    <a:pt x="13324" y="0"/>
                  </a:cubicBezTo>
                  <a:cubicBezTo>
                    <a:pt x="12495" y="821"/>
                    <a:pt x="9309" y="1153"/>
                    <a:pt x="9309" y="1153"/>
                  </a:cubicBezTo>
                  <a:lnTo>
                    <a:pt x="9353" y="1168"/>
                  </a:lnTo>
                  <a:cubicBezTo>
                    <a:pt x="5324" y="1611"/>
                    <a:pt x="5905" y="3189"/>
                    <a:pt x="5905" y="5874"/>
                  </a:cubicBezTo>
                  <a:lnTo>
                    <a:pt x="5905" y="7563"/>
                  </a:lnTo>
                  <a:cubicBezTo>
                    <a:pt x="5804" y="7516"/>
                    <a:pt x="5702" y="7500"/>
                    <a:pt x="5615" y="7516"/>
                  </a:cubicBezTo>
                  <a:cubicBezTo>
                    <a:pt x="5280" y="7611"/>
                    <a:pt x="5382" y="8605"/>
                    <a:pt x="5527" y="9221"/>
                  </a:cubicBezTo>
                  <a:cubicBezTo>
                    <a:pt x="5673" y="9821"/>
                    <a:pt x="6167" y="10216"/>
                    <a:pt x="6487" y="10137"/>
                  </a:cubicBezTo>
                  <a:cubicBezTo>
                    <a:pt x="6735" y="11826"/>
                    <a:pt x="7215" y="12932"/>
                    <a:pt x="7869" y="13658"/>
                  </a:cubicBezTo>
                  <a:cubicBezTo>
                    <a:pt x="4785" y="14889"/>
                    <a:pt x="2589" y="17984"/>
                    <a:pt x="2589" y="21600"/>
                  </a:cubicBezTo>
                  <a:lnTo>
                    <a:pt x="19011" y="21600"/>
                  </a:lnTo>
                  <a:cubicBezTo>
                    <a:pt x="18996" y="17953"/>
                    <a:pt x="16785" y="14858"/>
                    <a:pt x="13687" y="13642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grpSp>
        <p:nvGrpSpPr>
          <p:cNvPr id="64" name="组合 2"/>
          <p:cNvGrpSpPr/>
          <p:nvPr/>
        </p:nvGrpSpPr>
        <p:grpSpPr>
          <a:xfrm>
            <a:off x="1881283" y="3679825"/>
            <a:ext cx="4075512" cy="1069975"/>
            <a:chOff x="0" y="0"/>
            <a:chExt cx="4075510" cy="1069975"/>
          </a:xfrm>
        </p:grpSpPr>
        <p:sp>
          <p:nvSpPr>
            <p:cNvPr id="61" name="矩形 30"/>
            <p:cNvSpPr/>
            <p:nvPr/>
          </p:nvSpPr>
          <p:spPr>
            <a:xfrm>
              <a:off x="-1" y="0"/>
              <a:ext cx="4074264" cy="1069975"/>
            </a:xfrm>
            <a:prstGeom prst="rect">
              <a:avLst/>
            </a:prstGeom>
            <a:solidFill>
              <a:srgbClr val="FDFDFD"/>
            </a:solidFill>
            <a:ln w="12700" cap="flat">
              <a:solidFill>
                <a:srgbClr val="E5C36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404040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  <p:sp>
          <p:nvSpPr>
            <p:cNvPr id="62" name="矩形 32"/>
            <p:cNvSpPr txBox="1"/>
            <p:nvPr/>
          </p:nvSpPr>
          <p:spPr>
            <a:xfrm>
              <a:off x="218410" y="100721"/>
              <a:ext cx="1850004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000" b="1">
                  <a:solidFill>
                    <a:srgbClr val="002060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dirty="0"/>
                <a:t>3.组件设计</a:t>
              </a:r>
            </a:p>
          </p:txBody>
        </p:sp>
        <p:sp>
          <p:nvSpPr>
            <p:cNvPr id="63" name="wifi-signal-full_17952"/>
            <p:cNvSpPr/>
            <p:nvPr/>
          </p:nvSpPr>
          <p:spPr>
            <a:xfrm>
              <a:off x="3035502" y="259450"/>
              <a:ext cx="1040009" cy="702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0648" y="15257"/>
                  </a:moveTo>
                  <a:cubicBezTo>
                    <a:pt x="12439" y="15257"/>
                    <a:pt x="13713" y="16768"/>
                    <a:pt x="13765" y="16831"/>
                  </a:cubicBezTo>
                  <a:lnTo>
                    <a:pt x="14028" y="17144"/>
                  </a:lnTo>
                  <a:lnTo>
                    <a:pt x="10667" y="21600"/>
                  </a:lnTo>
                  <a:lnTo>
                    <a:pt x="7404" y="17074"/>
                  </a:lnTo>
                  <a:lnTo>
                    <a:pt x="7681" y="16768"/>
                  </a:lnTo>
                  <a:cubicBezTo>
                    <a:pt x="8607" y="15765"/>
                    <a:pt x="9609" y="15257"/>
                    <a:pt x="10648" y="15257"/>
                  </a:cubicBezTo>
                  <a:close/>
                  <a:moveTo>
                    <a:pt x="10691" y="7345"/>
                  </a:moveTo>
                  <a:cubicBezTo>
                    <a:pt x="13365" y="7345"/>
                    <a:pt x="15885" y="8870"/>
                    <a:pt x="17789" y="11635"/>
                  </a:cubicBezTo>
                  <a:lnTo>
                    <a:pt x="17864" y="11725"/>
                  </a:lnTo>
                  <a:cubicBezTo>
                    <a:pt x="18066" y="12025"/>
                    <a:pt x="18066" y="12512"/>
                    <a:pt x="17864" y="12812"/>
                  </a:cubicBezTo>
                  <a:lnTo>
                    <a:pt x="15862" y="15772"/>
                  </a:lnTo>
                  <a:cubicBezTo>
                    <a:pt x="15768" y="15918"/>
                    <a:pt x="15636" y="15995"/>
                    <a:pt x="15495" y="15995"/>
                  </a:cubicBezTo>
                  <a:cubicBezTo>
                    <a:pt x="15359" y="15995"/>
                    <a:pt x="15227" y="15918"/>
                    <a:pt x="15133" y="15772"/>
                  </a:cubicBezTo>
                  <a:cubicBezTo>
                    <a:pt x="13948" y="14017"/>
                    <a:pt x="12374" y="13056"/>
                    <a:pt x="10695" y="13056"/>
                  </a:cubicBezTo>
                  <a:cubicBezTo>
                    <a:pt x="9017" y="13056"/>
                    <a:pt x="7438" y="14017"/>
                    <a:pt x="6258" y="15772"/>
                  </a:cubicBezTo>
                  <a:cubicBezTo>
                    <a:pt x="6060" y="16064"/>
                    <a:pt x="5722" y="16064"/>
                    <a:pt x="5524" y="15772"/>
                  </a:cubicBezTo>
                  <a:lnTo>
                    <a:pt x="3531" y="12819"/>
                  </a:lnTo>
                  <a:cubicBezTo>
                    <a:pt x="3433" y="12680"/>
                    <a:pt x="3381" y="12485"/>
                    <a:pt x="3381" y="12276"/>
                  </a:cubicBezTo>
                  <a:cubicBezTo>
                    <a:pt x="3381" y="12074"/>
                    <a:pt x="3433" y="11879"/>
                    <a:pt x="3531" y="11732"/>
                  </a:cubicBezTo>
                  <a:cubicBezTo>
                    <a:pt x="5440" y="8905"/>
                    <a:pt x="7983" y="7345"/>
                    <a:pt x="10691" y="7345"/>
                  </a:cubicBezTo>
                  <a:close/>
                  <a:moveTo>
                    <a:pt x="10771" y="0"/>
                  </a:moveTo>
                  <a:cubicBezTo>
                    <a:pt x="14753" y="0"/>
                    <a:pt x="18495" y="2270"/>
                    <a:pt x="21320" y="6399"/>
                  </a:cubicBezTo>
                  <a:lnTo>
                    <a:pt x="21400" y="6489"/>
                  </a:lnTo>
                  <a:cubicBezTo>
                    <a:pt x="21494" y="6636"/>
                    <a:pt x="21550" y="6824"/>
                    <a:pt x="21550" y="7032"/>
                  </a:cubicBezTo>
                  <a:cubicBezTo>
                    <a:pt x="21550" y="7234"/>
                    <a:pt x="21494" y="7429"/>
                    <a:pt x="21395" y="7576"/>
                  </a:cubicBezTo>
                  <a:lnTo>
                    <a:pt x="19336" y="10625"/>
                  </a:lnTo>
                  <a:cubicBezTo>
                    <a:pt x="19242" y="10772"/>
                    <a:pt x="19110" y="10848"/>
                    <a:pt x="18969" y="10848"/>
                  </a:cubicBezTo>
                  <a:cubicBezTo>
                    <a:pt x="18833" y="10848"/>
                    <a:pt x="18701" y="10772"/>
                    <a:pt x="18607" y="10625"/>
                  </a:cubicBezTo>
                  <a:cubicBezTo>
                    <a:pt x="16515" y="7534"/>
                    <a:pt x="13733" y="5828"/>
                    <a:pt x="10771" y="5828"/>
                  </a:cubicBezTo>
                  <a:cubicBezTo>
                    <a:pt x="7805" y="5828"/>
                    <a:pt x="5027" y="7527"/>
                    <a:pt x="2935" y="10625"/>
                  </a:cubicBezTo>
                  <a:cubicBezTo>
                    <a:pt x="2742" y="10918"/>
                    <a:pt x="2399" y="10918"/>
                    <a:pt x="2202" y="10625"/>
                  </a:cubicBezTo>
                  <a:lnTo>
                    <a:pt x="152" y="7589"/>
                  </a:lnTo>
                  <a:cubicBezTo>
                    <a:pt x="-50" y="7290"/>
                    <a:pt x="-50" y="6803"/>
                    <a:pt x="152" y="6503"/>
                  </a:cubicBezTo>
                  <a:cubicBezTo>
                    <a:pt x="2982" y="2305"/>
                    <a:pt x="6757" y="0"/>
                    <a:pt x="10771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grpSp>
        <p:nvGrpSpPr>
          <p:cNvPr id="68" name="组合 55"/>
          <p:cNvGrpSpPr/>
          <p:nvPr/>
        </p:nvGrpSpPr>
        <p:grpSpPr>
          <a:xfrm>
            <a:off x="6419912" y="2359025"/>
            <a:ext cx="4074263" cy="1069975"/>
            <a:chOff x="0" y="0"/>
            <a:chExt cx="4074262" cy="1069975"/>
          </a:xfrm>
        </p:grpSpPr>
        <p:sp>
          <p:nvSpPr>
            <p:cNvPr id="65" name="矩形 39"/>
            <p:cNvSpPr/>
            <p:nvPr/>
          </p:nvSpPr>
          <p:spPr>
            <a:xfrm>
              <a:off x="0" y="0"/>
              <a:ext cx="4074263" cy="1069975"/>
            </a:xfrm>
            <a:prstGeom prst="rect">
              <a:avLst/>
            </a:prstGeom>
            <a:solidFill>
              <a:srgbClr val="FDFDFD"/>
            </a:solidFill>
            <a:ln w="12700" cap="flat">
              <a:solidFill>
                <a:srgbClr val="E5C36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404040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  <p:sp>
          <p:nvSpPr>
            <p:cNvPr id="66" name="矩形 42"/>
            <p:cNvSpPr txBox="1"/>
            <p:nvPr/>
          </p:nvSpPr>
          <p:spPr>
            <a:xfrm>
              <a:off x="218410" y="100721"/>
              <a:ext cx="2110024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000" b="1">
                  <a:solidFill>
                    <a:srgbClr val="002060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dirty="0"/>
                <a:t>2.最终效果</a:t>
              </a:r>
            </a:p>
          </p:txBody>
        </p:sp>
        <p:sp>
          <p:nvSpPr>
            <p:cNvPr id="67" name="speech-bubble_121922"/>
            <p:cNvSpPr/>
            <p:nvPr/>
          </p:nvSpPr>
          <p:spPr>
            <a:xfrm>
              <a:off x="3048425" y="76737"/>
              <a:ext cx="939924" cy="88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48" y="6646"/>
                  </a:moveTo>
                  <a:lnTo>
                    <a:pt x="21600" y="6646"/>
                  </a:lnTo>
                  <a:lnTo>
                    <a:pt x="21600" y="18024"/>
                  </a:lnTo>
                  <a:lnTo>
                    <a:pt x="19300" y="18024"/>
                  </a:lnTo>
                  <a:lnTo>
                    <a:pt x="19300" y="21600"/>
                  </a:lnTo>
                  <a:lnTo>
                    <a:pt x="15943" y="18024"/>
                  </a:lnTo>
                  <a:lnTo>
                    <a:pt x="6648" y="18024"/>
                  </a:lnTo>
                  <a:close/>
                  <a:moveTo>
                    <a:pt x="0" y="0"/>
                  </a:moveTo>
                  <a:lnTo>
                    <a:pt x="14955" y="0"/>
                  </a:lnTo>
                  <a:lnTo>
                    <a:pt x="14955" y="5127"/>
                  </a:lnTo>
                  <a:lnTo>
                    <a:pt x="5224" y="5127"/>
                  </a:lnTo>
                  <a:lnTo>
                    <a:pt x="5224" y="11840"/>
                  </a:lnTo>
                  <a:lnTo>
                    <a:pt x="2300" y="14954"/>
                  </a:lnTo>
                  <a:lnTo>
                    <a:pt x="2300" y="11377"/>
                  </a:lnTo>
                  <a:lnTo>
                    <a:pt x="0" y="11377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grpSp>
        <p:nvGrpSpPr>
          <p:cNvPr id="72" name="组合 1"/>
          <p:cNvGrpSpPr/>
          <p:nvPr/>
        </p:nvGrpSpPr>
        <p:grpSpPr>
          <a:xfrm>
            <a:off x="1881284" y="2359025"/>
            <a:ext cx="4074263" cy="1069975"/>
            <a:chOff x="0" y="0"/>
            <a:chExt cx="4074262" cy="1069975"/>
          </a:xfrm>
        </p:grpSpPr>
        <p:sp>
          <p:nvSpPr>
            <p:cNvPr id="69" name="矩形 31"/>
            <p:cNvSpPr/>
            <p:nvPr/>
          </p:nvSpPr>
          <p:spPr>
            <a:xfrm>
              <a:off x="0" y="0"/>
              <a:ext cx="4074263" cy="1069975"/>
            </a:xfrm>
            <a:prstGeom prst="rect">
              <a:avLst/>
            </a:prstGeom>
            <a:solidFill>
              <a:srgbClr val="FDFDFD"/>
            </a:solidFill>
            <a:ln w="12700" cap="flat">
              <a:solidFill>
                <a:srgbClr val="E5C36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404040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  <p:sp>
          <p:nvSpPr>
            <p:cNvPr id="70" name="矩形 34"/>
            <p:cNvSpPr txBox="1"/>
            <p:nvPr/>
          </p:nvSpPr>
          <p:spPr>
            <a:xfrm>
              <a:off x="218411" y="100721"/>
              <a:ext cx="1888073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000" b="1">
                  <a:solidFill>
                    <a:srgbClr val="002060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dirty="0"/>
                <a:t>1.本章目标</a:t>
              </a:r>
            </a:p>
          </p:txBody>
        </p:sp>
        <p:sp>
          <p:nvSpPr>
            <p:cNvPr id="71" name="cloud-data_72746"/>
            <p:cNvSpPr/>
            <p:nvPr/>
          </p:nvSpPr>
          <p:spPr>
            <a:xfrm>
              <a:off x="3112461" y="33998"/>
              <a:ext cx="890343" cy="923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extrusionOk="0">
                  <a:moveTo>
                    <a:pt x="19635" y="16073"/>
                  </a:moveTo>
                  <a:lnTo>
                    <a:pt x="20940" y="16356"/>
                  </a:lnTo>
                  <a:cubicBezTo>
                    <a:pt x="21291" y="16432"/>
                    <a:pt x="21546" y="16721"/>
                    <a:pt x="21567" y="17066"/>
                  </a:cubicBezTo>
                  <a:cubicBezTo>
                    <a:pt x="21584" y="17411"/>
                    <a:pt x="21364" y="17730"/>
                    <a:pt x="21026" y="17843"/>
                  </a:cubicBezTo>
                  <a:lnTo>
                    <a:pt x="10059" y="21477"/>
                  </a:lnTo>
                  <a:cubicBezTo>
                    <a:pt x="9818" y="21560"/>
                    <a:pt x="9567" y="21600"/>
                    <a:pt x="9312" y="21600"/>
                  </a:cubicBezTo>
                  <a:cubicBezTo>
                    <a:pt x="9116" y="21600"/>
                    <a:pt x="8916" y="21573"/>
                    <a:pt x="8723" y="21524"/>
                  </a:cubicBezTo>
                  <a:lnTo>
                    <a:pt x="597" y="19449"/>
                  </a:lnTo>
                  <a:cubicBezTo>
                    <a:pt x="256" y="19363"/>
                    <a:pt x="15" y="19071"/>
                    <a:pt x="1" y="18735"/>
                  </a:cubicBezTo>
                  <a:cubicBezTo>
                    <a:pt x="-16" y="18397"/>
                    <a:pt x="201" y="18088"/>
                    <a:pt x="531" y="17972"/>
                  </a:cubicBezTo>
                  <a:lnTo>
                    <a:pt x="1867" y="17507"/>
                  </a:lnTo>
                  <a:lnTo>
                    <a:pt x="8338" y="19160"/>
                  </a:lnTo>
                  <a:cubicBezTo>
                    <a:pt x="8658" y="19243"/>
                    <a:pt x="8985" y="19283"/>
                    <a:pt x="9312" y="19283"/>
                  </a:cubicBezTo>
                  <a:cubicBezTo>
                    <a:pt x="9735" y="19283"/>
                    <a:pt x="10149" y="19217"/>
                    <a:pt x="10548" y="19084"/>
                  </a:cubicBezTo>
                  <a:close/>
                  <a:moveTo>
                    <a:pt x="19632" y="12312"/>
                  </a:moveTo>
                  <a:lnTo>
                    <a:pt x="20940" y="12594"/>
                  </a:lnTo>
                  <a:cubicBezTo>
                    <a:pt x="21291" y="12670"/>
                    <a:pt x="21546" y="12962"/>
                    <a:pt x="21567" y="13308"/>
                  </a:cubicBezTo>
                  <a:cubicBezTo>
                    <a:pt x="21584" y="13653"/>
                    <a:pt x="21364" y="13968"/>
                    <a:pt x="21026" y="14081"/>
                  </a:cubicBezTo>
                  <a:lnTo>
                    <a:pt x="10060" y="17714"/>
                  </a:lnTo>
                  <a:cubicBezTo>
                    <a:pt x="9819" y="17794"/>
                    <a:pt x="9568" y="17834"/>
                    <a:pt x="9313" y="17834"/>
                  </a:cubicBezTo>
                  <a:cubicBezTo>
                    <a:pt x="9117" y="17834"/>
                    <a:pt x="8917" y="17810"/>
                    <a:pt x="8724" y="17761"/>
                  </a:cubicBezTo>
                  <a:lnTo>
                    <a:pt x="599" y="15687"/>
                  </a:lnTo>
                  <a:cubicBezTo>
                    <a:pt x="261" y="15600"/>
                    <a:pt x="17" y="15312"/>
                    <a:pt x="3" y="14973"/>
                  </a:cubicBezTo>
                  <a:cubicBezTo>
                    <a:pt x="-11" y="14635"/>
                    <a:pt x="203" y="14326"/>
                    <a:pt x="533" y="14213"/>
                  </a:cubicBezTo>
                  <a:lnTo>
                    <a:pt x="1869" y="13749"/>
                  </a:lnTo>
                  <a:lnTo>
                    <a:pt x="8339" y="15401"/>
                  </a:lnTo>
                  <a:cubicBezTo>
                    <a:pt x="8659" y="15481"/>
                    <a:pt x="8986" y="15521"/>
                    <a:pt x="9313" y="15521"/>
                  </a:cubicBezTo>
                  <a:cubicBezTo>
                    <a:pt x="9736" y="15521"/>
                    <a:pt x="10153" y="15454"/>
                    <a:pt x="10549" y="15322"/>
                  </a:cubicBezTo>
                  <a:close/>
                  <a:moveTo>
                    <a:pt x="17070" y="7994"/>
                  </a:moveTo>
                  <a:lnTo>
                    <a:pt x="20940" y="8830"/>
                  </a:lnTo>
                  <a:cubicBezTo>
                    <a:pt x="21291" y="8906"/>
                    <a:pt x="21546" y="9198"/>
                    <a:pt x="21567" y="9543"/>
                  </a:cubicBezTo>
                  <a:cubicBezTo>
                    <a:pt x="21584" y="9889"/>
                    <a:pt x="21364" y="10204"/>
                    <a:pt x="21026" y="10317"/>
                  </a:cubicBezTo>
                  <a:lnTo>
                    <a:pt x="10060" y="13950"/>
                  </a:lnTo>
                  <a:cubicBezTo>
                    <a:pt x="9819" y="14033"/>
                    <a:pt x="9568" y="14072"/>
                    <a:pt x="9313" y="14072"/>
                  </a:cubicBezTo>
                  <a:cubicBezTo>
                    <a:pt x="9117" y="14072"/>
                    <a:pt x="8917" y="14046"/>
                    <a:pt x="8724" y="13999"/>
                  </a:cubicBezTo>
                  <a:lnTo>
                    <a:pt x="599" y="11922"/>
                  </a:lnTo>
                  <a:cubicBezTo>
                    <a:pt x="261" y="11836"/>
                    <a:pt x="17" y="11547"/>
                    <a:pt x="3" y="11209"/>
                  </a:cubicBezTo>
                  <a:cubicBezTo>
                    <a:pt x="-11" y="10871"/>
                    <a:pt x="203" y="10562"/>
                    <a:pt x="533" y="10449"/>
                  </a:cubicBezTo>
                  <a:lnTo>
                    <a:pt x="5081" y="8870"/>
                  </a:lnTo>
                  <a:cubicBezTo>
                    <a:pt x="5539" y="9145"/>
                    <a:pt x="6059" y="9331"/>
                    <a:pt x="6631" y="9368"/>
                  </a:cubicBezTo>
                  <a:lnTo>
                    <a:pt x="6682" y="9371"/>
                  </a:lnTo>
                  <a:lnTo>
                    <a:pt x="13934" y="9371"/>
                  </a:lnTo>
                  <a:cubicBezTo>
                    <a:pt x="15183" y="9371"/>
                    <a:pt x="16302" y="8837"/>
                    <a:pt x="17070" y="7994"/>
                  </a:cubicBezTo>
                  <a:close/>
                  <a:moveTo>
                    <a:pt x="10407" y="0"/>
                  </a:moveTo>
                  <a:cubicBezTo>
                    <a:pt x="12129" y="0"/>
                    <a:pt x="13561" y="1191"/>
                    <a:pt x="13868" y="2764"/>
                  </a:cubicBezTo>
                  <a:cubicBezTo>
                    <a:pt x="13889" y="2764"/>
                    <a:pt x="13913" y="2761"/>
                    <a:pt x="13933" y="2761"/>
                  </a:cubicBezTo>
                  <a:cubicBezTo>
                    <a:pt x="15411" y="2761"/>
                    <a:pt x="16609" y="3916"/>
                    <a:pt x="16609" y="5343"/>
                  </a:cubicBezTo>
                  <a:cubicBezTo>
                    <a:pt x="16609" y="6766"/>
                    <a:pt x="15411" y="7921"/>
                    <a:pt x="13933" y="7921"/>
                  </a:cubicBezTo>
                  <a:lnTo>
                    <a:pt x="6730" y="7921"/>
                  </a:lnTo>
                  <a:cubicBezTo>
                    <a:pt x="5728" y="7858"/>
                    <a:pt x="4957" y="7052"/>
                    <a:pt x="4957" y="6070"/>
                  </a:cubicBezTo>
                  <a:cubicBezTo>
                    <a:pt x="4957" y="5044"/>
                    <a:pt x="5821" y="4215"/>
                    <a:pt x="6881" y="4215"/>
                  </a:cubicBezTo>
                  <a:cubicBezTo>
                    <a:pt x="6919" y="4215"/>
                    <a:pt x="6954" y="4225"/>
                    <a:pt x="6992" y="4228"/>
                  </a:cubicBezTo>
                  <a:cubicBezTo>
                    <a:pt x="6923" y="3962"/>
                    <a:pt x="6881" y="3684"/>
                    <a:pt x="6881" y="3398"/>
                  </a:cubicBezTo>
                  <a:cubicBezTo>
                    <a:pt x="6881" y="1520"/>
                    <a:pt x="8458" y="0"/>
                    <a:pt x="10407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sp>
        <p:nvSpPr>
          <p:cNvPr id="73" name="TextBox 1"/>
          <p:cNvSpPr txBox="1"/>
          <p:nvPr/>
        </p:nvSpPr>
        <p:spPr>
          <a:xfrm>
            <a:off x="5361135" y="1479241"/>
            <a:ext cx="146972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defRPr sz="2400" spc="300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t>contents</a:t>
            </a:r>
          </a:p>
        </p:txBody>
      </p:sp>
      <p:sp>
        <p:nvSpPr>
          <p:cNvPr id="74" name="TextBox 1"/>
          <p:cNvSpPr txBox="1"/>
          <p:nvPr/>
        </p:nvSpPr>
        <p:spPr>
          <a:xfrm>
            <a:off x="5480050" y="741524"/>
            <a:ext cx="123190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defRPr sz="48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t>目录</a:t>
            </a:r>
          </a:p>
        </p:txBody>
      </p:sp>
      <p:pic>
        <p:nvPicPr>
          <p:cNvPr id="75" name="图片 26" descr="图片 2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6037" y="2427853"/>
            <a:ext cx="3334361" cy="2744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616650">
            <a:off x="2851967" y="3901311"/>
            <a:ext cx="3137543" cy="1732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图片 4" descr="图片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428420">
            <a:off x="2396227" y="2132527"/>
            <a:ext cx="2368350" cy="2991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图片 5" descr="图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093907">
            <a:off x="3828048" y="232228"/>
            <a:ext cx="3242598" cy="2803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图片 1"/>
          <p:cNvGrpSpPr/>
          <p:nvPr/>
        </p:nvGrpSpPr>
        <p:grpSpPr>
          <a:xfrm>
            <a:off x="3510405" y="966314"/>
            <a:ext cx="5098813" cy="4925373"/>
            <a:chOff x="0" y="0"/>
            <a:chExt cx="5098812" cy="4925371"/>
          </a:xfrm>
        </p:grpSpPr>
        <p:sp>
          <p:nvSpPr>
            <p:cNvPr id="81" name="矩形"/>
            <p:cNvSpPr/>
            <p:nvPr/>
          </p:nvSpPr>
          <p:spPr>
            <a:xfrm>
              <a:off x="-1" y="-1"/>
              <a:ext cx="5098813" cy="492537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pic>
          <p:nvPicPr>
            <p:cNvPr id="82" name="image7.png" descr="image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5098813" cy="49253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4" name="TextBox 3"/>
          <p:cNvSpPr txBox="1"/>
          <p:nvPr/>
        </p:nvSpPr>
        <p:spPr>
          <a:xfrm>
            <a:off x="4420739" y="2296791"/>
            <a:ext cx="3836588" cy="187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54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t>PART 01</a:t>
            </a:r>
          </a:p>
          <a:p>
            <a:pPr>
              <a:lnSpc>
                <a:spcPct val="150000"/>
              </a:lnSpc>
              <a:defRPr sz="36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t>本章目标</a:t>
            </a:r>
          </a:p>
        </p:txBody>
      </p:sp>
      <p:sp>
        <p:nvSpPr>
          <p:cNvPr id="85" name="Straight Connector 4"/>
          <p:cNvSpPr/>
          <p:nvPr/>
        </p:nvSpPr>
        <p:spPr>
          <a:xfrm>
            <a:off x="4420737" y="3454400"/>
            <a:ext cx="572431" cy="0"/>
          </a:xfrm>
          <a:prstGeom prst="line">
            <a:avLst/>
          </a:prstGeom>
          <a:ln w="38100">
            <a:solidFill>
              <a:srgbClr val="00206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6" name="图片 10" descr="图片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: 圆角 5"/>
          <p:cNvSpPr/>
          <p:nvPr/>
        </p:nvSpPr>
        <p:spPr>
          <a:xfrm>
            <a:off x="1251848" y="2092715"/>
            <a:ext cx="4131967" cy="7246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endParaRPr/>
          </a:p>
        </p:txBody>
      </p:sp>
      <p:sp>
        <p:nvSpPr>
          <p:cNvPr id="89" name="椭圆 37"/>
          <p:cNvSpPr/>
          <p:nvPr/>
        </p:nvSpPr>
        <p:spPr>
          <a:xfrm>
            <a:off x="1382272" y="2201118"/>
            <a:ext cx="507866" cy="50786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endParaRPr/>
          </a:p>
        </p:txBody>
      </p:sp>
      <p:sp>
        <p:nvSpPr>
          <p:cNvPr id="90" name="文本框 9"/>
          <p:cNvSpPr txBox="1"/>
          <p:nvPr/>
        </p:nvSpPr>
        <p:spPr>
          <a:xfrm>
            <a:off x="1978508" y="2218828"/>
            <a:ext cx="3177539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200">
                <a:solidFill>
                  <a:srgbClr val="FFFFFF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t>程序设计思想的初步了解</a:t>
            </a:r>
          </a:p>
        </p:txBody>
      </p:sp>
      <p:sp>
        <p:nvSpPr>
          <p:cNvPr id="91" name="cogwheel_45188"/>
          <p:cNvSpPr/>
          <p:nvPr/>
        </p:nvSpPr>
        <p:spPr>
          <a:xfrm>
            <a:off x="1481907" y="2319120"/>
            <a:ext cx="308596" cy="271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77" y="8211"/>
                </a:moveTo>
                <a:cubicBezTo>
                  <a:pt x="18777" y="8211"/>
                  <a:pt x="18287" y="8038"/>
                  <a:pt x="18167" y="7747"/>
                </a:cubicBezTo>
                <a:cubicBezTo>
                  <a:pt x="18048" y="7457"/>
                  <a:pt x="18270" y="6990"/>
                  <a:pt x="18762" y="6495"/>
                </a:cubicBezTo>
                <a:lnTo>
                  <a:pt x="20020" y="5240"/>
                </a:lnTo>
                <a:lnTo>
                  <a:pt x="20265" y="4992"/>
                </a:lnTo>
                <a:lnTo>
                  <a:pt x="20020" y="4745"/>
                </a:lnTo>
                <a:lnTo>
                  <a:pt x="16852" y="1580"/>
                </a:lnTo>
                <a:lnTo>
                  <a:pt x="16605" y="1332"/>
                </a:lnTo>
                <a:lnTo>
                  <a:pt x="16360" y="1580"/>
                </a:lnTo>
                <a:lnTo>
                  <a:pt x="15105" y="2835"/>
                </a:lnTo>
                <a:cubicBezTo>
                  <a:pt x="14556" y="3381"/>
                  <a:pt x="14191" y="3464"/>
                  <a:pt x="14021" y="3464"/>
                </a:cubicBezTo>
                <a:cubicBezTo>
                  <a:pt x="13895" y="3464"/>
                  <a:pt x="13796" y="3424"/>
                  <a:pt x="13707" y="3333"/>
                </a:cubicBezTo>
                <a:cubicBezTo>
                  <a:pt x="13588" y="3213"/>
                  <a:pt x="13389" y="2897"/>
                  <a:pt x="13389" y="2126"/>
                </a:cubicBezTo>
                <a:cubicBezTo>
                  <a:pt x="13389" y="2109"/>
                  <a:pt x="13389" y="2095"/>
                  <a:pt x="13386" y="2081"/>
                </a:cubicBezTo>
                <a:lnTo>
                  <a:pt x="13386" y="0"/>
                </a:lnTo>
                <a:lnTo>
                  <a:pt x="8214" y="0"/>
                </a:lnTo>
                <a:lnTo>
                  <a:pt x="8214" y="2129"/>
                </a:lnTo>
                <a:cubicBezTo>
                  <a:pt x="8211" y="2442"/>
                  <a:pt x="8163" y="3464"/>
                  <a:pt x="7577" y="3464"/>
                </a:cubicBezTo>
                <a:cubicBezTo>
                  <a:pt x="7409" y="3464"/>
                  <a:pt x="7042" y="3381"/>
                  <a:pt x="6495" y="2835"/>
                </a:cubicBezTo>
                <a:lnTo>
                  <a:pt x="4992" y="1332"/>
                </a:lnTo>
                <a:lnTo>
                  <a:pt x="4748" y="1580"/>
                </a:lnTo>
                <a:lnTo>
                  <a:pt x="1580" y="4745"/>
                </a:lnTo>
                <a:lnTo>
                  <a:pt x="1335" y="4992"/>
                </a:lnTo>
                <a:lnTo>
                  <a:pt x="1580" y="5237"/>
                </a:lnTo>
                <a:lnTo>
                  <a:pt x="2835" y="6495"/>
                </a:lnTo>
                <a:cubicBezTo>
                  <a:pt x="3330" y="6987"/>
                  <a:pt x="3552" y="7457"/>
                  <a:pt x="3433" y="7747"/>
                </a:cubicBezTo>
                <a:cubicBezTo>
                  <a:pt x="3313" y="8038"/>
                  <a:pt x="2823" y="8211"/>
                  <a:pt x="2126" y="8211"/>
                </a:cubicBezTo>
                <a:lnTo>
                  <a:pt x="0" y="8211"/>
                </a:lnTo>
                <a:lnTo>
                  <a:pt x="0" y="13386"/>
                </a:lnTo>
                <a:lnTo>
                  <a:pt x="2126" y="13386"/>
                </a:lnTo>
                <a:cubicBezTo>
                  <a:pt x="2823" y="13386"/>
                  <a:pt x="3313" y="13559"/>
                  <a:pt x="3433" y="13850"/>
                </a:cubicBezTo>
                <a:cubicBezTo>
                  <a:pt x="3552" y="14140"/>
                  <a:pt x="3330" y="14610"/>
                  <a:pt x="2835" y="15105"/>
                </a:cubicBezTo>
                <a:lnTo>
                  <a:pt x="1335" y="16605"/>
                </a:lnTo>
                <a:lnTo>
                  <a:pt x="1580" y="16852"/>
                </a:lnTo>
                <a:lnTo>
                  <a:pt x="4992" y="20265"/>
                </a:lnTo>
                <a:lnTo>
                  <a:pt x="5240" y="20020"/>
                </a:lnTo>
                <a:lnTo>
                  <a:pt x="6495" y="18762"/>
                </a:lnTo>
                <a:cubicBezTo>
                  <a:pt x="7042" y="18216"/>
                  <a:pt x="7409" y="18136"/>
                  <a:pt x="7577" y="18136"/>
                </a:cubicBezTo>
                <a:cubicBezTo>
                  <a:pt x="8163" y="18136"/>
                  <a:pt x="8211" y="19158"/>
                  <a:pt x="8214" y="19471"/>
                </a:cubicBezTo>
                <a:lnTo>
                  <a:pt x="8214" y="21600"/>
                </a:lnTo>
                <a:lnTo>
                  <a:pt x="13389" y="21600"/>
                </a:lnTo>
                <a:lnTo>
                  <a:pt x="13389" y="19519"/>
                </a:lnTo>
                <a:cubicBezTo>
                  <a:pt x="13389" y="19505"/>
                  <a:pt x="13389" y="19491"/>
                  <a:pt x="13389" y="19474"/>
                </a:cubicBezTo>
                <a:cubicBezTo>
                  <a:pt x="13389" y="18703"/>
                  <a:pt x="13588" y="18387"/>
                  <a:pt x="13707" y="18267"/>
                </a:cubicBezTo>
                <a:cubicBezTo>
                  <a:pt x="13796" y="18176"/>
                  <a:pt x="13895" y="18136"/>
                  <a:pt x="14021" y="18136"/>
                </a:cubicBezTo>
                <a:cubicBezTo>
                  <a:pt x="14191" y="18136"/>
                  <a:pt x="14558" y="18219"/>
                  <a:pt x="15105" y="18762"/>
                </a:cubicBezTo>
                <a:lnTo>
                  <a:pt x="16360" y="20020"/>
                </a:lnTo>
                <a:lnTo>
                  <a:pt x="16605" y="20265"/>
                </a:lnTo>
                <a:lnTo>
                  <a:pt x="16852" y="20020"/>
                </a:lnTo>
                <a:lnTo>
                  <a:pt x="20020" y="16852"/>
                </a:lnTo>
                <a:lnTo>
                  <a:pt x="20265" y="16605"/>
                </a:lnTo>
                <a:lnTo>
                  <a:pt x="20020" y="16360"/>
                </a:lnTo>
                <a:lnTo>
                  <a:pt x="18762" y="15105"/>
                </a:lnTo>
                <a:cubicBezTo>
                  <a:pt x="18270" y="14610"/>
                  <a:pt x="18048" y="14140"/>
                  <a:pt x="18167" y="13850"/>
                </a:cubicBezTo>
                <a:cubicBezTo>
                  <a:pt x="18287" y="13559"/>
                  <a:pt x="18777" y="13386"/>
                  <a:pt x="19477" y="13386"/>
                </a:cubicBezTo>
                <a:lnTo>
                  <a:pt x="21600" y="13386"/>
                </a:lnTo>
                <a:lnTo>
                  <a:pt x="21600" y="8211"/>
                </a:lnTo>
                <a:lnTo>
                  <a:pt x="19477" y="8211"/>
                </a:lnTo>
                <a:close/>
                <a:moveTo>
                  <a:pt x="15677" y="10799"/>
                </a:moveTo>
                <a:cubicBezTo>
                  <a:pt x="15677" y="13488"/>
                  <a:pt x="13488" y="15677"/>
                  <a:pt x="10799" y="15677"/>
                </a:cubicBezTo>
                <a:cubicBezTo>
                  <a:pt x="8112" y="15677"/>
                  <a:pt x="5923" y="13488"/>
                  <a:pt x="5923" y="10799"/>
                </a:cubicBezTo>
                <a:cubicBezTo>
                  <a:pt x="5923" y="8112"/>
                  <a:pt x="8112" y="5923"/>
                  <a:pt x="10799" y="5923"/>
                </a:cubicBezTo>
                <a:cubicBezTo>
                  <a:pt x="13488" y="5923"/>
                  <a:pt x="15677" y="8112"/>
                  <a:pt x="15677" y="107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endParaRPr/>
          </a:p>
        </p:txBody>
      </p:sp>
      <p:grpSp>
        <p:nvGrpSpPr>
          <p:cNvPr id="96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94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92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5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点名神器</a:t>
              </a:r>
            </a:p>
          </p:txBody>
        </p:sp>
      </p:grpSp>
      <p:sp>
        <p:nvSpPr>
          <p:cNvPr id="97" name="矩形: 圆角 5"/>
          <p:cNvSpPr/>
          <p:nvPr/>
        </p:nvSpPr>
        <p:spPr>
          <a:xfrm>
            <a:off x="1251848" y="3066663"/>
            <a:ext cx="5951192" cy="7246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endParaRPr/>
          </a:p>
        </p:txBody>
      </p:sp>
      <p:sp>
        <p:nvSpPr>
          <p:cNvPr id="98" name="椭圆 37"/>
          <p:cNvSpPr/>
          <p:nvPr/>
        </p:nvSpPr>
        <p:spPr>
          <a:xfrm>
            <a:off x="1382272" y="3175068"/>
            <a:ext cx="507866" cy="50786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endParaRPr/>
          </a:p>
        </p:txBody>
      </p:sp>
      <p:sp>
        <p:nvSpPr>
          <p:cNvPr id="99" name="文本框 9"/>
          <p:cNvSpPr txBox="1"/>
          <p:nvPr/>
        </p:nvSpPr>
        <p:spPr>
          <a:xfrm>
            <a:off x="2024416" y="3175068"/>
            <a:ext cx="5041524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200">
                <a:solidFill>
                  <a:srgbClr val="FFFFFF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t>使用App Inventor组件来设计自己的APP</a:t>
            </a:r>
          </a:p>
        </p:txBody>
      </p:sp>
      <p:sp>
        <p:nvSpPr>
          <p:cNvPr id="100" name="cogwheel_45188"/>
          <p:cNvSpPr/>
          <p:nvPr/>
        </p:nvSpPr>
        <p:spPr>
          <a:xfrm>
            <a:off x="1481907" y="3293069"/>
            <a:ext cx="308596" cy="27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77" y="8211"/>
                </a:moveTo>
                <a:cubicBezTo>
                  <a:pt x="18777" y="8211"/>
                  <a:pt x="18287" y="8038"/>
                  <a:pt x="18167" y="7747"/>
                </a:cubicBezTo>
                <a:cubicBezTo>
                  <a:pt x="18048" y="7457"/>
                  <a:pt x="18270" y="6990"/>
                  <a:pt x="18762" y="6495"/>
                </a:cubicBezTo>
                <a:lnTo>
                  <a:pt x="20020" y="5240"/>
                </a:lnTo>
                <a:lnTo>
                  <a:pt x="20265" y="4992"/>
                </a:lnTo>
                <a:lnTo>
                  <a:pt x="20020" y="4745"/>
                </a:lnTo>
                <a:lnTo>
                  <a:pt x="16852" y="1580"/>
                </a:lnTo>
                <a:lnTo>
                  <a:pt x="16605" y="1332"/>
                </a:lnTo>
                <a:lnTo>
                  <a:pt x="16360" y="1580"/>
                </a:lnTo>
                <a:lnTo>
                  <a:pt x="15105" y="2835"/>
                </a:lnTo>
                <a:cubicBezTo>
                  <a:pt x="14556" y="3381"/>
                  <a:pt x="14191" y="3464"/>
                  <a:pt x="14021" y="3464"/>
                </a:cubicBezTo>
                <a:cubicBezTo>
                  <a:pt x="13895" y="3464"/>
                  <a:pt x="13796" y="3424"/>
                  <a:pt x="13707" y="3333"/>
                </a:cubicBezTo>
                <a:cubicBezTo>
                  <a:pt x="13588" y="3213"/>
                  <a:pt x="13389" y="2897"/>
                  <a:pt x="13389" y="2126"/>
                </a:cubicBezTo>
                <a:cubicBezTo>
                  <a:pt x="13389" y="2109"/>
                  <a:pt x="13389" y="2095"/>
                  <a:pt x="13386" y="2081"/>
                </a:cubicBezTo>
                <a:lnTo>
                  <a:pt x="13386" y="0"/>
                </a:lnTo>
                <a:lnTo>
                  <a:pt x="8214" y="0"/>
                </a:lnTo>
                <a:lnTo>
                  <a:pt x="8214" y="2129"/>
                </a:lnTo>
                <a:cubicBezTo>
                  <a:pt x="8211" y="2442"/>
                  <a:pt x="8163" y="3464"/>
                  <a:pt x="7577" y="3464"/>
                </a:cubicBezTo>
                <a:cubicBezTo>
                  <a:pt x="7409" y="3464"/>
                  <a:pt x="7042" y="3381"/>
                  <a:pt x="6495" y="2835"/>
                </a:cubicBezTo>
                <a:lnTo>
                  <a:pt x="4992" y="1332"/>
                </a:lnTo>
                <a:lnTo>
                  <a:pt x="4748" y="1580"/>
                </a:lnTo>
                <a:lnTo>
                  <a:pt x="1580" y="4745"/>
                </a:lnTo>
                <a:lnTo>
                  <a:pt x="1335" y="4992"/>
                </a:lnTo>
                <a:lnTo>
                  <a:pt x="1580" y="5237"/>
                </a:lnTo>
                <a:lnTo>
                  <a:pt x="2835" y="6495"/>
                </a:lnTo>
                <a:cubicBezTo>
                  <a:pt x="3330" y="6987"/>
                  <a:pt x="3552" y="7457"/>
                  <a:pt x="3433" y="7747"/>
                </a:cubicBezTo>
                <a:cubicBezTo>
                  <a:pt x="3313" y="8038"/>
                  <a:pt x="2823" y="8211"/>
                  <a:pt x="2126" y="8211"/>
                </a:cubicBezTo>
                <a:lnTo>
                  <a:pt x="0" y="8211"/>
                </a:lnTo>
                <a:lnTo>
                  <a:pt x="0" y="13386"/>
                </a:lnTo>
                <a:lnTo>
                  <a:pt x="2126" y="13386"/>
                </a:lnTo>
                <a:cubicBezTo>
                  <a:pt x="2823" y="13386"/>
                  <a:pt x="3313" y="13559"/>
                  <a:pt x="3433" y="13850"/>
                </a:cubicBezTo>
                <a:cubicBezTo>
                  <a:pt x="3552" y="14140"/>
                  <a:pt x="3330" y="14610"/>
                  <a:pt x="2835" y="15105"/>
                </a:cubicBezTo>
                <a:lnTo>
                  <a:pt x="1335" y="16605"/>
                </a:lnTo>
                <a:lnTo>
                  <a:pt x="1580" y="16852"/>
                </a:lnTo>
                <a:lnTo>
                  <a:pt x="4992" y="20265"/>
                </a:lnTo>
                <a:lnTo>
                  <a:pt x="5240" y="20020"/>
                </a:lnTo>
                <a:lnTo>
                  <a:pt x="6495" y="18762"/>
                </a:lnTo>
                <a:cubicBezTo>
                  <a:pt x="7042" y="18216"/>
                  <a:pt x="7409" y="18136"/>
                  <a:pt x="7577" y="18136"/>
                </a:cubicBezTo>
                <a:cubicBezTo>
                  <a:pt x="8163" y="18136"/>
                  <a:pt x="8211" y="19158"/>
                  <a:pt x="8214" y="19471"/>
                </a:cubicBezTo>
                <a:lnTo>
                  <a:pt x="8214" y="21600"/>
                </a:lnTo>
                <a:lnTo>
                  <a:pt x="13389" y="21600"/>
                </a:lnTo>
                <a:lnTo>
                  <a:pt x="13389" y="19519"/>
                </a:lnTo>
                <a:cubicBezTo>
                  <a:pt x="13389" y="19505"/>
                  <a:pt x="13389" y="19491"/>
                  <a:pt x="13389" y="19474"/>
                </a:cubicBezTo>
                <a:cubicBezTo>
                  <a:pt x="13389" y="18703"/>
                  <a:pt x="13588" y="18387"/>
                  <a:pt x="13707" y="18267"/>
                </a:cubicBezTo>
                <a:cubicBezTo>
                  <a:pt x="13796" y="18176"/>
                  <a:pt x="13895" y="18136"/>
                  <a:pt x="14021" y="18136"/>
                </a:cubicBezTo>
                <a:cubicBezTo>
                  <a:pt x="14191" y="18136"/>
                  <a:pt x="14558" y="18219"/>
                  <a:pt x="15105" y="18762"/>
                </a:cubicBezTo>
                <a:lnTo>
                  <a:pt x="16360" y="20020"/>
                </a:lnTo>
                <a:lnTo>
                  <a:pt x="16605" y="20265"/>
                </a:lnTo>
                <a:lnTo>
                  <a:pt x="16852" y="20020"/>
                </a:lnTo>
                <a:lnTo>
                  <a:pt x="20020" y="16852"/>
                </a:lnTo>
                <a:lnTo>
                  <a:pt x="20265" y="16605"/>
                </a:lnTo>
                <a:lnTo>
                  <a:pt x="20020" y="16360"/>
                </a:lnTo>
                <a:lnTo>
                  <a:pt x="18762" y="15105"/>
                </a:lnTo>
                <a:cubicBezTo>
                  <a:pt x="18270" y="14610"/>
                  <a:pt x="18048" y="14140"/>
                  <a:pt x="18167" y="13850"/>
                </a:cubicBezTo>
                <a:cubicBezTo>
                  <a:pt x="18287" y="13559"/>
                  <a:pt x="18777" y="13386"/>
                  <a:pt x="19477" y="13386"/>
                </a:cubicBezTo>
                <a:lnTo>
                  <a:pt x="21600" y="13386"/>
                </a:lnTo>
                <a:lnTo>
                  <a:pt x="21600" y="8211"/>
                </a:lnTo>
                <a:lnTo>
                  <a:pt x="19477" y="8211"/>
                </a:lnTo>
                <a:close/>
                <a:moveTo>
                  <a:pt x="15677" y="10799"/>
                </a:moveTo>
                <a:cubicBezTo>
                  <a:pt x="15677" y="13488"/>
                  <a:pt x="13488" y="15677"/>
                  <a:pt x="10799" y="15677"/>
                </a:cubicBezTo>
                <a:cubicBezTo>
                  <a:pt x="8112" y="15677"/>
                  <a:pt x="5923" y="13488"/>
                  <a:pt x="5923" y="10799"/>
                </a:cubicBezTo>
                <a:cubicBezTo>
                  <a:pt x="5923" y="8112"/>
                  <a:pt x="8112" y="5923"/>
                  <a:pt x="10799" y="5923"/>
                </a:cubicBezTo>
                <a:cubicBezTo>
                  <a:pt x="13488" y="5923"/>
                  <a:pt x="15677" y="8112"/>
                  <a:pt x="15677" y="107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endParaRPr/>
          </a:p>
        </p:txBody>
      </p:sp>
      <p:sp>
        <p:nvSpPr>
          <p:cNvPr id="101" name="矩形: 圆角 5"/>
          <p:cNvSpPr/>
          <p:nvPr/>
        </p:nvSpPr>
        <p:spPr>
          <a:xfrm>
            <a:off x="1264548" y="4040613"/>
            <a:ext cx="3662585" cy="7246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endParaRPr/>
          </a:p>
        </p:txBody>
      </p:sp>
      <p:sp>
        <p:nvSpPr>
          <p:cNvPr id="102" name="椭圆 37"/>
          <p:cNvSpPr/>
          <p:nvPr/>
        </p:nvSpPr>
        <p:spPr>
          <a:xfrm>
            <a:off x="1394972" y="4149018"/>
            <a:ext cx="507866" cy="50786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endParaRPr/>
          </a:p>
        </p:txBody>
      </p:sp>
      <p:sp>
        <p:nvSpPr>
          <p:cNvPr id="103" name="文本框 9"/>
          <p:cNvSpPr txBox="1"/>
          <p:nvPr/>
        </p:nvSpPr>
        <p:spPr>
          <a:xfrm>
            <a:off x="2008459" y="4166730"/>
            <a:ext cx="2618739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200">
                <a:solidFill>
                  <a:srgbClr val="FFFFFF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t>学习程序逻辑的设计</a:t>
            </a:r>
          </a:p>
        </p:txBody>
      </p:sp>
      <p:sp>
        <p:nvSpPr>
          <p:cNvPr id="104" name="cogwheel_45188"/>
          <p:cNvSpPr/>
          <p:nvPr/>
        </p:nvSpPr>
        <p:spPr>
          <a:xfrm>
            <a:off x="1494607" y="4267019"/>
            <a:ext cx="308596" cy="271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77" y="8211"/>
                </a:moveTo>
                <a:cubicBezTo>
                  <a:pt x="18777" y="8211"/>
                  <a:pt x="18287" y="8038"/>
                  <a:pt x="18167" y="7747"/>
                </a:cubicBezTo>
                <a:cubicBezTo>
                  <a:pt x="18048" y="7457"/>
                  <a:pt x="18270" y="6990"/>
                  <a:pt x="18762" y="6495"/>
                </a:cubicBezTo>
                <a:lnTo>
                  <a:pt x="20020" y="5240"/>
                </a:lnTo>
                <a:lnTo>
                  <a:pt x="20265" y="4992"/>
                </a:lnTo>
                <a:lnTo>
                  <a:pt x="20020" y="4745"/>
                </a:lnTo>
                <a:lnTo>
                  <a:pt x="16852" y="1580"/>
                </a:lnTo>
                <a:lnTo>
                  <a:pt x="16605" y="1332"/>
                </a:lnTo>
                <a:lnTo>
                  <a:pt x="16360" y="1580"/>
                </a:lnTo>
                <a:lnTo>
                  <a:pt x="15105" y="2835"/>
                </a:lnTo>
                <a:cubicBezTo>
                  <a:pt x="14556" y="3381"/>
                  <a:pt x="14191" y="3464"/>
                  <a:pt x="14021" y="3464"/>
                </a:cubicBezTo>
                <a:cubicBezTo>
                  <a:pt x="13895" y="3464"/>
                  <a:pt x="13796" y="3424"/>
                  <a:pt x="13707" y="3333"/>
                </a:cubicBezTo>
                <a:cubicBezTo>
                  <a:pt x="13588" y="3213"/>
                  <a:pt x="13389" y="2897"/>
                  <a:pt x="13389" y="2126"/>
                </a:cubicBezTo>
                <a:cubicBezTo>
                  <a:pt x="13389" y="2109"/>
                  <a:pt x="13389" y="2095"/>
                  <a:pt x="13386" y="2081"/>
                </a:cubicBezTo>
                <a:lnTo>
                  <a:pt x="13386" y="0"/>
                </a:lnTo>
                <a:lnTo>
                  <a:pt x="8214" y="0"/>
                </a:lnTo>
                <a:lnTo>
                  <a:pt x="8214" y="2129"/>
                </a:lnTo>
                <a:cubicBezTo>
                  <a:pt x="8211" y="2442"/>
                  <a:pt x="8163" y="3464"/>
                  <a:pt x="7577" y="3464"/>
                </a:cubicBezTo>
                <a:cubicBezTo>
                  <a:pt x="7409" y="3464"/>
                  <a:pt x="7042" y="3381"/>
                  <a:pt x="6495" y="2835"/>
                </a:cubicBezTo>
                <a:lnTo>
                  <a:pt x="4992" y="1332"/>
                </a:lnTo>
                <a:lnTo>
                  <a:pt x="4748" y="1580"/>
                </a:lnTo>
                <a:lnTo>
                  <a:pt x="1580" y="4745"/>
                </a:lnTo>
                <a:lnTo>
                  <a:pt x="1335" y="4992"/>
                </a:lnTo>
                <a:lnTo>
                  <a:pt x="1580" y="5237"/>
                </a:lnTo>
                <a:lnTo>
                  <a:pt x="2835" y="6495"/>
                </a:lnTo>
                <a:cubicBezTo>
                  <a:pt x="3330" y="6987"/>
                  <a:pt x="3552" y="7457"/>
                  <a:pt x="3433" y="7747"/>
                </a:cubicBezTo>
                <a:cubicBezTo>
                  <a:pt x="3313" y="8038"/>
                  <a:pt x="2823" y="8211"/>
                  <a:pt x="2126" y="8211"/>
                </a:cubicBezTo>
                <a:lnTo>
                  <a:pt x="0" y="8211"/>
                </a:lnTo>
                <a:lnTo>
                  <a:pt x="0" y="13386"/>
                </a:lnTo>
                <a:lnTo>
                  <a:pt x="2126" y="13386"/>
                </a:lnTo>
                <a:cubicBezTo>
                  <a:pt x="2823" y="13386"/>
                  <a:pt x="3313" y="13559"/>
                  <a:pt x="3433" y="13850"/>
                </a:cubicBezTo>
                <a:cubicBezTo>
                  <a:pt x="3552" y="14140"/>
                  <a:pt x="3330" y="14610"/>
                  <a:pt x="2835" y="15105"/>
                </a:cubicBezTo>
                <a:lnTo>
                  <a:pt x="1335" y="16605"/>
                </a:lnTo>
                <a:lnTo>
                  <a:pt x="1580" y="16852"/>
                </a:lnTo>
                <a:lnTo>
                  <a:pt x="4992" y="20265"/>
                </a:lnTo>
                <a:lnTo>
                  <a:pt x="5240" y="20020"/>
                </a:lnTo>
                <a:lnTo>
                  <a:pt x="6495" y="18762"/>
                </a:lnTo>
                <a:cubicBezTo>
                  <a:pt x="7042" y="18216"/>
                  <a:pt x="7409" y="18136"/>
                  <a:pt x="7577" y="18136"/>
                </a:cubicBezTo>
                <a:cubicBezTo>
                  <a:pt x="8163" y="18136"/>
                  <a:pt x="8211" y="19158"/>
                  <a:pt x="8214" y="19471"/>
                </a:cubicBezTo>
                <a:lnTo>
                  <a:pt x="8214" y="21600"/>
                </a:lnTo>
                <a:lnTo>
                  <a:pt x="13389" y="21600"/>
                </a:lnTo>
                <a:lnTo>
                  <a:pt x="13389" y="19519"/>
                </a:lnTo>
                <a:cubicBezTo>
                  <a:pt x="13389" y="19505"/>
                  <a:pt x="13389" y="19491"/>
                  <a:pt x="13389" y="19474"/>
                </a:cubicBezTo>
                <a:cubicBezTo>
                  <a:pt x="13389" y="18703"/>
                  <a:pt x="13588" y="18387"/>
                  <a:pt x="13707" y="18267"/>
                </a:cubicBezTo>
                <a:cubicBezTo>
                  <a:pt x="13796" y="18176"/>
                  <a:pt x="13895" y="18136"/>
                  <a:pt x="14021" y="18136"/>
                </a:cubicBezTo>
                <a:cubicBezTo>
                  <a:pt x="14191" y="18136"/>
                  <a:pt x="14558" y="18219"/>
                  <a:pt x="15105" y="18762"/>
                </a:cubicBezTo>
                <a:lnTo>
                  <a:pt x="16360" y="20020"/>
                </a:lnTo>
                <a:lnTo>
                  <a:pt x="16605" y="20265"/>
                </a:lnTo>
                <a:lnTo>
                  <a:pt x="16852" y="20020"/>
                </a:lnTo>
                <a:lnTo>
                  <a:pt x="20020" y="16852"/>
                </a:lnTo>
                <a:lnTo>
                  <a:pt x="20265" y="16605"/>
                </a:lnTo>
                <a:lnTo>
                  <a:pt x="20020" y="16360"/>
                </a:lnTo>
                <a:lnTo>
                  <a:pt x="18762" y="15105"/>
                </a:lnTo>
                <a:cubicBezTo>
                  <a:pt x="18270" y="14610"/>
                  <a:pt x="18048" y="14140"/>
                  <a:pt x="18167" y="13850"/>
                </a:cubicBezTo>
                <a:cubicBezTo>
                  <a:pt x="18287" y="13559"/>
                  <a:pt x="18777" y="13386"/>
                  <a:pt x="19477" y="13386"/>
                </a:cubicBezTo>
                <a:lnTo>
                  <a:pt x="21600" y="13386"/>
                </a:lnTo>
                <a:lnTo>
                  <a:pt x="21600" y="8211"/>
                </a:lnTo>
                <a:lnTo>
                  <a:pt x="19477" y="8211"/>
                </a:lnTo>
                <a:close/>
                <a:moveTo>
                  <a:pt x="15677" y="10799"/>
                </a:moveTo>
                <a:cubicBezTo>
                  <a:pt x="15677" y="13488"/>
                  <a:pt x="13488" y="15677"/>
                  <a:pt x="10799" y="15677"/>
                </a:cubicBezTo>
                <a:cubicBezTo>
                  <a:pt x="8112" y="15677"/>
                  <a:pt x="5923" y="13488"/>
                  <a:pt x="5923" y="10799"/>
                </a:cubicBezTo>
                <a:cubicBezTo>
                  <a:pt x="5923" y="8112"/>
                  <a:pt x="8112" y="5923"/>
                  <a:pt x="10799" y="5923"/>
                </a:cubicBezTo>
                <a:cubicBezTo>
                  <a:pt x="13488" y="5923"/>
                  <a:pt x="15677" y="8112"/>
                  <a:pt x="15677" y="107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endParaRPr/>
          </a:p>
        </p:txBody>
      </p:sp>
      <p:pic>
        <p:nvPicPr>
          <p:cNvPr id="105" name="图片 21" descr="图片 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1" animBg="1" advAuto="0"/>
      <p:bldP spid="89" grpId="2" animBg="1" advAuto="0"/>
      <p:bldP spid="90" grpId="3" animBg="1" advAuto="0"/>
      <p:bldP spid="91" grpId="4" animBg="1" advAuto="0"/>
      <p:bldP spid="97" grpId="5" animBg="1" advAuto="0"/>
      <p:bldP spid="98" grpId="6" animBg="1" advAuto="0"/>
      <p:bldP spid="99" grpId="7" animBg="1" advAuto="0"/>
      <p:bldP spid="100" grpId="8" animBg="1" advAuto="0"/>
      <p:bldP spid="101" grpId="9" animBg="1" advAuto="0"/>
      <p:bldP spid="102" grpId="10" animBg="1" advAuto="0"/>
      <p:bldP spid="103" grpId="11" animBg="1" advAuto="0"/>
      <p:bldP spid="104" grpId="1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6037" y="2427853"/>
            <a:ext cx="3334361" cy="2744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616650">
            <a:off x="2851967" y="3901311"/>
            <a:ext cx="3137543" cy="1732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图片 4" descr="图片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428420">
            <a:off x="2396227" y="2132527"/>
            <a:ext cx="2368350" cy="2991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图片 5" descr="图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093907">
            <a:off x="3828048" y="232228"/>
            <a:ext cx="3242598" cy="2803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" name="图片 1"/>
          <p:cNvGrpSpPr/>
          <p:nvPr/>
        </p:nvGrpSpPr>
        <p:grpSpPr>
          <a:xfrm>
            <a:off x="3510405" y="966314"/>
            <a:ext cx="5098813" cy="4925373"/>
            <a:chOff x="0" y="0"/>
            <a:chExt cx="5098812" cy="4925371"/>
          </a:xfrm>
        </p:grpSpPr>
        <p:sp>
          <p:nvSpPr>
            <p:cNvPr id="111" name="矩形"/>
            <p:cNvSpPr/>
            <p:nvPr/>
          </p:nvSpPr>
          <p:spPr>
            <a:xfrm>
              <a:off x="-1" y="-1"/>
              <a:ext cx="5098813" cy="492537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pic>
          <p:nvPicPr>
            <p:cNvPr id="112" name="image7.png" descr="image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5098813" cy="49253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4" name="TextBox 3"/>
          <p:cNvSpPr txBox="1"/>
          <p:nvPr/>
        </p:nvSpPr>
        <p:spPr>
          <a:xfrm>
            <a:off x="4420739" y="2296791"/>
            <a:ext cx="3836588" cy="187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54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t>PART 02</a:t>
            </a:r>
          </a:p>
          <a:p>
            <a:pPr>
              <a:lnSpc>
                <a:spcPct val="150000"/>
              </a:lnSpc>
              <a:defRPr sz="36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t>最终效果</a:t>
            </a:r>
          </a:p>
        </p:txBody>
      </p:sp>
      <p:sp>
        <p:nvSpPr>
          <p:cNvPr id="115" name="Straight Connector 4"/>
          <p:cNvSpPr/>
          <p:nvPr/>
        </p:nvSpPr>
        <p:spPr>
          <a:xfrm>
            <a:off x="4420737" y="3454400"/>
            <a:ext cx="572431" cy="0"/>
          </a:xfrm>
          <a:prstGeom prst="line">
            <a:avLst/>
          </a:prstGeom>
          <a:ln w="38100">
            <a:solidFill>
              <a:srgbClr val="00206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16" name="图片 10" descr="图片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387" y="1588947"/>
            <a:ext cx="2930013" cy="4951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5601" y="1596068"/>
            <a:ext cx="2930012" cy="4937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23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21" name="图片 47" descr="图片 47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2" name="图片 48" descr="图片 48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24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最终效果</a:t>
              </a:r>
            </a:p>
          </p:txBody>
        </p:sp>
      </p:grpSp>
      <p:pic>
        <p:nvPicPr>
          <p:cNvPr id="126" name="图片 12" descr="图片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60" y="1596068"/>
            <a:ext cx="2870747" cy="490622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3287" y="1296847"/>
            <a:ext cx="2930013" cy="495155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屏幕1有两个文本输入框，可以输入起始学号与结束学号，完成学号范围的设计。…"/>
          <p:cNvSpPr txBox="1"/>
          <p:nvPr/>
        </p:nvSpPr>
        <p:spPr>
          <a:xfrm>
            <a:off x="6341226" y="1922945"/>
            <a:ext cx="5336381" cy="146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屏幕1有两个文本输入框，可以输入起始学号与结束学号，完成学号范围的设计。</a:t>
            </a:r>
          </a:p>
          <a:p>
            <a: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  <a:p>
            <a: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点击确定按钮跳转至屏幕2</a:t>
            </a:r>
          </a:p>
        </p:txBody>
      </p:sp>
      <p:grpSp>
        <p:nvGrpSpPr>
          <p:cNvPr id="134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32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30" name="图片 47" descr="图片 4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1" name="图片 48" descr="图片 4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3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功能</a:t>
              </a:r>
            </a:p>
          </p:txBody>
        </p:sp>
      </p:grpSp>
      <p:pic>
        <p:nvPicPr>
          <p:cNvPr id="135" name="图片 11" descr="图片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屏幕2主要有3个按钮，最上面为点名按钮，点击后在显示“Is You”按钮处显示生成的学号，可以重复生成多次。…"/>
          <p:cNvSpPr txBox="1"/>
          <p:nvPr/>
        </p:nvSpPr>
        <p:spPr>
          <a:xfrm>
            <a:off x="6146798" y="2279205"/>
            <a:ext cx="5336381" cy="181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屏幕2主要有3个按钮，最上面为点名按钮，点击后在显示“Is </a:t>
            </a:r>
            <a:r>
              <a:rPr dirty="0" err="1"/>
              <a:t>You”按钮处显示生成的学号，可以重复生成多次</a:t>
            </a:r>
            <a:r>
              <a:rPr dirty="0"/>
              <a:t>。</a:t>
            </a:r>
          </a:p>
          <a:p>
            <a: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  <a:p>
            <a: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点击“点名结束”按钮跳转至屏幕3</a:t>
            </a:r>
          </a:p>
        </p:txBody>
      </p:sp>
      <p:grpSp>
        <p:nvGrpSpPr>
          <p:cNvPr id="143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41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39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0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42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功能</a:t>
              </a:r>
            </a:p>
          </p:txBody>
        </p:sp>
      </p:grpSp>
      <p:pic>
        <p:nvPicPr>
          <p:cNvPr id="144" name="图片 12" descr="图片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35" y="1293137"/>
            <a:ext cx="2986313" cy="51037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屏幕3主要为一个列表，显示之前点过的学号。…"/>
          <p:cNvSpPr txBox="1"/>
          <p:nvPr/>
        </p:nvSpPr>
        <p:spPr>
          <a:xfrm>
            <a:off x="6171308" y="2374933"/>
            <a:ext cx="5336381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/>
              <a:t>屏幕3主要为一个列表，显示之前点过的学号。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sz="2000" dirty="0"/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 err="1"/>
              <a:t>显示学号的要求为从小到大依次排序，此处需要用到简单的排序算法</a:t>
            </a:r>
            <a:r>
              <a:rPr sz="2000" dirty="0"/>
              <a:t>。</a:t>
            </a:r>
          </a:p>
        </p:txBody>
      </p:sp>
      <p:pic>
        <p:nvPicPr>
          <p:cNvPr id="14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587" y="1291268"/>
            <a:ext cx="2930013" cy="4937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50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48" name="图片 47" descr="图片 4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9" name="图片 48" descr="图片 4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51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功能</a:t>
              </a:r>
            </a:p>
          </p:txBody>
        </p:sp>
      </p:grpSp>
      <p:pic>
        <p:nvPicPr>
          <p:cNvPr id="153" name="图片 12" descr="图片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4E79"/>
      </a:accent1>
      <a:accent2>
        <a:srgbClr val="112C44"/>
      </a:accent2>
      <a:accent3>
        <a:srgbClr val="ED7892"/>
      </a:accent3>
      <a:accent4>
        <a:srgbClr val="A7D7DA"/>
      </a:accent4>
      <a:accent5>
        <a:srgbClr val="F9D1D4"/>
      </a:accent5>
      <a:accent6>
        <a:srgbClr val="5E787A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4E79"/>
      </a:accent1>
      <a:accent2>
        <a:srgbClr val="112C44"/>
      </a:accent2>
      <a:accent3>
        <a:srgbClr val="ED7892"/>
      </a:accent3>
      <a:accent4>
        <a:srgbClr val="A7D7DA"/>
      </a:accent4>
      <a:accent5>
        <a:srgbClr val="F9D1D4"/>
      </a:accent5>
      <a:accent6>
        <a:srgbClr val="5E787A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150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Microsoft YaHei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zuo zuo</cp:lastModifiedBy>
  <cp:revision>3</cp:revision>
  <dcterms:modified xsi:type="dcterms:W3CDTF">2019-12-28T07:39:15Z</dcterms:modified>
</cp:coreProperties>
</file>