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6"/>
          </a:solidFill>
        </a:fill>
      </a:tcStyle>
    </a:wholeTbl>
    <a:band2H>
      <a:tcTxStyle/>
      <a:tcStyle>
        <a:tcBdr/>
        <a:fill>
          <a:solidFill>
            <a:srgbClr val="E7E8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B"/>
          </a:solidFill>
        </a:fill>
      </a:tcStyle>
    </a:wholeTbl>
    <a:band2H>
      <a:tcTxStyle/>
      <a:tcStyle>
        <a:tcBdr/>
        <a:fill>
          <a:solidFill>
            <a:srgbClr val="FCEB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5D6"/>
          </a:solidFill>
        </a:fill>
      </a:tcStyle>
    </a:wholeTbl>
    <a:band2H>
      <a:tcTxStyle/>
      <a:tcStyle>
        <a:tcBdr/>
        <a:fill>
          <a:solidFill>
            <a:srgbClr val="E9EB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4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16" descr="图片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62" y="4775198"/>
            <a:ext cx="3059367" cy="3655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图片 22" descr="图片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14836">
            <a:off x="9016827" y="3626901"/>
            <a:ext cx="5896202" cy="3256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图片 24" descr="图片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图片 26" descr="图片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621300" y="0"/>
            <a:ext cx="3242600" cy="2803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图片 10" descr="图片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3815" y="1668808"/>
            <a:ext cx="3143634" cy="4256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图片 29" descr="图片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274" y="548562"/>
            <a:ext cx="9681783" cy="5576286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文本框 12"/>
          <p:cNvSpPr txBox="1"/>
          <p:nvPr/>
        </p:nvSpPr>
        <p:spPr>
          <a:xfrm>
            <a:off x="4824910" y="3775716"/>
            <a:ext cx="22519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t>点名神器(2)</a:t>
            </a:r>
          </a:p>
        </p:txBody>
      </p:sp>
      <p:grpSp>
        <p:nvGrpSpPr>
          <p:cNvPr id="43" name="组合 13"/>
          <p:cNvGrpSpPr/>
          <p:nvPr/>
        </p:nvGrpSpPr>
        <p:grpSpPr>
          <a:xfrm>
            <a:off x="3305132" y="3969906"/>
            <a:ext cx="1369576" cy="72383"/>
            <a:chOff x="0" y="0"/>
            <a:chExt cx="1369574" cy="72382"/>
          </a:xfrm>
        </p:grpSpPr>
        <p:sp>
          <p:nvSpPr>
            <p:cNvPr id="41" name="直接连接符 19"/>
            <p:cNvSpPr/>
            <p:nvPr/>
          </p:nvSpPr>
          <p:spPr>
            <a:xfrm flipH="1" flipV="1">
              <a:off x="0" y="23461"/>
              <a:ext cx="1329691" cy="12731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椭圆 15"/>
            <p:cNvSpPr/>
            <p:nvPr/>
          </p:nvSpPr>
          <p:spPr>
            <a:xfrm>
              <a:off x="1297193" y="-1"/>
              <a:ext cx="72383" cy="72383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46" name="组合 23"/>
          <p:cNvGrpSpPr/>
          <p:nvPr/>
        </p:nvGrpSpPr>
        <p:grpSpPr>
          <a:xfrm>
            <a:off x="7227049" y="3957176"/>
            <a:ext cx="1473400" cy="72383"/>
            <a:chOff x="-1" y="-1"/>
            <a:chExt cx="1473398" cy="72382"/>
          </a:xfrm>
        </p:grpSpPr>
        <p:sp>
          <p:nvSpPr>
            <p:cNvPr id="44" name="直接连接符 25"/>
            <p:cNvSpPr/>
            <p:nvPr/>
          </p:nvSpPr>
          <p:spPr>
            <a:xfrm>
              <a:off x="39883" y="45713"/>
              <a:ext cx="1433515" cy="1104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椭圆 27"/>
            <p:cNvSpPr/>
            <p:nvPr/>
          </p:nvSpPr>
          <p:spPr>
            <a:xfrm rot="10800000">
              <a:off x="-2" y="-2"/>
              <a:ext cx="72383" cy="72384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pic>
        <p:nvPicPr>
          <p:cNvPr id="47" name="图片 28" descr="图片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260557" y="-301466"/>
            <a:ext cx="3143634" cy="4256332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文本框 18"/>
          <p:cNvSpPr txBox="1"/>
          <p:nvPr/>
        </p:nvSpPr>
        <p:spPr>
          <a:xfrm>
            <a:off x="3795412" y="2282197"/>
            <a:ext cx="4259505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defRPr sz="5800" b="1" spc="-3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rPr dirty="0"/>
              <a:t>App Inventor</a:t>
            </a:r>
          </a:p>
        </p:txBody>
      </p:sp>
      <p:pic>
        <p:nvPicPr>
          <p:cNvPr id="49" name="图片 19" descr="图片 1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30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28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9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1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冒泡排序算法</a:t>
              </a:r>
            </a:p>
          </p:txBody>
        </p:sp>
      </p:grpSp>
      <p:pic>
        <p:nvPicPr>
          <p:cNvPr id="133" name="图片 12" descr="图片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600" y="2516716"/>
            <a:ext cx="5486400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遍历列表list，从第一个开始，每次加一"/>
          <p:cNvSpPr txBox="1"/>
          <p:nvPr/>
        </p:nvSpPr>
        <p:spPr>
          <a:xfrm>
            <a:off x="7457864" y="2801197"/>
            <a:ext cx="449738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 dirty="0" err="1"/>
              <a:t>遍历列表list，从第一个开始，每次加一</a:t>
            </a:r>
            <a:endParaRPr sz="2000" dirty="0"/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250" y="4555066"/>
            <a:ext cx="5499100" cy="96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第二层循环从第i个元素开始"/>
          <p:cNvSpPr txBox="1"/>
          <p:nvPr/>
        </p:nvSpPr>
        <p:spPr>
          <a:xfrm>
            <a:off x="7457864" y="4637561"/>
            <a:ext cx="322780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 dirty="0" err="1"/>
              <a:t>第二层循环从第i个元素开始</a:t>
            </a:r>
            <a:endParaRPr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41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39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0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2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冒泡排序算法</a:t>
              </a:r>
            </a:p>
          </p:txBody>
        </p:sp>
      </p:grpSp>
      <p:pic>
        <p:nvPicPr>
          <p:cNvPr id="144" name="图片 12" descr="图片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7650" y="1871133"/>
            <a:ext cx="9156700" cy="111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当第i个元素大于第j个元素时，就将他们交换顺序"/>
          <p:cNvSpPr txBox="1"/>
          <p:nvPr/>
        </p:nvSpPr>
        <p:spPr>
          <a:xfrm>
            <a:off x="3154345" y="3566731"/>
            <a:ext cx="559383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 dirty="0" err="1"/>
              <a:t>当第i个元素大于第j个元素时，就将他们交换顺序</a:t>
            </a:r>
            <a:endParaRPr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50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48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9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1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冒泡排序算法</a:t>
              </a:r>
            </a:p>
          </p:txBody>
        </p:sp>
      </p:grpSp>
      <p:pic>
        <p:nvPicPr>
          <p:cNvPr id="153" name="图片 12" descr="图片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9433" y="1543050"/>
            <a:ext cx="6527801" cy="3771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mp为一个中间变量，储存第i个元素的值"/>
          <p:cNvSpPr txBox="1"/>
          <p:nvPr/>
        </p:nvSpPr>
        <p:spPr>
          <a:xfrm>
            <a:off x="7361194" y="1556474"/>
            <a:ext cx="4830806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 dirty="0" err="1"/>
              <a:t>temp为一个中间变量，储存第i个元素的值</a:t>
            </a:r>
            <a:endParaRPr sz="2000" dirty="0"/>
          </a:p>
        </p:txBody>
      </p:sp>
      <p:sp>
        <p:nvSpPr>
          <p:cNvPr id="156" name="然后将第j个元素的值赋值给第i个元素"/>
          <p:cNvSpPr txBox="1"/>
          <p:nvPr/>
        </p:nvSpPr>
        <p:spPr>
          <a:xfrm>
            <a:off x="7542531" y="2648797"/>
            <a:ext cx="431143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/>
              <a:t>然后将第j个元素的值赋值给第i个元素</a:t>
            </a:r>
          </a:p>
        </p:txBody>
      </p:sp>
      <p:sp>
        <p:nvSpPr>
          <p:cNvPr id="157" name="最后将temp的值赋值给第j个元素"/>
          <p:cNvSpPr txBox="1"/>
          <p:nvPr/>
        </p:nvSpPr>
        <p:spPr>
          <a:xfrm>
            <a:off x="7559464" y="4342131"/>
            <a:ext cx="3804884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/>
              <a:t>最后将temp的值赋值给第j个元素</a:t>
            </a:r>
          </a:p>
        </p:txBody>
      </p:sp>
      <p:sp>
        <p:nvSpPr>
          <p:cNvPr id="158" name="temp=a[ i ].       a[ i ]=a[ j ].       a[ j ]=temp"/>
          <p:cNvSpPr txBox="1"/>
          <p:nvPr/>
        </p:nvSpPr>
        <p:spPr>
          <a:xfrm>
            <a:off x="3963425" y="5751131"/>
            <a:ext cx="477149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2"/>
            <a:r>
              <a:rPr sz="2000"/>
              <a:t>temp=a[ i ].       a[ i ]=a[ j ].       a[ j ]=temp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62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60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1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3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排序算法</a:t>
              </a:r>
            </a:p>
          </p:txBody>
        </p:sp>
      </p:grpSp>
      <p:pic>
        <p:nvPicPr>
          <p:cNvPr id="16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0824" y="1301750"/>
            <a:ext cx="7950352" cy="5504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12" descr="图片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037" y="2427853"/>
            <a:ext cx="3334361" cy="2744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16650">
            <a:off x="2851967" y="3901311"/>
            <a:ext cx="3137543" cy="1732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28420">
            <a:off x="2396227" y="2132527"/>
            <a:ext cx="2368350" cy="2991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93907">
            <a:off x="3828048" y="232228"/>
            <a:ext cx="3242598" cy="280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图片 1"/>
          <p:cNvGrpSpPr/>
          <p:nvPr/>
        </p:nvGrpSpPr>
        <p:grpSpPr>
          <a:xfrm>
            <a:off x="3510405" y="966314"/>
            <a:ext cx="5098813" cy="4925373"/>
            <a:chOff x="0" y="0"/>
            <a:chExt cx="5098812" cy="4925371"/>
          </a:xfrm>
        </p:grpSpPr>
        <p:sp>
          <p:nvSpPr>
            <p:cNvPr id="172" name="矩形"/>
            <p:cNvSpPr/>
            <p:nvPr/>
          </p:nvSpPr>
          <p:spPr>
            <a:xfrm>
              <a:off x="-1" y="-1"/>
              <a:ext cx="5098813" cy="492537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pic>
          <p:nvPicPr>
            <p:cNvPr id="173" name="image7.png" descr="image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098813" cy="4925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" name="TextBox 3"/>
          <p:cNvSpPr txBox="1"/>
          <p:nvPr/>
        </p:nvSpPr>
        <p:spPr>
          <a:xfrm>
            <a:off x="4420739" y="2296791"/>
            <a:ext cx="3836588" cy="187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54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PART 04</a:t>
            </a:r>
          </a:p>
          <a:p>
            <a:pPr>
              <a:lnSpc>
                <a:spcPct val="150000"/>
              </a:lnSpc>
              <a:defRPr sz="36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课后练习</a:t>
            </a:r>
          </a:p>
        </p:txBody>
      </p:sp>
      <p:sp>
        <p:nvSpPr>
          <p:cNvPr id="176" name="Straight Connector 4"/>
          <p:cNvSpPr/>
          <p:nvPr/>
        </p:nvSpPr>
        <p:spPr>
          <a:xfrm>
            <a:off x="4420737" y="3454400"/>
            <a:ext cx="572431" cy="0"/>
          </a:xfrm>
          <a:prstGeom prst="line">
            <a:avLst/>
          </a:prstGeom>
          <a:ln w="38100">
            <a:solidFill>
              <a:srgbClr val="00206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7" name="图片 10" descr="图片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题目1：…"/>
          <p:cNvSpPr txBox="1"/>
          <p:nvPr/>
        </p:nvSpPr>
        <p:spPr>
          <a:xfrm>
            <a:off x="1090930" y="1284393"/>
            <a:ext cx="7268975" cy="195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题目1：</a:t>
            </a:r>
          </a:p>
          <a:p>
            <a:pPr lvl="1" indent="457200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如果想要多个组件竖直排列在屏幕上，应该使用什么布局组件。</a:t>
            </a:r>
          </a:p>
          <a:p>
            <a:pPr marL="935789" lvl="1" indent="-300789">
              <a:buSzPct val="100000"/>
              <a:buAutoNum type="alphaUcPeriod"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水平布局        B. 表格布局.        C. 垂直布局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题目2:</a:t>
            </a:r>
          </a:p>
          <a:p>
            <a:pPr lvl="2" indent="457200"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列表的第一项的索引值是多少。</a:t>
            </a:r>
          </a:p>
        </p:txBody>
      </p:sp>
      <p:grpSp>
        <p:nvGrpSpPr>
          <p:cNvPr id="184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82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80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1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3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课后练习</a:t>
              </a:r>
            </a:p>
          </p:txBody>
        </p:sp>
      </p:grpSp>
      <p:sp>
        <p:nvSpPr>
          <p:cNvPr id="185" name="答案：…"/>
          <p:cNvSpPr txBox="1"/>
          <p:nvPr/>
        </p:nvSpPr>
        <p:spPr>
          <a:xfrm>
            <a:off x="9032663" y="1443143"/>
            <a:ext cx="2072832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答案：</a:t>
            </a:r>
          </a:p>
          <a:p>
            <a:pPr lvl="1" indent="457200">
              <a:defRPr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题目1：C</a:t>
            </a:r>
          </a:p>
          <a:p>
            <a:pPr lvl="1" indent="457200">
              <a:defRPr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题目2:   1</a:t>
            </a:r>
          </a:p>
        </p:txBody>
      </p:sp>
      <p:pic>
        <p:nvPicPr>
          <p:cNvPr id="186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片 16" descr="图片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62" y="4775198"/>
            <a:ext cx="3059367" cy="3655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图片 22" descr="图片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14836">
            <a:off x="9016828" y="3626901"/>
            <a:ext cx="5896201" cy="3256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片 24" descr="图片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片 26" descr="图片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621299" y="0"/>
            <a:ext cx="3242598" cy="2803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图片 10" descr="图片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3815" y="1668808"/>
            <a:ext cx="3143633" cy="4256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图片 29" descr="图片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275" y="548563"/>
            <a:ext cx="9681782" cy="557628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文本框 9"/>
          <p:cNvSpPr txBox="1"/>
          <p:nvPr/>
        </p:nvSpPr>
        <p:spPr>
          <a:xfrm>
            <a:off x="5180946" y="3324944"/>
            <a:ext cx="5913574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6600" b="1" spc="-300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lvl1pPr>
          </a:lstStyle>
          <a:p>
            <a:r>
              <a:rPr dirty="0" err="1"/>
              <a:t>再见</a:t>
            </a:r>
            <a:endParaRPr dirty="0"/>
          </a:p>
        </p:txBody>
      </p:sp>
      <p:grpSp>
        <p:nvGrpSpPr>
          <p:cNvPr id="197" name="组合 13"/>
          <p:cNvGrpSpPr/>
          <p:nvPr/>
        </p:nvGrpSpPr>
        <p:grpSpPr>
          <a:xfrm>
            <a:off x="3305132" y="3969906"/>
            <a:ext cx="1369574" cy="72381"/>
            <a:chOff x="0" y="0"/>
            <a:chExt cx="1369573" cy="72379"/>
          </a:xfrm>
        </p:grpSpPr>
        <p:sp>
          <p:nvSpPr>
            <p:cNvPr id="195" name="直接连接符 19"/>
            <p:cNvSpPr/>
            <p:nvPr/>
          </p:nvSpPr>
          <p:spPr>
            <a:xfrm flipH="1" flipV="1">
              <a:off x="0" y="23460"/>
              <a:ext cx="1329690" cy="12731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椭圆 15"/>
            <p:cNvSpPr/>
            <p:nvPr/>
          </p:nvSpPr>
          <p:spPr>
            <a:xfrm>
              <a:off x="1297193" y="0"/>
              <a:ext cx="72381" cy="72380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grpSp>
        <p:nvGrpSpPr>
          <p:cNvPr id="200" name="组合 23"/>
          <p:cNvGrpSpPr/>
          <p:nvPr/>
        </p:nvGrpSpPr>
        <p:grpSpPr>
          <a:xfrm>
            <a:off x="7227051" y="3957177"/>
            <a:ext cx="1473397" cy="72381"/>
            <a:chOff x="0" y="0"/>
            <a:chExt cx="1473395" cy="72380"/>
          </a:xfrm>
        </p:grpSpPr>
        <p:sp>
          <p:nvSpPr>
            <p:cNvPr id="198" name="直接连接符 25"/>
            <p:cNvSpPr/>
            <p:nvPr/>
          </p:nvSpPr>
          <p:spPr>
            <a:xfrm>
              <a:off x="39883" y="45713"/>
              <a:ext cx="1433513" cy="1103"/>
            </a:xfrm>
            <a:prstGeom prst="line">
              <a:avLst/>
            </a:prstGeom>
            <a:noFill/>
            <a:ln w="6350" cap="rnd">
              <a:solidFill>
                <a:srgbClr val="00206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椭圆 27"/>
            <p:cNvSpPr/>
            <p:nvPr/>
          </p:nvSpPr>
          <p:spPr>
            <a:xfrm rot="10800000">
              <a:off x="-1" y="-1"/>
              <a:ext cx="72381" cy="72381"/>
            </a:xfrm>
            <a:prstGeom prst="ellipse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CB1A28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pPr>
              <a:endParaRPr/>
            </a:p>
          </p:txBody>
        </p:sp>
      </p:grpSp>
      <p:pic>
        <p:nvPicPr>
          <p:cNvPr id="201" name="图片 28" descr="图片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260556" y="-301465"/>
            <a:ext cx="3143633" cy="4256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图片 17" descr="图片 1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5631" y="24688"/>
            <a:ext cx="1762126" cy="523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6037" y="2427853"/>
            <a:ext cx="3334361" cy="2744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8616650">
            <a:off x="2851967" y="3901311"/>
            <a:ext cx="3137543" cy="1732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图片 4" descr="图片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2428420">
            <a:off x="2396227" y="2132527"/>
            <a:ext cx="2368350" cy="2991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8093907">
            <a:off x="3828048" y="232228"/>
            <a:ext cx="3242598" cy="2803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" name="图片 1"/>
          <p:cNvGrpSpPr/>
          <p:nvPr/>
        </p:nvGrpSpPr>
        <p:grpSpPr>
          <a:xfrm>
            <a:off x="3510405" y="966314"/>
            <a:ext cx="5098813" cy="4925373"/>
            <a:chOff x="0" y="0"/>
            <a:chExt cx="5098812" cy="4925371"/>
          </a:xfrm>
        </p:grpSpPr>
        <p:sp>
          <p:nvSpPr>
            <p:cNvPr id="55" name="矩形"/>
            <p:cNvSpPr/>
            <p:nvPr/>
          </p:nvSpPr>
          <p:spPr>
            <a:xfrm>
              <a:off x="-1" y="-1"/>
              <a:ext cx="5098813" cy="492537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/>
            </a:p>
          </p:txBody>
        </p:sp>
        <p:pic>
          <p:nvPicPr>
            <p:cNvPr id="56" name="image7.png" descr="image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098813" cy="49253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" name="TextBox 3"/>
          <p:cNvSpPr txBox="1"/>
          <p:nvPr/>
        </p:nvSpPr>
        <p:spPr>
          <a:xfrm>
            <a:off x="4420739" y="2296791"/>
            <a:ext cx="3836588" cy="187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54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PART 03</a:t>
            </a:r>
          </a:p>
          <a:p>
            <a:pPr>
              <a:lnSpc>
                <a:spcPct val="150000"/>
              </a:lnSpc>
              <a:defRPr sz="3600" b="1">
                <a:solidFill>
                  <a:srgbClr val="002060"/>
                </a:solidFill>
                <a:latin typeface="字魂105号-简雅黑"/>
                <a:ea typeface="字魂105号-简雅黑"/>
                <a:cs typeface="字魂105号-简雅黑"/>
                <a:sym typeface="字魂105号-简雅黑"/>
              </a:defRPr>
            </a:pPr>
            <a:r>
              <a:t>组件设计（2）</a:t>
            </a:r>
          </a:p>
        </p:txBody>
      </p:sp>
      <p:sp>
        <p:nvSpPr>
          <p:cNvPr id="59" name="Straight Connector 4"/>
          <p:cNvSpPr/>
          <p:nvPr/>
        </p:nvSpPr>
        <p:spPr>
          <a:xfrm>
            <a:off x="4420737" y="3454400"/>
            <a:ext cx="572431" cy="0"/>
          </a:xfrm>
          <a:prstGeom prst="line">
            <a:avLst/>
          </a:prstGeom>
          <a:ln w="38100">
            <a:solidFill>
              <a:srgbClr val="00206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图片 10" descr="图片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65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63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6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屏幕二的布置</a:t>
              </a:r>
            </a:p>
          </p:txBody>
        </p:sp>
      </p:grpSp>
      <p:pic>
        <p:nvPicPr>
          <p:cNvPr id="68" name="图片 12" descr="图片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2" y="1180718"/>
            <a:ext cx="5641508" cy="51588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72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70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73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屏幕二的布置</a:t>
              </a:r>
            </a:p>
          </p:txBody>
        </p:sp>
      </p:grpSp>
      <p:pic>
        <p:nvPicPr>
          <p:cNvPr id="75" name="图片 12" descr="图片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6" name="表格"/>
          <p:cNvGraphicFramePr/>
          <p:nvPr>
            <p:extLst>
              <p:ext uri="{D42A27DB-BD31-4B8C-83A1-F6EECF244321}">
                <p14:modId xmlns:p14="http://schemas.microsoft.com/office/powerpoint/2010/main" val="1284780567"/>
              </p:ext>
            </p:extLst>
          </p:nvPr>
        </p:nvGraphicFramePr>
        <p:xfrm>
          <a:off x="891301" y="1800779"/>
          <a:ext cx="10409396" cy="396557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04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2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5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组件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命名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作用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属性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sym typeface="等线"/>
                        </a:rPr>
                        <a:t>Screen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等线"/>
                        </a:rPr>
                        <a:t>Screen3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为第二个界面，点名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等线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垂直布局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等线"/>
                        </a:rPr>
                        <a:t>垂直布局1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用于垂直布局放置组件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等线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9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按钮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生成学号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点击之后触发生成学号事件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 smtClean="0">
                          <a:sym typeface="等线"/>
                        </a:rPr>
                        <a:t>宽度</a:t>
                      </a:r>
                      <a:r>
                        <a:rPr lang="zh-CN" altLang="en-US" sz="2000" dirty="0" smtClean="0">
                          <a:sym typeface="等线"/>
                        </a:rPr>
                        <a:t>：充满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按钮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等线"/>
                        </a:rPr>
                        <a:t>学号显示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显示生成的学号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等线"/>
                        </a:rPr>
                        <a:t>高度：比例50
</a:t>
                      </a:r>
                      <a:r>
                        <a:rPr sz="2000" dirty="0" err="1">
                          <a:sym typeface="等线"/>
                        </a:rPr>
                        <a:t>宽度：充满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86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水平布局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等线"/>
                        </a:rPr>
                        <a:t>水平布局1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sym typeface="等线"/>
                        </a:rPr>
                        <a:t>用于水平放置组件布局</a:t>
                      </a:r>
                      <a:endParaRPr sz="2000" dirty="0"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等线"/>
                        </a:defRPr>
                      </a:pPr>
                      <a:endParaRPr sz="2000"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58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sym typeface="等线"/>
                        </a:rPr>
                        <a:t>按钮</a:t>
                      </a:r>
                      <a:endParaRPr sz="2000" b="1" dirty="0">
                        <a:solidFill>
                          <a:srgbClr val="FFFFFF"/>
                        </a:solidFill>
                        <a:sym typeface="等线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等线"/>
                        </a:rPr>
                        <a:t>跳转至列表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等线"/>
                        </a:rPr>
                        <a:t>点击后跳转至界面3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等线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5334" y="1347073"/>
            <a:ext cx="7721332" cy="3203979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屏幕2主要分为两个部分…"/>
          <p:cNvSpPr txBox="1"/>
          <p:nvPr/>
        </p:nvSpPr>
        <p:spPr>
          <a:xfrm>
            <a:off x="3029190" y="5021579"/>
            <a:ext cx="6133620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/>
              <a:t>屏幕2主要分为两个部分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 err="1"/>
              <a:t>第一部分是点击按钮随机生成学号并显示</a:t>
            </a:r>
            <a:r>
              <a:rPr sz="2000" dirty="0"/>
              <a:t>；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 err="1"/>
              <a:t>第二部分就是将点过的学号储存起来</a:t>
            </a:r>
            <a:r>
              <a:rPr sz="2000" dirty="0"/>
              <a:t>。</a:t>
            </a:r>
          </a:p>
        </p:txBody>
      </p:sp>
      <p:grpSp>
        <p:nvGrpSpPr>
          <p:cNvPr id="84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82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80" name="图片 47" descr="图片 4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1" name="图片 48" descr="图片 4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83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屏幕二的逻辑设计</a:t>
              </a:r>
            </a:p>
          </p:txBody>
        </p:sp>
      </p:grpSp>
      <p:pic>
        <p:nvPicPr>
          <p:cNvPr id="85" name="图片 13" descr="图片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299" y="2266949"/>
            <a:ext cx="6731002" cy="23241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90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88" name="图片 47" descr="图片 4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图片 48" descr="图片 4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1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屏幕二的逻辑设计</a:t>
              </a:r>
            </a:p>
          </p:txBody>
        </p:sp>
      </p:grpSp>
      <p:pic>
        <p:nvPicPr>
          <p:cNvPr id="93" name="图片 13" descr="图片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初始化储存点过的学号的列表"/>
          <p:cNvSpPr txBox="1"/>
          <p:nvPr/>
        </p:nvSpPr>
        <p:spPr>
          <a:xfrm>
            <a:off x="7711864" y="2225464"/>
            <a:ext cx="342657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 dirty="0" err="1"/>
              <a:t>初始化储存点过的学号的列表</a:t>
            </a:r>
            <a:endParaRPr sz="2000" dirty="0"/>
          </a:p>
        </p:txBody>
      </p:sp>
      <p:sp>
        <p:nvSpPr>
          <p:cNvPr id="95" name="线条"/>
          <p:cNvSpPr/>
          <p:nvPr/>
        </p:nvSpPr>
        <p:spPr>
          <a:xfrm flipH="1">
            <a:off x="5562401" y="2452064"/>
            <a:ext cx="1893464" cy="1891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6" name="将这个列表传递到第三个屏幕"/>
          <p:cNvSpPr txBox="1"/>
          <p:nvPr/>
        </p:nvSpPr>
        <p:spPr>
          <a:xfrm>
            <a:off x="7796531" y="3630931"/>
            <a:ext cx="342657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 dirty="0" err="1"/>
              <a:t>将这个列表传递到第三个屏幕</a:t>
            </a:r>
            <a:endParaRPr sz="2000" dirty="0"/>
          </a:p>
        </p:txBody>
      </p:sp>
      <p:sp>
        <p:nvSpPr>
          <p:cNvPr id="97" name="线条"/>
          <p:cNvSpPr/>
          <p:nvPr/>
        </p:nvSpPr>
        <p:spPr>
          <a:xfrm flipH="1">
            <a:off x="6528150" y="3751654"/>
            <a:ext cx="8805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550" y="1456265"/>
            <a:ext cx="5914198" cy="4968529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此屏幕只有2个组件…"/>
          <p:cNvSpPr txBox="1"/>
          <p:nvPr/>
        </p:nvSpPr>
        <p:spPr>
          <a:xfrm>
            <a:off x="7153063" y="1548128"/>
            <a:ext cx="5090492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/>
              <a:t>此屏幕只有2个组件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/>
              <a:t>“标签1”用来提示该页面功能；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/>
              <a:t>“列表显示框1”用来显示之前点过的学号</a:t>
            </a:r>
            <a:r>
              <a:rPr dirty="0"/>
              <a:t>。</a:t>
            </a:r>
          </a:p>
        </p:txBody>
      </p:sp>
      <p:grpSp>
        <p:nvGrpSpPr>
          <p:cNvPr id="105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03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01" name="图片 47" descr="图片 4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图片 48" descr="图片 4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04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屏幕三的布置</a:t>
              </a:r>
            </a:p>
          </p:txBody>
        </p:sp>
      </p:grpSp>
      <p:pic>
        <p:nvPicPr>
          <p:cNvPr id="106" name="图片 12" descr="图片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在屏幕3初始化时获得屏幕2传过来的列表，…"/>
          <p:cNvSpPr txBox="1"/>
          <p:nvPr/>
        </p:nvSpPr>
        <p:spPr>
          <a:xfrm>
            <a:off x="7610263" y="1395730"/>
            <a:ext cx="4470296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/>
              <a:t>在屏幕3初始化时获得屏幕2传过来的列表，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 err="1"/>
              <a:t>然后将列表转换为CSV行</a:t>
            </a:r>
            <a:r>
              <a:rPr sz="2000" dirty="0"/>
              <a:t>。</a:t>
            </a:r>
          </a:p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sz="2000" dirty="0"/>
          </a:p>
          <a:p>
            <a:pPr>
              <a:defRPr>
                <a:solidFill>
                  <a:srgbClr val="FF26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2000" dirty="0" err="1"/>
              <a:t>在组件中用鼠标指向组件就可以看到相关说明</a:t>
            </a:r>
            <a:r>
              <a:rPr dirty="0"/>
              <a:t>。</a:t>
            </a:r>
          </a:p>
        </p:txBody>
      </p:sp>
      <p:pic>
        <p:nvPicPr>
          <p:cNvPr id="10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93962"/>
            <a:ext cx="12192001" cy="6664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12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10" name="图片 47" descr="图片 4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1" name="图片 48" descr="图片 4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3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屏幕三的逻辑设计</a:t>
              </a:r>
            </a:p>
          </p:txBody>
        </p:sp>
      </p:grpSp>
      <p:pic>
        <p:nvPicPr>
          <p:cNvPr id="115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83" y="1440005"/>
            <a:ext cx="7083490" cy="2278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图片 13" descr="图片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线条"/>
          <p:cNvSpPr/>
          <p:nvPr/>
        </p:nvSpPr>
        <p:spPr>
          <a:xfrm>
            <a:off x="9493771" y="3176264"/>
            <a:ext cx="1" cy="8780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42"/>
          <p:cNvGrpSpPr/>
          <p:nvPr/>
        </p:nvGrpSpPr>
        <p:grpSpPr>
          <a:xfrm>
            <a:off x="330822" y="328306"/>
            <a:ext cx="3600652" cy="964830"/>
            <a:chOff x="0" y="0"/>
            <a:chExt cx="3600651" cy="964829"/>
          </a:xfrm>
        </p:grpSpPr>
        <p:grpSp>
          <p:nvGrpSpPr>
            <p:cNvPr id="121" name="组合 43"/>
            <p:cNvGrpSpPr/>
            <p:nvPr/>
          </p:nvGrpSpPr>
          <p:grpSpPr>
            <a:xfrm>
              <a:off x="-1" y="-1"/>
              <a:ext cx="931923" cy="964830"/>
              <a:chOff x="-1" y="0"/>
              <a:chExt cx="931922" cy="964829"/>
            </a:xfrm>
          </p:grpSpPr>
          <p:pic>
            <p:nvPicPr>
              <p:cNvPr id="119" name="图片 47" descr="图片 4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rot="18093907">
                <a:off x="96187" y="162716"/>
                <a:ext cx="739546" cy="6393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0" name="图片 48" descr="图片 4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1449" y="226515"/>
                <a:ext cx="760473" cy="6258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22" name="文本框 19"/>
            <p:cNvSpPr txBox="1"/>
            <p:nvPr/>
          </p:nvSpPr>
          <p:spPr>
            <a:xfrm>
              <a:off x="1037788" y="171624"/>
              <a:ext cx="2562863" cy="510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454545"/>
                  </a:solidFill>
                  <a:latin typeface="字魂105号-简雅黑"/>
                  <a:ea typeface="字魂105号-简雅黑"/>
                  <a:cs typeface="字魂105号-简雅黑"/>
                  <a:sym typeface="字魂105号-简雅黑"/>
                </a:defRPr>
              </a:lvl1pPr>
            </a:lstStyle>
            <a:p>
              <a:r>
                <a:t>冒泡排序算法</a:t>
              </a:r>
            </a:p>
          </p:txBody>
        </p:sp>
      </p:grpSp>
      <p:pic>
        <p:nvPicPr>
          <p:cNvPr id="124" name="图片 12" descr="图片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5631" y="0"/>
            <a:ext cx="1762126" cy="54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81200" y="990600"/>
            <a:ext cx="8229600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与相邻的比较，如果比它大，就交换位置"/>
          <p:cNvSpPr txBox="1"/>
          <p:nvPr/>
        </p:nvSpPr>
        <p:spPr>
          <a:xfrm>
            <a:off x="3986531" y="4816264"/>
            <a:ext cx="4708977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2000" dirty="0" err="1"/>
              <a:t>与相邻的比较，如果比它大，就交换位置</a:t>
            </a:r>
            <a:endParaRPr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4E79"/>
      </a:accent1>
      <a:accent2>
        <a:srgbClr val="112C44"/>
      </a:accent2>
      <a:accent3>
        <a:srgbClr val="ED7892"/>
      </a:accent3>
      <a:accent4>
        <a:srgbClr val="A7D7DA"/>
      </a:accent4>
      <a:accent5>
        <a:srgbClr val="F9D1D4"/>
      </a:accent5>
      <a:accent6>
        <a:srgbClr val="5E787A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4E79"/>
      </a:accent1>
      <a:accent2>
        <a:srgbClr val="112C44"/>
      </a:accent2>
      <a:accent3>
        <a:srgbClr val="ED7892"/>
      </a:accent3>
      <a:accent4>
        <a:srgbClr val="A7D7DA"/>
      </a:accent4>
      <a:accent5>
        <a:srgbClr val="F9D1D4"/>
      </a:accent5>
      <a:accent6>
        <a:srgbClr val="5E787A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180</Words>
  <Application>Microsoft Office PowerPoint</Application>
  <PresentationFormat>宽屏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zuo zuo</cp:lastModifiedBy>
  <cp:revision>4</cp:revision>
  <dcterms:modified xsi:type="dcterms:W3CDTF">2019-12-28T07:35:37Z</dcterms:modified>
</cp:coreProperties>
</file>