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84" r:id="rId5"/>
    <p:sldId id="286" r:id="rId6"/>
    <p:sldId id="289" r:id="rId7"/>
    <p:sldId id="285" r:id="rId8"/>
    <p:sldId id="294" r:id="rId9"/>
    <p:sldId id="287" r:id="rId10"/>
    <p:sldId id="288" r:id="rId11"/>
    <p:sldId id="295" r:id="rId12"/>
    <p:sldId id="290" r:id="rId13"/>
    <p:sldId id="291" r:id="rId14"/>
    <p:sldId id="292" r:id="rId15"/>
    <p:sldId id="293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6DDB4-6F95-472E-8F82-6E63CCB61AE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E0A1D-B653-486F-A5E0-13944249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4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867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1107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5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1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8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91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3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409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63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03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58186-CC7A-40DD-BAB2-0A2B621C7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C09B39-F601-419F-AD37-8DDB7DA10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29715-5977-4089-9BB1-C3935C82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0E3F1-93C6-4E61-A25B-DBDC4D3E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47971-49FE-4D5A-9319-6ACD5C05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48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E4C08-4F06-4A72-9D00-5F0AC25C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138C7E-7210-4438-8EBD-CEC74A0EB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36E1F-038D-4816-9915-5FBB6766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F4AE4-FAB4-46AE-B2DF-F7861851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32180-5155-4DE0-940D-31D104ED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5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39FC17-110A-4E23-A394-4FB7AF052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254B6E-2A5E-4778-8465-901906477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4A22D-5353-47CF-9A12-FE61D08E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C4A88-F82B-417A-90EF-C7F0190D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73641-F323-4E37-BAC9-0275366D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4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8D0FF-5A77-4FCC-851D-0079AB1A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6BAFA-D688-4992-A0EE-2C90C782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DD774-DB23-4C04-A9BE-7EC6DCB2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9A947-2CF9-4D0D-804C-C3F12EC0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23701-87C6-434F-A22A-732D5646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29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1F446-10A3-4443-9F93-38AC0302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B6963-9096-47D3-AFB2-3031D64A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2BF76-0F0E-4948-AB2E-05CE2C5B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71305-B4F9-44B7-9ECB-ECF999DC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48DBD-72F2-4F5C-8EE8-A9417240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5CB59-925C-4481-A45C-984A6E60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17521-18FD-4056-B468-82EB7CDA4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B5EC3F-DBED-4A3A-AD81-37ED717B3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8E441E-6AF4-423F-8245-FF8E3E2C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FF082-4B6A-44FA-A232-77738756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EB84B-017C-4D39-93DE-7988D6CE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6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78079-17D5-45D6-B12A-3E553051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7C071-15DE-4CBB-A9F3-2110C018A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17CFB-9C88-4821-A48F-B20E3832A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B30CEA-2E3C-47EB-B395-83066CA4F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2B5A21-1D0A-4B5E-BFD3-5AA70901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DAD852-4831-4A02-801D-BE31BC16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8C27B8-C246-4A96-88BB-BF351626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CB24EC-605B-4C4D-A737-FF4152E8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4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A33EF-B40E-4105-9789-51F8230B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284C72-ED92-46F7-BB2E-0A41F22F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E4BBB9-3635-4ED6-9295-3F4B96E4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51908A-D3E6-43EC-8B37-7C36E237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AB8177-F5F7-47E8-85E0-8CA871C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C08FB0-5B16-4914-8678-4C9233BE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E44ADE-E12C-4B56-9FE6-714B0621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5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624B6-2488-4FFA-8936-5F5336CB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89552-07CD-4AA6-8C0C-4E847D6B0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26E925-3243-4027-8649-FF6D16CEB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67122-1027-41D7-8BAB-3B9CD0F4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D9E8E3-2ADA-4C13-B038-45D41741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9C5C0-3483-473F-83DF-3838414A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8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84BA4-E8E4-450F-9C88-C5AB3ED7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4E83CB-C682-4C27-BDB1-71D7DCBCD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48C6B4-F188-45F8-9235-BD0723F6C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A5D50A-2362-4ED1-8F7B-947B793B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85902-98D0-4AD4-B40B-70FAF1E9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DC7F47-D13A-4B20-A273-E89A7BE9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49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7EFA1D-C5F3-450E-B4C7-533432D2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3645A0-4A31-4A5C-9BC9-6854AEFA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9FC41-2C21-46B3-A0C1-215E0BFAF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98EB-AEF2-4A9D-8745-BD6D909C6A4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E3AD1-E799-4A78-AF79-96620CBBA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52B18-3949-460E-A1E4-6B62A51A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3910-EF24-435D-B653-AD696726C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3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4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172791"/>
            <a:ext cx="59135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8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App Inventor</a:t>
            </a:r>
            <a:endParaRPr kumimoji="0" lang="zh-CN" altLang="en-US" sz="5800" b="1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67756" y="3768898"/>
            <a:ext cx="211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旅行小背包</a:t>
            </a:r>
            <a:r>
              <a:rPr kumimoji="0" lang="en-US" altLang="zh-CN" sz="2400" b="0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(</a:t>
            </a:r>
            <a:r>
              <a:rPr lang="en-US" altLang="zh-CN" sz="2400" spc="-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1)</a:t>
            </a:r>
            <a:endParaRPr kumimoji="0" lang="zh-CN" altLang="en-US" sz="2400" b="0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7BFC03F-29CF-4282-9787-52807141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组件设计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7D21EC-7C9E-455F-9C05-43CB44FC7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5887" y="886439"/>
            <a:ext cx="94202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0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组件设计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5E49477-A0B8-4AC4-A0C6-5AAA40CF3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463" y="2100262"/>
            <a:ext cx="9344025" cy="26574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9E4AEB4-A49D-4197-94E4-87C0F638EF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462" y="1728681"/>
            <a:ext cx="9344025" cy="4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9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2755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</a:t>
            </a:r>
            <a:r>
              <a:rPr lang="en-US" altLang="zh-CN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3</a:t>
            </a:r>
            <a:endParaRPr lang="en-US" sz="5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实现指南针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实现指南针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EE334C1-24FA-4F93-8379-6F373394D2C4}"/>
              </a:ext>
            </a:extLst>
          </p:cNvPr>
          <p:cNvSpPr/>
          <p:nvPr/>
        </p:nvSpPr>
        <p:spPr>
          <a:xfrm>
            <a:off x="1344142" y="1293134"/>
            <a:ext cx="6410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A50021"/>
                </a:solidFill>
              </a:rPr>
              <a:t>实现指南针的主要依赖</a:t>
            </a:r>
            <a:r>
              <a:rPr kumimoji="1" lang="en-US" altLang="zh-CN" sz="2000" dirty="0">
                <a:solidFill>
                  <a:srgbClr val="A50021"/>
                </a:solidFill>
              </a:rPr>
              <a:t>2</a:t>
            </a:r>
            <a:r>
              <a:rPr kumimoji="1" lang="zh-CN" altLang="en-US" sz="2000" dirty="0">
                <a:solidFill>
                  <a:srgbClr val="A50021"/>
                </a:solidFill>
              </a:rPr>
              <a:t>个组件：方向传感器</a:t>
            </a:r>
            <a:r>
              <a:rPr kumimoji="1" lang="en-US" altLang="zh-CN" sz="2000" dirty="0">
                <a:solidFill>
                  <a:srgbClr val="A50021"/>
                </a:solidFill>
              </a:rPr>
              <a:t>&amp;</a:t>
            </a:r>
            <a:r>
              <a:rPr kumimoji="1" lang="zh-CN" altLang="en-US" sz="2000" dirty="0">
                <a:solidFill>
                  <a:srgbClr val="A50021"/>
                </a:solidFill>
              </a:rPr>
              <a:t>图像精灵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0B0AFCFC-A2C9-42CB-815C-FC55D50CB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94392" y="2312339"/>
            <a:ext cx="3031960" cy="19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4F6367-6C77-485F-9C05-941E019025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215" y="1975648"/>
            <a:ext cx="2338933" cy="2338933"/>
          </a:xfrm>
          <a:prstGeom prst="rect">
            <a:avLst/>
          </a:prstGeom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0B57C40D-47A8-4261-87EE-9FD634C35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743" y="4993270"/>
            <a:ext cx="828040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方向传感器可以提供手机的方位数据，包括旋转角、倾斜角、方位角等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指南针的实现主要依赖于方位角的值 </a:t>
            </a:r>
          </a:p>
        </p:txBody>
      </p:sp>
    </p:spTree>
    <p:extLst>
      <p:ext uri="{BB962C8B-B14F-4D97-AF65-F5344CB8AC3E}">
        <p14:creationId xmlns:p14="http://schemas.microsoft.com/office/powerpoint/2010/main" val="5963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实现指南针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0445DF91-ABC7-4F1F-A056-AED16029C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274" y="2201119"/>
            <a:ext cx="535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">
            <a:extLst>
              <a:ext uri="{FF2B5EF4-FFF2-40B4-BE49-F238E27FC236}">
                <a16:creationId xmlns:a16="http://schemas.microsoft.com/office/drawing/2014/main" id="{FC2C21F1-1200-4A9C-B3B6-DDAFAF23F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118" y="1291051"/>
            <a:ext cx="54006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A50021"/>
                </a:solidFill>
              </a:rPr>
              <a:t>关联图像精灵的方向和方位角：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F97ED4-B6ED-4FE7-9053-91995455799B}"/>
              </a:ext>
            </a:extLst>
          </p:cNvPr>
          <p:cNvSpPr/>
          <p:nvPr/>
        </p:nvSpPr>
        <p:spPr>
          <a:xfrm>
            <a:off x="1215118" y="405671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FF0000"/>
                </a:solidFill>
              </a:rPr>
              <a:t>用方向传感器来实现这一功能。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38864C-C45E-4684-8C7A-401EFDA185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291050"/>
            <a:ext cx="6339840" cy="432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7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实现指南针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6606060" y="1180716"/>
            <a:ext cx="458812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用位置传感器获取经纬度和海拔地址信息。</a:t>
            </a:r>
            <a:endParaRPr kumimoji="1" lang="en-US" altLang="zh-CN" sz="2000" dirty="0">
              <a:solidFill>
                <a:srgbClr val="A50021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如果手机的定位服务刚启动，一般定位当前位置需要花费几分钟时间。这时如果</a:t>
            </a:r>
            <a:r>
              <a:rPr kumimoji="1" lang="en-US" altLang="zh-CN" sz="2000" dirty="0">
                <a:solidFill>
                  <a:srgbClr val="A50021"/>
                </a:solidFill>
              </a:rPr>
              <a:t>App</a:t>
            </a:r>
            <a:r>
              <a:rPr kumimoji="1" lang="zh-CN" altLang="en-US" sz="2000" dirty="0">
                <a:solidFill>
                  <a:srgbClr val="A50021"/>
                </a:solidFill>
              </a:rPr>
              <a:t>此时请求经度、纬度、当前地址或者其他任何位置数据，</a:t>
            </a:r>
            <a:r>
              <a:rPr kumimoji="1" lang="en-US" altLang="zh-CN" sz="2000" dirty="0">
                <a:solidFill>
                  <a:srgbClr val="A50021"/>
                </a:solidFill>
              </a:rPr>
              <a:t>App Inventor</a:t>
            </a:r>
            <a:r>
              <a:rPr kumimoji="1" lang="zh-CN" altLang="en-US" sz="2000" dirty="0">
                <a:solidFill>
                  <a:srgbClr val="A50021"/>
                </a:solidFill>
              </a:rPr>
              <a:t>只会报告</a:t>
            </a:r>
            <a:r>
              <a:rPr kumimoji="1" lang="en-US" altLang="zh-CN" sz="2000" dirty="0">
                <a:solidFill>
                  <a:srgbClr val="A50021"/>
                </a:solidFill>
              </a:rPr>
              <a:t>Unavailable</a:t>
            </a:r>
            <a:r>
              <a:rPr kumimoji="1" lang="zh-CN" altLang="en-US" sz="2000" dirty="0">
                <a:solidFill>
                  <a:srgbClr val="A50021"/>
                </a:solidFill>
              </a:rPr>
              <a:t>（不可用）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使用“经纬度数据状态”属性来检查位置传感器是否已经定位成功</a:t>
            </a:r>
            <a:endParaRPr kumimoji="1" lang="zh-CN" alt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endParaRPr kumimoji="1"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5D54DC-FC77-4806-BA16-3BC358259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883" y="1293134"/>
            <a:ext cx="5255117" cy="22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4765295" y="2875002"/>
            <a:ext cx="2006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再见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9967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B09D3D7-D95E-411C-8FA0-4CB4A8B38D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970" y="2468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9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 nodePh="1">
                                  <p:stCondLst>
                                    <p:cond delay="37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CDF0A2-E5A4-4E3A-AFA8-39644A8EC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3465109"/>
            <a:ext cx="5335636" cy="45765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5929B0-143A-4592-AD8C-A0E4BE4D3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2444284"/>
            <a:ext cx="3559211" cy="1969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0ACA7A-B13A-4890-A90B-731C7D1F3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234" y="-643584"/>
            <a:ext cx="3135376" cy="3960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F16295-837E-41B5-8384-11BC1F5392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4" y="4833511"/>
            <a:ext cx="2564000" cy="2116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C37F2B-3DE4-4442-865E-F4130366EA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6" y="1634651"/>
            <a:ext cx="2849475" cy="36609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E115AE-CF66-4D0F-BA09-4FDB4D030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10" y="540861"/>
            <a:ext cx="9681780" cy="5576283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0F7F96FE-E5C0-402B-B83F-348C0F29F945}"/>
              </a:ext>
            </a:extLst>
          </p:cNvPr>
          <p:cNvGrpSpPr/>
          <p:nvPr/>
        </p:nvGrpSpPr>
        <p:grpSpPr>
          <a:xfrm>
            <a:off x="6638322" y="3751423"/>
            <a:ext cx="3771694" cy="866245"/>
            <a:chOff x="6638323" y="3775558"/>
            <a:chExt cx="3771694" cy="866245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0EB340B-D9F3-4C0B-837D-DA991DD0CAAB}"/>
                </a:ext>
              </a:extLst>
            </p:cNvPr>
            <p:cNvSpPr/>
            <p:nvPr/>
          </p:nvSpPr>
          <p:spPr>
            <a:xfrm>
              <a:off x="6638323" y="3780548"/>
              <a:ext cx="18964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CADBF86-36A5-45B6-A3C6-5B75A31D73BA}"/>
                </a:ext>
              </a:extLst>
            </p:cNvPr>
            <p:cNvSpPr/>
            <p:nvPr/>
          </p:nvSpPr>
          <p:spPr>
            <a:xfrm>
              <a:off x="6909346" y="40744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8" name="group_22974">
              <a:extLst>
                <a:ext uri="{FF2B5EF4-FFF2-40B4-BE49-F238E27FC236}">
                  <a16:creationId xmlns:a16="http://schemas.microsoft.com/office/drawing/2014/main" id="{2D879ADB-9913-4630-9777-300C85054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9" y="3775558"/>
              <a:ext cx="941678" cy="866245"/>
            </a:xfrm>
            <a:custGeom>
              <a:avLst/>
              <a:gdLst>
                <a:gd name="T0" fmla="*/ 1063 w 1485"/>
                <a:gd name="T1" fmla="*/ 120 h 1368"/>
                <a:gd name="T2" fmla="*/ 1131 w 1485"/>
                <a:gd name="T3" fmla="*/ 88 h 1368"/>
                <a:gd name="T4" fmla="*/ 1154 w 1485"/>
                <a:gd name="T5" fmla="*/ 171 h 1368"/>
                <a:gd name="T6" fmla="*/ 1281 w 1485"/>
                <a:gd name="T7" fmla="*/ 424 h 1368"/>
                <a:gd name="T8" fmla="*/ 1281 w 1485"/>
                <a:gd name="T9" fmla="*/ 522 h 1368"/>
                <a:gd name="T10" fmla="*/ 1299 w 1485"/>
                <a:gd name="T11" fmla="*/ 519 h 1368"/>
                <a:gd name="T12" fmla="*/ 1299 w 1485"/>
                <a:gd name="T13" fmla="*/ 619 h 1368"/>
                <a:gd name="T14" fmla="*/ 1244 w 1485"/>
                <a:gd name="T15" fmla="*/ 670 h 1368"/>
                <a:gd name="T16" fmla="*/ 1153 w 1485"/>
                <a:gd name="T17" fmla="*/ 871 h 1368"/>
                <a:gd name="T18" fmla="*/ 1485 w 1485"/>
                <a:gd name="T19" fmla="*/ 1328 h 1368"/>
                <a:gd name="T20" fmla="*/ 1353 w 1485"/>
                <a:gd name="T21" fmla="*/ 1328 h 1368"/>
                <a:gd name="T22" fmla="*/ 1018 w 1485"/>
                <a:gd name="T23" fmla="*/ 845 h 1368"/>
                <a:gd name="T24" fmla="*/ 1083 w 1485"/>
                <a:gd name="T25" fmla="*/ 682 h 1368"/>
                <a:gd name="T26" fmla="*/ 1148 w 1485"/>
                <a:gd name="T27" fmla="*/ 598 h 1368"/>
                <a:gd name="T28" fmla="*/ 1129 w 1485"/>
                <a:gd name="T29" fmla="*/ 436 h 1368"/>
                <a:gd name="T30" fmla="*/ 1129 w 1485"/>
                <a:gd name="T31" fmla="*/ 373 h 1368"/>
                <a:gd name="T32" fmla="*/ 1063 w 1485"/>
                <a:gd name="T33" fmla="*/ 120 h 1368"/>
                <a:gd name="T34" fmla="*/ 465 w 1485"/>
                <a:gd name="T35" fmla="*/ 846 h 1368"/>
                <a:gd name="T36" fmla="*/ 405 w 1485"/>
                <a:gd name="T37" fmla="*/ 682 h 1368"/>
                <a:gd name="T38" fmla="*/ 334 w 1485"/>
                <a:gd name="T39" fmla="*/ 596 h 1368"/>
                <a:gd name="T40" fmla="*/ 358 w 1485"/>
                <a:gd name="T41" fmla="*/ 436 h 1368"/>
                <a:gd name="T42" fmla="*/ 358 w 1485"/>
                <a:gd name="T43" fmla="*/ 372 h 1368"/>
                <a:gd name="T44" fmla="*/ 357 w 1485"/>
                <a:gd name="T45" fmla="*/ 316 h 1368"/>
                <a:gd name="T46" fmla="*/ 372 w 1485"/>
                <a:gd name="T47" fmla="*/ 161 h 1368"/>
                <a:gd name="T48" fmla="*/ 206 w 1485"/>
                <a:gd name="T49" fmla="*/ 424 h 1368"/>
                <a:gd name="T50" fmla="*/ 206 w 1485"/>
                <a:gd name="T51" fmla="*/ 522 h 1368"/>
                <a:gd name="T52" fmla="*/ 188 w 1485"/>
                <a:gd name="T53" fmla="*/ 519 h 1368"/>
                <a:gd name="T54" fmla="*/ 183 w 1485"/>
                <a:gd name="T55" fmla="*/ 617 h 1368"/>
                <a:gd name="T56" fmla="*/ 243 w 1485"/>
                <a:gd name="T57" fmla="*/ 670 h 1368"/>
                <a:gd name="T58" fmla="*/ 329 w 1485"/>
                <a:gd name="T59" fmla="*/ 872 h 1368"/>
                <a:gd name="T60" fmla="*/ 0 w 1485"/>
                <a:gd name="T61" fmla="*/ 1328 h 1368"/>
                <a:gd name="T62" fmla="*/ 132 w 1485"/>
                <a:gd name="T63" fmla="*/ 1328 h 1368"/>
                <a:gd name="T64" fmla="*/ 465 w 1485"/>
                <a:gd name="T65" fmla="*/ 846 h 1368"/>
                <a:gd name="T66" fmla="*/ 941 w 1485"/>
                <a:gd name="T67" fmla="*/ 864 h 1368"/>
                <a:gd name="T68" fmla="*/ 1041 w 1485"/>
                <a:gd name="T69" fmla="*/ 642 h 1368"/>
                <a:gd name="T70" fmla="*/ 1102 w 1485"/>
                <a:gd name="T71" fmla="*/ 586 h 1368"/>
                <a:gd name="T72" fmla="*/ 1102 w 1485"/>
                <a:gd name="T73" fmla="*/ 476 h 1368"/>
                <a:gd name="T74" fmla="*/ 1081 w 1485"/>
                <a:gd name="T75" fmla="*/ 479 h 1368"/>
                <a:gd name="T76" fmla="*/ 1081 w 1485"/>
                <a:gd name="T77" fmla="*/ 372 h 1368"/>
                <a:gd name="T78" fmla="*/ 941 w 1485"/>
                <a:gd name="T79" fmla="*/ 92 h 1368"/>
                <a:gd name="T80" fmla="*/ 916 w 1485"/>
                <a:gd name="T81" fmla="*/ 0 h 1368"/>
                <a:gd name="T82" fmla="*/ 640 w 1485"/>
                <a:gd name="T83" fmla="*/ 73 h 1368"/>
                <a:gd name="T84" fmla="*/ 643 w 1485"/>
                <a:gd name="T85" fmla="*/ 74 h 1368"/>
                <a:gd name="T86" fmla="*/ 406 w 1485"/>
                <a:gd name="T87" fmla="*/ 372 h 1368"/>
                <a:gd name="T88" fmla="*/ 406 w 1485"/>
                <a:gd name="T89" fmla="*/ 479 h 1368"/>
                <a:gd name="T90" fmla="*/ 386 w 1485"/>
                <a:gd name="T91" fmla="*/ 476 h 1368"/>
                <a:gd name="T92" fmla="*/ 380 w 1485"/>
                <a:gd name="T93" fmla="*/ 584 h 1368"/>
                <a:gd name="T94" fmla="*/ 446 w 1485"/>
                <a:gd name="T95" fmla="*/ 642 h 1368"/>
                <a:gd name="T96" fmla="*/ 541 w 1485"/>
                <a:gd name="T97" fmla="*/ 865 h 1368"/>
                <a:gd name="T98" fmla="*/ 178 w 1485"/>
                <a:gd name="T99" fmla="*/ 1368 h 1368"/>
                <a:gd name="T100" fmla="*/ 1307 w 1485"/>
                <a:gd name="T101" fmla="*/ 1368 h 1368"/>
                <a:gd name="T102" fmla="*/ 941 w 1485"/>
                <a:gd name="T103" fmla="*/ 86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5" h="1368">
                  <a:moveTo>
                    <a:pt x="1063" y="120"/>
                  </a:moveTo>
                  <a:cubicBezTo>
                    <a:pt x="1092" y="111"/>
                    <a:pt x="1117" y="101"/>
                    <a:pt x="1131" y="88"/>
                  </a:cubicBezTo>
                  <a:cubicBezTo>
                    <a:pt x="1131" y="88"/>
                    <a:pt x="1132" y="127"/>
                    <a:pt x="1154" y="171"/>
                  </a:cubicBezTo>
                  <a:cubicBezTo>
                    <a:pt x="1269" y="215"/>
                    <a:pt x="1284" y="318"/>
                    <a:pt x="1281" y="424"/>
                  </a:cubicBezTo>
                  <a:lnTo>
                    <a:pt x="1281" y="522"/>
                  </a:lnTo>
                  <a:cubicBezTo>
                    <a:pt x="1287" y="519"/>
                    <a:pt x="1293" y="518"/>
                    <a:pt x="1299" y="519"/>
                  </a:cubicBezTo>
                  <a:cubicBezTo>
                    <a:pt x="1319" y="525"/>
                    <a:pt x="1308" y="584"/>
                    <a:pt x="1299" y="619"/>
                  </a:cubicBezTo>
                  <a:cubicBezTo>
                    <a:pt x="1290" y="653"/>
                    <a:pt x="1264" y="674"/>
                    <a:pt x="1244" y="670"/>
                  </a:cubicBezTo>
                  <a:cubicBezTo>
                    <a:pt x="1230" y="762"/>
                    <a:pt x="1198" y="828"/>
                    <a:pt x="1153" y="871"/>
                  </a:cubicBezTo>
                  <a:cubicBezTo>
                    <a:pt x="1347" y="941"/>
                    <a:pt x="1485" y="1119"/>
                    <a:pt x="1485" y="1328"/>
                  </a:cubicBezTo>
                  <a:lnTo>
                    <a:pt x="1353" y="1328"/>
                  </a:lnTo>
                  <a:cubicBezTo>
                    <a:pt x="1338" y="1123"/>
                    <a:pt x="1209" y="938"/>
                    <a:pt x="1018" y="845"/>
                  </a:cubicBezTo>
                  <a:cubicBezTo>
                    <a:pt x="1047" y="800"/>
                    <a:pt x="1069" y="746"/>
                    <a:pt x="1083" y="682"/>
                  </a:cubicBezTo>
                  <a:cubicBezTo>
                    <a:pt x="1113" y="668"/>
                    <a:pt x="1137" y="638"/>
                    <a:pt x="1148" y="598"/>
                  </a:cubicBezTo>
                  <a:cubicBezTo>
                    <a:pt x="1157" y="564"/>
                    <a:pt x="1182" y="466"/>
                    <a:pt x="1129" y="436"/>
                  </a:cubicBezTo>
                  <a:lnTo>
                    <a:pt x="1129" y="373"/>
                  </a:lnTo>
                  <a:cubicBezTo>
                    <a:pt x="1131" y="316"/>
                    <a:pt x="1134" y="203"/>
                    <a:pt x="1063" y="120"/>
                  </a:cubicBezTo>
                  <a:close/>
                  <a:moveTo>
                    <a:pt x="465" y="846"/>
                  </a:moveTo>
                  <a:cubicBezTo>
                    <a:pt x="438" y="802"/>
                    <a:pt x="418" y="748"/>
                    <a:pt x="405" y="682"/>
                  </a:cubicBezTo>
                  <a:cubicBezTo>
                    <a:pt x="372" y="668"/>
                    <a:pt x="344" y="635"/>
                    <a:pt x="334" y="596"/>
                  </a:cubicBezTo>
                  <a:cubicBezTo>
                    <a:pt x="324" y="556"/>
                    <a:pt x="306" y="465"/>
                    <a:pt x="358" y="436"/>
                  </a:cubicBezTo>
                  <a:lnTo>
                    <a:pt x="358" y="372"/>
                  </a:lnTo>
                  <a:cubicBezTo>
                    <a:pt x="358" y="352"/>
                    <a:pt x="357" y="334"/>
                    <a:pt x="357" y="316"/>
                  </a:cubicBezTo>
                  <a:cubicBezTo>
                    <a:pt x="355" y="256"/>
                    <a:pt x="356" y="204"/>
                    <a:pt x="372" y="161"/>
                  </a:cubicBezTo>
                  <a:cubicBezTo>
                    <a:pt x="175" y="193"/>
                    <a:pt x="206" y="281"/>
                    <a:pt x="206" y="424"/>
                  </a:cubicBezTo>
                  <a:lnTo>
                    <a:pt x="206" y="522"/>
                  </a:lnTo>
                  <a:cubicBezTo>
                    <a:pt x="200" y="519"/>
                    <a:pt x="194" y="518"/>
                    <a:pt x="188" y="519"/>
                  </a:cubicBezTo>
                  <a:cubicBezTo>
                    <a:pt x="168" y="525"/>
                    <a:pt x="174" y="582"/>
                    <a:pt x="183" y="617"/>
                  </a:cubicBezTo>
                  <a:cubicBezTo>
                    <a:pt x="192" y="651"/>
                    <a:pt x="223" y="674"/>
                    <a:pt x="243" y="670"/>
                  </a:cubicBezTo>
                  <a:cubicBezTo>
                    <a:pt x="258" y="766"/>
                    <a:pt x="288" y="830"/>
                    <a:pt x="329" y="872"/>
                  </a:cubicBezTo>
                  <a:cubicBezTo>
                    <a:pt x="137" y="943"/>
                    <a:pt x="0" y="1120"/>
                    <a:pt x="0" y="1328"/>
                  </a:cubicBezTo>
                  <a:lnTo>
                    <a:pt x="132" y="1328"/>
                  </a:lnTo>
                  <a:cubicBezTo>
                    <a:pt x="147" y="1124"/>
                    <a:pt x="275" y="939"/>
                    <a:pt x="465" y="846"/>
                  </a:cubicBezTo>
                  <a:close/>
                  <a:moveTo>
                    <a:pt x="941" y="864"/>
                  </a:moveTo>
                  <a:cubicBezTo>
                    <a:pt x="990" y="816"/>
                    <a:pt x="1025" y="743"/>
                    <a:pt x="1041" y="642"/>
                  </a:cubicBezTo>
                  <a:cubicBezTo>
                    <a:pt x="1063" y="646"/>
                    <a:pt x="1092" y="624"/>
                    <a:pt x="1102" y="586"/>
                  </a:cubicBezTo>
                  <a:cubicBezTo>
                    <a:pt x="1112" y="547"/>
                    <a:pt x="1124" y="482"/>
                    <a:pt x="1102" y="476"/>
                  </a:cubicBezTo>
                  <a:cubicBezTo>
                    <a:pt x="1095" y="475"/>
                    <a:pt x="1088" y="476"/>
                    <a:pt x="1081" y="479"/>
                  </a:cubicBezTo>
                  <a:lnTo>
                    <a:pt x="1081" y="372"/>
                  </a:lnTo>
                  <a:cubicBezTo>
                    <a:pt x="1085" y="254"/>
                    <a:pt x="1069" y="141"/>
                    <a:pt x="941" y="92"/>
                  </a:cubicBezTo>
                  <a:cubicBezTo>
                    <a:pt x="918" y="44"/>
                    <a:pt x="916" y="0"/>
                    <a:pt x="916" y="0"/>
                  </a:cubicBezTo>
                  <a:cubicBezTo>
                    <a:pt x="859" y="52"/>
                    <a:pt x="640" y="73"/>
                    <a:pt x="640" y="73"/>
                  </a:cubicBezTo>
                  <a:lnTo>
                    <a:pt x="643" y="74"/>
                  </a:lnTo>
                  <a:cubicBezTo>
                    <a:pt x="366" y="102"/>
                    <a:pt x="406" y="202"/>
                    <a:pt x="406" y="372"/>
                  </a:cubicBezTo>
                  <a:lnTo>
                    <a:pt x="406" y="479"/>
                  </a:lnTo>
                  <a:cubicBezTo>
                    <a:pt x="399" y="476"/>
                    <a:pt x="392" y="475"/>
                    <a:pt x="386" y="476"/>
                  </a:cubicBezTo>
                  <a:cubicBezTo>
                    <a:pt x="363" y="482"/>
                    <a:pt x="370" y="545"/>
                    <a:pt x="380" y="584"/>
                  </a:cubicBezTo>
                  <a:cubicBezTo>
                    <a:pt x="390" y="622"/>
                    <a:pt x="424" y="647"/>
                    <a:pt x="446" y="642"/>
                  </a:cubicBezTo>
                  <a:cubicBezTo>
                    <a:pt x="463" y="749"/>
                    <a:pt x="496" y="819"/>
                    <a:pt x="541" y="865"/>
                  </a:cubicBezTo>
                  <a:cubicBezTo>
                    <a:pt x="329" y="943"/>
                    <a:pt x="178" y="1139"/>
                    <a:pt x="178" y="1368"/>
                  </a:cubicBezTo>
                  <a:lnTo>
                    <a:pt x="1307" y="1368"/>
                  </a:lnTo>
                  <a:cubicBezTo>
                    <a:pt x="1306" y="1137"/>
                    <a:pt x="1154" y="941"/>
                    <a:pt x="941" y="864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7EA955-BAC5-4992-8CE2-7070797752BF}"/>
              </a:ext>
            </a:extLst>
          </p:cNvPr>
          <p:cNvGrpSpPr/>
          <p:nvPr/>
        </p:nvGrpSpPr>
        <p:grpSpPr>
          <a:xfrm>
            <a:off x="1844055" y="3285121"/>
            <a:ext cx="4084747" cy="1383170"/>
            <a:chOff x="1872046" y="3258633"/>
            <a:chExt cx="4084747" cy="138317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639FEE4-6054-49C9-A5A8-669253CC9173}"/>
                </a:ext>
              </a:extLst>
            </p:cNvPr>
            <p:cNvSpPr/>
            <p:nvPr/>
          </p:nvSpPr>
          <p:spPr>
            <a:xfrm>
              <a:off x="1872046" y="3258633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3. 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实现指南针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C0E301A-94D1-4C37-8441-61A08C4D35CD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AFFD47D-9370-47A0-B44E-A23152FED7F7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9" name="wifi-signal-full_17952">
              <a:extLst>
                <a:ext uri="{FF2B5EF4-FFF2-40B4-BE49-F238E27FC236}">
                  <a16:creationId xmlns:a16="http://schemas.microsoft.com/office/drawing/2014/main" id="{6D82C68A-186B-4894-A300-96128B324E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46FF5E2-C37E-4836-A74C-10781B72357E}"/>
              </a:ext>
            </a:extLst>
          </p:cNvPr>
          <p:cNvGrpSpPr/>
          <p:nvPr/>
        </p:nvGrpSpPr>
        <p:grpSpPr>
          <a:xfrm>
            <a:off x="6415591" y="1900774"/>
            <a:ext cx="4074261" cy="1416116"/>
            <a:chOff x="6415591" y="1900774"/>
            <a:chExt cx="4074261" cy="1416116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A1E8E14-6BC6-4AEA-9A9E-4F92F7911823}"/>
                </a:ext>
              </a:extLst>
            </p:cNvPr>
            <p:cNvSpPr/>
            <p:nvPr/>
          </p:nvSpPr>
          <p:spPr>
            <a:xfrm>
              <a:off x="6415591" y="1900774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2.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组件设计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69E6D6-5032-4C63-B890-DC77386006F4}"/>
                </a:ext>
              </a:extLst>
            </p:cNvPr>
            <p:cNvSpPr/>
            <p:nvPr/>
          </p:nvSpPr>
          <p:spPr>
            <a:xfrm>
              <a:off x="6638322" y="2459748"/>
              <a:ext cx="21100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43172C7-CBE5-45C9-9744-64EEF222C4B9}"/>
                </a:ext>
              </a:extLst>
            </p:cNvPr>
            <p:cNvSpPr/>
            <p:nvPr/>
          </p:nvSpPr>
          <p:spPr>
            <a:xfrm>
              <a:off x="6627211" y="2785603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0" name="speech-bubble_121922">
              <a:extLst>
                <a:ext uri="{FF2B5EF4-FFF2-40B4-BE49-F238E27FC236}">
                  <a16:creationId xmlns:a16="http://schemas.microsoft.com/office/drawing/2014/main" id="{1DF5DA89-DC61-4EBE-88CC-19320F15B4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8" y="2435762"/>
              <a:ext cx="939922" cy="881128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933" h="568969">
                  <a:moveTo>
                    <a:pt x="186787" y="175073"/>
                  </a:moveTo>
                  <a:lnTo>
                    <a:pt x="606933" y="175073"/>
                  </a:lnTo>
                  <a:lnTo>
                    <a:pt x="606933" y="474766"/>
                  </a:lnTo>
                  <a:lnTo>
                    <a:pt x="542311" y="474766"/>
                  </a:lnTo>
                  <a:lnTo>
                    <a:pt x="542311" y="568969"/>
                  </a:lnTo>
                  <a:lnTo>
                    <a:pt x="447978" y="474766"/>
                  </a:lnTo>
                  <a:lnTo>
                    <a:pt x="186787" y="474766"/>
                  </a:lnTo>
                  <a:close/>
                  <a:moveTo>
                    <a:pt x="0" y="0"/>
                  </a:moveTo>
                  <a:lnTo>
                    <a:pt x="420217" y="0"/>
                  </a:lnTo>
                  <a:lnTo>
                    <a:pt x="420217" y="135062"/>
                  </a:lnTo>
                  <a:lnTo>
                    <a:pt x="186797" y="135062"/>
                  </a:lnTo>
                  <a:lnTo>
                    <a:pt x="146776" y="135062"/>
                  </a:lnTo>
                  <a:lnTo>
                    <a:pt x="146776" y="175021"/>
                  </a:lnTo>
                  <a:lnTo>
                    <a:pt x="146776" y="311880"/>
                  </a:lnTo>
                  <a:lnTo>
                    <a:pt x="64634" y="393896"/>
                  </a:lnTo>
                  <a:lnTo>
                    <a:pt x="64634" y="299693"/>
                  </a:lnTo>
                  <a:lnTo>
                    <a:pt x="0" y="299693"/>
                  </a:ln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4682D57-D4A2-45F9-A395-94488BE5FF62}"/>
              </a:ext>
            </a:extLst>
          </p:cNvPr>
          <p:cNvGrpSpPr/>
          <p:nvPr/>
        </p:nvGrpSpPr>
        <p:grpSpPr>
          <a:xfrm>
            <a:off x="1845452" y="1834323"/>
            <a:ext cx="4074261" cy="1104281"/>
            <a:chOff x="1885307" y="2393025"/>
            <a:chExt cx="4074261" cy="110428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EF599B6-9C4C-464F-87BD-F59EA8FA9DD6}"/>
                </a:ext>
              </a:extLst>
            </p:cNvPr>
            <p:cNvSpPr/>
            <p:nvPr/>
          </p:nvSpPr>
          <p:spPr>
            <a:xfrm>
              <a:off x="1885307" y="2427331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791511-E0C8-43A9-B305-C2CB199A49CA}"/>
                </a:ext>
              </a:extLst>
            </p:cNvPr>
            <p:cNvSpPr/>
            <p:nvPr/>
          </p:nvSpPr>
          <p:spPr>
            <a:xfrm>
              <a:off x="2099695" y="2459748"/>
              <a:ext cx="18880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20E0C8F-D301-4F6E-A363-ACE7531973BB}"/>
                </a:ext>
              </a:extLst>
            </p:cNvPr>
            <p:cNvSpPr/>
            <p:nvPr/>
          </p:nvSpPr>
          <p:spPr>
            <a:xfrm>
              <a:off x="2386884" y="2722998"/>
              <a:ext cx="2321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1.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案例展示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1" name="cloud-data_72746">
              <a:extLst>
                <a:ext uri="{FF2B5EF4-FFF2-40B4-BE49-F238E27FC236}">
                  <a16:creationId xmlns:a16="http://schemas.microsoft.com/office/drawing/2014/main" id="{7410FC05-3F51-491B-BCFD-8A221D7D62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54" name="TextBox 1">
            <a:extLst>
              <a:ext uri="{FF2B5EF4-FFF2-40B4-BE49-F238E27FC236}">
                <a16:creationId xmlns:a16="http://schemas.microsoft.com/office/drawing/2014/main" id="{11DD8F44-F311-4936-B07A-9AB50ADE37FC}"/>
              </a:ext>
            </a:extLst>
          </p:cNvPr>
          <p:cNvSpPr txBox="1"/>
          <p:nvPr/>
        </p:nvSpPr>
        <p:spPr>
          <a:xfrm>
            <a:off x="5465435" y="830424"/>
            <a:ext cx="1323439" cy="68326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目录</a:t>
            </a:r>
            <a:endParaRPr lang="en-US" sz="48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067BF95-A045-4AFE-A948-101AC07B242D}"/>
              </a:ext>
            </a:extLst>
          </p:cNvPr>
          <p:cNvGrpSpPr/>
          <p:nvPr/>
        </p:nvGrpSpPr>
        <p:grpSpPr>
          <a:xfrm>
            <a:off x="6395091" y="3316890"/>
            <a:ext cx="4075509" cy="1069975"/>
            <a:chOff x="1881284" y="3679825"/>
            <a:chExt cx="4075509" cy="106997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21A3C5-C051-4224-AECC-47C48C64F60C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4. 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实现地图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2BCC4FA-D5E7-415F-81EB-CBFEA834B4BE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C5FFB8C-77EA-4E0C-8778-0CBA32336449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5" name="wifi-signal-full_17952">
              <a:extLst>
                <a:ext uri="{FF2B5EF4-FFF2-40B4-BE49-F238E27FC236}">
                  <a16:creationId xmlns:a16="http://schemas.microsoft.com/office/drawing/2014/main" id="{D79E35C7-D5EE-4D43-8208-C588983430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286D1C8-3D96-403C-8BEC-C53F275345D1}"/>
              </a:ext>
            </a:extLst>
          </p:cNvPr>
          <p:cNvGrpSpPr/>
          <p:nvPr/>
        </p:nvGrpSpPr>
        <p:grpSpPr>
          <a:xfrm>
            <a:off x="1842807" y="4729061"/>
            <a:ext cx="4075509" cy="1069975"/>
            <a:chOff x="1881284" y="3679825"/>
            <a:chExt cx="4075509" cy="106997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0CF7FAE-37C8-46DB-884C-D8E74B909238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5. 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实现日记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9FBC7E6-9C80-4CE2-AE6E-FB3437D3F9B8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0FD31BD-4454-4E01-B238-7C3C360C31A5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8" name="wifi-signal-full_17952">
              <a:extLst>
                <a:ext uri="{FF2B5EF4-FFF2-40B4-BE49-F238E27FC236}">
                  <a16:creationId xmlns:a16="http://schemas.microsoft.com/office/drawing/2014/main" id="{A463E983-502A-4880-99F8-C519F37809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59" name="图片 58">
            <a:extLst>
              <a:ext uri="{FF2B5EF4-FFF2-40B4-BE49-F238E27FC236}">
                <a16:creationId xmlns:a16="http://schemas.microsoft.com/office/drawing/2014/main" id="{B5E77130-E43B-42AC-AB7F-ED5565DA10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B08A7723-2CE7-4DEC-9999-B81B1E8CE8DA}"/>
              </a:ext>
            </a:extLst>
          </p:cNvPr>
          <p:cNvGrpSpPr/>
          <p:nvPr/>
        </p:nvGrpSpPr>
        <p:grpSpPr>
          <a:xfrm>
            <a:off x="6425749" y="4726064"/>
            <a:ext cx="4075509" cy="1069975"/>
            <a:chOff x="1881284" y="3679825"/>
            <a:chExt cx="4075509" cy="106997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695F01B-A007-4E39-945F-AC5C2E283A64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6.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课堂小练</a:t>
              </a:r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7A1F4C7-A0B5-464B-82D6-5613092261A2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4A48CF9-882A-4308-A64D-A44CD43BAC95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4" name="wifi-signal-full_17952">
              <a:extLst>
                <a:ext uri="{FF2B5EF4-FFF2-40B4-BE49-F238E27FC236}">
                  <a16:creationId xmlns:a16="http://schemas.microsoft.com/office/drawing/2014/main" id="{5FCB5D6A-353A-4C6C-BA3A-3F9AF24523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8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2755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01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案例展示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8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案例展示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8F939FD-375F-4F79-8050-5A5F33ADF5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92" y="1422488"/>
            <a:ext cx="2719203" cy="48341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D9E873-47BE-4A2E-86EB-B6C77B632A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20" y="1422487"/>
            <a:ext cx="2719205" cy="48341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0D124C-3B64-4552-B3FB-4A198814F0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8" y="1422486"/>
            <a:ext cx="2719204" cy="48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0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2755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</a:t>
            </a:r>
            <a:r>
              <a:rPr lang="en-US" altLang="zh-CN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2</a:t>
            </a:r>
            <a:endParaRPr lang="en-US" sz="5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组件设计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8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组件设计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F97289B-E0F5-45B4-9D33-E77C62494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8802" y="1293134"/>
            <a:ext cx="2862361" cy="48281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BCFB4D-8147-4337-905F-B11DD4C92E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5220" y="1293134"/>
            <a:ext cx="1967646" cy="48462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0780CD-AB28-4B5F-9336-783F7C5797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6923" y="1346102"/>
            <a:ext cx="25622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6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组件设计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2A85A0-5008-4484-8D63-480E96F32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141" y="810720"/>
            <a:ext cx="8420100" cy="5810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1C96090-76C2-4AE5-9B95-DA464EC454EA}"/>
              </a:ext>
            </a:extLst>
          </p:cNvPr>
          <p:cNvSpPr/>
          <p:nvPr/>
        </p:nvSpPr>
        <p:spPr>
          <a:xfrm>
            <a:off x="8191099" y="2175309"/>
            <a:ext cx="1434164" cy="256643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17E1BA4-30C9-4AE1-A6A9-89623BE23FC7}"/>
              </a:ext>
            </a:extLst>
          </p:cNvPr>
          <p:cNvSpPr/>
          <p:nvPr/>
        </p:nvSpPr>
        <p:spPr>
          <a:xfrm>
            <a:off x="8191099" y="3992880"/>
            <a:ext cx="1434164" cy="256643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FB32AF-EC0F-4FD4-8F47-172BEDDB2C68}"/>
              </a:ext>
            </a:extLst>
          </p:cNvPr>
          <p:cNvSpPr txBox="1"/>
          <p:nvPr/>
        </p:nvSpPr>
        <p:spPr>
          <a:xfrm>
            <a:off x="8191099" y="2062620"/>
            <a:ext cx="143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旅行小背包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5227DD-5D59-4318-9D06-8C4ECED30D6E}"/>
              </a:ext>
            </a:extLst>
          </p:cNvPr>
          <p:cNvSpPr txBox="1"/>
          <p:nvPr/>
        </p:nvSpPr>
        <p:spPr>
          <a:xfrm>
            <a:off x="8152703" y="3880191"/>
            <a:ext cx="143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旅行小背包</a:t>
            </a:r>
          </a:p>
        </p:txBody>
      </p:sp>
    </p:spTree>
    <p:extLst>
      <p:ext uri="{BB962C8B-B14F-4D97-AF65-F5344CB8AC3E}">
        <p14:creationId xmlns:p14="http://schemas.microsoft.com/office/powerpoint/2010/main" val="209935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组件设计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337FDD0-5E6A-4E11-B61E-94FA963626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1984" y="1293134"/>
            <a:ext cx="8664542" cy="46482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AB9AB84-AD87-42D7-A3C7-6593FA9865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1984" y="908677"/>
            <a:ext cx="8587540" cy="37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5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组件设计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3FE6D6E-F6C7-4F81-9DD1-E11975E3E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84944"/>
              </p:ext>
            </p:extLst>
          </p:nvPr>
        </p:nvGraphicFramePr>
        <p:xfrm>
          <a:off x="1303463" y="993223"/>
          <a:ext cx="8319622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071">
                  <a:extLst>
                    <a:ext uri="{9D8B030D-6E8A-4147-A177-3AD203B41FA5}">
                      <a16:colId xmlns:a16="http://schemas.microsoft.com/office/drawing/2014/main" val="2372497532"/>
                    </a:ext>
                  </a:extLst>
                </a:gridCol>
                <a:gridCol w="1686071">
                  <a:extLst>
                    <a:ext uri="{9D8B030D-6E8A-4147-A177-3AD203B41FA5}">
                      <a16:colId xmlns:a16="http://schemas.microsoft.com/office/drawing/2014/main" val="612908156"/>
                    </a:ext>
                  </a:extLst>
                </a:gridCol>
                <a:gridCol w="1686071">
                  <a:extLst>
                    <a:ext uri="{9D8B030D-6E8A-4147-A177-3AD203B41FA5}">
                      <a16:colId xmlns:a16="http://schemas.microsoft.com/office/drawing/2014/main" val="3572936572"/>
                    </a:ext>
                  </a:extLst>
                </a:gridCol>
                <a:gridCol w="1686071">
                  <a:extLst>
                    <a:ext uri="{9D8B030D-6E8A-4147-A177-3AD203B41FA5}">
                      <a16:colId xmlns:a16="http://schemas.microsoft.com/office/drawing/2014/main" val="168357171"/>
                    </a:ext>
                  </a:extLst>
                </a:gridCol>
                <a:gridCol w="1575338">
                  <a:extLst>
                    <a:ext uri="{9D8B030D-6E8A-4147-A177-3AD203B41FA5}">
                      <a16:colId xmlns:a16="http://schemas.microsoft.com/office/drawing/2014/main" val="3051647633"/>
                    </a:ext>
                  </a:extLst>
                </a:gridCol>
              </a:tblGrid>
              <a:tr h="28592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       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  所在组件栏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       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       命名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    </a:t>
                      </a:r>
                      <a:r>
                        <a:rPr lang="zh-CN" altLang="en-US" sz="2000" dirty="0"/>
                        <a:t>属性设置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3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水平布局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x5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界面布局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将组件按行排列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水平布局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2-6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背景颜色：透明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40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用于提示经度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文本：经度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95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用于提示经度值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经度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文本颜色：暗红色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文本：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waiting…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9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用于提示纬度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文本：纬度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1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用于提示海拔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文本：海拔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3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用于提示海拔值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海拔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文本颜色：暗红色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文本：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waiting…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64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9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351</Words>
  <Application>Microsoft Office PowerPoint</Application>
  <PresentationFormat>宽屏</PresentationFormat>
  <Paragraphs>95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黑体</vt:lpstr>
      <vt:lpstr>字魂105号-简雅黑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鱼w 小</dc:creator>
  <cp:lastModifiedBy>鱼w 小</cp:lastModifiedBy>
  <cp:revision>44</cp:revision>
  <dcterms:created xsi:type="dcterms:W3CDTF">2019-12-16T01:26:23Z</dcterms:created>
  <dcterms:modified xsi:type="dcterms:W3CDTF">2019-12-29T15:45:46Z</dcterms:modified>
</cp:coreProperties>
</file>