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295" r:id="rId4"/>
    <p:sldId id="285" r:id="rId5"/>
    <p:sldId id="311" r:id="rId6"/>
    <p:sldId id="296" r:id="rId7"/>
    <p:sldId id="297" r:id="rId8"/>
    <p:sldId id="298" r:id="rId9"/>
    <p:sldId id="313" r:id="rId10"/>
    <p:sldId id="299" r:id="rId11"/>
    <p:sldId id="300" r:id="rId12"/>
    <p:sldId id="301" r:id="rId13"/>
    <p:sldId id="312" r:id="rId14"/>
    <p:sldId id="314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F1BD-AB89-421E-8958-FDF82F2193C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7286-4EDD-49EF-833D-9F8A144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93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8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0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8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25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149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33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59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39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4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980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970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06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59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67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0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0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2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2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4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65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8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7E8C-B04D-465F-9139-83C23161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7C916-A14C-486E-AC90-00CF9519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12D5A-A2D0-4345-B0C4-2790436C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242C-2D79-439F-9CBC-027CCCF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C6CA5-DB3E-45BC-BDCD-7854374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048D-DA31-45B2-89CA-12F8F432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AE859-03CB-4303-B4AD-A1B0B755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6206-08D8-4FD8-AEAF-B5D439D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D3314-C3E0-4879-9A35-C0775353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C063B-A1A9-4FB4-B68E-2301E88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2EB30-4E3C-476A-A748-A3273C56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80C47-075E-4A91-B832-07D7A4E1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238B-D196-4999-9643-94E93BCC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D4137-2B3C-4157-A8DB-C7C81C9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2A827-F85C-4F43-9FB5-C8F135B3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86C0-1D56-4002-B376-AFB2EEF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88A43-9357-473F-94E7-B1516092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B1386-5114-475F-B719-EBBA4849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9DA4-6A4D-4920-A5F9-860BAC81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74FB7-A26A-47B9-A5E2-0899F84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1469-4C67-4078-89D1-E72CE573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20F54-BE81-4ADE-9081-4E100832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87B6-D5B0-414E-9C75-823A027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2A92E-F35E-4B86-BC0A-80845CE1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54E80-D845-40DE-BE74-198AD48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4CA23-6BDE-465C-B139-151A260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8867-2108-4984-8C1C-9894EBAAE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28717-1A40-4D6B-8819-9D7F421D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E0504-0B53-492F-AA70-51959DF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DCAD3-647D-4352-824C-914662C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717EE-9FB7-48ED-8080-D899867D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974C-905C-4995-8B45-C046291D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3C138-078A-4A21-A8A0-1028D85BE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1F143-7346-45A3-9D01-CFFE85D3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A3828-FB3A-488C-97A6-15F0D2559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110FA-A30B-4DC7-9ACF-6A3F93B5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34A99-6BAB-4B58-9112-49D4AA61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C5C72-FE4A-43A8-B4A4-30713854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4D12B-9FC9-4A2C-B9C5-1CC5812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F401-3321-40A1-B47F-0575450A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B5360-BBE2-453E-9023-8B991CDD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72953-6461-4E96-B667-7FF9B5C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B0B33-EDB3-4C8A-B2F2-F4FA04DE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5547D-10CC-4BB7-BBAA-1BE6F9E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1199E-38E9-44D2-9221-8140AB3F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40A8C5-13CE-4A47-BA91-0DB471B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7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4FFC-850C-4CA3-A92E-9C9A80E5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11A51-2796-4F74-94F9-EA0C287A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D2B68-E237-4DF4-A441-0A12BB95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1279D-E4CD-45D1-AAC5-77E1EA1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BE614-6CF8-4D01-B55B-745D50EB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F8156-86AC-4FFB-908B-5D6A6567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C664-57D2-4C7F-AD7C-CDE62E6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D7B78-6E36-4550-8FA3-3592977AB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0B9C5-483F-44C2-88F3-11D8F343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CD6F-F1F3-4035-AD27-846764EF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35D74-640D-4B54-9039-A0BD4CF7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A4C3D-E6B7-4670-BAF8-6499001F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E351B-8CE0-4839-8B29-11C34281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9A2A5-DAC4-4D0F-8862-BE3AE0D2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D65EF-D21A-4B46-98A9-7D698D215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0FD3-C113-46D2-A645-4FE74C811DF6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E391A-43E4-4666-A32D-752883F3E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1A7A-EF27-4660-954A-BAE88E6B1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p.baidu.com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ps.google.com/maps?q=45.76,%20126.70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</a:t>
            </a:r>
            <a:r>
              <a:rPr kumimoji="0" lang="en-US" altLang="zh-CN" sz="5800" b="1" i="0" u="none" strike="noStrike" kern="1200" cap="none" spc="-30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旅行小背包</a:t>
            </a:r>
            <a:r>
              <a:rPr lang="en-US" altLang="zh-CN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(2)</a:t>
            </a:r>
            <a:endParaRPr lang="zh-CN" altLang="en-US" sz="2400" b="1" spc="-30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2832C6-510B-4579-872B-954D0EAEB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5" y="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2A1FBD-F30F-4C6D-BF7C-AA0A55BC8B7D}"/>
              </a:ext>
            </a:extLst>
          </p:cNvPr>
          <p:cNvSpPr/>
          <p:nvPr/>
        </p:nvSpPr>
        <p:spPr>
          <a:xfrm>
            <a:off x="1198079" y="1174417"/>
            <a:ext cx="10241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第二个参数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DataUri</a:t>
            </a:r>
            <a:r>
              <a:rPr kumimoji="1" lang="zh-CN" altLang="en-US" sz="2000" dirty="0">
                <a:solidFill>
                  <a:srgbClr val="A50021"/>
                </a:solidFill>
              </a:rPr>
              <a:t>设置为示例网站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只要出现“</a:t>
            </a:r>
            <a:r>
              <a:rPr kumimoji="1" lang="en-US" altLang="zh-CN" sz="2000" dirty="0">
                <a:solidFill>
                  <a:srgbClr val="A50021"/>
                </a:solidFill>
              </a:rPr>
              <a:t>http”</a:t>
            </a:r>
            <a:r>
              <a:rPr kumimoji="1" lang="zh-CN" altLang="en-US" sz="2000" dirty="0">
                <a:solidFill>
                  <a:srgbClr val="A50021"/>
                </a:solidFill>
              </a:rPr>
              <a:t>的字样，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系统就是会调用系统内部的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浏览器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091BEC-C95E-4E51-A263-9653F04B8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532023"/>
            <a:ext cx="4943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实现日记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CDF1FB9-A3AB-48CB-85BC-4240E533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1180716"/>
            <a:ext cx="3138234" cy="53660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F32D8B-F59B-4329-9193-0A7FA91F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844" y="1293134"/>
            <a:ext cx="2031418" cy="5253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F8A50C-1CAE-40E6-9E83-86CE9D0A5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115" y="1293134"/>
            <a:ext cx="2847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DC4655-2B87-4702-B8AA-F34DB41DB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810720"/>
            <a:ext cx="99250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F429F3-8065-4D1E-98FD-599E67B34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867770"/>
            <a:ext cx="99250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69CD55F-FE3E-4DA8-B04A-0147A144AE5B}"/>
              </a:ext>
            </a:extLst>
          </p:cNvPr>
          <p:cNvSpPr/>
          <p:nvPr/>
        </p:nvSpPr>
        <p:spPr>
          <a:xfrm>
            <a:off x="1262743" y="1740902"/>
            <a:ext cx="1060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通过日期选择框来选择日期，保证日期的格式统一，并且不容易出错：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DB20E-DED3-4ABF-944D-3FE70F29A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431952"/>
            <a:ext cx="8252245" cy="3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5D672B3-5B42-4EB7-AD8A-96193D5FB3FA}"/>
              </a:ext>
            </a:extLst>
          </p:cNvPr>
          <p:cNvSpPr/>
          <p:nvPr/>
        </p:nvSpPr>
        <p:spPr>
          <a:xfrm>
            <a:off x="5942014" y="12523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一篇日记由两部分构成：日期和内容，这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部分可以放在一个列表中</a:t>
            </a:r>
            <a:r>
              <a:rPr kumimoji="1" lang="zh-CN" altLang="en-US" sz="2000" dirty="0"/>
              <a:t> </a:t>
            </a:r>
            <a:r>
              <a:rPr kumimoji="1" lang="zh-CN" altLang="en-US" sz="2000" dirty="0">
                <a:solidFill>
                  <a:srgbClr val="A50021"/>
                </a:solidFill>
              </a:rPr>
              <a:t>（当前日记）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FCAE2-37DA-49B6-A2D8-99589BE5EC1C}"/>
              </a:ext>
            </a:extLst>
          </p:cNvPr>
          <p:cNvSpPr/>
          <p:nvPr/>
        </p:nvSpPr>
        <p:spPr>
          <a:xfrm>
            <a:off x="6750153" y="2593877"/>
            <a:ext cx="5233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多篇日记也是一个列表（全部日记），其中的每个列表项为存放一篇日记的列表</a:t>
            </a:r>
            <a:r>
              <a:rPr kumimoji="1" lang="zh-CN" altLang="en-US" sz="2000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A311AC-FC4A-483C-AB94-D86017D2A454}"/>
              </a:ext>
            </a:extLst>
          </p:cNvPr>
          <p:cNvSpPr/>
          <p:nvPr/>
        </p:nvSpPr>
        <p:spPr>
          <a:xfrm>
            <a:off x="6778391" y="3935418"/>
            <a:ext cx="50991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尽管“全部日记”变量的结构很复杂，不是简单的一个数字或者文本，但可以通过网络微数据库进行存取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另外，图片、声音文件等也可以同样存入网络微数据库中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7607A-1A7D-4761-BEA1-F5591E79A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251" y="1180716"/>
            <a:ext cx="4343400" cy="819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13F657-BF47-42CA-9BB2-49887474F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51" y="2201119"/>
            <a:ext cx="5353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BE7221-033D-4F73-9CA7-7D9F289CB95C}"/>
              </a:ext>
            </a:extLst>
          </p:cNvPr>
          <p:cNvSpPr/>
          <p:nvPr/>
        </p:nvSpPr>
        <p:spPr>
          <a:xfrm>
            <a:off x="1262743" y="129313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通过标签获取数据，并赋给全局变量“全部日记”</a:t>
            </a:r>
            <a:r>
              <a:rPr kumimoji="1" lang="zh-CN" altLang="en-US" sz="20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列表“全部日记”的长度也就是日记的篇数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DCB5ED-5824-412F-8576-DE3BEBAE2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267326"/>
            <a:ext cx="7534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55DFB6-4F0E-43A5-ABC7-1787B6443C87}"/>
              </a:ext>
            </a:extLst>
          </p:cNvPr>
          <p:cNvSpPr/>
          <p:nvPr/>
        </p:nvSpPr>
        <p:spPr>
          <a:xfrm>
            <a:off x="1344142" y="1566531"/>
            <a:ext cx="9869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查看日记时：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先定义为一个过程“显示当前日记”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根据日期位置从列表中找出相应的记录并显示，并有一个标签显示当前是第几篇日记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61479B-DD34-4B85-97A4-CE8AB7CE2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858" y="3007243"/>
            <a:ext cx="7229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0BA7B6-DA6C-47A2-ACAB-80119C00AA49}"/>
              </a:ext>
            </a:extLst>
          </p:cNvPr>
          <p:cNvSpPr/>
          <p:nvPr/>
        </p:nvSpPr>
        <p:spPr>
          <a:xfrm>
            <a:off x="6542924" y="1477646"/>
            <a:ext cx="46216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</a:rPr>
              <a:t>点击上一篇</a:t>
            </a:r>
            <a:r>
              <a:rPr kumimoji="1" lang="en-US" altLang="zh-CN" sz="2000" dirty="0">
                <a:solidFill>
                  <a:srgbClr val="FF0000"/>
                </a:solidFill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</a:rPr>
              <a:t>下一篇按钮，显示当前日记，并且，如果当前已经是第一篇或者最后一篇日记，则会弹出对话框进行通知。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145746-D986-4F40-A74B-133217042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8" y="1334207"/>
            <a:ext cx="5458695" cy="53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4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实现地图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C0B54F-FF3C-427B-AA9F-E60BB4FA080E}"/>
              </a:ext>
            </a:extLst>
          </p:cNvPr>
          <p:cNvSpPr/>
          <p:nvPr/>
        </p:nvSpPr>
        <p:spPr>
          <a:xfrm>
            <a:off x="1536833" y="49281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清除日记时，首先要将全局变量全部日记设为空列表，并且更新网络微数据库的值，最后更新标签中“第几篇”</a:t>
            </a:r>
            <a:r>
              <a:rPr kumimoji="1" lang="en-US" altLang="zh-CN" sz="2000" dirty="0">
                <a:solidFill>
                  <a:srgbClr val="A50021"/>
                </a:solidFill>
              </a:rPr>
              <a:t>&amp;</a:t>
            </a:r>
            <a:r>
              <a:rPr kumimoji="1" lang="zh-CN" altLang="en-US" sz="2000" dirty="0">
                <a:solidFill>
                  <a:srgbClr val="A50021"/>
                </a:solidFill>
              </a:rPr>
              <a:t>“共几篇”的值。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069212-D586-4773-8D02-DBEC78624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164" y="1413510"/>
            <a:ext cx="6810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E30289-C6CF-47D6-8DCE-32189E910CF4}"/>
              </a:ext>
            </a:extLst>
          </p:cNvPr>
          <p:cNvSpPr/>
          <p:nvPr/>
        </p:nvSpPr>
        <p:spPr>
          <a:xfrm>
            <a:off x="1303463" y="1243697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考虑网络访问可能出错问题：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782B06-0681-4F5A-BD20-F7C9C70B9113}"/>
              </a:ext>
            </a:extLst>
          </p:cNvPr>
          <p:cNvSpPr/>
          <p:nvPr/>
        </p:nvSpPr>
        <p:spPr>
          <a:xfrm>
            <a:off x="1404567" y="3429000"/>
            <a:ext cx="6699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当进入日记屏幕时，在初始化时应该要先取回所有日记：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7AD705-5A24-41F7-941C-A6EB3DEC7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423" y="1843885"/>
            <a:ext cx="5357254" cy="1466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4F4AA5-5027-492A-A781-87F67AC0D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423" y="4043074"/>
            <a:ext cx="7269898" cy="18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06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课后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小练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C995D8-BEE2-40C0-B02E-E9DD038D31E6}"/>
              </a:ext>
            </a:extLst>
          </p:cNvPr>
          <p:cNvSpPr/>
          <p:nvPr/>
        </p:nvSpPr>
        <p:spPr>
          <a:xfrm>
            <a:off x="1262743" y="1180716"/>
            <a:ext cx="1033111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latin typeface="黑体" pitchFamily="2" charset="-122"/>
                <a:ea typeface="微软雅黑"/>
                <a:cs typeface="微软雅黑"/>
              </a:rPr>
              <a:t>小朋友们，现在来亲自动手实践旅行小背包的开发过程吧</a:t>
            </a:r>
            <a:r>
              <a:rPr kumimoji="1" lang="en-US" altLang="zh-CN" sz="2400" dirty="0">
                <a:latin typeface="黑体" pitchFamily="2" charset="-122"/>
                <a:ea typeface="微软雅黑"/>
                <a:cs typeface="微软雅黑"/>
              </a:rPr>
              <a:t>~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latin typeface="黑体" pitchFamily="2" charset="-122"/>
                <a:ea typeface="微软雅黑"/>
                <a:cs typeface="微软雅黑"/>
              </a:rPr>
              <a:t>接下来还有一个小任务噢，看看谁能正确完成呢？</a:t>
            </a:r>
            <a:endParaRPr kumimoji="1" lang="en-US" altLang="zh-CN" sz="2400" dirty="0">
              <a:latin typeface="黑体" pitchFamily="2" charset="-122"/>
              <a:ea typeface="微软雅黑"/>
              <a:cs typeface="微软雅黑"/>
            </a:endParaRPr>
          </a:p>
          <a:p>
            <a:pPr>
              <a:spcBef>
                <a:spcPct val="20000"/>
              </a:spcBef>
            </a:pPr>
            <a:endParaRPr kumimoji="1" lang="en-US" altLang="zh-CN" sz="2400" dirty="0">
              <a:latin typeface="黑体" pitchFamily="2" charset="-122"/>
              <a:ea typeface="微软雅黑"/>
              <a:cs typeface="微软雅黑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提问：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微软雅黑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Activity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启动器的用途是？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A.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用于执行访问网站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B.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用于展示选择热门景点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C.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用于启动其他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APP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D.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微软雅黑"/>
              </a:rPr>
              <a:t>用于显示访问的网页信息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微软雅黑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答案：</a:t>
            </a:r>
            <a:r>
              <a:rPr kumimoji="1" lang="en-US" altLang="zh-CN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zh-CN" altLang="en-US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83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765295" y="2875002"/>
            <a:ext cx="2006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09D3D7-D95E-411C-8FA0-4CB4A8B3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70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86E5385-8185-42E8-BEE5-50A98190B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534" y="1126458"/>
            <a:ext cx="2910446" cy="50484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F1EDD8-FADF-40C0-B939-CAFE99CEC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844" y="1180716"/>
            <a:ext cx="1999284" cy="51226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843167-3BB5-4F3C-9AC2-646821DFB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799" y="1158525"/>
            <a:ext cx="2419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683AA1-F49F-4B42-BB5B-76991C0BB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1334207"/>
            <a:ext cx="8067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组件设计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74513E1-161C-48A4-A01C-5000B494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78287"/>
              </p:ext>
            </p:extLst>
          </p:nvPr>
        </p:nvGraphicFramePr>
        <p:xfrm>
          <a:off x="1298800" y="885397"/>
          <a:ext cx="10030135" cy="55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7">
                  <a:extLst>
                    <a:ext uri="{9D8B030D-6E8A-4147-A177-3AD203B41FA5}">
                      <a16:colId xmlns:a16="http://schemas.microsoft.com/office/drawing/2014/main" val="3707206335"/>
                    </a:ext>
                  </a:extLst>
                </a:gridCol>
                <a:gridCol w="2006027">
                  <a:extLst>
                    <a:ext uri="{9D8B030D-6E8A-4147-A177-3AD203B41FA5}">
                      <a16:colId xmlns:a16="http://schemas.microsoft.com/office/drawing/2014/main" val="744763127"/>
                    </a:ext>
                  </a:extLst>
                </a:gridCol>
                <a:gridCol w="2006027">
                  <a:extLst>
                    <a:ext uri="{9D8B030D-6E8A-4147-A177-3AD203B41FA5}">
                      <a16:colId xmlns:a16="http://schemas.microsoft.com/office/drawing/2014/main" val="2183242205"/>
                    </a:ext>
                  </a:extLst>
                </a:gridCol>
                <a:gridCol w="2006027">
                  <a:extLst>
                    <a:ext uri="{9D8B030D-6E8A-4147-A177-3AD203B41FA5}">
                      <a16:colId xmlns:a16="http://schemas.microsoft.com/office/drawing/2014/main" val="1445203333"/>
                    </a:ext>
                  </a:extLst>
                </a:gridCol>
                <a:gridCol w="2006027">
                  <a:extLst>
                    <a:ext uri="{9D8B030D-6E8A-4147-A177-3AD203B41FA5}">
                      <a16:colId xmlns:a16="http://schemas.microsoft.com/office/drawing/2014/main" val="1735997086"/>
                    </a:ext>
                  </a:extLst>
                </a:gridCol>
              </a:tblGrid>
              <a:tr h="32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210"/>
                  </a:ext>
                </a:extLst>
              </a:tr>
              <a:tr h="116601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用于展示选择热门景点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列表选择框</a:t>
                      </a:r>
                      <a:r>
                        <a:rPr lang="en-US" altLang="zh-CN" sz="2000" dirty="0"/>
                        <a:t>_</a:t>
                      </a:r>
                      <a:r>
                        <a:rPr lang="zh-CN" altLang="en-US" sz="2000" dirty="0"/>
                        <a:t>热门景点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颜色：红棕色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文本颜色：白色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文本：访问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4392"/>
                  </a:ext>
                </a:extLst>
              </a:tr>
              <a:tr h="143718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Web</a:t>
                      </a:r>
                      <a:r>
                        <a:rPr lang="zh-CN" altLang="en-US" sz="2000" dirty="0"/>
                        <a:t>浏览框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用于显示访问的页面信息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Web</a:t>
                      </a:r>
                      <a:r>
                        <a:rPr lang="zh-CN" altLang="en-US" sz="2000" dirty="0"/>
                        <a:t>浏览框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首页地址：</a:t>
                      </a:r>
                      <a:r>
                        <a:rPr lang="en-US" altLang="zh-CN" sz="2000" dirty="0">
                          <a:hlinkClick r:id="rId6"/>
                        </a:rPr>
                        <a:t>http://map.baidu.com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允许使用位置信息：勾选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11463"/>
                  </a:ext>
                </a:extLst>
              </a:tr>
              <a:tr h="1437181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列表选择框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用于展示选择热门景点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列表选择框</a:t>
                      </a:r>
                      <a:r>
                        <a:rPr lang="en-US" altLang="zh-CN" sz="2000" dirty="0"/>
                        <a:t>_</a:t>
                      </a:r>
                      <a:r>
                        <a:rPr lang="zh-CN" altLang="en-US" sz="2000" dirty="0"/>
                        <a:t>热门景点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颜色：红棕色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文本颜色：白色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文本：热门景点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6037"/>
                  </a:ext>
                </a:extLst>
              </a:tr>
              <a:tr h="89484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Activity</a:t>
                      </a:r>
                      <a:r>
                        <a:rPr lang="zh-CN" altLang="en-US" sz="2000" dirty="0"/>
                        <a:t>启动器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通信连接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用于启动其他</a:t>
                      </a:r>
                      <a:r>
                        <a:rPr lang="en-US" altLang="zh-CN" sz="2000" dirty="0"/>
                        <a:t>app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Activity</a:t>
                      </a:r>
                      <a:r>
                        <a:rPr lang="zh-CN" altLang="en-US" sz="2000" dirty="0"/>
                        <a:t>启动器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</a:t>
                      </a:r>
                      <a:r>
                        <a:rPr lang="zh-CN" altLang="en-US" sz="2000" dirty="0"/>
                        <a:t>：</a:t>
                      </a:r>
                      <a:r>
                        <a:rPr lang="en-US" altLang="zh-CN" sz="2000" dirty="0" err="1"/>
                        <a:t>android.intent.action.VIEW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8B7FDF-50C2-40DB-9769-F938024EC791}"/>
              </a:ext>
            </a:extLst>
          </p:cNvPr>
          <p:cNvSpPr/>
          <p:nvPr/>
        </p:nvSpPr>
        <p:spPr>
          <a:xfrm>
            <a:off x="815960" y="1566531"/>
            <a:ext cx="3853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将</a:t>
            </a:r>
            <a:r>
              <a:rPr kumimoji="1" lang="en-US" altLang="zh-CN" sz="2000" dirty="0">
                <a:solidFill>
                  <a:srgbClr val="A50021"/>
                </a:solidFill>
              </a:rPr>
              <a:t>URL</a:t>
            </a:r>
            <a:r>
              <a:rPr kumimoji="1" lang="zh-CN" altLang="en-US" sz="2000" dirty="0">
                <a:solidFill>
                  <a:srgbClr val="A50021"/>
                </a:solidFill>
              </a:rPr>
              <a:t>链接地址传递给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浏览框组件来“访问网页”：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比如：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希望获取经纬度为（</a:t>
            </a:r>
            <a:r>
              <a:rPr kumimoji="1" lang="en-US" altLang="zh-CN" sz="2000" dirty="0">
                <a:solidFill>
                  <a:srgbClr val="A50021"/>
                </a:solidFill>
              </a:rPr>
              <a:t>45.76, 126.70</a:t>
            </a:r>
            <a:r>
              <a:rPr kumimoji="1" lang="zh-CN" altLang="en-US" sz="2000" dirty="0">
                <a:solidFill>
                  <a:srgbClr val="A50021"/>
                </a:solidFill>
              </a:rPr>
              <a:t>）的谷歌地图，访问网页方法的参数构成为</a:t>
            </a:r>
            <a:r>
              <a:rPr kumimoji="1" lang="en-US" altLang="zh-CN" sz="2000" dirty="0">
                <a:solidFill>
                  <a:srgbClr val="A50021"/>
                </a:solidFill>
                <a:hlinkClick r:id="rId6"/>
              </a:rPr>
              <a:t>http://maps.google.com/maps?q=45.76, 126.70</a:t>
            </a:r>
            <a:r>
              <a:rPr kumimoji="1" lang="zh-CN" altLang="en-US" sz="2000" dirty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EC6F97-0976-41CD-A471-CE0655D9F4DB}"/>
              </a:ext>
            </a:extLst>
          </p:cNvPr>
          <p:cNvSpPr/>
          <p:nvPr/>
        </p:nvSpPr>
        <p:spPr>
          <a:xfrm>
            <a:off x="6352673" y="1566531"/>
            <a:ext cx="48484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为了调用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手机上的另外一个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，当前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必须向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操作系统发出一个特别的信号，这个信号被称为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是一个处理某事的请求。操作系统将该信息传给知道如何处理它的适当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为了生成</a:t>
            </a: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信号，需要包含一个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启动器组件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0BE0F7-81D3-49F3-9EB8-DFBD220A9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12" y="4687627"/>
            <a:ext cx="5467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358115E-C405-4434-BF3F-04666E18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3463" y="2026108"/>
            <a:ext cx="9948253" cy="231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BBFE41-066D-42F6-AD38-9E170B566CE1}"/>
              </a:ext>
            </a:extLst>
          </p:cNvPr>
          <p:cNvSpPr/>
          <p:nvPr/>
        </p:nvSpPr>
        <p:spPr>
          <a:xfrm>
            <a:off x="1262743" y="14033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向地图</a:t>
            </a:r>
            <a:r>
              <a:rPr lang="en-US" altLang="zh-CN" sz="2000" dirty="0">
                <a:solidFill>
                  <a:srgbClr val="FF0000"/>
                </a:solidFill>
              </a:rPr>
              <a:t>App</a:t>
            </a:r>
            <a:r>
              <a:rPr lang="zh-CN" altLang="en-US" sz="2000" dirty="0">
                <a:solidFill>
                  <a:srgbClr val="FF0000"/>
                </a:solidFill>
              </a:rPr>
              <a:t>传递位置的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种方法： 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BAFFA77-517B-4BCE-B674-AAC669F75512}"/>
              </a:ext>
            </a:extLst>
          </p:cNvPr>
          <p:cNvSpPr txBox="1"/>
          <p:nvPr/>
        </p:nvSpPr>
        <p:spPr>
          <a:xfrm>
            <a:off x="629694" y="4356783"/>
            <a:ext cx="988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该部分代码逻辑为：有三个热门景点可以直接访问。选中其中一个，该地点的地图地址就会返回在输入框上，此时点击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访问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按钮即可调用该景点的地图。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01156-58C7-4D73-9659-634998A9A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02" y="1822689"/>
            <a:ext cx="5948557" cy="2009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A8B23-1AC7-434D-B93B-0BD9A6D07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544" y="1208379"/>
            <a:ext cx="5335554" cy="2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0967A5-FAB0-44BC-A6A0-4C81739E557C}"/>
              </a:ext>
            </a:extLst>
          </p:cNvPr>
          <p:cNvSpPr/>
          <p:nvPr/>
        </p:nvSpPr>
        <p:spPr>
          <a:xfrm>
            <a:off x="1169326" y="2394875"/>
            <a:ext cx="1067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启动手机中内置的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浏览器，并打开指定链接地址的网页，需要设置参数</a:t>
            </a: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和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DataUri</a:t>
            </a:r>
            <a:r>
              <a:rPr kumimoji="1" lang="zh-CN" altLang="en-US" sz="2000" dirty="0">
                <a:solidFill>
                  <a:srgbClr val="A50021"/>
                </a:solidFill>
              </a:rPr>
              <a:t>的值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123C9-703B-45A0-933E-EE0BAE709DF1}"/>
              </a:ext>
            </a:extLst>
          </p:cNvPr>
          <p:cNvSpPr/>
          <p:nvPr/>
        </p:nvSpPr>
        <p:spPr>
          <a:xfrm>
            <a:off x="1169325" y="3175842"/>
            <a:ext cx="10188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参数设置为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android.intent.action.VIEW</a:t>
            </a:r>
            <a:r>
              <a:rPr kumimoji="1" lang="zh-CN" altLang="en-US" sz="2000" dirty="0">
                <a:solidFill>
                  <a:srgbClr val="A50021"/>
                </a:solidFill>
              </a:rPr>
              <a:t>，表示调用手机内部程序浏览指定的内容，但具体会打开哪个程序，还是要根据所指定的“浏览内容”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8795A-CC9F-4FEE-B620-092B12E58EEB}"/>
              </a:ext>
            </a:extLst>
          </p:cNvPr>
          <p:cNvSpPr/>
          <p:nvPr/>
        </p:nvSpPr>
        <p:spPr>
          <a:xfrm>
            <a:off x="1169325" y="1226397"/>
            <a:ext cx="10814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上述代码块中使用了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启动器。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启动器一般需要设置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个属性：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和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DataUri</a:t>
            </a:r>
            <a:endParaRPr kumimoji="1" lang="zh-CN" altLang="en-US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在本例中，将</a:t>
            </a: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属性设置为 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android.intent.action.VIEW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, </a:t>
            </a:r>
            <a:r>
              <a:rPr kumimoji="1" lang="zh-CN" altLang="en-US" sz="2000" dirty="0">
                <a:solidFill>
                  <a:srgbClr val="A50021"/>
                </a:solidFill>
              </a:rPr>
              <a:t>该部分在组件设计中设置。</a:t>
            </a:r>
            <a:r>
              <a:rPr kumimoji="1" lang="en-US" altLang="zh-CN" sz="2000" dirty="0">
                <a:solidFill>
                  <a:srgbClr val="A50021"/>
                </a:solidFill>
              </a:rPr>
              <a:t> </a:t>
            </a:r>
            <a:endParaRPr kumimoji="1" lang="zh-CN" altLang="en-US" sz="2000" dirty="0">
              <a:solidFill>
                <a:srgbClr val="A50021"/>
              </a:solidFill>
            </a:endParaRP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87B9CC-67C8-4BBC-B7FB-AFB5B977E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4271238"/>
            <a:ext cx="3786123" cy="22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857</Words>
  <Application>Microsoft Office PowerPoint</Application>
  <PresentationFormat>宽屏</PresentationFormat>
  <Paragraphs>122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黑体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57</cp:revision>
  <dcterms:created xsi:type="dcterms:W3CDTF">2019-12-16T07:07:36Z</dcterms:created>
  <dcterms:modified xsi:type="dcterms:W3CDTF">2019-12-26T07:11:19Z</dcterms:modified>
</cp:coreProperties>
</file>