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5F1BD-AB89-421E-8958-FDF82F2193C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47286-4EDD-49EF-833D-9F8A144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0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14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33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59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3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049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970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06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67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98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70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92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34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65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936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785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0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F7E8C-B04D-465F-9139-83C23161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7C916-A14C-486E-AC90-00CF95193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12D5A-A2D0-4345-B0C4-2790436C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8242C-2D79-439F-9CBC-027CCCFB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C6CA5-DB3E-45BC-BDCD-78543741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0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9048D-DA31-45B2-89CA-12F8F432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AE859-03CB-4303-B4AD-A1B0B755F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D6206-08D8-4FD8-AEAF-B5D439D7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D3314-C3E0-4879-9A35-C0775353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C063B-A1A9-4FB4-B68E-2301E88A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0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2EB30-4E3C-476A-A748-A3273C56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80C47-075E-4A91-B832-07D7A4E15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B238B-D196-4999-9643-94E93BCC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D4137-2B3C-4157-A8DB-C7C81C97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2A827-F85C-4F43-9FB5-C8F135B3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1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E86C0-1D56-4002-B376-AFB2EEF3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88A43-9357-473F-94E7-B1516092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B1386-5114-475F-B719-EBBA4849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E9DA4-6A4D-4920-A5F9-860BAC81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74FB7-A26A-47B9-A5E2-0899F84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9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A1469-4C67-4078-89D1-E72CE573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20F54-BE81-4ADE-9081-4E100832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587B6-D5B0-414E-9C75-823A027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2A92E-F35E-4B86-BC0A-80845CE1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54E80-D845-40DE-BE74-198AD485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2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4CA23-6BDE-465C-B139-151A260E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18867-2108-4984-8C1C-9894EBAAE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28717-1A40-4D6B-8819-9D7F421D1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E0504-0B53-492F-AA70-51959DFF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DCAD3-647D-4352-824C-914662CD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717EE-9FB7-48ED-8080-D899867D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974C-905C-4995-8B45-C046291D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3C138-078A-4A21-A8A0-1028D85BE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1F143-7346-45A3-9D01-CFFE85D3F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CA3828-FB3A-488C-97A6-15F0D2559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110FA-A30B-4DC7-9ACF-6A3F93B5E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734A99-6BAB-4B58-9112-49D4AA61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EC5C72-FE4A-43A8-B4A4-30713854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4D12B-9FC9-4A2C-B9C5-1CC5812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1F401-3321-40A1-B47F-0575450A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FB5360-BBE2-453E-9023-8B991CDD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B72953-6461-4E96-B667-7FF9B5C3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6B0B33-EDB3-4C8A-B2F2-F4FA04DE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1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B5547D-10CC-4BB7-BBAA-1BE6F9E6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11199E-38E9-44D2-9221-8140AB3F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40A8C5-13CE-4A47-BA91-0DB471B7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7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04FFC-850C-4CA3-A92E-9C9A80E5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11A51-2796-4F74-94F9-EA0C287A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D2B68-E237-4DF4-A441-0A12BB95A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1279D-E4CD-45D1-AAC5-77E1EA1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BE614-6CF8-4D01-B55B-745D50EB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2F8156-86AC-4FFB-908B-5D6A6567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BC664-57D2-4C7F-AD7C-CDE62E6D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AD7B78-6E36-4550-8FA3-3592977AB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30B9C5-483F-44C2-88F3-11D8F3438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1CD6F-F1F3-4035-AD27-846764EF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35D74-640D-4B54-9039-A0BD4CF7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A4C3D-E6B7-4670-BAF8-6499001F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1E351B-8CE0-4839-8B29-11C34281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9A2A5-DAC4-4D0F-8862-BE3AE0D28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D65EF-D21A-4B46-98A9-7D698D215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0FD3-C113-46D2-A645-4FE74C811DF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E391A-43E4-4666-A32D-752883F3E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F1A7A-EF27-4660-954A-BAE88E6B1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4500-18A5-4828-9C9A-1AD9536B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3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aps.google.com/maps?q=45.76,%20126.70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myTravelApp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第二课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69CD55F-FE3E-4DA8-B04A-0147A144AE5B}"/>
              </a:ext>
            </a:extLst>
          </p:cNvPr>
          <p:cNvSpPr/>
          <p:nvPr/>
        </p:nvSpPr>
        <p:spPr>
          <a:xfrm>
            <a:off x="1262743" y="1740902"/>
            <a:ext cx="10605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通过日期选择框来选择日期，保证日期的格式统一，并且不容易出错：</a:t>
            </a:r>
            <a:r>
              <a:rPr kumimoji="1" lang="zh-CN" altLang="en-US" sz="20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5DB20E-DED3-4ABF-944D-3FE70F29A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1" y="2431952"/>
            <a:ext cx="8252245" cy="3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5D672B3-5B42-4EB7-AD8A-96193D5FB3FA}"/>
              </a:ext>
            </a:extLst>
          </p:cNvPr>
          <p:cNvSpPr/>
          <p:nvPr/>
        </p:nvSpPr>
        <p:spPr>
          <a:xfrm>
            <a:off x="5942014" y="125233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一篇日记由两部分构成：日期和内容，这</a:t>
            </a:r>
            <a:r>
              <a:rPr kumimoji="1" lang="en-US" altLang="zh-CN" sz="2000" dirty="0">
                <a:solidFill>
                  <a:srgbClr val="A50021"/>
                </a:solidFill>
              </a:rPr>
              <a:t>2</a:t>
            </a:r>
            <a:r>
              <a:rPr kumimoji="1" lang="zh-CN" altLang="en-US" sz="2000" dirty="0">
                <a:solidFill>
                  <a:srgbClr val="A50021"/>
                </a:solidFill>
              </a:rPr>
              <a:t>部分可以放在一个列表中</a:t>
            </a:r>
            <a:r>
              <a:rPr kumimoji="1" lang="zh-CN" altLang="en-US" sz="2000" dirty="0"/>
              <a:t> </a:t>
            </a:r>
            <a:r>
              <a:rPr kumimoji="1" lang="zh-CN" altLang="en-US" sz="2000" dirty="0">
                <a:solidFill>
                  <a:srgbClr val="A50021"/>
                </a:solidFill>
              </a:rPr>
              <a:t>（当前日记）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DFCAE2-37DA-49B6-A2D8-99589BE5EC1C}"/>
              </a:ext>
            </a:extLst>
          </p:cNvPr>
          <p:cNvSpPr/>
          <p:nvPr/>
        </p:nvSpPr>
        <p:spPr>
          <a:xfrm>
            <a:off x="6750153" y="2593877"/>
            <a:ext cx="52339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多篇日记也是一个列表（全部日记），其中的每个列表项为存放一篇日记的列表</a:t>
            </a:r>
            <a:r>
              <a:rPr kumimoji="1" lang="zh-CN" altLang="en-US" sz="2000" dirty="0"/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A311AC-FC4A-483C-AB94-D86017D2A454}"/>
              </a:ext>
            </a:extLst>
          </p:cNvPr>
          <p:cNvSpPr/>
          <p:nvPr/>
        </p:nvSpPr>
        <p:spPr>
          <a:xfrm>
            <a:off x="6778391" y="3935418"/>
            <a:ext cx="50991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尽管“全部日记”变量的结构很复杂，不是简单的一个数字或者文本，但可以通过网络微数据库进行存取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另外，图片、声音文件等也可以同样存入网络微数据库中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47607A-1A7D-4761-BEA1-F5591E79A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251" y="1180716"/>
            <a:ext cx="4343400" cy="819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13F657-BF47-42CA-9BB2-49887474F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251" y="2201119"/>
            <a:ext cx="5353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BE7221-033D-4F73-9CA7-7D9F289CB95C}"/>
              </a:ext>
            </a:extLst>
          </p:cNvPr>
          <p:cNvSpPr/>
          <p:nvPr/>
        </p:nvSpPr>
        <p:spPr>
          <a:xfrm>
            <a:off x="1262743" y="129313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通过标签获取数据，并赋给全局变量“全部日记”</a:t>
            </a:r>
            <a:r>
              <a:rPr kumimoji="1" lang="zh-CN" altLang="en-US" sz="2000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列表“全部日记”的长度也就是日记的篇数</a:t>
            </a:r>
            <a:r>
              <a:rPr kumimoji="1" lang="zh-CN" altLang="en-US" sz="2000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DCB5ED-5824-412F-8576-DE3BEBAE2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2267326"/>
            <a:ext cx="7534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A55DFB6-4F0E-43A5-ABC7-1787B6443C87}"/>
              </a:ext>
            </a:extLst>
          </p:cNvPr>
          <p:cNvSpPr/>
          <p:nvPr/>
        </p:nvSpPr>
        <p:spPr>
          <a:xfrm>
            <a:off x="1344142" y="1566531"/>
            <a:ext cx="98692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查看日记时：</a:t>
            </a:r>
            <a:endParaRPr kumimoji="1" lang="en-US" altLang="zh-CN" sz="20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先定义为一个过程“显示当前日记”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根据日期位置从列表中找出相应的记录并显示，并有一个标签显示当前是第几篇日记</a:t>
            </a:r>
            <a:r>
              <a:rPr kumimoji="1" lang="zh-CN" altLang="en-US" sz="2000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61479B-DD34-4B85-97A4-CE8AB7CE2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858" y="3007243"/>
            <a:ext cx="7229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40BA7B6-DA6C-47A2-ACAB-80119C00AA49}"/>
              </a:ext>
            </a:extLst>
          </p:cNvPr>
          <p:cNvSpPr/>
          <p:nvPr/>
        </p:nvSpPr>
        <p:spPr>
          <a:xfrm>
            <a:off x="6542924" y="1477646"/>
            <a:ext cx="46216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FF0000"/>
                </a:solidFill>
              </a:rPr>
              <a:t>点击上一篇</a:t>
            </a:r>
            <a:r>
              <a:rPr kumimoji="1" lang="en-US" altLang="zh-CN" sz="2000" dirty="0">
                <a:solidFill>
                  <a:srgbClr val="FF0000"/>
                </a:solidFill>
              </a:rPr>
              <a:t>/</a:t>
            </a:r>
            <a:r>
              <a:rPr kumimoji="1" lang="zh-CN" altLang="en-US" sz="2000" dirty="0">
                <a:solidFill>
                  <a:srgbClr val="FF0000"/>
                </a:solidFill>
              </a:rPr>
              <a:t>下一篇按钮，显示当前日记，并且，如果当前已经是第一篇或者最后一篇日记，则会弹出对话框进行通知。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145746-D986-4F40-A74B-133217042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8" y="1334207"/>
            <a:ext cx="5458695" cy="53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0C0B54F-FF3C-427B-AA9F-E60BB4FA080E}"/>
              </a:ext>
            </a:extLst>
          </p:cNvPr>
          <p:cNvSpPr/>
          <p:nvPr/>
        </p:nvSpPr>
        <p:spPr>
          <a:xfrm>
            <a:off x="1536833" y="49281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清除日记时，首先要将全局变量全部日记设为空列表，并且更新网络微数据库的值，最后更新标签中“第几篇”</a:t>
            </a:r>
            <a:r>
              <a:rPr kumimoji="1" lang="en-US" altLang="zh-CN" sz="2000" dirty="0">
                <a:solidFill>
                  <a:srgbClr val="A50021"/>
                </a:solidFill>
              </a:rPr>
              <a:t>&amp;</a:t>
            </a:r>
            <a:r>
              <a:rPr kumimoji="1" lang="zh-CN" altLang="en-US" sz="2000" dirty="0">
                <a:solidFill>
                  <a:srgbClr val="A50021"/>
                </a:solidFill>
              </a:rPr>
              <a:t>“共几篇”的值。</a:t>
            </a:r>
            <a:endParaRPr kumimoji="1"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069212-D586-4773-8D02-DBEC78624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1164" y="1413510"/>
            <a:ext cx="6810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E30289-C6CF-47D6-8DCE-32189E910CF4}"/>
              </a:ext>
            </a:extLst>
          </p:cNvPr>
          <p:cNvSpPr/>
          <p:nvPr/>
        </p:nvSpPr>
        <p:spPr>
          <a:xfrm>
            <a:off x="1303463" y="1243697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考虑网络访问可能出错问题：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782B06-0681-4F5A-BD20-F7C9C70B9113}"/>
              </a:ext>
            </a:extLst>
          </p:cNvPr>
          <p:cNvSpPr/>
          <p:nvPr/>
        </p:nvSpPr>
        <p:spPr>
          <a:xfrm>
            <a:off x="1404567" y="3429000"/>
            <a:ext cx="6699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当进入日记屏幕时，在初始化时应该要先取回所有日记：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7AD705-5A24-41F7-941C-A6EB3DEC7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423" y="1843885"/>
            <a:ext cx="5357254" cy="1466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4F4AA5-5027-492A-A781-87F67AC0D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423" y="4043074"/>
            <a:ext cx="7269898" cy="18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课后作业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C995D8-BEE2-40C0-B02E-E9DD038D31E6}"/>
              </a:ext>
            </a:extLst>
          </p:cNvPr>
          <p:cNvSpPr/>
          <p:nvPr/>
        </p:nvSpPr>
        <p:spPr>
          <a:xfrm>
            <a:off x="1421330" y="2053020"/>
            <a:ext cx="103311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2" charset="-122"/>
                <a:ea typeface="微软雅黑"/>
                <a:cs typeface="微软雅黑"/>
              </a:rPr>
              <a:t>小朋友们，现在来亲自动手实践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itchFamily="2" charset="-122"/>
                <a:ea typeface="微软雅黑"/>
                <a:cs typeface="微软雅黑"/>
              </a:rPr>
              <a:t>myTravelApp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2" charset="-122"/>
                <a:ea typeface="微软雅黑"/>
                <a:cs typeface="微软雅黑"/>
              </a:rPr>
              <a:t>的开发过程吧</a:t>
            </a:r>
            <a:r>
              <a:rPr kumimoji="1" lang="en-US" altLang="zh-CN" sz="2400" dirty="0">
                <a:solidFill>
                  <a:srgbClr val="FF0000"/>
                </a:solidFill>
                <a:latin typeface="黑体" pitchFamily="2" charset="-122"/>
                <a:ea typeface="微软雅黑"/>
                <a:cs typeface="微软雅黑"/>
              </a:rPr>
              <a:t>~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2" charset="-122"/>
                <a:ea typeface="微软雅黑"/>
                <a:cs typeface="微软雅黑"/>
              </a:rPr>
              <a:t>接下来还有一些附加任务噢，看看谁能完成呢？</a:t>
            </a:r>
            <a:endParaRPr kumimoji="1" lang="en-US" altLang="zh-CN" sz="2400" dirty="0">
              <a:solidFill>
                <a:srgbClr val="FF0000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2" charset="-122"/>
                <a:ea typeface="微软雅黑"/>
                <a:cs typeface="微软雅黑"/>
              </a:rPr>
              <a:t>任务：在旅游日记板块，我们完成了功能“删除全部日记”，小朋友们能开动脑筋想想怎样才能增加一个“删除当前日记”功能吗？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 dirty="0">
              <a:solidFill>
                <a:srgbClr val="FF0000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kumimoji="1" lang="zh-CN" altLang="en-US" sz="2400" dirty="0">
              <a:solidFill>
                <a:srgbClr val="FF0000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 dirty="0">
              <a:solidFill>
                <a:srgbClr val="FF0000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7832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091264"/>
            <a:ext cx="591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</a:t>
            </a:r>
            <a:r>
              <a:rPr lang="en-US" altLang="zh-CN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4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实现地图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地图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0B7518-DF34-4664-B1F7-7D9210E4C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1293134"/>
            <a:ext cx="9821163" cy="49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地图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48B7FDF-50C2-40DB-9769-F938024EC791}"/>
              </a:ext>
            </a:extLst>
          </p:cNvPr>
          <p:cNvSpPr/>
          <p:nvPr/>
        </p:nvSpPr>
        <p:spPr>
          <a:xfrm>
            <a:off x="815960" y="1566531"/>
            <a:ext cx="3853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将</a:t>
            </a:r>
            <a:r>
              <a:rPr kumimoji="1" lang="en-US" altLang="zh-CN" sz="2000" dirty="0">
                <a:solidFill>
                  <a:srgbClr val="A50021"/>
                </a:solidFill>
              </a:rPr>
              <a:t>URL</a:t>
            </a:r>
            <a:r>
              <a:rPr kumimoji="1" lang="zh-CN" altLang="en-US" sz="2000" dirty="0">
                <a:solidFill>
                  <a:srgbClr val="A50021"/>
                </a:solidFill>
              </a:rPr>
              <a:t>链接地址传递给</a:t>
            </a:r>
            <a:r>
              <a:rPr kumimoji="1" lang="en-US" altLang="zh-CN" sz="2000" dirty="0">
                <a:solidFill>
                  <a:srgbClr val="A50021"/>
                </a:solidFill>
              </a:rPr>
              <a:t>Web</a:t>
            </a:r>
            <a:r>
              <a:rPr kumimoji="1" lang="zh-CN" altLang="en-US" sz="2000" dirty="0">
                <a:solidFill>
                  <a:srgbClr val="A50021"/>
                </a:solidFill>
              </a:rPr>
              <a:t>浏览框组件来“访问网页”：</a:t>
            </a:r>
            <a:endParaRPr kumimoji="1" lang="en-US" altLang="zh-CN" sz="20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比如：</a:t>
            </a:r>
            <a:endParaRPr kumimoji="1" lang="en-US" altLang="zh-CN" sz="20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希望获取经纬度为（</a:t>
            </a:r>
            <a:r>
              <a:rPr kumimoji="1" lang="en-US" altLang="zh-CN" sz="2000" dirty="0">
                <a:solidFill>
                  <a:srgbClr val="A50021"/>
                </a:solidFill>
              </a:rPr>
              <a:t>45.76, 126.70</a:t>
            </a:r>
            <a:r>
              <a:rPr kumimoji="1" lang="zh-CN" altLang="en-US" sz="2000" dirty="0">
                <a:solidFill>
                  <a:srgbClr val="A50021"/>
                </a:solidFill>
              </a:rPr>
              <a:t>）的谷歌地图，访问网页方法的参数构成为</a:t>
            </a:r>
            <a:r>
              <a:rPr kumimoji="1" lang="en-US" altLang="zh-CN" sz="2000" dirty="0">
                <a:solidFill>
                  <a:srgbClr val="A50021"/>
                </a:solidFill>
                <a:hlinkClick r:id="rId6"/>
              </a:rPr>
              <a:t>http://maps.google.com/maps?q=45.76, 126.70</a:t>
            </a:r>
            <a:r>
              <a:rPr kumimoji="1" lang="zh-CN" altLang="en-US" sz="2000" dirty="0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EC6F97-0976-41CD-A471-CE0655D9F4DB}"/>
              </a:ext>
            </a:extLst>
          </p:cNvPr>
          <p:cNvSpPr/>
          <p:nvPr/>
        </p:nvSpPr>
        <p:spPr>
          <a:xfrm>
            <a:off x="6352673" y="1566531"/>
            <a:ext cx="48484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为了调用</a:t>
            </a:r>
            <a:r>
              <a:rPr kumimoji="1" lang="en-US" altLang="zh-CN" sz="2000" dirty="0">
                <a:solidFill>
                  <a:srgbClr val="A50021"/>
                </a:solidFill>
              </a:rPr>
              <a:t>Android</a:t>
            </a:r>
            <a:r>
              <a:rPr kumimoji="1" lang="zh-CN" altLang="en-US" sz="2000" dirty="0">
                <a:solidFill>
                  <a:srgbClr val="A50021"/>
                </a:solidFill>
              </a:rPr>
              <a:t>手机上的另外一个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  <a:r>
              <a:rPr kumimoji="1" lang="zh-CN" altLang="en-US" sz="2000" dirty="0">
                <a:solidFill>
                  <a:srgbClr val="A50021"/>
                </a:solidFill>
              </a:rPr>
              <a:t>，当前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  <a:r>
              <a:rPr kumimoji="1" lang="zh-CN" altLang="en-US" sz="2000" dirty="0">
                <a:solidFill>
                  <a:srgbClr val="A50021"/>
                </a:solidFill>
              </a:rPr>
              <a:t>必须向</a:t>
            </a:r>
            <a:r>
              <a:rPr kumimoji="1" lang="en-US" altLang="zh-CN" sz="2000" dirty="0">
                <a:solidFill>
                  <a:srgbClr val="A50021"/>
                </a:solidFill>
              </a:rPr>
              <a:t>Android</a:t>
            </a:r>
            <a:r>
              <a:rPr kumimoji="1" lang="zh-CN" altLang="en-US" sz="2000" dirty="0">
                <a:solidFill>
                  <a:srgbClr val="A50021"/>
                </a:solidFill>
              </a:rPr>
              <a:t>操作系统发出一个特别的信号，这个信号被称为</a:t>
            </a:r>
            <a:r>
              <a:rPr kumimoji="1" lang="en-US" altLang="zh-CN" sz="2000" b="1" dirty="0">
                <a:solidFill>
                  <a:srgbClr val="A50021"/>
                </a:solidFill>
              </a:rPr>
              <a:t>Intent</a:t>
            </a:r>
            <a:r>
              <a:rPr kumimoji="1" lang="zh-CN" altLang="en-US" sz="2000" dirty="0">
                <a:solidFill>
                  <a:srgbClr val="A50021"/>
                </a:solidFill>
              </a:rPr>
              <a:t>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>
                <a:solidFill>
                  <a:srgbClr val="A50021"/>
                </a:solidFill>
              </a:rPr>
              <a:t>Intent</a:t>
            </a:r>
            <a:r>
              <a:rPr kumimoji="1" lang="zh-CN" altLang="en-US" sz="2000" dirty="0">
                <a:solidFill>
                  <a:srgbClr val="A50021"/>
                </a:solidFill>
              </a:rPr>
              <a:t>是一个处理某事的请求。操作系统将该信息传给知道如何处理它的适当</a:t>
            </a:r>
            <a:r>
              <a:rPr kumimoji="1" lang="en-US" altLang="zh-CN" sz="2000" dirty="0">
                <a:solidFill>
                  <a:srgbClr val="A50021"/>
                </a:solidFill>
              </a:rPr>
              <a:t>App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为了生成</a:t>
            </a:r>
            <a:r>
              <a:rPr kumimoji="1" lang="en-US" altLang="zh-CN" sz="2000" dirty="0">
                <a:solidFill>
                  <a:srgbClr val="A50021"/>
                </a:solidFill>
              </a:rPr>
              <a:t>Intent</a:t>
            </a:r>
            <a:r>
              <a:rPr kumimoji="1" lang="zh-CN" altLang="en-US" sz="2000" dirty="0">
                <a:solidFill>
                  <a:srgbClr val="A50021"/>
                </a:solidFill>
              </a:rPr>
              <a:t>信号，需要包含一个</a:t>
            </a:r>
            <a:r>
              <a:rPr kumimoji="1" lang="en-US" altLang="zh-CN" sz="2000" dirty="0">
                <a:solidFill>
                  <a:srgbClr val="A50021"/>
                </a:solidFill>
              </a:rPr>
              <a:t>Activity</a:t>
            </a:r>
            <a:r>
              <a:rPr kumimoji="1" lang="zh-CN" altLang="en-US" sz="2000" dirty="0">
                <a:solidFill>
                  <a:srgbClr val="A50021"/>
                </a:solidFill>
              </a:rPr>
              <a:t>启动器组件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0BE0F7-81D3-49F3-9EB8-DFBD220A9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812" y="4687627"/>
            <a:ext cx="5467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地图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F358115E-C405-4434-BF3F-04666E18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03463" y="2026108"/>
            <a:ext cx="9948253" cy="231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BBFE41-066D-42F6-AD38-9E170B566CE1}"/>
              </a:ext>
            </a:extLst>
          </p:cNvPr>
          <p:cNvSpPr/>
          <p:nvPr/>
        </p:nvSpPr>
        <p:spPr>
          <a:xfrm>
            <a:off x="1262743" y="140335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向地图</a:t>
            </a:r>
            <a:r>
              <a:rPr lang="en-US" altLang="zh-CN" sz="2000" dirty="0">
                <a:solidFill>
                  <a:srgbClr val="FF0000"/>
                </a:solidFill>
              </a:rPr>
              <a:t>App</a:t>
            </a:r>
            <a:r>
              <a:rPr lang="zh-CN" altLang="en-US" sz="2000" dirty="0">
                <a:solidFill>
                  <a:srgbClr val="FF0000"/>
                </a:solidFill>
              </a:rPr>
              <a:t>传递位置的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种方法： 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地图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BAFFA77-517B-4BCE-B674-AAC669F75512}"/>
              </a:ext>
            </a:extLst>
          </p:cNvPr>
          <p:cNvSpPr txBox="1"/>
          <p:nvPr/>
        </p:nvSpPr>
        <p:spPr>
          <a:xfrm>
            <a:off x="629694" y="4356783"/>
            <a:ext cx="9883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该部分代码逻辑为：有三个热门景点可以直接访问。选中其中一个，该地点的地图地址就会返回在输入框上，此时点击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访问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按钮即可调用该景点的地图。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01156-58C7-4D73-9659-634998A9A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02" y="1822689"/>
            <a:ext cx="5948557" cy="20090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8A8B23-1AC7-434D-B93B-0BD9A6D07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544" y="1208379"/>
            <a:ext cx="5335554" cy="27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6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地图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20967A5-FAB0-44BC-A6A0-4C81739E557C}"/>
              </a:ext>
            </a:extLst>
          </p:cNvPr>
          <p:cNvSpPr/>
          <p:nvPr/>
        </p:nvSpPr>
        <p:spPr>
          <a:xfrm>
            <a:off x="1169326" y="2394875"/>
            <a:ext cx="1067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启动手机中内置的</a:t>
            </a:r>
            <a:r>
              <a:rPr kumimoji="1" lang="en-US" altLang="zh-CN" sz="2000" dirty="0">
                <a:solidFill>
                  <a:srgbClr val="A50021"/>
                </a:solidFill>
              </a:rPr>
              <a:t>Web</a:t>
            </a:r>
            <a:r>
              <a:rPr kumimoji="1" lang="zh-CN" altLang="en-US" sz="2000" dirty="0">
                <a:solidFill>
                  <a:srgbClr val="A50021"/>
                </a:solidFill>
              </a:rPr>
              <a:t>浏览器，并打开指定链接地址的网页，需要设置参数</a:t>
            </a:r>
            <a:r>
              <a:rPr kumimoji="1" lang="en-US" altLang="zh-CN" sz="2000" dirty="0">
                <a:solidFill>
                  <a:srgbClr val="A50021"/>
                </a:solidFill>
              </a:rPr>
              <a:t>Action</a:t>
            </a:r>
            <a:r>
              <a:rPr kumimoji="1" lang="zh-CN" altLang="en-US" sz="2000" dirty="0">
                <a:solidFill>
                  <a:srgbClr val="A50021"/>
                </a:solidFill>
              </a:rPr>
              <a:t>和</a:t>
            </a:r>
            <a:r>
              <a:rPr kumimoji="1" lang="en-US" altLang="zh-CN" sz="2000" dirty="0" err="1">
                <a:solidFill>
                  <a:srgbClr val="A50021"/>
                </a:solidFill>
              </a:rPr>
              <a:t>DataUri</a:t>
            </a:r>
            <a:r>
              <a:rPr kumimoji="1" lang="zh-CN" altLang="en-US" sz="2000" dirty="0">
                <a:solidFill>
                  <a:srgbClr val="A50021"/>
                </a:solidFill>
              </a:rPr>
              <a:t>的值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9123C9-703B-45A0-933E-EE0BAE709DF1}"/>
              </a:ext>
            </a:extLst>
          </p:cNvPr>
          <p:cNvSpPr/>
          <p:nvPr/>
        </p:nvSpPr>
        <p:spPr>
          <a:xfrm>
            <a:off x="1169325" y="3175842"/>
            <a:ext cx="101880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>
                <a:solidFill>
                  <a:srgbClr val="A50021"/>
                </a:solidFill>
              </a:rPr>
              <a:t>Action</a:t>
            </a:r>
            <a:r>
              <a:rPr kumimoji="1" lang="zh-CN" altLang="en-US" sz="2000" dirty="0">
                <a:solidFill>
                  <a:srgbClr val="A50021"/>
                </a:solidFill>
              </a:rPr>
              <a:t>参数设置为</a:t>
            </a:r>
            <a:r>
              <a:rPr kumimoji="1" lang="en-US" altLang="zh-CN" sz="2000" dirty="0" err="1">
                <a:solidFill>
                  <a:srgbClr val="A50021"/>
                </a:solidFill>
              </a:rPr>
              <a:t>android.intent.action.VIEW</a:t>
            </a:r>
            <a:r>
              <a:rPr kumimoji="1" lang="zh-CN" altLang="en-US" sz="2000" dirty="0">
                <a:solidFill>
                  <a:srgbClr val="A50021"/>
                </a:solidFill>
              </a:rPr>
              <a:t>，表示调用手机内部程序浏览指定的内容，但具体会打开哪个程序，还是要根据所指定的“浏览内容”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A1FBD-F30F-4C6D-BF7C-AA0A55BC8B7D}"/>
              </a:ext>
            </a:extLst>
          </p:cNvPr>
          <p:cNvSpPr/>
          <p:nvPr/>
        </p:nvSpPr>
        <p:spPr>
          <a:xfrm>
            <a:off x="1192962" y="3998975"/>
            <a:ext cx="10241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第二个参数</a:t>
            </a:r>
            <a:r>
              <a:rPr kumimoji="1" lang="en-US" altLang="zh-CN" sz="2000" dirty="0" err="1">
                <a:solidFill>
                  <a:srgbClr val="A50021"/>
                </a:solidFill>
              </a:rPr>
              <a:t>DataUri</a:t>
            </a:r>
            <a:r>
              <a:rPr kumimoji="1" lang="zh-CN" altLang="en-US" sz="2000" dirty="0">
                <a:solidFill>
                  <a:srgbClr val="A50021"/>
                </a:solidFill>
              </a:rPr>
              <a:t>设置为示例网站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只要出现“</a:t>
            </a:r>
            <a:r>
              <a:rPr kumimoji="1" lang="en-US" altLang="zh-CN" sz="2000" dirty="0">
                <a:solidFill>
                  <a:srgbClr val="A50021"/>
                </a:solidFill>
              </a:rPr>
              <a:t>http”</a:t>
            </a:r>
            <a:r>
              <a:rPr kumimoji="1" lang="zh-CN" altLang="en-US" sz="2000" dirty="0">
                <a:solidFill>
                  <a:srgbClr val="A50021"/>
                </a:solidFill>
              </a:rPr>
              <a:t>的字样，</a:t>
            </a:r>
            <a:r>
              <a:rPr kumimoji="1" lang="en-US" altLang="zh-CN" sz="2000" dirty="0">
                <a:solidFill>
                  <a:srgbClr val="A50021"/>
                </a:solidFill>
              </a:rPr>
              <a:t>Android</a:t>
            </a:r>
            <a:r>
              <a:rPr kumimoji="1" lang="zh-CN" altLang="en-US" sz="2000" dirty="0">
                <a:solidFill>
                  <a:srgbClr val="A50021"/>
                </a:solidFill>
              </a:rPr>
              <a:t>系统就是会调用系统内部的</a:t>
            </a:r>
            <a:r>
              <a:rPr kumimoji="1" lang="en-US" altLang="zh-CN" sz="2000" dirty="0">
                <a:solidFill>
                  <a:srgbClr val="A50021"/>
                </a:solidFill>
              </a:rPr>
              <a:t>Web</a:t>
            </a:r>
            <a:r>
              <a:rPr kumimoji="1" lang="zh-CN" altLang="en-US" sz="2000" dirty="0">
                <a:solidFill>
                  <a:srgbClr val="A50021"/>
                </a:solidFill>
              </a:rPr>
              <a:t>浏览器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C8795A-CC9F-4FEE-B620-092B12E58EEB}"/>
              </a:ext>
            </a:extLst>
          </p:cNvPr>
          <p:cNvSpPr/>
          <p:nvPr/>
        </p:nvSpPr>
        <p:spPr>
          <a:xfrm>
            <a:off x="1169325" y="1226397"/>
            <a:ext cx="10814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上述代码块中使用了</a:t>
            </a:r>
            <a:r>
              <a:rPr kumimoji="1" lang="en-US" altLang="zh-CN" sz="2000" dirty="0">
                <a:solidFill>
                  <a:srgbClr val="A50021"/>
                </a:solidFill>
              </a:rPr>
              <a:t>activity</a:t>
            </a:r>
            <a:r>
              <a:rPr kumimoji="1" lang="zh-CN" altLang="en-US" sz="2000" dirty="0">
                <a:solidFill>
                  <a:srgbClr val="A50021"/>
                </a:solidFill>
              </a:rPr>
              <a:t>启动器。</a:t>
            </a:r>
            <a:r>
              <a:rPr kumimoji="1" lang="en-US" altLang="zh-CN" sz="2000" dirty="0">
                <a:solidFill>
                  <a:srgbClr val="A50021"/>
                </a:solidFill>
              </a:rPr>
              <a:t>Activity</a:t>
            </a:r>
            <a:r>
              <a:rPr kumimoji="1" lang="zh-CN" altLang="en-US" sz="2000" dirty="0">
                <a:solidFill>
                  <a:srgbClr val="A50021"/>
                </a:solidFill>
              </a:rPr>
              <a:t>启动器一般需要设置</a:t>
            </a:r>
            <a:r>
              <a:rPr kumimoji="1" lang="en-US" altLang="zh-CN" sz="2000" dirty="0">
                <a:solidFill>
                  <a:srgbClr val="A50021"/>
                </a:solidFill>
              </a:rPr>
              <a:t>2</a:t>
            </a:r>
            <a:r>
              <a:rPr kumimoji="1" lang="zh-CN" altLang="en-US" sz="2000" dirty="0">
                <a:solidFill>
                  <a:srgbClr val="A50021"/>
                </a:solidFill>
              </a:rPr>
              <a:t>个属性：</a:t>
            </a:r>
            <a:r>
              <a:rPr kumimoji="1" lang="en-US" altLang="zh-CN" sz="2000" b="1" dirty="0">
                <a:solidFill>
                  <a:srgbClr val="A50021"/>
                </a:solidFill>
              </a:rPr>
              <a:t>Action</a:t>
            </a:r>
            <a:r>
              <a:rPr kumimoji="1" lang="zh-CN" altLang="en-US" sz="2000" dirty="0">
                <a:solidFill>
                  <a:srgbClr val="A50021"/>
                </a:solidFill>
              </a:rPr>
              <a:t>和</a:t>
            </a:r>
            <a:r>
              <a:rPr kumimoji="1" lang="en-US" altLang="zh-CN" sz="2000" b="1" dirty="0" err="1">
                <a:solidFill>
                  <a:srgbClr val="A50021"/>
                </a:solidFill>
              </a:rPr>
              <a:t>DataUri</a:t>
            </a:r>
            <a:endParaRPr kumimoji="1" lang="zh-CN" altLang="en-US" sz="2000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A50021"/>
                </a:solidFill>
              </a:rPr>
              <a:t>在本例中，将</a:t>
            </a:r>
            <a:r>
              <a:rPr kumimoji="1" lang="en-US" altLang="zh-CN" sz="2000" dirty="0">
                <a:solidFill>
                  <a:srgbClr val="A50021"/>
                </a:solidFill>
              </a:rPr>
              <a:t>Action</a:t>
            </a:r>
            <a:r>
              <a:rPr kumimoji="1" lang="zh-CN" altLang="en-US" sz="2000" dirty="0">
                <a:solidFill>
                  <a:srgbClr val="A50021"/>
                </a:solidFill>
              </a:rPr>
              <a:t>属性设置为 </a:t>
            </a:r>
            <a:r>
              <a:rPr kumimoji="1" lang="en-US" altLang="zh-CN" sz="2000" b="1" dirty="0" err="1">
                <a:solidFill>
                  <a:srgbClr val="A50021"/>
                </a:solidFill>
              </a:rPr>
              <a:t>android.intent.action.VIEW</a:t>
            </a:r>
            <a:r>
              <a:rPr kumimoji="1" lang="en-US" altLang="zh-CN" sz="2000" dirty="0"/>
              <a:t> </a:t>
            </a:r>
            <a:endParaRPr kumimoji="1"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684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</a:t>
            </a:r>
            <a:r>
              <a:rPr lang="en-US" altLang="zh-CN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5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实现日记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实现日记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426DBE-39D8-4FBA-AFFB-C7CA26CE2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752" y="1180716"/>
            <a:ext cx="10266973" cy="55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814</Words>
  <Application>Microsoft Office PowerPoint</Application>
  <PresentationFormat>宽屏</PresentationFormat>
  <Paragraphs>85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黑体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鱼w 小</dc:creator>
  <cp:lastModifiedBy>鱼w 小</cp:lastModifiedBy>
  <cp:revision>21</cp:revision>
  <dcterms:created xsi:type="dcterms:W3CDTF">2019-12-16T07:07:36Z</dcterms:created>
  <dcterms:modified xsi:type="dcterms:W3CDTF">2019-12-16T08:53:08Z</dcterms:modified>
</cp:coreProperties>
</file>