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9.xml.rels" ContentType="application/vnd.openxmlformats-package.relationships+xml"/>
  <Override PartName="/ppt/notesSlides/notesSlide9.xml" ContentType="application/vnd.openxmlformats-officedocument.presentationml.notesSlide+xml"/>
  <Override PartName="/ppt/media/image3.jpeg" ContentType="image/jpeg"/>
  <Override PartName="/ppt/media/image1.jpeg" ContentType="image/jpe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05"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06"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07"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08"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09" name="PlaceHolder 6"/>
          <p:cNvSpPr>
            <a:spLocks noGrp="1"/>
          </p:cNvSpPr>
          <p:nvPr>
            <p:ph type="sldNum"/>
          </p:nvPr>
        </p:nvSpPr>
        <p:spPr>
          <a:xfrm>
            <a:off x="4399200" y="9555480"/>
            <a:ext cx="3372840" cy="502560"/>
          </a:xfrm>
          <a:prstGeom prst="rect">
            <a:avLst/>
          </a:prstGeom>
        </p:spPr>
        <p:txBody>
          <a:bodyPr lIns="0" rIns="0" tIns="0" bIns="0" anchor="b"/>
          <a:p>
            <a:pPr algn="r"/>
            <a:fld id="{B1345FC3-2E8E-4978-90CE-8E49003B9E12}"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1143000" y="685800"/>
            <a:ext cx="4570920" cy="3427920"/>
          </a:xfrm>
          <a:prstGeom prst="rect">
            <a:avLst/>
          </a:prstGeom>
        </p:spPr>
      </p:sp>
      <p:sp>
        <p:nvSpPr>
          <p:cNvPr id="158" name="PlaceHolder 2"/>
          <p:cNvSpPr>
            <a:spLocks noGrp="1"/>
          </p:cNvSpPr>
          <p:nvPr>
            <p:ph type="body"/>
          </p:nvPr>
        </p:nvSpPr>
        <p:spPr>
          <a:xfrm>
            <a:off x="685800" y="4343400"/>
            <a:ext cx="5485320" cy="4113720"/>
          </a:xfrm>
          <a:prstGeom prst="rect">
            <a:avLst/>
          </a:prstGeom>
        </p:spPr>
        <p:txBody>
          <a:bodyPr lIns="0" rIns="0" tIns="0" bIns="0">
            <a:normAutofit/>
          </a:bodyPr>
          <a:p>
            <a:endParaRPr b="0" lang="en-US" sz="2000" spc="-1" strike="noStrike">
              <a:latin typeface="Arial"/>
            </a:endParaRPr>
          </a:p>
        </p:txBody>
      </p:sp>
      <p:sp>
        <p:nvSpPr>
          <p:cNvPr id="159" name="CustomShape 3"/>
          <p:cNvSpPr/>
          <p:nvPr/>
        </p:nvSpPr>
        <p:spPr>
          <a:xfrm>
            <a:off x="3884760" y="8685360"/>
            <a:ext cx="2970720" cy="45612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5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5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5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5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8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8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9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0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0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0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1"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2"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3" name="CustomShape 4" hidden="1"/>
          <p:cNvSpPr/>
          <p:nvPr/>
        </p:nvSpPr>
        <p:spPr>
          <a:xfrm>
            <a:off x="8839080" y="0"/>
            <a:ext cx="303840" cy="6856920"/>
          </a:xfrm>
          <a:prstGeom prst="rect">
            <a:avLst/>
          </a:prstGeom>
          <a:solidFill>
            <a:schemeClr val="accent1">
              <a:tint val="60000"/>
              <a:alpha val="87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5" name="CustomShape 6" hidden="1"/>
          <p:cNvSpPr/>
          <p:nvPr/>
        </p:nvSpPr>
        <p:spPr>
          <a:xfrm>
            <a:off x="8156520" y="5715000"/>
            <a:ext cx="547560" cy="547560"/>
          </a:xfrm>
          <a:prstGeom prst="ellipse">
            <a:avLst/>
          </a:prstGeom>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380880" y="0"/>
            <a:ext cx="608400" cy="6856920"/>
          </a:xfrm>
          <a:prstGeom prst="rect">
            <a:avLst/>
          </a:prstGeom>
          <a:solidFill>
            <a:schemeClr val="accent1">
              <a:tint val="60000"/>
              <a:alpha val="54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CustomShape 8"/>
          <p:cNvSpPr/>
          <p:nvPr/>
        </p:nvSpPr>
        <p:spPr>
          <a:xfrm>
            <a:off x="276480" y="0"/>
            <a:ext cx="103680" cy="6856920"/>
          </a:xfrm>
          <a:prstGeom prst="rect">
            <a:avLst/>
          </a:prstGeom>
          <a:solidFill>
            <a:schemeClr val="accent1">
              <a:tint val="40000"/>
              <a:alpha val="36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8" name="CustomShape 9"/>
          <p:cNvSpPr/>
          <p:nvPr/>
        </p:nvSpPr>
        <p:spPr>
          <a:xfrm>
            <a:off x="990720" y="0"/>
            <a:ext cx="180720" cy="6856920"/>
          </a:xfrm>
          <a:prstGeom prst="rect">
            <a:avLst/>
          </a:prstGeom>
          <a:solidFill>
            <a:schemeClr val="accent1">
              <a:tint val="40000"/>
              <a:alpha val="70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1141200" y="0"/>
            <a:ext cx="229320" cy="6856920"/>
          </a:xfrm>
          <a:prstGeom prst="rect">
            <a:avLst/>
          </a:prstGeom>
          <a:solidFill>
            <a:schemeClr val="accent1">
              <a:tint val="20000"/>
              <a:alpha val="71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Line 11"/>
          <p:cNvSpPr/>
          <p:nvPr/>
        </p:nvSpPr>
        <p:spPr>
          <a:xfrm>
            <a:off x="106200" y="0"/>
            <a:ext cx="360" cy="6858000"/>
          </a:xfrm>
          <a:prstGeom prst="line">
            <a:avLst/>
          </a:prstGeom>
          <a:ln w="57240">
            <a:solidFill>
              <a:schemeClr val="accent1">
                <a:tint val="60000"/>
                <a:alpha val="73000"/>
              </a:schemeClr>
            </a:solidFill>
            <a:round/>
          </a:ln>
        </p:spPr>
        <p:style>
          <a:lnRef idx="0"/>
          <a:fillRef idx="0"/>
          <a:effectRef idx="0"/>
          <a:fontRef idx="minor"/>
        </p:style>
      </p:sp>
      <p:sp>
        <p:nvSpPr>
          <p:cNvPr id="11" name="Line 12"/>
          <p:cNvSpPr/>
          <p:nvPr/>
        </p:nvSpPr>
        <p:spPr>
          <a:xfrm>
            <a:off x="914400" y="0"/>
            <a:ext cx="360" cy="6858000"/>
          </a:xfrm>
          <a:prstGeom prst="line">
            <a:avLst/>
          </a:prstGeom>
          <a:ln w="57240">
            <a:solidFill>
              <a:schemeClr val="accent1">
                <a:tint val="20000"/>
                <a:alpha val="83000"/>
              </a:schemeClr>
            </a:solidFill>
            <a:round/>
          </a:ln>
        </p:spPr>
        <p:style>
          <a:lnRef idx="0"/>
          <a:fillRef idx="0"/>
          <a:effectRef idx="0"/>
          <a:fontRef idx="minor"/>
        </p:style>
      </p:sp>
      <p:sp>
        <p:nvSpPr>
          <p:cNvPr id="12" name="Line 13"/>
          <p:cNvSpPr/>
          <p:nvPr/>
        </p:nvSpPr>
        <p:spPr>
          <a:xfrm>
            <a:off x="853920" y="0"/>
            <a:ext cx="360" cy="6858000"/>
          </a:xfrm>
          <a:prstGeom prst="line">
            <a:avLst/>
          </a:prstGeom>
          <a:ln w="57240">
            <a:solidFill>
              <a:schemeClr val="accent1">
                <a:tint val="60000"/>
              </a:schemeClr>
            </a:solidFill>
            <a:round/>
          </a:ln>
        </p:spPr>
        <p:style>
          <a:lnRef idx="0"/>
          <a:fillRef idx="0"/>
          <a:effectRef idx="0"/>
          <a:fontRef idx="minor"/>
        </p:style>
      </p:sp>
      <p:sp>
        <p:nvSpPr>
          <p:cNvPr id="13" name="Line 14"/>
          <p:cNvSpPr/>
          <p:nvPr/>
        </p:nvSpPr>
        <p:spPr>
          <a:xfrm>
            <a:off x="1726560" y="0"/>
            <a:ext cx="360" cy="6858000"/>
          </a:xfrm>
          <a:prstGeom prst="line">
            <a:avLst/>
          </a:prstGeom>
          <a:ln w="28440">
            <a:solidFill>
              <a:schemeClr val="accent1">
                <a:tint val="60000"/>
                <a:alpha val="82000"/>
              </a:schemeClr>
            </a:solidFill>
            <a:round/>
          </a:ln>
        </p:spPr>
        <p:style>
          <a:lnRef idx="0"/>
          <a:fillRef idx="0"/>
          <a:effectRef idx="0"/>
          <a:fontRef idx="minor"/>
        </p:style>
      </p:sp>
      <p:sp>
        <p:nvSpPr>
          <p:cNvPr id="14" name="Line 15"/>
          <p:cNvSpPr/>
          <p:nvPr/>
        </p:nvSpPr>
        <p:spPr>
          <a:xfrm>
            <a:off x="1066680" y="0"/>
            <a:ext cx="360" cy="6858000"/>
          </a:xfrm>
          <a:prstGeom prst="line">
            <a:avLst/>
          </a:prstGeom>
          <a:ln w="9360">
            <a:solidFill>
              <a:schemeClr val="accent1">
                <a:tint val="60000"/>
              </a:schemeClr>
            </a:solidFill>
            <a:round/>
          </a:ln>
        </p:spPr>
        <p:style>
          <a:lnRef idx="0"/>
          <a:fillRef idx="0"/>
          <a:effectRef idx="0"/>
          <a:fontRef idx="minor"/>
        </p:style>
      </p:sp>
      <p:sp>
        <p:nvSpPr>
          <p:cNvPr id="15" name="Line 16"/>
          <p:cNvSpPr/>
          <p:nvPr/>
        </p:nvSpPr>
        <p:spPr>
          <a:xfrm>
            <a:off x="9113760" y="0"/>
            <a:ext cx="360" cy="6858000"/>
          </a:xfrm>
          <a:prstGeom prst="line">
            <a:avLst/>
          </a:prstGeom>
          <a:ln w="57240">
            <a:solidFill>
              <a:schemeClr val="accent1">
                <a:tint val="60000"/>
              </a:schemeClr>
            </a:solidFill>
            <a:round/>
          </a:ln>
        </p:spPr>
        <p:style>
          <a:lnRef idx="0"/>
          <a:fillRef idx="0"/>
          <a:effectRef idx="0"/>
          <a:fontRef idx="minor"/>
        </p:style>
      </p:sp>
      <p:sp>
        <p:nvSpPr>
          <p:cNvPr id="16" name="CustomShape 17"/>
          <p:cNvSpPr/>
          <p:nvPr/>
        </p:nvSpPr>
        <p:spPr>
          <a:xfrm>
            <a:off x="1219320" y="0"/>
            <a:ext cx="75240" cy="6856920"/>
          </a:xfrm>
          <a:prstGeom prst="rect">
            <a:avLst/>
          </a:prstGeom>
          <a:solidFill>
            <a:schemeClr val="accent1">
              <a:tint val="60000"/>
              <a:alpha val="51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7" name="CustomShape 18"/>
          <p:cNvSpPr/>
          <p:nvPr/>
        </p:nvSpPr>
        <p:spPr>
          <a:xfrm>
            <a:off x="609480" y="3429000"/>
            <a:ext cx="1294200" cy="1294200"/>
          </a:xfrm>
          <a:prstGeom prst="ellipse">
            <a:avLst/>
          </a:prstGeom>
          <a:solidFill>
            <a:schemeClr val="accent1"/>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8" name="CustomShape 19"/>
          <p:cNvSpPr/>
          <p:nvPr/>
        </p:nvSpPr>
        <p:spPr>
          <a:xfrm>
            <a:off x="1309680" y="4866840"/>
            <a:ext cx="640440" cy="640440"/>
          </a:xfrm>
          <a:prstGeom prst="ellipse">
            <a:avLst/>
          </a:prstGeom>
          <a:ln w="2844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19" name="CustomShape 20"/>
          <p:cNvSpPr/>
          <p:nvPr/>
        </p:nvSpPr>
        <p:spPr>
          <a:xfrm>
            <a:off x="1091160" y="5500800"/>
            <a:ext cx="136080" cy="136080"/>
          </a:xfrm>
          <a:prstGeom prst="ellipse">
            <a:avLst/>
          </a:prstGeom>
          <a:ln w="1260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0" name="CustomShape 21"/>
          <p:cNvSpPr/>
          <p:nvPr/>
        </p:nvSpPr>
        <p:spPr>
          <a:xfrm>
            <a:off x="1664280" y="5788080"/>
            <a:ext cx="273240" cy="273240"/>
          </a:xfrm>
          <a:prstGeom prst="ellipse">
            <a:avLst/>
          </a:prstGeom>
          <a:ln w="1260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1" name="CustomShape 22"/>
          <p:cNvSpPr/>
          <p:nvPr/>
        </p:nvSpPr>
        <p:spPr>
          <a:xfrm>
            <a:off x="1905120" y="4495680"/>
            <a:ext cx="364680" cy="364680"/>
          </a:xfrm>
          <a:prstGeom prst="ellipse">
            <a:avLst/>
          </a:prstGeom>
          <a:ln w="28440">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22" name="PlaceHolder 23"/>
          <p:cNvSpPr>
            <a:spLocks noGrp="1"/>
          </p:cNvSpPr>
          <p:nvPr>
            <p:ph type="title"/>
          </p:nvPr>
        </p:nvSpPr>
        <p:spPr>
          <a:xfrm>
            <a:off x="457200" y="273600"/>
            <a:ext cx="82288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3" name="PlaceHolder 24"/>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Line 1"/>
          <p:cNvSpPr/>
          <p:nvPr/>
        </p:nvSpPr>
        <p:spPr>
          <a:xfrm>
            <a:off x="8762760" y="0"/>
            <a:ext cx="360" cy="6858000"/>
          </a:xfrm>
          <a:prstGeom prst="line">
            <a:avLst/>
          </a:prstGeom>
          <a:ln w="38160">
            <a:solidFill>
              <a:schemeClr val="accent1">
                <a:tint val="60000"/>
                <a:alpha val="93000"/>
              </a:schemeClr>
            </a:solidFill>
            <a:round/>
          </a:ln>
        </p:spPr>
        <p:style>
          <a:lnRef idx="0"/>
          <a:fillRef idx="0"/>
          <a:effectRef idx="0"/>
          <a:fontRef idx="minor"/>
        </p:style>
      </p:sp>
      <p:sp>
        <p:nvSpPr>
          <p:cNvPr id="61" name="Line 2"/>
          <p:cNvSpPr/>
          <p:nvPr/>
        </p:nvSpPr>
        <p:spPr>
          <a:xfrm>
            <a:off x="75960" y="0"/>
            <a:ext cx="360" cy="6858000"/>
          </a:xfrm>
          <a:prstGeom prst="line">
            <a:avLst/>
          </a:prstGeom>
          <a:ln w="57240">
            <a:solidFill>
              <a:schemeClr val="accent1">
                <a:tint val="60000"/>
              </a:schemeClr>
            </a:solidFill>
            <a:round/>
          </a:ln>
        </p:spPr>
        <p:style>
          <a:lnRef idx="0"/>
          <a:fillRef idx="0"/>
          <a:effectRef idx="0"/>
          <a:fontRef idx="minor"/>
        </p:style>
      </p:sp>
      <p:sp>
        <p:nvSpPr>
          <p:cNvPr id="62" name="Line 3"/>
          <p:cNvSpPr/>
          <p:nvPr/>
        </p:nvSpPr>
        <p:spPr>
          <a:xfrm>
            <a:off x="8991360" y="0"/>
            <a:ext cx="360" cy="6858000"/>
          </a:xfrm>
          <a:prstGeom prst="line">
            <a:avLst/>
          </a:prstGeom>
          <a:ln w="19080">
            <a:solidFill>
              <a:schemeClr val="accent1"/>
            </a:solidFill>
            <a:round/>
          </a:ln>
        </p:spPr>
        <p:style>
          <a:lnRef idx="0"/>
          <a:fillRef idx="0"/>
          <a:effectRef idx="0"/>
          <a:fontRef idx="minor"/>
        </p:style>
      </p:sp>
      <p:sp>
        <p:nvSpPr>
          <p:cNvPr id="63" name="CustomShape 4"/>
          <p:cNvSpPr/>
          <p:nvPr/>
        </p:nvSpPr>
        <p:spPr>
          <a:xfrm>
            <a:off x="8839080" y="0"/>
            <a:ext cx="303840" cy="6856920"/>
          </a:xfrm>
          <a:prstGeom prst="rect">
            <a:avLst/>
          </a:prstGeom>
          <a:solidFill>
            <a:schemeClr val="accent1">
              <a:tint val="60000"/>
              <a:alpha val="87000"/>
            </a:schemeClr>
          </a:solidFill>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4" name="Line 5"/>
          <p:cNvSpPr/>
          <p:nvPr/>
        </p:nvSpPr>
        <p:spPr>
          <a:xfrm>
            <a:off x="8915400" y="0"/>
            <a:ext cx="360" cy="6858000"/>
          </a:xfrm>
          <a:prstGeom prst="line">
            <a:avLst/>
          </a:prstGeom>
          <a:ln w="9360">
            <a:solidFill>
              <a:schemeClr val="accent1"/>
            </a:solidFill>
            <a:round/>
          </a:ln>
        </p:spPr>
        <p:style>
          <a:lnRef idx="0"/>
          <a:fillRef idx="0"/>
          <a:effectRef idx="0"/>
          <a:fontRef idx="minor"/>
        </p:style>
      </p:sp>
      <p:sp>
        <p:nvSpPr>
          <p:cNvPr id="65" name="CustomShape 6"/>
          <p:cNvSpPr/>
          <p:nvPr/>
        </p:nvSpPr>
        <p:spPr>
          <a:xfrm>
            <a:off x="8156520" y="5715000"/>
            <a:ext cx="547560" cy="547560"/>
          </a:xfrm>
          <a:prstGeom prst="ellipse">
            <a:avLst/>
          </a:prstGeom>
          <a:ln>
            <a:noFill/>
          </a:ln>
          <a:effectLst>
            <a:outerShdw blurRad="50800" dir="5400000" dist="25000" rotWithShape="0">
              <a:srgbClr val="000000">
                <a:alpha val="40000"/>
              </a:srgbClr>
            </a:outerShdw>
          </a:effectLst>
        </p:spPr>
        <p:style>
          <a:lnRef idx="3">
            <a:schemeClr val="lt1"/>
          </a:lnRef>
          <a:fillRef idx="1">
            <a:schemeClr val="accent1"/>
          </a:fillRef>
          <a:effectRef idx="1">
            <a:schemeClr val="accent1"/>
          </a:effectRef>
          <a:fontRef idx="minor"/>
        </p:style>
      </p:sp>
      <p:sp>
        <p:nvSpPr>
          <p:cNvPr id="66" name="PlaceHolder 7"/>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67"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www.biometricgroup.com/wiley" TargetMode="External"/><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828800" y="762120"/>
            <a:ext cx="6628320" cy="198000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US" sz="4000" spc="-1" strike="noStrike" cap="small">
                <a:solidFill>
                  <a:srgbClr val="575f6d"/>
                </a:solidFill>
                <a:latin typeface="Century Schoolbook"/>
                <a:ea typeface="DejaVu Sans"/>
              </a:rPr>
              <a:t>Project name</a:t>
            </a:r>
            <a:endParaRPr b="0" lang="en-US" sz="4000" spc="-1" strike="noStrike">
              <a:latin typeface="Arial"/>
            </a:endParaRPr>
          </a:p>
        </p:txBody>
      </p:sp>
      <p:sp>
        <p:nvSpPr>
          <p:cNvPr id="111" name="CustomShape 2"/>
          <p:cNvSpPr/>
          <p:nvPr/>
        </p:nvSpPr>
        <p:spPr>
          <a:xfrm>
            <a:off x="2286000" y="3581280"/>
            <a:ext cx="6171120" cy="27925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601"/>
              </a:spcBef>
            </a:pPr>
            <a:r>
              <a:rPr b="1" lang="en-US" sz="4000" spc="-1" strike="noStrike">
                <a:solidFill>
                  <a:srgbClr val="575f6d"/>
                </a:solidFill>
                <a:latin typeface="Century Schoolbook"/>
                <a:ea typeface="DejaVu Sans"/>
              </a:rPr>
              <a:t>       </a:t>
            </a:r>
            <a:r>
              <a:rPr b="1" lang="en-US" sz="4000" spc="-1" strike="noStrike">
                <a:solidFill>
                  <a:srgbClr val="575f6d"/>
                </a:solidFill>
                <a:latin typeface="Century Schoolbook"/>
                <a:ea typeface="DejaVu Sans"/>
              </a:rPr>
              <a:t>Face Recognition</a:t>
            </a:r>
            <a:endParaRPr b="0" lang="en-US" sz="4000" spc="-1" strike="noStrike">
              <a:latin typeface="Arial"/>
            </a:endParaRPr>
          </a:p>
          <a:p>
            <a:pPr>
              <a:lnSpc>
                <a:spcPct val="100000"/>
              </a:lnSpc>
              <a:spcBef>
                <a:spcPts val="601"/>
              </a:spcBef>
            </a:pPr>
            <a:r>
              <a:rPr b="1" lang="en-US" sz="4000" spc="-1" strike="noStrike">
                <a:solidFill>
                  <a:srgbClr val="575f6d"/>
                </a:solidFill>
                <a:latin typeface="Century Schoolbook"/>
                <a:ea typeface="DejaVu Sans"/>
              </a:rPr>
              <a:t>          </a:t>
            </a:r>
            <a:endParaRPr b="0" lang="en-US" sz="4000" spc="-1" strike="noStrike">
              <a:latin typeface="Arial"/>
            </a:endParaRPr>
          </a:p>
          <a:p>
            <a:pPr>
              <a:lnSpc>
                <a:spcPct val="100000"/>
              </a:lnSpc>
              <a:spcBef>
                <a:spcPts val="601"/>
              </a:spcBef>
            </a:pPr>
            <a:r>
              <a:rPr b="1" lang="en-US" sz="4000" spc="-1" strike="noStrike">
                <a:solidFill>
                  <a:srgbClr val="575f6d"/>
                </a:solidFill>
                <a:latin typeface="Century Schoolbook"/>
                <a:ea typeface="DejaVu Sans"/>
              </a:rPr>
              <a:t>   </a:t>
            </a:r>
            <a:r>
              <a:rPr b="1" lang="en-US" sz="4000" spc="-1" strike="noStrike">
                <a:solidFill>
                  <a:srgbClr val="575f6d"/>
                </a:solidFill>
                <a:latin typeface="Century Schoolbook"/>
                <a:ea typeface="DejaVu Sans"/>
              </a:rPr>
              <a:t>-Juma Sinare</a:t>
            </a:r>
            <a:r>
              <a:rPr b="1" lang="en-US" sz="2800" spc="-1" strike="noStrike">
                <a:solidFill>
                  <a:srgbClr val="575f6d"/>
                </a:solidFill>
                <a:latin typeface="Century Schoolbook"/>
                <a:ea typeface="DejaVu Sans"/>
              </a:rPr>
              <a:t> </a:t>
            </a:r>
            <a:endParaRPr b="0" lang="en-US" sz="2800" spc="-1" strike="noStrike">
              <a:latin typeface="Arial"/>
            </a:endParaRPr>
          </a:p>
          <a:p>
            <a:pPr>
              <a:lnSpc>
                <a:spcPct val="100000"/>
              </a:lnSpc>
              <a:spcBef>
                <a:spcPts val="601"/>
              </a:spcBef>
            </a:pPr>
            <a:r>
              <a:rPr b="1" lang="en-US" sz="4000" spc="-1" strike="noStrike">
                <a:solidFill>
                  <a:srgbClr val="575f6d"/>
                </a:solidFill>
                <a:latin typeface="Century Schoolbook"/>
                <a:ea typeface="DejaVu Sans"/>
              </a:rPr>
              <a:t>   </a:t>
            </a:r>
            <a:r>
              <a:rPr b="1" lang="en-US" sz="4000" spc="-1" strike="noStrike">
                <a:solidFill>
                  <a:srgbClr val="575f6d"/>
                </a:solidFill>
                <a:latin typeface="Century Schoolbook"/>
                <a:ea typeface="DejaVu Sans"/>
              </a:rPr>
              <a:t>-Prashant Bhandari</a:t>
            </a:r>
            <a:endParaRPr b="0" lang="en-US" sz="4000" spc="-1" strike="noStrike">
              <a:latin typeface="Arial"/>
            </a:endParaRPr>
          </a:p>
          <a:p>
            <a:pPr>
              <a:lnSpc>
                <a:spcPct val="100000"/>
              </a:lnSpc>
              <a:spcBef>
                <a:spcPts val="601"/>
              </a:spcBef>
            </a:pPr>
            <a:r>
              <a:rPr b="1" lang="en-US" sz="4000" spc="-1" strike="noStrike">
                <a:solidFill>
                  <a:srgbClr val="575f6d"/>
                </a:solidFill>
                <a:latin typeface="Century Schoolbook"/>
                <a:ea typeface="DejaVu Sans"/>
              </a:rPr>
              <a:t>   </a:t>
            </a:r>
            <a:r>
              <a:rPr b="1" lang="en-US" sz="4000" spc="-1" strike="noStrike">
                <a:solidFill>
                  <a:srgbClr val="575f6d"/>
                </a:solidFill>
                <a:latin typeface="Century Schoolbook"/>
                <a:ea typeface="DejaVu Sans"/>
              </a:rPr>
              <a:t>-Vishal Thapa</a:t>
            </a:r>
            <a:endParaRPr b="0" lang="en-US" sz="4000" spc="-1" strike="noStrike">
              <a:latin typeface="Arial"/>
            </a:endParaRPr>
          </a:p>
          <a:p>
            <a:pPr>
              <a:lnSpc>
                <a:spcPct val="100000"/>
              </a:lnSpc>
              <a:spcBef>
                <a:spcPts val="601"/>
              </a:spcBef>
            </a:pPr>
            <a:r>
              <a:rPr b="1" lang="en-US" sz="4000" spc="-1" strike="noStrike">
                <a:solidFill>
                  <a:srgbClr val="575f6d"/>
                </a:solidFill>
                <a:latin typeface="Century Schoolbook"/>
                <a:ea typeface="DejaVu Sans"/>
              </a:rPr>
              <a:t>	</a:t>
            </a:r>
            <a:r>
              <a:rPr b="1" lang="en-US" sz="4000" spc="-1" strike="noStrike">
                <a:solidFill>
                  <a:srgbClr val="575f6d"/>
                </a:solidFill>
                <a:latin typeface="Century Schoolbook"/>
                <a:ea typeface="DejaVu Sans"/>
              </a:rPr>
              <a:t>	</a:t>
            </a:r>
            <a:r>
              <a:rPr b="1" lang="en-US" sz="4000" spc="-1" strike="noStrike">
                <a:solidFill>
                  <a:srgbClr val="575f6d"/>
                </a:solidFill>
                <a:latin typeface="Century Schoolbook"/>
                <a:ea typeface="DejaVu Sans"/>
              </a:rPr>
              <a:t>	</a:t>
            </a:r>
            <a:r>
              <a:rPr b="1" lang="en-US" sz="4000" spc="-1" strike="noStrike">
                <a:solidFill>
                  <a:srgbClr val="575f6d"/>
                </a:solidFill>
                <a:latin typeface="Century Schoolbook"/>
                <a:ea typeface="DejaVu Sans"/>
              </a:rPr>
              <a:t>	</a:t>
            </a:r>
            <a:r>
              <a:rPr b="1" lang="en-US" sz="4000" spc="-1" strike="noStrike">
                <a:solidFill>
                  <a:srgbClr val="575f6d"/>
                </a:solidFill>
                <a:latin typeface="Century Schoolbook"/>
                <a:ea typeface="DejaVu Sans"/>
              </a:rPr>
              <a:t>	</a:t>
            </a:r>
            <a:endParaRPr b="0" lang="en-US" sz="4000" spc="-1" strike="noStrike">
              <a:latin typeface="Arial"/>
            </a:endParaRPr>
          </a:p>
          <a:p>
            <a:pPr>
              <a:lnSpc>
                <a:spcPct val="100000"/>
              </a:lnSpc>
              <a:spcBef>
                <a:spcPts val="601"/>
              </a:spcBef>
            </a:pPr>
            <a:r>
              <a:rPr b="1" lang="en-US" sz="4000" spc="-1" strike="noStrike">
                <a:solidFill>
                  <a:srgbClr val="575f6d"/>
                </a:solidFill>
                <a:latin typeface="Century Schoolbook"/>
                <a:ea typeface="DejaVu Sans"/>
              </a:rPr>
              <a:t>                  </a:t>
            </a:r>
            <a:endParaRPr b="0" lang="en-US" sz="4000" spc="-1" strike="noStrike">
              <a:latin typeface="Arial"/>
            </a:endParaRPr>
          </a:p>
          <a:p>
            <a:pPr>
              <a:lnSpc>
                <a:spcPct val="100000"/>
              </a:lnSpc>
              <a:spcBef>
                <a:spcPts val="601"/>
              </a:spcBef>
            </a:pPr>
            <a:endParaRPr b="0" lang="en-US" sz="4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274680"/>
            <a:ext cx="8304840" cy="16293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0" lang="en-US" sz="4000" spc="-1" strike="noStrike" cap="small">
                <a:solidFill>
                  <a:srgbClr val="575f6d"/>
                </a:solidFill>
                <a:latin typeface="Century Schoolbook"/>
                <a:ea typeface="DejaVu Sans"/>
              </a:rPr>
              <a:t> </a:t>
            </a:r>
            <a:r>
              <a:rPr b="1" lang="en-US" sz="4000" spc="-1" strike="noStrike" cap="small">
                <a:solidFill>
                  <a:srgbClr val="575f6d"/>
                </a:solidFill>
                <a:latin typeface="Century Schoolbook"/>
                <a:ea typeface="DejaVu Sans"/>
              </a:rPr>
              <a:t>The Open cv Technology </a:t>
            </a:r>
            <a:endParaRPr b="0" lang="en-US" sz="4000" spc="-1" strike="noStrike">
              <a:latin typeface="Arial"/>
            </a:endParaRPr>
          </a:p>
        </p:txBody>
      </p:sp>
      <p:sp>
        <p:nvSpPr>
          <p:cNvPr id="130" name="CustomShape 2"/>
          <p:cNvSpPr/>
          <p:nvPr/>
        </p:nvSpPr>
        <p:spPr>
          <a:xfrm>
            <a:off x="838080" y="2362320"/>
            <a:ext cx="7161840" cy="34279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601"/>
              </a:spcBef>
            </a:pPr>
            <a:endParaRPr b="0" lang="en-US" sz="1800" spc="-1" strike="noStrike">
              <a:latin typeface="Arial"/>
            </a:endParaRPr>
          </a:p>
          <a:p>
            <a:pPr marL="274320" indent="-272880">
              <a:lnSpc>
                <a:spcPct val="100000"/>
              </a:lnSpc>
              <a:spcBef>
                <a:spcPts val="601"/>
              </a:spcBef>
              <a:buClr>
                <a:srgbClr val="fe8637"/>
              </a:buClr>
              <a:buSzPct val="70000"/>
              <a:buFont typeface="Wingdings" charset="2"/>
              <a:buChar char=""/>
            </a:pPr>
            <a:r>
              <a:rPr b="1" lang="en-US" sz="3600" spc="-1" strike="noStrike">
                <a:solidFill>
                  <a:srgbClr val="000000"/>
                </a:solidFill>
                <a:latin typeface="Century Schoolbook"/>
                <a:ea typeface="DejaVu Sans"/>
              </a:rPr>
              <a:t> </a:t>
            </a:r>
            <a:r>
              <a:rPr b="0" lang="en-US" sz="3600" spc="-1" strike="noStrike">
                <a:solidFill>
                  <a:srgbClr val="000000"/>
                </a:solidFill>
                <a:latin typeface="Century Schoolbook"/>
                <a:ea typeface="DejaVu Sans"/>
              </a:rPr>
              <a:t>OpenCV (Open Source Computer Vision) is a library of programming functions mainly aimed at real-time computer vision. Originally developed by Intel. The library is cross-platform and free for use under the open-source BSD license.</a:t>
            </a:r>
            <a:endParaRPr b="0" lang="en-US" sz="36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3600" spc="-1" strike="noStrike">
                <a:solidFill>
                  <a:srgbClr val="000000"/>
                </a:solidFill>
                <a:latin typeface="Century Schoolbook"/>
                <a:ea typeface="DejaVu Sans"/>
              </a:rPr>
              <a:t>OpenCV supports the deep learning frameworks TensorFlow, Torch/PyTorch and Caffe.</a:t>
            </a:r>
            <a:endParaRPr b="0" lang="en-US" sz="3600" spc="-1" strike="noStrike">
              <a:latin typeface="Arial"/>
            </a:endParaRPr>
          </a:p>
          <a:p>
            <a:pPr>
              <a:lnSpc>
                <a:spcPct val="100000"/>
              </a:lnSpc>
              <a:spcBef>
                <a:spcPts val="601"/>
              </a:spcBef>
            </a:pPr>
            <a:endParaRPr b="0" lang="en-US" sz="3600" spc="-1" strike="noStrike">
              <a:latin typeface="Arial"/>
            </a:endParaRPr>
          </a:p>
          <a:p>
            <a:pPr>
              <a:lnSpc>
                <a:spcPct val="100000"/>
              </a:lnSpc>
              <a:spcBef>
                <a:spcPts val="601"/>
              </a:spcBef>
            </a:pPr>
            <a:endParaRPr b="0" lang="en-US" sz="3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274680"/>
            <a:ext cx="7466400" cy="155304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cap="small">
                <a:solidFill>
                  <a:srgbClr val="575f6d"/>
                </a:solidFill>
                <a:latin typeface="Century Schoolbook"/>
                <a:ea typeface="DejaVu Sans"/>
              </a:rPr>
              <a:t> </a:t>
            </a:r>
            <a:r>
              <a:rPr b="1" lang="en-US" sz="3600" spc="-1" strike="noStrike" cap="small">
                <a:solidFill>
                  <a:srgbClr val="575f6d"/>
                </a:solidFill>
                <a:latin typeface="Century Schoolbook"/>
                <a:ea typeface="DejaVu Sans"/>
              </a:rPr>
              <a:t>The  Python Language</a:t>
            </a:r>
            <a:endParaRPr b="0" lang="en-US" sz="3600" spc="-1" strike="noStrike">
              <a:latin typeface="Arial"/>
            </a:endParaRPr>
          </a:p>
        </p:txBody>
      </p:sp>
      <p:sp>
        <p:nvSpPr>
          <p:cNvPr id="132" name="CustomShape 2"/>
          <p:cNvSpPr/>
          <p:nvPr/>
        </p:nvSpPr>
        <p:spPr>
          <a:xfrm>
            <a:off x="457200" y="2362320"/>
            <a:ext cx="7466400" cy="4110840"/>
          </a:xfrm>
          <a:prstGeom prst="rect">
            <a:avLst/>
          </a:prstGeom>
          <a:noFill/>
          <a:ln>
            <a:noFill/>
          </a:ln>
        </p:spPr>
        <p:style>
          <a:lnRef idx="0"/>
          <a:fillRef idx="0"/>
          <a:effectRef idx="0"/>
          <a:fontRef idx="minor"/>
        </p:style>
        <p:txBody>
          <a:bodyPr lIns="90000" rIns="90000" tIns="45000" bIns="45000"/>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 </a:t>
            </a:r>
            <a:r>
              <a:rPr b="0" lang="en-US" sz="2800" spc="-1" strike="noStrike">
                <a:solidFill>
                  <a:srgbClr val="000000"/>
                </a:solidFill>
                <a:latin typeface="Century Schoolbook"/>
                <a:ea typeface="DejaVu Sans"/>
              </a:rPr>
              <a:t>Python is a general-purpose interpreted, interactive, object-oriented, and high-level programming language. </a:t>
            </a:r>
            <a:endParaRPr b="0" lang="en-US" sz="28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800" spc="-1" strike="noStrike">
                <a:solidFill>
                  <a:srgbClr val="000000"/>
                </a:solidFill>
                <a:latin typeface="Century Schoolbook"/>
                <a:ea typeface="DejaVu Sans"/>
              </a:rPr>
              <a:t>It was created by Guido van Rossum during 1985- 1990.</a:t>
            </a:r>
            <a:endParaRPr b="0" lang="en-US" sz="28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800" spc="-1" strike="noStrike">
                <a:solidFill>
                  <a:srgbClr val="000000"/>
                </a:solidFill>
                <a:latin typeface="Century Schoolbook"/>
                <a:ea typeface="DejaVu Sans"/>
              </a:rPr>
              <a:t> </a:t>
            </a:r>
            <a:r>
              <a:rPr b="0" lang="en-US" sz="2800" spc="-1" strike="noStrike">
                <a:solidFill>
                  <a:srgbClr val="000000"/>
                </a:solidFill>
                <a:latin typeface="Century Schoolbook"/>
                <a:ea typeface="DejaVu Sans"/>
              </a:rPr>
              <a:t>Python source code is also available under the GNU General Public License (GPL).</a:t>
            </a:r>
            <a:r>
              <a:rPr b="0" lang="en-US" sz="2400" spc="-1" strike="noStrike">
                <a:solidFill>
                  <a:srgbClr val="000000"/>
                </a:solidFill>
                <a:latin typeface="Century Schoolbook"/>
                <a:ea typeface="DejaVu Sans"/>
              </a:rPr>
              <a:t> </a:t>
            </a:r>
            <a:endParaRPr b="0" lang="en-US" sz="2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274680"/>
            <a:ext cx="7466400" cy="170532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cap="small">
                <a:solidFill>
                  <a:srgbClr val="575f6d"/>
                </a:solidFill>
                <a:latin typeface="Century Schoolbook"/>
                <a:ea typeface="DejaVu Sans"/>
              </a:rPr>
              <a:t> </a:t>
            </a:r>
            <a:r>
              <a:rPr b="1" lang="en-US" sz="4000" spc="-1" strike="noStrike" cap="small">
                <a:solidFill>
                  <a:srgbClr val="575f6d"/>
                </a:solidFill>
                <a:latin typeface="Century Schoolbook"/>
                <a:ea typeface="DejaVu Sans"/>
              </a:rPr>
              <a:t>The Numpy lib </a:t>
            </a:r>
            <a:endParaRPr b="0" lang="en-US" sz="4000" spc="-1" strike="noStrike">
              <a:latin typeface="Arial"/>
            </a:endParaRPr>
          </a:p>
        </p:txBody>
      </p:sp>
      <p:sp>
        <p:nvSpPr>
          <p:cNvPr id="134" name="CustomShape 2"/>
          <p:cNvSpPr/>
          <p:nvPr/>
        </p:nvSpPr>
        <p:spPr>
          <a:xfrm>
            <a:off x="990720" y="2286000"/>
            <a:ext cx="7771320" cy="3961440"/>
          </a:xfrm>
          <a:prstGeom prst="rect">
            <a:avLst/>
          </a:prstGeom>
          <a:noFill/>
          <a:ln>
            <a:noFill/>
          </a:ln>
        </p:spPr>
        <p:style>
          <a:lnRef idx="0"/>
          <a:fillRef idx="0"/>
          <a:effectRef idx="0"/>
          <a:fontRef idx="minor"/>
        </p:style>
        <p:txBody>
          <a:bodyPr lIns="90000" rIns="90000" tIns="45000" bIns="45000">
            <a:normAutofit/>
          </a:bodyPr>
          <a:p>
            <a:pPr marL="274320" indent="-272880">
              <a:lnSpc>
                <a:spcPct val="100000"/>
              </a:lnSpc>
              <a:spcBef>
                <a:spcPts val="601"/>
              </a:spcBef>
              <a:buClr>
                <a:srgbClr val="fe8637"/>
              </a:buClr>
              <a:buSzPct val="70000"/>
              <a:buFont typeface="Wingdings" charset="2"/>
              <a:buChar char=""/>
            </a:pPr>
            <a:r>
              <a:rPr b="1" lang="en-US" sz="3600" spc="-1" strike="noStrike">
                <a:solidFill>
                  <a:srgbClr val="000000"/>
                </a:solidFill>
                <a:latin typeface="Century Schoolbook"/>
                <a:ea typeface="DejaVu Sans"/>
              </a:rPr>
              <a:t> </a:t>
            </a:r>
            <a:r>
              <a:rPr b="1" lang="en-US" sz="3600" spc="-1" strike="noStrike">
                <a:solidFill>
                  <a:srgbClr val="000000"/>
                </a:solidFill>
                <a:latin typeface="Century Schoolbook"/>
                <a:ea typeface="DejaVu Sans"/>
              </a:rPr>
              <a:t>NumPy is the fundamental package for scientific computing with Python. It contains among other things: a powerful N-dimensional array object</a:t>
            </a:r>
            <a:r>
              <a:rPr b="0" lang="en-US" sz="2400" spc="-1" strike="noStrike">
                <a:solidFill>
                  <a:srgbClr val="000000"/>
                </a:solidFill>
                <a:latin typeface="Century Schoolbook"/>
                <a:ea typeface="DejaVu Sans"/>
              </a:rPr>
              <a:t>.</a:t>
            </a:r>
            <a:endParaRPr b="0" lang="en-US"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228600"/>
            <a:ext cx="7466400" cy="159912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0" lang="en-US" sz="4000" spc="-1" strike="noStrike" cap="small">
                <a:solidFill>
                  <a:srgbClr val="575f6d"/>
                </a:solidFill>
                <a:latin typeface="Century Schoolbook"/>
                <a:ea typeface="DejaVu Sans"/>
              </a:rPr>
              <a:t> </a:t>
            </a:r>
            <a:r>
              <a:rPr b="1" lang="en-US" sz="4000" spc="-1" strike="noStrike" cap="small">
                <a:solidFill>
                  <a:srgbClr val="575f6d"/>
                </a:solidFill>
                <a:latin typeface="Century Schoolbook"/>
                <a:ea typeface="DejaVu Sans"/>
              </a:rPr>
              <a:t>The primary camera</a:t>
            </a:r>
            <a:endParaRPr b="0" lang="en-US" sz="4000" spc="-1" strike="noStrike">
              <a:latin typeface="Arial"/>
            </a:endParaRPr>
          </a:p>
        </p:txBody>
      </p:sp>
      <p:sp>
        <p:nvSpPr>
          <p:cNvPr id="136" name="CustomShape 2"/>
          <p:cNvSpPr/>
          <p:nvPr/>
        </p:nvSpPr>
        <p:spPr>
          <a:xfrm>
            <a:off x="685800" y="2286000"/>
            <a:ext cx="7237800" cy="3123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601"/>
              </a:spcBef>
            </a:pPr>
            <a:endParaRPr b="0" lang="en-US" sz="1800" spc="-1" strike="noStrike">
              <a:latin typeface="Arial"/>
            </a:endParaRPr>
          </a:p>
          <a:p>
            <a:pPr marL="274320" indent="-272880">
              <a:lnSpc>
                <a:spcPct val="100000"/>
              </a:lnSpc>
              <a:spcBef>
                <a:spcPts val="601"/>
              </a:spcBef>
              <a:buClr>
                <a:srgbClr val="fe8637"/>
              </a:buClr>
              <a:buSzPct val="70000"/>
              <a:buFont typeface="Wingdings" charset="2"/>
              <a:buChar char=""/>
            </a:pPr>
            <a:r>
              <a:rPr b="1" lang="en-US" sz="3600" spc="-1" strike="noStrike">
                <a:solidFill>
                  <a:srgbClr val="000000"/>
                </a:solidFill>
                <a:latin typeface="Century Schoolbook"/>
                <a:ea typeface="DejaVu Sans"/>
              </a:rPr>
              <a:t>It is a video camera that feeds or streams its image in real time to or through a computer to a computer network. When "captured" by the computer</a:t>
            </a:r>
            <a:r>
              <a:rPr b="0" lang="en-US" sz="2400" spc="-1" strike="noStrike">
                <a:solidFill>
                  <a:srgbClr val="000000"/>
                </a:solidFill>
                <a:latin typeface="Century Schoolbook"/>
                <a:ea typeface="DejaVu Sans"/>
              </a:rPr>
              <a:t>.</a:t>
            </a:r>
            <a:endParaRPr b="0" lang="en-US" sz="2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274680"/>
            <a:ext cx="7466400" cy="178164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US" sz="4400" spc="-1" strike="noStrike" cap="small">
                <a:solidFill>
                  <a:srgbClr val="575f6d"/>
                </a:solidFill>
                <a:latin typeface="Century Schoolbook"/>
                <a:ea typeface="DejaVu Sans"/>
              </a:rPr>
              <a:t>Main idea to solve the problem</a:t>
            </a:r>
            <a:endParaRPr b="0" lang="en-US" sz="4400" spc="-1" strike="noStrike">
              <a:latin typeface="Arial"/>
            </a:endParaRPr>
          </a:p>
        </p:txBody>
      </p:sp>
      <p:sp>
        <p:nvSpPr>
          <p:cNvPr id="138" name="CustomShape 2"/>
          <p:cNvSpPr/>
          <p:nvPr/>
        </p:nvSpPr>
        <p:spPr>
          <a:xfrm>
            <a:off x="609480" y="2666880"/>
            <a:ext cx="8380800" cy="3275640"/>
          </a:xfrm>
          <a:prstGeom prst="rect">
            <a:avLst/>
          </a:prstGeom>
          <a:noFill/>
          <a:ln>
            <a:noFill/>
          </a:ln>
        </p:spPr>
        <p:style>
          <a:lnRef idx="0"/>
          <a:fillRef idx="0"/>
          <a:effectRef idx="0"/>
          <a:fontRef idx="minor"/>
        </p:style>
        <p:txBody>
          <a:bodyPr lIns="90000" rIns="90000" tIns="45000" bIns="45000">
            <a:normAutofit/>
          </a:bodyPr>
          <a:p>
            <a:pPr marL="274320" indent="-272880">
              <a:lnSpc>
                <a:spcPct val="100000"/>
              </a:lnSpc>
              <a:spcBef>
                <a:spcPts val="601"/>
              </a:spcBef>
              <a:buClr>
                <a:srgbClr val="fe8637"/>
              </a:buClr>
              <a:buSzPct val="70000"/>
              <a:buFont typeface="Wingdings" charset="2"/>
              <a:buChar char=""/>
            </a:pPr>
            <a:r>
              <a:rPr b="1" lang="en-US" sz="3200" spc="-1" strike="noStrike">
                <a:solidFill>
                  <a:srgbClr val="000000"/>
                </a:solidFill>
                <a:latin typeface="Century Schoolbook"/>
                <a:ea typeface="DejaVu Sans"/>
              </a:rPr>
              <a:t>Using machine learning </a:t>
            </a:r>
            <a:endParaRPr b="0" lang="en-US" sz="3200" spc="-1" strike="noStrike">
              <a:latin typeface="Arial"/>
            </a:endParaRPr>
          </a:p>
          <a:p>
            <a:pPr marL="274320" indent="-272880">
              <a:lnSpc>
                <a:spcPct val="100000"/>
              </a:lnSpc>
              <a:spcBef>
                <a:spcPts val="601"/>
              </a:spcBef>
              <a:buClr>
                <a:srgbClr val="fe8637"/>
              </a:buClr>
              <a:buSzPct val="70000"/>
              <a:buFont typeface="Wingdings" charset="2"/>
              <a:buChar char=""/>
            </a:pPr>
            <a:r>
              <a:rPr b="1" lang="en-US" sz="3200" spc="-1" strike="noStrike">
                <a:solidFill>
                  <a:srgbClr val="000000"/>
                </a:solidFill>
                <a:latin typeface="Century Schoolbook"/>
                <a:ea typeface="DejaVu Sans"/>
              </a:rPr>
              <a:t>Haarcascade algorithm</a:t>
            </a:r>
            <a:endParaRPr b="0" lang="en-US" sz="3200" spc="-1" strike="noStrike">
              <a:latin typeface="Arial"/>
            </a:endParaRPr>
          </a:p>
          <a:p>
            <a:pPr marL="274320" indent="-272880">
              <a:lnSpc>
                <a:spcPct val="100000"/>
              </a:lnSpc>
              <a:spcBef>
                <a:spcPts val="601"/>
              </a:spcBef>
              <a:buClr>
                <a:srgbClr val="fe8637"/>
              </a:buClr>
              <a:buSzPct val="70000"/>
              <a:buFont typeface="Wingdings" charset="2"/>
              <a:buChar char=""/>
            </a:pPr>
            <a:r>
              <a:rPr b="1" lang="en-US" sz="3200" spc="-1" strike="noStrike">
                <a:solidFill>
                  <a:srgbClr val="000000"/>
                </a:solidFill>
                <a:latin typeface="Century Schoolbook"/>
                <a:ea typeface="DejaVu Sans"/>
              </a:rPr>
              <a:t>Haarcascade_frontalface_default.xml used</a:t>
            </a:r>
            <a:endParaRPr b="0" lang="en-US" sz="3200" spc="-1" strike="noStrike">
              <a:latin typeface="Arial"/>
            </a:endParaRPr>
          </a:p>
          <a:p>
            <a:pPr marL="274320" indent="-272880">
              <a:lnSpc>
                <a:spcPct val="100000"/>
              </a:lnSpc>
              <a:spcBef>
                <a:spcPts val="601"/>
              </a:spcBef>
            </a:pPr>
            <a:endParaRPr b="0" lang="en-US" sz="3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457200" y="274680"/>
            <a:ext cx="7466400" cy="124812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US" sz="4000" spc="-1" strike="noStrike" cap="small">
                <a:solidFill>
                  <a:srgbClr val="575f6d"/>
                </a:solidFill>
                <a:latin typeface="Century Schoolbook"/>
                <a:ea typeface="DejaVu Sans"/>
              </a:rPr>
              <a:t>Machine learning</a:t>
            </a:r>
            <a:endParaRPr b="0" lang="en-US" sz="4000" spc="-1" strike="noStrike">
              <a:latin typeface="Arial"/>
            </a:endParaRPr>
          </a:p>
        </p:txBody>
      </p:sp>
      <p:sp>
        <p:nvSpPr>
          <p:cNvPr id="140" name="CustomShape 2"/>
          <p:cNvSpPr/>
          <p:nvPr/>
        </p:nvSpPr>
        <p:spPr>
          <a:xfrm>
            <a:off x="762120" y="1905120"/>
            <a:ext cx="7999920" cy="4494600"/>
          </a:xfrm>
          <a:prstGeom prst="rect">
            <a:avLst/>
          </a:prstGeom>
          <a:noFill/>
          <a:ln>
            <a:noFill/>
          </a:ln>
        </p:spPr>
        <p:style>
          <a:lnRef idx="0"/>
          <a:fillRef idx="0"/>
          <a:effectRef idx="0"/>
          <a:fontRef idx="minor"/>
        </p:style>
        <p:txBody>
          <a:bodyPr lIns="90000" rIns="90000" tIns="45000" bIns="45000">
            <a:normAutofit/>
          </a:bodyPr>
          <a:p>
            <a:pPr marL="274320" indent="-272880">
              <a:lnSpc>
                <a:spcPct val="100000"/>
              </a:lnSpc>
              <a:spcBef>
                <a:spcPts val="601"/>
              </a:spcBef>
              <a:buClr>
                <a:srgbClr val="fe8637"/>
              </a:buClr>
              <a:buSzPct val="70000"/>
              <a:buFont typeface="Wingdings" charset="2"/>
              <a:buChar char=""/>
            </a:pPr>
            <a:r>
              <a:rPr b="0" lang="en-US" sz="3600" spc="-1" strike="noStrike">
                <a:solidFill>
                  <a:srgbClr val="000000"/>
                </a:solidFill>
                <a:latin typeface="Century Schoolbook"/>
                <a:ea typeface="DejaVu Sans"/>
              </a:rPr>
              <a:t>Machine learning is the science of getting computers to act without being explicitly programmed.</a:t>
            </a:r>
            <a:endParaRPr b="0" lang="en-US" sz="36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3600" spc="-1" strike="noStrike">
                <a:solidFill>
                  <a:srgbClr val="000000"/>
                </a:solidFill>
                <a:latin typeface="Century Schoolbook"/>
                <a:ea typeface="DejaVu Sans"/>
              </a:rPr>
              <a:t> </a:t>
            </a:r>
            <a:r>
              <a:rPr b="0" lang="en-US" sz="3600" spc="-1" strike="noStrike">
                <a:solidFill>
                  <a:srgbClr val="000000"/>
                </a:solidFill>
                <a:latin typeface="Century Schoolbook"/>
                <a:ea typeface="DejaVu Sans"/>
              </a:rPr>
              <a:t>In the past decade, machine      learning has given us self driving cars, practical speech recognition, effective web search, and a vastly improved understanding of the human genome.</a:t>
            </a:r>
            <a:endParaRPr b="0" lang="en-US" sz="3600" spc="-1" strike="noStrike">
              <a:latin typeface="Arial"/>
            </a:endParaRPr>
          </a:p>
          <a:p>
            <a:pPr>
              <a:lnSpc>
                <a:spcPct val="100000"/>
              </a:lnSpc>
              <a:spcBef>
                <a:spcPts val="601"/>
              </a:spcBef>
            </a:pPr>
            <a:endParaRPr b="0" lang="en-US" sz="3600" spc="-1" strike="noStrike">
              <a:latin typeface="Arial"/>
            </a:endParaRPr>
          </a:p>
          <a:p>
            <a:pPr marL="274320" indent="-272880">
              <a:lnSpc>
                <a:spcPct val="100000"/>
              </a:lnSpc>
              <a:spcBef>
                <a:spcPts val="601"/>
              </a:spcBef>
            </a:pPr>
            <a:endParaRPr b="0" lang="en-US" sz="36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7200" y="254880"/>
            <a:ext cx="7466400" cy="114192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US" sz="4000" spc="-1" strike="noStrike" cap="small">
                <a:solidFill>
                  <a:srgbClr val="575f6d"/>
                </a:solidFill>
                <a:latin typeface="Century Schoolbook"/>
                <a:ea typeface="DejaVu Sans"/>
              </a:rPr>
              <a:t>Haarcascade method</a:t>
            </a:r>
            <a:endParaRPr b="0" lang="en-US" sz="4000" spc="-1" strike="noStrike">
              <a:latin typeface="Arial"/>
            </a:endParaRPr>
          </a:p>
        </p:txBody>
      </p:sp>
      <p:sp>
        <p:nvSpPr>
          <p:cNvPr id="142" name="CustomShape 2"/>
          <p:cNvSpPr/>
          <p:nvPr/>
        </p:nvSpPr>
        <p:spPr>
          <a:xfrm>
            <a:off x="457200" y="1600200"/>
            <a:ext cx="8457120" cy="3961440"/>
          </a:xfrm>
          <a:prstGeom prst="rect">
            <a:avLst/>
          </a:prstGeom>
          <a:noFill/>
          <a:ln>
            <a:noFill/>
          </a:ln>
        </p:spPr>
        <p:style>
          <a:lnRef idx="0"/>
          <a:fillRef idx="0"/>
          <a:effectRef idx="0"/>
          <a:fontRef idx="minor"/>
        </p:style>
        <p:txBody>
          <a:bodyPr lIns="90000" rIns="90000" tIns="45000" bIns="45000">
            <a:normAutofit/>
          </a:bodyPr>
          <a:p>
            <a:pPr marL="274320" indent="-272880">
              <a:lnSpc>
                <a:spcPct val="100000"/>
              </a:lnSpc>
              <a:spcBef>
                <a:spcPts val="601"/>
              </a:spcBef>
              <a:buClr>
                <a:srgbClr val="fe8637"/>
              </a:buClr>
              <a:buSzPct val="70000"/>
              <a:buFont typeface="Wingdings" charset="2"/>
              <a:buChar char=""/>
            </a:pPr>
            <a:r>
              <a:rPr b="0" lang="en-US" sz="3600" spc="-1" strike="noStrike">
                <a:solidFill>
                  <a:srgbClr val="000000"/>
                </a:solidFill>
                <a:latin typeface="Century Schoolbook"/>
                <a:ea typeface="DejaVu Sans"/>
              </a:rPr>
              <a:t>It is an algorithm used in Object Detection using Haar feature-based cascade classifiers is an effective object detection method proposed by Paul Viola and Michael Jones in their paper.</a:t>
            </a:r>
            <a:endParaRPr b="0" lang="en-US" sz="3600" spc="-1" strike="noStrike">
              <a:latin typeface="Arial"/>
            </a:endParaRPr>
          </a:p>
          <a:p>
            <a:pPr>
              <a:lnSpc>
                <a:spcPct val="100000"/>
              </a:lnSpc>
              <a:spcBef>
                <a:spcPts val="601"/>
              </a:spcBef>
            </a:pPr>
            <a:endParaRPr b="0" lang="en-US" sz="3600" spc="-1" strike="noStrike">
              <a:latin typeface="Arial"/>
            </a:endParaRPr>
          </a:p>
          <a:p>
            <a:pPr>
              <a:lnSpc>
                <a:spcPct val="100000"/>
              </a:lnSpc>
              <a:spcBef>
                <a:spcPts val="601"/>
              </a:spcBef>
            </a:pPr>
            <a:endParaRPr b="0" lang="en-US" sz="36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3600" spc="-1" strike="noStrike">
                <a:solidFill>
                  <a:srgbClr val="000000"/>
                </a:solidFill>
                <a:latin typeface="Century Schoolbook"/>
                <a:ea typeface="DejaVu Sans"/>
              </a:rPr>
              <a:t> </a:t>
            </a:r>
            <a:r>
              <a:rPr b="0" lang="en-US" sz="3600" spc="-1" strike="noStrike">
                <a:solidFill>
                  <a:srgbClr val="000000"/>
                </a:solidFill>
                <a:latin typeface="Century Schoolbook"/>
                <a:ea typeface="DejaVu Sans"/>
              </a:rPr>
              <a:t>It is a machine learning based approach where a cascade function is trained from a lot of positive and negative images. It is then used to detect objects in other images. </a:t>
            </a:r>
            <a:endParaRPr b="0" lang="en-US" sz="3600" spc="-1" strike="noStrike">
              <a:latin typeface="Arial"/>
            </a:endParaRPr>
          </a:p>
          <a:p>
            <a:pPr>
              <a:lnSpc>
                <a:spcPct val="100000"/>
              </a:lnSpc>
              <a:spcBef>
                <a:spcPts val="601"/>
              </a:spcBef>
            </a:pPr>
            <a:endParaRPr b="0" lang="en-US" sz="3600" spc="-1" strike="noStrike">
              <a:latin typeface="Arial"/>
            </a:endParaRPr>
          </a:p>
          <a:p>
            <a:pPr>
              <a:lnSpc>
                <a:spcPct val="100000"/>
              </a:lnSpc>
              <a:spcBef>
                <a:spcPts val="601"/>
              </a:spcBef>
            </a:pPr>
            <a:r>
              <a:rPr b="0" lang="en-US" sz="3600" spc="-1" strike="noStrike">
                <a:solidFill>
                  <a:srgbClr val="000000"/>
                </a:solidFill>
                <a:latin typeface="Century Schoolbook"/>
                <a:ea typeface="DejaVu Sans"/>
              </a:rPr>
              <a:t> </a:t>
            </a:r>
            <a:endParaRPr b="0" lang="en-US" sz="36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7200" y="274680"/>
            <a:ext cx="7466400" cy="1141920"/>
          </a:xfrm>
          <a:prstGeom prst="rect">
            <a:avLst/>
          </a:prstGeom>
          <a:noFill/>
          <a:ln>
            <a:noFill/>
          </a:ln>
        </p:spPr>
        <p:style>
          <a:lnRef idx="0"/>
          <a:fillRef idx="0"/>
          <a:effectRef idx="0"/>
          <a:fontRef idx="minor"/>
        </p:style>
        <p:txBody>
          <a:bodyPr lIns="90000" rIns="90000" tIns="45000" bIns="45000" anchor="b"/>
          <a:p>
            <a:pPr>
              <a:lnSpc>
                <a:spcPct val="100000"/>
              </a:lnSpc>
            </a:pPr>
            <a:r>
              <a:rPr b="1" lang="en-US" sz="3000" spc="-1" strike="noStrike" cap="small">
                <a:solidFill>
                  <a:srgbClr val="575f6d"/>
                </a:solidFill>
                <a:latin typeface="Century Schoolbook"/>
                <a:ea typeface="DejaVu Sans"/>
              </a:rPr>
              <a:t>Haarcascade pixel subtraction features</a:t>
            </a:r>
            <a:endParaRPr b="0" lang="en-US" sz="3000" spc="-1" strike="noStrike">
              <a:latin typeface="Arial"/>
            </a:endParaRPr>
          </a:p>
        </p:txBody>
      </p:sp>
      <p:pic>
        <p:nvPicPr>
          <p:cNvPr id="144" name="Content Placeholder 3" descr=""/>
          <p:cNvPicPr/>
          <p:nvPr/>
        </p:nvPicPr>
        <p:blipFill>
          <a:blip r:embed="rId1"/>
          <a:stretch/>
        </p:blipFill>
        <p:spPr>
          <a:xfrm>
            <a:off x="1371600" y="2286000"/>
            <a:ext cx="5104440" cy="327564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57200" y="274680"/>
            <a:ext cx="7466400" cy="1141920"/>
          </a:xfrm>
          <a:prstGeom prst="rect">
            <a:avLst/>
          </a:prstGeom>
          <a:noFill/>
          <a:ln>
            <a:noFill/>
          </a:ln>
        </p:spPr>
        <p:style>
          <a:lnRef idx="0"/>
          <a:fillRef idx="0"/>
          <a:effectRef idx="0"/>
          <a:fontRef idx="minor"/>
        </p:style>
        <p:txBody>
          <a:bodyPr lIns="90000" rIns="90000" tIns="45000" bIns="45000" anchor="b"/>
          <a:p>
            <a:pPr>
              <a:lnSpc>
                <a:spcPct val="100000"/>
              </a:lnSpc>
            </a:pPr>
            <a:r>
              <a:rPr b="1" lang="en-US" sz="3000" spc="-1" strike="noStrike" cap="small">
                <a:solidFill>
                  <a:srgbClr val="575f6d"/>
                </a:solidFill>
                <a:latin typeface="Century Schoolbook"/>
                <a:ea typeface="DejaVu Sans"/>
              </a:rPr>
              <a:t>Haarcascsde pixel subtraction for face detection</a:t>
            </a:r>
            <a:endParaRPr b="0" lang="en-US" sz="3000" spc="-1" strike="noStrike">
              <a:latin typeface="Arial"/>
            </a:endParaRPr>
          </a:p>
        </p:txBody>
      </p:sp>
      <p:pic>
        <p:nvPicPr>
          <p:cNvPr id="146" name="Content Placeholder 3" descr=""/>
          <p:cNvPicPr/>
          <p:nvPr/>
        </p:nvPicPr>
        <p:blipFill>
          <a:blip r:embed="rId1"/>
          <a:stretch/>
        </p:blipFill>
        <p:spPr>
          <a:xfrm>
            <a:off x="1523880" y="2362320"/>
            <a:ext cx="5015160" cy="3118320"/>
          </a:xfrm>
          <a:prstGeom prst="rect">
            <a:avLst/>
          </a:prstGeom>
          <a:ln w="228600">
            <a:solidFill>
              <a:srgbClr val="000000"/>
            </a:solidFill>
            <a:miter/>
          </a:ln>
          <a:effectLst>
            <a:innerShdw blurRad="76200">
              <a:srgbClr val="000000"/>
            </a:innerShdw>
          </a:effectLst>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80880" y="152280"/>
            <a:ext cx="7466400" cy="132444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US" sz="3200" spc="-1" strike="noStrike" cap="small">
                <a:solidFill>
                  <a:srgbClr val="575f6d"/>
                </a:solidFill>
                <a:latin typeface="Century Schoolbook"/>
                <a:ea typeface="DejaVu Sans"/>
              </a:rPr>
              <a:t>_</a:t>
            </a:r>
            <a:r>
              <a:rPr b="1" lang="en-US" sz="3600" spc="-1" strike="noStrike" cap="small">
                <a:solidFill>
                  <a:srgbClr val="575f6d"/>
                </a:solidFill>
                <a:latin typeface="Century Schoolbook"/>
                <a:ea typeface="DejaVu Sans"/>
              </a:rPr>
              <a:t>frontalface_default.xml </a:t>
            </a:r>
            <a:endParaRPr b="0" lang="en-US" sz="3600" spc="-1" strike="noStrike">
              <a:latin typeface="Arial"/>
            </a:endParaRPr>
          </a:p>
        </p:txBody>
      </p:sp>
      <p:sp>
        <p:nvSpPr>
          <p:cNvPr id="148" name="CustomShape 2"/>
          <p:cNvSpPr/>
          <p:nvPr/>
        </p:nvSpPr>
        <p:spPr>
          <a:xfrm>
            <a:off x="457200" y="2666880"/>
            <a:ext cx="7466400" cy="3805920"/>
          </a:xfrm>
          <a:prstGeom prst="rect">
            <a:avLst/>
          </a:prstGeom>
          <a:noFill/>
          <a:ln>
            <a:noFill/>
          </a:ln>
        </p:spPr>
        <p:style>
          <a:lnRef idx="0"/>
          <a:fillRef idx="0"/>
          <a:effectRef idx="0"/>
          <a:fontRef idx="minor"/>
        </p:style>
        <p:txBody>
          <a:bodyPr lIns="90000" rIns="90000" tIns="45000" bIns="45000">
            <a:normAutofit/>
          </a:bodyPr>
          <a:p>
            <a:pPr marL="274320" indent="-272880">
              <a:lnSpc>
                <a:spcPct val="100000"/>
              </a:lnSpc>
              <a:spcBef>
                <a:spcPts val="601"/>
              </a:spcBef>
              <a:buClr>
                <a:srgbClr val="fe8637"/>
              </a:buClr>
              <a:buSzPct val="70000"/>
              <a:buFont typeface="Wingdings" charset="2"/>
              <a:buChar char=""/>
            </a:pPr>
            <a:r>
              <a:rPr b="0" lang="en-US" sz="2800" spc="-1" strike="noStrike">
                <a:solidFill>
                  <a:srgbClr val="000000"/>
                </a:solidFill>
                <a:latin typeface="Century Schoolbook"/>
                <a:ea typeface="DejaVu Sans"/>
              </a:rPr>
              <a:t>A Haar Cascade is basically a classifier which is used to detect particular objects from the source. </a:t>
            </a:r>
            <a:endParaRPr b="0" lang="en-US" sz="28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800" spc="-1" strike="noStrike">
                <a:solidFill>
                  <a:srgbClr val="000000"/>
                </a:solidFill>
                <a:latin typeface="Century Schoolbook"/>
                <a:ea typeface="DejaVu Sans"/>
              </a:rPr>
              <a:t>The haarcascade_frontalface_default.xml is a haar cascade designed by OpenCV to detect the frontal face.</a:t>
            </a:r>
            <a:endParaRPr b="0" lang="en-US" sz="2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57200" y="274680"/>
            <a:ext cx="7466400" cy="114192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000" spc="-1" strike="noStrike" cap="small">
                <a:solidFill>
                  <a:srgbClr val="575f6d"/>
                </a:solidFill>
                <a:latin typeface="Century Schoolbook"/>
                <a:ea typeface="DejaVu Sans"/>
              </a:rPr>
              <a:t>Outline</a:t>
            </a:r>
            <a:br/>
            <a:endParaRPr b="0" lang="en-US" sz="3000" spc="-1" strike="noStrike">
              <a:latin typeface="Arial"/>
            </a:endParaRPr>
          </a:p>
        </p:txBody>
      </p:sp>
      <p:sp>
        <p:nvSpPr>
          <p:cNvPr id="113" name="CustomShape 2"/>
          <p:cNvSpPr/>
          <p:nvPr/>
        </p:nvSpPr>
        <p:spPr>
          <a:xfrm>
            <a:off x="457200" y="1600200"/>
            <a:ext cx="7466400" cy="4872600"/>
          </a:xfrm>
          <a:prstGeom prst="rect">
            <a:avLst/>
          </a:prstGeom>
          <a:noFill/>
          <a:ln>
            <a:noFill/>
          </a:ln>
        </p:spPr>
        <p:style>
          <a:lnRef idx="0"/>
          <a:fillRef idx="0"/>
          <a:effectRef idx="0"/>
          <a:fontRef idx="minor"/>
        </p:style>
        <p:txBody>
          <a:bodyPr lIns="90000" rIns="90000" tIns="45000" bIns="45000">
            <a:normAutofit/>
          </a:bodyPr>
          <a:p>
            <a:pPr marL="274320" indent="-272880">
              <a:lnSpc>
                <a:spcPct val="100000"/>
              </a:lnSpc>
              <a:spcBef>
                <a:spcPts val="601"/>
              </a:spcBef>
              <a:buClr>
                <a:srgbClr val="fe8637"/>
              </a:buClr>
              <a:buSzPct val="70000"/>
              <a:buFont typeface="Wingdings" charset="2"/>
              <a:buChar char=""/>
            </a:pPr>
            <a:r>
              <a:rPr b="1" lang="en-US" sz="2400" spc="-1" strike="noStrike">
                <a:solidFill>
                  <a:srgbClr val="000000"/>
                </a:solidFill>
                <a:latin typeface="Century Schoolbook"/>
                <a:ea typeface="DejaVu Sans"/>
              </a:rPr>
              <a:t>Introduction </a:t>
            </a: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1" lang="en-US" sz="2400" spc="-1" strike="noStrike">
                <a:solidFill>
                  <a:srgbClr val="000000"/>
                </a:solidFill>
                <a:latin typeface="Century Schoolbook"/>
                <a:ea typeface="DejaVu Sans"/>
              </a:rPr>
              <a:t>History </a:t>
            </a: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1" lang="en-US" sz="2400" spc="-1" strike="noStrike">
                <a:solidFill>
                  <a:srgbClr val="000000"/>
                </a:solidFill>
                <a:latin typeface="Century Schoolbook"/>
                <a:ea typeface="DejaVu Sans"/>
              </a:rPr>
              <a:t>Facial Recognition</a:t>
            </a: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1" lang="en-US" sz="2400" spc="-1" strike="noStrike">
                <a:solidFill>
                  <a:srgbClr val="000000"/>
                </a:solidFill>
                <a:latin typeface="Century Schoolbook"/>
                <a:ea typeface="DejaVu Sans"/>
              </a:rPr>
              <a:t>Technology Used</a:t>
            </a: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1" lang="en-US" sz="2400" spc="-1" strike="noStrike">
                <a:solidFill>
                  <a:srgbClr val="000000"/>
                </a:solidFill>
                <a:latin typeface="Century Schoolbook"/>
                <a:ea typeface="DejaVu Sans"/>
              </a:rPr>
              <a:t>Applications</a:t>
            </a: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1" lang="en-US" sz="2400" spc="-1" strike="noStrike">
                <a:solidFill>
                  <a:srgbClr val="000000"/>
                </a:solidFill>
                <a:latin typeface="Century Schoolbook"/>
                <a:ea typeface="DejaVu Sans"/>
              </a:rPr>
              <a:t>Conclusion</a:t>
            </a: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1" lang="en-US" sz="2400" spc="-1" strike="noStrike">
                <a:solidFill>
                  <a:srgbClr val="000000"/>
                </a:solidFill>
                <a:latin typeface="Century Schoolbook"/>
                <a:ea typeface="DejaVu Sans"/>
              </a:rPr>
              <a:t>References</a:t>
            </a: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457200" y="274680"/>
            <a:ext cx="7466400" cy="1141920"/>
          </a:xfrm>
          <a:prstGeom prst="rect">
            <a:avLst/>
          </a:prstGeom>
          <a:noFill/>
          <a:ln>
            <a:noFill/>
          </a:ln>
        </p:spPr>
        <p:style>
          <a:lnRef idx="0"/>
          <a:fillRef idx="0"/>
          <a:effectRef idx="0"/>
          <a:fontRef idx="minor"/>
        </p:style>
        <p:txBody>
          <a:bodyPr lIns="90000" rIns="90000" tIns="45000" bIns="45000" anchor="b"/>
          <a:p>
            <a:pPr>
              <a:lnSpc>
                <a:spcPct val="100000"/>
              </a:lnSpc>
            </a:pPr>
            <a:r>
              <a:rPr b="1" lang="en-US" sz="3000" spc="-1" strike="noStrike" cap="small">
                <a:solidFill>
                  <a:srgbClr val="575f6d"/>
                </a:solidFill>
                <a:latin typeface="Century Schoolbook"/>
                <a:ea typeface="DejaVu Sans"/>
              </a:rPr>
              <a:t>Applications</a:t>
            </a:r>
            <a:br/>
            <a:endParaRPr b="0" lang="en-US" sz="3000" spc="-1" strike="noStrike">
              <a:latin typeface="Arial"/>
            </a:endParaRPr>
          </a:p>
        </p:txBody>
      </p:sp>
      <p:sp>
        <p:nvSpPr>
          <p:cNvPr id="150" name="CustomShape 2"/>
          <p:cNvSpPr/>
          <p:nvPr/>
        </p:nvSpPr>
        <p:spPr>
          <a:xfrm>
            <a:off x="457200" y="1600200"/>
            <a:ext cx="7466400" cy="4872600"/>
          </a:xfrm>
          <a:prstGeom prst="rect">
            <a:avLst/>
          </a:prstGeom>
          <a:noFill/>
          <a:ln>
            <a:noFill/>
          </a:ln>
        </p:spPr>
        <p:style>
          <a:lnRef idx="0"/>
          <a:fillRef idx="0"/>
          <a:effectRef idx="0"/>
          <a:fontRef idx="minor"/>
        </p:style>
        <p:txBody>
          <a:bodyPr lIns="90000" rIns="90000" tIns="45000" bIns="45000">
            <a:normAutofit/>
          </a:bodyPr>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Security/Counterterrorism. Access control, comparing surveillance images to Know terrorist. </a:t>
            </a: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Day Care: Verify identity of individuals picking up the children. </a:t>
            </a: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Residential Security: Alert homeowners of approaching personnel </a:t>
            </a: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Voter verification: Where eligible politicians are required to verify their identity during a voting process this is intended to stop  voting where the vote may not go as expected.  Banking using ATM: The software is able to quickly verify a customer’s face. </a:t>
            </a:r>
            <a:endParaRPr b="0" lang="en-US" sz="2400" spc="-1" strike="noStrike">
              <a:latin typeface="Arial"/>
            </a:endParaRPr>
          </a:p>
          <a:p>
            <a:pPr>
              <a:lnSpc>
                <a:spcPct val="100000"/>
              </a:lnSpc>
              <a:spcBef>
                <a:spcPts val="601"/>
              </a:spcBef>
            </a:pPr>
            <a:endParaRPr b="0" lang="en-US" sz="24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57200" y="274680"/>
            <a:ext cx="7466400" cy="1141920"/>
          </a:xfrm>
          <a:prstGeom prst="rect">
            <a:avLst/>
          </a:prstGeom>
          <a:noFill/>
          <a:ln>
            <a:noFill/>
          </a:ln>
        </p:spPr>
        <p:style>
          <a:lnRef idx="0"/>
          <a:fillRef idx="0"/>
          <a:effectRef idx="0"/>
          <a:fontRef idx="minor"/>
        </p:style>
        <p:txBody>
          <a:bodyPr lIns="90000" rIns="90000" tIns="45000" bIns="45000" anchor="b"/>
          <a:p>
            <a:pPr>
              <a:lnSpc>
                <a:spcPct val="100000"/>
              </a:lnSpc>
            </a:pPr>
            <a:r>
              <a:rPr b="1" lang="en-US" sz="3000" spc="-1" strike="noStrike" cap="small">
                <a:solidFill>
                  <a:srgbClr val="575f6d"/>
                </a:solidFill>
                <a:latin typeface="Century Schoolbook"/>
                <a:ea typeface="DejaVu Sans"/>
              </a:rPr>
              <a:t>Conclusion</a:t>
            </a:r>
            <a:br/>
            <a:endParaRPr b="0" lang="en-US" sz="3000" spc="-1" strike="noStrike">
              <a:latin typeface="Arial"/>
            </a:endParaRPr>
          </a:p>
        </p:txBody>
      </p:sp>
      <p:sp>
        <p:nvSpPr>
          <p:cNvPr id="152" name="CustomShape 2"/>
          <p:cNvSpPr/>
          <p:nvPr/>
        </p:nvSpPr>
        <p:spPr>
          <a:xfrm>
            <a:off x="457200" y="1600200"/>
            <a:ext cx="7466400" cy="4872600"/>
          </a:xfrm>
          <a:prstGeom prst="rect">
            <a:avLst/>
          </a:prstGeom>
          <a:noFill/>
          <a:ln>
            <a:noFill/>
          </a:ln>
        </p:spPr>
        <p:style>
          <a:lnRef idx="0"/>
          <a:fillRef idx="0"/>
          <a:effectRef idx="0"/>
          <a:fontRef idx="minor"/>
        </p:style>
        <p:txBody>
          <a:bodyPr lIns="90000" rIns="90000" tIns="45000" bIns="45000"/>
          <a:p>
            <a:pPr>
              <a:lnSpc>
                <a:spcPct val="100000"/>
              </a:lnSpc>
              <a:spcBef>
                <a:spcPts val="601"/>
              </a:spcBef>
            </a:pPr>
            <a:endParaRPr b="0" lang="en-US" sz="18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Factors such as environmental changes and mild changes in appearance impact the technology to a greater degree than many expect.</a:t>
            </a:r>
            <a:endParaRPr b="0" lang="en-US" sz="2400" spc="-1" strike="noStrike">
              <a:latin typeface="Arial"/>
            </a:endParaRPr>
          </a:p>
          <a:p>
            <a:pPr>
              <a:lnSpc>
                <a:spcPct val="100000"/>
              </a:lnSpc>
              <a:spcBef>
                <a:spcPts val="601"/>
              </a:spcBef>
            </a:pPr>
            <a:endParaRPr b="0" lang="en-US" sz="2400" spc="-1" strike="noStrike">
              <a:latin typeface="Arial"/>
            </a:endParaRPr>
          </a:p>
          <a:p>
            <a:pPr>
              <a:lnSpc>
                <a:spcPct val="100000"/>
              </a:lnSpc>
              <a:spcBef>
                <a:spcPts val="601"/>
              </a:spcBef>
            </a:pP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For implementations where the biometric system must verify and identify users reliably over time, facial scan can be a very difficult, but not impossible, technology to implement successfully.</a:t>
            </a:r>
            <a:endParaRPr b="0" lang="en-US" sz="2400" spc="-1" strike="noStrike">
              <a:latin typeface="Arial"/>
            </a:endParaRPr>
          </a:p>
          <a:p>
            <a:pPr>
              <a:lnSpc>
                <a:spcPct val="100000"/>
              </a:lnSpc>
              <a:spcBef>
                <a:spcPts val="601"/>
              </a:spcBef>
            </a:pPr>
            <a:endParaRPr b="0" lang="en-US" sz="2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457200" y="274680"/>
            <a:ext cx="7466400" cy="1141920"/>
          </a:xfrm>
          <a:prstGeom prst="rect">
            <a:avLst/>
          </a:prstGeom>
          <a:noFill/>
          <a:ln>
            <a:noFill/>
          </a:ln>
        </p:spPr>
        <p:style>
          <a:lnRef idx="0"/>
          <a:fillRef idx="0"/>
          <a:effectRef idx="0"/>
          <a:fontRef idx="minor"/>
        </p:style>
        <p:txBody>
          <a:bodyPr lIns="90000" rIns="90000" tIns="45000" bIns="45000" anchor="b"/>
          <a:p>
            <a:pPr>
              <a:lnSpc>
                <a:spcPct val="100000"/>
              </a:lnSpc>
            </a:pPr>
            <a:r>
              <a:rPr b="1" lang="en-US" sz="3000" spc="-1" strike="noStrike" cap="small">
                <a:solidFill>
                  <a:srgbClr val="575f6d"/>
                </a:solidFill>
                <a:latin typeface="Century Schoolbook"/>
                <a:ea typeface="DejaVu Sans"/>
              </a:rPr>
              <a:t>References</a:t>
            </a:r>
            <a:br/>
            <a:endParaRPr b="0" lang="en-US" sz="3000" spc="-1" strike="noStrike">
              <a:latin typeface="Arial"/>
            </a:endParaRPr>
          </a:p>
        </p:txBody>
      </p:sp>
      <p:sp>
        <p:nvSpPr>
          <p:cNvPr id="154" name="CustomShape 2"/>
          <p:cNvSpPr/>
          <p:nvPr/>
        </p:nvSpPr>
        <p:spPr>
          <a:xfrm>
            <a:off x="457200" y="1600200"/>
            <a:ext cx="7466400" cy="4872600"/>
          </a:xfrm>
          <a:prstGeom prst="rect">
            <a:avLst/>
          </a:prstGeom>
          <a:noFill/>
          <a:ln>
            <a:noFill/>
          </a:ln>
        </p:spPr>
        <p:style>
          <a:lnRef idx="0"/>
          <a:fillRef idx="0"/>
          <a:effectRef idx="0"/>
          <a:fontRef idx="minor"/>
        </p:style>
        <p:txBody>
          <a:bodyPr lIns="90000" rIns="90000" tIns="45000" bIns="45000"/>
          <a:p>
            <a:pPr marL="274320" indent="-272880">
              <a:lnSpc>
                <a:spcPct val="100000"/>
              </a:lnSpc>
              <a:spcBef>
                <a:spcPts val="601"/>
              </a:spcBef>
              <a:buClr>
                <a:srgbClr val="fe8637"/>
              </a:buClr>
              <a:buSzPct val="70000"/>
              <a:buFont typeface="Wingdings" charset="2"/>
              <a:buChar char=""/>
            </a:pPr>
            <a:r>
              <a:rPr b="0" lang="en-US" sz="2400" spc="-1" strike="noStrike" u="sng">
                <a:solidFill>
                  <a:srgbClr val="d2611c"/>
                </a:solidFill>
                <a:uFillTx/>
                <a:latin typeface="Century Schoolbook"/>
                <a:ea typeface="DejaVu Sans"/>
                <a:hlinkClick r:id="rId1"/>
              </a:rPr>
              <a:t>www.biometricgroup.com/wiley</a:t>
            </a:r>
            <a:endParaRPr b="0" lang="en-US" sz="2400" spc="-1" strike="noStrike">
              <a:latin typeface="Arial"/>
            </a:endParaRPr>
          </a:p>
          <a:p>
            <a:pPr>
              <a:lnSpc>
                <a:spcPct val="100000"/>
              </a:lnSpc>
              <a:spcBef>
                <a:spcPts val="601"/>
              </a:spcBef>
            </a:pP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Biometrics- identify verification in a networked world by Samir Nanavati, Micheal Thieme and </a:t>
            </a:r>
            <a:endParaRPr b="0" lang="en-US" sz="2400" spc="-1" strike="noStrike">
              <a:latin typeface="Arial"/>
            </a:endParaRPr>
          </a:p>
          <a:p>
            <a:pPr>
              <a:lnSpc>
                <a:spcPct val="100000"/>
              </a:lnSpc>
              <a:spcBef>
                <a:spcPts val="601"/>
              </a:spcBef>
            </a:pPr>
            <a:r>
              <a:rPr b="0" lang="en-US" sz="2400" spc="-1" strike="noStrike">
                <a:solidFill>
                  <a:srgbClr val="000000"/>
                </a:solidFill>
                <a:latin typeface="Century Schoolbook"/>
                <a:ea typeface="DejaVu Sans"/>
              </a:rPr>
              <a:t>   </a:t>
            </a:r>
            <a:r>
              <a:rPr b="0" lang="en-US" sz="2400" spc="-1" strike="noStrike">
                <a:solidFill>
                  <a:srgbClr val="000000"/>
                </a:solidFill>
                <a:latin typeface="Century Schoolbook"/>
                <a:ea typeface="DejaVu Sans"/>
              </a:rPr>
              <a:t>Raj Nanavati.</a:t>
            </a:r>
            <a:endParaRPr b="0" lang="en-US" sz="2400" spc="-1" strike="noStrike">
              <a:latin typeface="Arial"/>
            </a:endParaRPr>
          </a:p>
          <a:p>
            <a:pPr>
              <a:lnSpc>
                <a:spcPct val="100000"/>
              </a:lnSpc>
              <a:spcBef>
                <a:spcPts val="601"/>
              </a:spcBef>
            </a:pP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History- www.biometrics.gov.</a:t>
            </a:r>
            <a:endParaRPr b="0" lang="en-US" sz="2400" spc="-1" strike="noStrike">
              <a:latin typeface="Arial"/>
            </a:endParaRPr>
          </a:p>
          <a:p>
            <a:pPr>
              <a:lnSpc>
                <a:spcPct val="100000"/>
              </a:lnSpc>
              <a:spcBef>
                <a:spcPts val="601"/>
              </a:spcBef>
            </a:pPr>
            <a:endParaRPr b="0" lang="en-US" sz="2400" spc="-1" strike="noStrike">
              <a:latin typeface="Arial"/>
            </a:endParaRPr>
          </a:p>
          <a:p>
            <a:pPr>
              <a:lnSpc>
                <a:spcPct val="100000"/>
              </a:lnSpc>
              <a:spcBef>
                <a:spcPts val="601"/>
              </a:spcBef>
            </a:pPr>
            <a:endParaRPr b="0" lang="en-US" sz="24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457200" y="274680"/>
            <a:ext cx="7466400" cy="114192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000" spc="-1" strike="noStrike" cap="small">
                <a:solidFill>
                  <a:srgbClr val="575f6d"/>
                </a:solidFill>
                <a:latin typeface="Century Schoolbook"/>
                <a:ea typeface="DejaVu Sans"/>
              </a:rPr>
              <a:t>  </a:t>
            </a:r>
            <a:endParaRPr b="0" lang="en-US" sz="3000" spc="-1" strike="noStrike">
              <a:latin typeface="Arial"/>
            </a:endParaRPr>
          </a:p>
        </p:txBody>
      </p:sp>
      <p:pic>
        <p:nvPicPr>
          <p:cNvPr id="156" name="Content Placeholder 3" descr=""/>
          <p:cNvPicPr/>
          <p:nvPr/>
        </p:nvPicPr>
        <p:blipFill>
          <a:blip r:embed="rId1"/>
          <a:stretch/>
        </p:blipFill>
        <p:spPr>
          <a:xfrm>
            <a:off x="228600" y="990720"/>
            <a:ext cx="8383320" cy="472320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57200" y="274680"/>
            <a:ext cx="7466400" cy="16293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US" sz="4000" spc="-1" strike="noStrike" cap="small">
                <a:solidFill>
                  <a:srgbClr val="575f6d"/>
                </a:solidFill>
                <a:latin typeface="Century Schoolbook"/>
                <a:ea typeface="DejaVu Sans"/>
              </a:rPr>
              <a:t> </a:t>
            </a:r>
            <a:r>
              <a:rPr b="1" lang="en-US" sz="4000" spc="-1" strike="noStrike" cap="small">
                <a:solidFill>
                  <a:srgbClr val="575f6d"/>
                </a:solidFill>
                <a:latin typeface="Century Schoolbook"/>
                <a:ea typeface="DejaVu Sans"/>
              </a:rPr>
              <a:t>INTRODUCTION</a:t>
            </a:r>
            <a:endParaRPr b="0" lang="en-US" sz="4000" spc="-1" strike="noStrike">
              <a:latin typeface="Arial"/>
            </a:endParaRPr>
          </a:p>
        </p:txBody>
      </p:sp>
      <p:sp>
        <p:nvSpPr>
          <p:cNvPr id="115" name="CustomShape 2"/>
          <p:cNvSpPr/>
          <p:nvPr/>
        </p:nvSpPr>
        <p:spPr>
          <a:xfrm>
            <a:off x="914400" y="2438280"/>
            <a:ext cx="7237800" cy="4110840"/>
          </a:xfrm>
          <a:prstGeom prst="rect">
            <a:avLst/>
          </a:prstGeom>
          <a:noFill/>
          <a:ln>
            <a:noFill/>
          </a:ln>
        </p:spPr>
        <p:style>
          <a:lnRef idx="0"/>
          <a:fillRef idx="0"/>
          <a:effectRef idx="0"/>
          <a:fontRef idx="minor"/>
        </p:style>
        <p:txBody>
          <a:bodyPr lIns="90000" rIns="90000" tIns="45000" bIns="45000"/>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Everyday actions are increasingly being handled electronically, instead of pencil and paper or face to face.</a:t>
            </a:r>
            <a:endParaRPr b="0" lang="en-US" sz="2400" spc="-1" strike="noStrike">
              <a:latin typeface="Arial"/>
            </a:endParaRPr>
          </a:p>
          <a:p>
            <a:pPr>
              <a:lnSpc>
                <a:spcPct val="100000"/>
              </a:lnSpc>
              <a:spcBef>
                <a:spcPts val="601"/>
              </a:spcBef>
            </a:pPr>
            <a:endParaRPr b="0" lang="en-US" sz="2400" spc="-1" strike="noStrike">
              <a:latin typeface="Arial"/>
            </a:endParaRPr>
          </a:p>
          <a:p>
            <a:pPr>
              <a:lnSpc>
                <a:spcPct val="100000"/>
              </a:lnSpc>
              <a:spcBef>
                <a:spcPts val="601"/>
              </a:spcBef>
            </a:pP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This growth in electronic transactions  results in great demand for fast and accurate user identification and authentication.</a:t>
            </a:r>
            <a:endParaRPr b="0" lang="en-US"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254880"/>
            <a:ext cx="7466400" cy="114192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000" spc="-1" strike="noStrike" cap="small">
                <a:solidFill>
                  <a:srgbClr val="575f6d"/>
                </a:solidFill>
                <a:latin typeface="Century Schoolbook"/>
                <a:ea typeface="DejaVu Sans"/>
              </a:rPr>
              <a:t> </a:t>
            </a:r>
            <a:endParaRPr b="0" lang="en-US" sz="3000" spc="-1" strike="noStrike">
              <a:latin typeface="Arial"/>
            </a:endParaRPr>
          </a:p>
        </p:txBody>
      </p:sp>
      <p:sp>
        <p:nvSpPr>
          <p:cNvPr id="117" name="CustomShape 2"/>
          <p:cNvSpPr/>
          <p:nvPr/>
        </p:nvSpPr>
        <p:spPr>
          <a:xfrm>
            <a:off x="1066680" y="1143000"/>
            <a:ext cx="6856920" cy="5329800"/>
          </a:xfrm>
          <a:prstGeom prst="rect">
            <a:avLst/>
          </a:prstGeom>
          <a:noFill/>
          <a:ln>
            <a:noFill/>
          </a:ln>
        </p:spPr>
        <p:style>
          <a:lnRef idx="0"/>
          <a:fillRef idx="0"/>
          <a:effectRef idx="0"/>
          <a:fontRef idx="minor"/>
        </p:style>
        <p:txBody>
          <a:bodyPr lIns="90000" rIns="90000" tIns="45000" bIns="45000">
            <a:normAutofit/>
          </a:bodyPr>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Access codes for buildings, banks accounts and computer systems often use PIN's for identification and security clearances</a:t>
            </a:r>
            <a:endParaRPr b="0" lang="en-US" sz="2400" spc="-1" strike="noStrike">
              <a:latin typeface="Arial"/>
            </a:endParaRPr>
          </a:p>
          <a:p>
            <a:pPr>
              <a:lnSpc>
                <a:spcPct val="100000"/>
              </a:lnSpc>
              <a:spcBef>
                <a:spcPts val="601"/>
              </a:spcBef>
            </a:pPr>
            <a:endParaRPr b="0" lang="en-US" sz="2400" spc="-1" strike="noStrike">
              <a:latin typeface="Arial"/>
            </a:endParaRPr>
          </a:p>
          <a:p>
            <a:pPr>
              <a:lnSpc>
                <a:spcPct val="100000"/>
              </a:lnSpc>
              <a:spcBef>
                <a:spcPts val="601"/>
              </a:spcBef>
            </a:pP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Using the proper PIN gains access, but the user of the PIN is not verified. When credit and ATM cards are lost or stolen, an unauthorized user can often come up with the correct personal codes.</a:t>
            </a:r>
            <a:endParaRPr b="0" lang="en-US" sz="2400" spc="-1" strike="noStrike">
              <a:latin typeface="Arial"/>
            </a:endParaRPr>
          </a:p>
        </p:txBody>
      </p:sp>
      <p:sp>
        <p:nvSpPr>
          <p:cNvPr id="118" name="CustomShape 3"/>
          <p:cNvSpPr/>
          <p:nvPr/>
        </p:nvSpPr>
        <p:spPr>
          <a:xfrm>
            <a:off x="457200" y="274680"/>
            <a:ext cx="7466400" cy="114192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1" lang="en-US" sz="3000" spc="-1" strike="noStrike" cap="small">
                <a:solidFill>
                  <a:srgbClr val="575f6d"/>
                </a:solidFill>
                <a:latin typeface="Century Schoolbook"/>
                <a:ea typeface="DejaVu Sans"/>
              </a:rPr>
              <a:t>	</a:t>
            </a:r>
            <a:r>
              <a:rPr b="1" lang="en-US" sz="3000" spc="-1" strike="noStrike" cap="small">
                <a:solidFill>
                  <a:srgbClr val="575f6d"/>
                </a:solidFill>
                <a:latin typeface="Century Schoolbook"/>
                <a:ea typeface="DejaVu Sans"/>
              </a:rPr>
              <a:t>	</a:t>
            </a:r>
            <a:r>
              <a:rPr b="1" lang="en-US" sz="3000" spc="-1" strike="noStrike" cap="small">
                <a:solidFill>
                  <a:srgbClr val="575f6d"/>
                </a:solidFill>
                <a:latin typeface="Century Schoolbook"/>
                <a:ea typeface="DejaVu Sans"/>
              </a:rPr>
              <a:t>Contd…</a:t>
            </a:r>
            <a:br/>
            <a:endParaRPr b="0" lang="en-US" sz="3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57200" y="274680"/>
            <a:ext cx="7466400" cy="114192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000" spc="-1" strike="noStrike" cap="small">
                <a:solidFill>
                  <a:srgbClr val="575f6d"/>
                </a:solidFill>
                <a:latin typeface="Century Schoolbook"/>
                <a:ea typeface="DejaVu Sans"/>
              </a:rPr>
              <a:t>Facial Recognition ???</a:t>
            </a:r>
            <a:br/>
            <a:endParaRPr b="0" lang="en-US" sz="3000" spc="-1" strike="noStrike">
              <a:latin typeface="Arial"/>
            </a:endParaRPr>
          </a:p>
        </p:txBody>
      </p:sp>
      <p:sp>
        <p:nvSpPr>
          <p:cNvPr id="120" name="CustomShape 2"/>
          <p:cNvSpPr/>
          <p:nvPr/>
        </p:nvSpPr>
        <p:spPr>
          <a:xfrm>
            <a:off x="457200" y="1600200"/>
            <a:ext cx="7466400" cy="4872600"/>
          </a:xfrm>
          <a:prstGeom prst="rect">
            <a:avLst/>
          </a:prstGeom>
          <a:noFill/>
          <a:ln>
            <a:noFill/>
          </a:ln>
        </p:spPr>
        <p:style>
          <a:lnRef idx="0"/>
          <a:fillRef idx="0"/>
          <a:effectRef idx="0"/>
          <a:fontRef idx="minor"/>
        </p:style>
        <p:txBody>
          <a:bodyPr lIns="90000" rIns="90000" tIns="45000" bIns="45000"/>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It requires no physical interaction on behalf of the user. </a:t>
            </a:r>
            <a:endParaRPr b="0" lang="en-US" sz="2400" spc="-1" strike="noStrike">
              <a:latin typeface="Arial"/>
            </a:endParaRPr>
          </a:p>
          <a:p>
            <a:pPr>
              <a:lnSpc>
                <a:spcPct val="100000"/>
              </a:lnSpc>
              <a:spcBef>
                <a:spcPts val="601"/>
              </a:spcBef>
            </a:pP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It is accurate and allows for high enrolment and verification rates. </a:t>
            </a:r>
            <a:endParaRPr b="0" lang="en-US" sz="2400" spc="-1" strike="noStrike">
              <a:latin typeface="Arial"/>
            </a:endParaRPr>
          </a:p>
          <a:p>
            <a:pPr>
              <a:lnSpc>
                <a:spcPct val="100000"/>
              </a:lnSpc>
              <a:spcBef>
                <a:spcPts val="601"/>
              </a:spcBef>
            </a:pP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It can use your existing hardware infrastructure, existing camaras and image capture Devices will work with no problems </a:t>
            </a:r>
            <a:endParaRPr b="0" lang="en-US" sz="2400" spc="-1" strike="noStrike">
              <a:latin typeface="Arial"/>
            </a:endParaRPr>
          </a:p>
          <a:p>
            <a:pPr>
              <a:lnSpc>
                <a:spcPct val="100000"/>
              </a:lnSpc>
              <a:spcBef>
                <a:spcPts val="601"/>
              </a:spcBef>
            </a:pPr>
            <a:endParaRPr b="0" lang="en-US"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254880"/>
            <a:ext cx="7466400" cy="1141920"/>
          </a:xfrm>
          <a:prstGeom prst="rect">
            <a:avLst/>
          </a:prstGeom>
          <a:noFill/>
          <a:ln>
            <a:noFill/>
          </a:ln>
        </p:spPr>
        <p:style>
          <a:lnRef idx="0"/>
          <a:fillRef idx="0"/>
          <a:effectRef idx="0"/>
          <a:fontRef idx="minor"/>
        </p:style>
        <p:txBody>
          <a:bodyPr lIns="90000" rIns="90000" tIns="45000" bIns="45000" anchor="b"/>
          <a:p>
            <a:pPr>
              <a:lnSpc>
                <a:spcPct val="100000"/>
              </a:lnSpc>
            </a:pPr>
            <a:r>
              <a:rPr b="1" lang="en-US" sz="3000" spc="-1" strike="noStrike" cap="small">
                <a:solidFill>
                  <a:srgbClr val="575f6d"/>
                </a:solidFill>
                <a:latin typeface="Century Schoolbook"/>
                <a:ea typeface="DejaVu Sans"/>
              </a:rPr>
              <a:t>History</a:t>
            </a:r>
            <a:br/>
            <a:endParaRPr b="0" lang="en-US" sz="3000" spc="-1" strike="noStrike">
              <a:latin typeface="Arial"/>
            </a:endParaRPr>
          </a:p>
        </p:txBody>
      </p:sp>
      <p:sp>
        <p:nvSpPr>
          <p:cNvPr id="122" name="CustomShape 2"/>
          <p:cNvSpPr/>
          <p:nvPr/>
        </p:nvSpPr>
        <p:spPr>
          <a:xfrm>
            <a:off x="457200" y="1600200"/>
            <a:ext cx="7466400" cy="4872600"/>
          </a:xfrm>
          <a:prstGeom prst="rect">
            <a:avLst/>
          </a:prstGeom>
          <a:noFill/>
          <a:ln>
            <a:noFill/>
          </a:ln>
        </p:spPr>
        <p:style>
          <a:lnRef idx="0"/>
          <a:fillRef idx="0"/>
          <a:effectRef idx="0"/>
          <a:fontRef idx="minor"/>
        </p:style>
        <p:txBody>
          <a:bodyPr lIns="90000" rIns="90000" tIns="45000" bIns="45000">
            <a:normAutofit/>
          </a:bodyPr>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In 1960s, the first semi-automated system for facial recognition to locate the features(such as eyes, ears, nose and mouth) on the photographs.</a:t>
            </a:r>
            <a:endParaRPr b="0" lang="en-US" sz="2400" spc="-1" strike="noStrike">
              <a:latin typeface="Arial"/>
            </a:endParaRPr>
          </a:p>
          <a:p>
            <a:pPr>
              <a:lnSpc>
                <a:spcPct val="100000"/>
              </a:lnSpc>
              <a:spcBef>
                <a:spcPts val="601"/>
              </a:spcBef>
            </a:pP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In  1970s, Goldstein and Harmon used 21 specific subjective markers such as hair color and lip thickness to automate the recognition.</a:t>
            </a:r>
            <a:endParaRPr b="0" lang="en-US" sz="2400" spc="-1" strike="noStrike">
              <a:latin typeface="Arial"/>
            </a:endParaRPr>
          </a:p>
          <a:p>
            <a:pPr>
              <a:lnSpc>
                <a:spcPct val="100000"/>
              </a:lnSpc>
              <a:spcBef>
                <a:spcPts val="601"/>
              </a:spcBef>
            </a:pP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In 1988, Kirby and Sirovich used standard linear algebra technique, to the face recognition.</a:t>
            </a:r>
            <a:endParaRPr b="0" lang="en-US" sz="2400" spc="-1" strike="noStrike">
              <a:latin typeface="Arial"/>
            </a:endParaRPr>
          </a:p>
          <a:p>
            <a:pPr>
              <a:lnSpc>
                <a:spcPct val="100000"/>
              </a:lnSpc>
              <a:spcBef>
                <a:spcPts val="601"/>
              </a:spcBef>
            </a:pPr>
            <a:endParaRPr b="0" lang="en-US"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74680"/>
            <a:ext cx="7466400" cy="114192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000" spc="-1" strike="noStrike" cap="small">
                <a:solidFill>
                  <a:srgbClr val="575f6d"/>
                </a:solidFill>
                <a:latin typeface="Century Schoolbook"/>
                <a:ea typeface="DejaVu Sans"/>
              </a:rPr>
              <a:t>Facial Recognition</a:t>
            </a:r>
            <a:endParaRPr b="0" lang="en-US" sz="3000" spc="-1" strike="noStrike">
              <a:latin typeface="Arial"/>
            </a:endParaRPr>
          </a:p>
        </p:txBody>
      </p:sp>
      <p:sp>
        <p:nvSpPr>
          <p:cNvPr id="124" name="CustomShape 2"/>
          <p:cNvSpPr/>
          <p:nvPr/>
        </p:nvSpPr>
        <p:spPr>
          <a:xfrm>
            <a:off x="457200" y="1600200"/>
            <a:ext cx="7466400" cy="4872600"/>
          </a:xfrm>
          <a:prstGeom prst="rect">
            <a:avLst/>
          </a:prstGeom>
          <a:noFill/>
          <a:ln>
            <a:noFill/>
          </a:ln>
        </p:spPr>
        <p:style>
          <a:lnRef idx="0"/>
          <a:fillRef idx="0"/>
          <a:effectRef idx="0"/>
          <a:fontRef idx="minor"/>
        </p:style>
        <p:txBody>
          <a:bodyPr lIns="90000" rIns="90000" tIns="45000" bIns="45000"/>
          <a:p>
            <a:pPr>
              <a:lnSpc>
                <a:spcPct val="100000"/>
              </a:lnSpc>
              <a:spcBef>
                <a:spcPts val="601"/>
              </a:spcBef>
            </a:pPr>
            <a:r>
              <a:rPr b="0" lang="en-US" sz="2400" spc="-1" strike="noStrike">
                <a:solidFill>
                  <a:srgbClr val="000000"/>
                </a:solidFill>
                <a:latin typeface="Century Schoolbook"/>
                <a:ea typeface="DejaVu Sans"/>
              </a:rPr>
              <a:t>In </a:t>
            </a:r>
            <a:r>
              <a:rPr b="0" lang="en-US" sz="2400" spc="-1" strike="noStrike">
                <a:solidFill>
                  <a:srgbClr val="000000"/>
                </a:solidFill>
                <a:latin typeface="Century Schoolbook"/>
                <a:ea typeface="DejaVu Sans"/>
              </a:rPr>
              <a:t>	</a:t>
            </a:r>
            <a:r>
              <a:rPr b="0" lang="en-US" sz="2400" spc="-1" strike="noStrike">
                <a:solidFill>
                  <a:srgbClr val="000000"/>
                </a:solidFill>
                <a:latin typeface="Century Schoolbook"/>
                <a:ea typeface="DejaVu Sans"/>
              </a:rPr>
              <a:t>Facial </a:t>
            </a:r>
            <a:r>
              <a:rPr b="0" lang="en-US" sz="2400" spc="-1" strike="noStrike">
                <a:solidFill>
                  <a:srgbClr val="000000"/>
                </a:solidFill>
                <a:latin typeface="Century Schoolbook"/>
                <a:ea typeface="DejaVu Sans"/>
              </a:rPr>
              <a:t>	</a:t>
            </a:r>
            <a:r>
              <a:rPr b="0" lang="en-US" sz="2400" spc="-1" strike="noStrike">
                <a:solidFill>
                  <a:srgbClr val="000000"/>
                </a:solidFill>
                <a:latin typeface="Century Schoolbook"/>
                <a:ea typeface="DejaVu Sans"/>
              </a:rPr>
              <a:t>recognition </a:t>
            </a:r>
            <a:r>
              <a:rPr b="0" lang="en-US" sz="2400" spc="-1" strike="noStrike">
                <a:solidFill>
                  <a:srgbClr val="000000"/>
                </a:solidFill>
                <a:latin typeface="Century Schoolbook"/>
                <a:ea typeface="DejaVu Sans"/>
              </a:rPr>
              <a:t>	</a:t>
            </a:r>
            <a:r>
              <a:rPr b="0" lang="en-US" sz="2400" spc="-1" strike="noStrike">
                <a:solidFill>
                  <a:srgbClr val="000000"/>
                </a:solidFill>
                <a:latin typeface="Century Schoolbook"/>
                <a:ea typeface="DejaVu Sans"/>
              </a:rPr>
              <a:t>there </a:t>
            </a:r>
            <a:r>
              <a:rPr b="0" lang="en-US" sz="2400" spc="-1" strike="noStrike">
                <a:solidFill>
                  <a:srgbClr val="000000"/>
                </a:solidFill>
                <a:latin typeface="Century Schoolbook"/>
                <a:ea typeface="DejaVu Sans"/>
              </a:rPr>
              <a:t>	</a:t>
            </a:r>
            <a:r>
              <a:rPr b="0" lang="en-US" sz="2400" spc="-1" strike="noStrike">
                <a:solidFill>
                  <a:srgbClr val="000000"/>
                </a:solidFill>
                <a:latin typeface="Century Schoolbook"/>
                <a:ea typeface="DejaVu Sans"/>
              </a:rPr>
              <a:t>are </a:t>
            </a:r>
            <a:r>
              <a:rPr b="0" lang="en-US" sz="2400" spc="-1" strike="noStrike">
                <a:solidFill>
                  <a:srgbClr val="000000"/>
                </a:solidFill>
                <a:latin typeface="Century Schoolbook"/>
                <a:ea typeface="DejaVu Sans"/>
              </a:rPr>
              <a:t>	</a:t>
            </a:r>
            <a:r>
              <a:rPr b="0" lang="en-US" sz="2400" spc="-1" strike="noStrike">
                <a:solidFill>
                  <a:srgbClr val="000000"/>
                </a:solidFill>
                <a:latin typeface="Century Schoolbook"/>
                <a:ea typeface="DejaVu Sans"/>
              </a:rPr>
              <a:t>two types </a:t>
            </a:r>
            <a:r>
              <a:rPr b="0" lang="en-US" sz="2400" spc="-1" strike="noStrike">
                <a:solidFill>
                  <a:srgbClr val="000000"/>
                </a:solidFill>
                <a:latin typeface="Century Schoolbook"/>
                <a:ea typeface="DejaVu Sans"/>
              </a:rPr>
              <a:t>	</a:t>
            </a:r>
            <a:r>
              <a:rPr b="0" lang="en-US" sz="2400" spc="-1" strike="noStrike">
                <a:solidFill>
                  <a:srgbClr val="000000"/>
                </a:solidFill>
                <a:latin typeface="Century Schoolbook"/>
                <a:ea typeface="DejaVu Sans"/>
              </a:rPr>
              <a:t>of comparisons:-</a:t>
            </a:r>
            <a:endParaRPr b="0" lang="en-US" sz="2400" spc="-1" strike="noStrike">
              <a:latin typeface="Arial"/>
            </a:endParaRPr>
          </a:p>
          <a:p>
            <a:pPr>
              <a:lnSpc>
                <a:spcPct val="100000"/>
              </a:lnSpc>
              <a:spcBef>
                <a:spcPts val="601"/>
              </a:spcBef>
            </a:pP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1" lang="en-US" sz="2400" spc="-1" strike="noStrike">
                <a:solidFill>
                  <a:srgbClr val="000000"/>
                </a:solidFill>
                <a:latin typeface="Century Schoolbook"/>
                <a:ea typeface="DejaVu Sans"/>
              </a:rPr>
              <a:t>VERIFICATION</a:t>
            </a:r>
            <a:r>
              <a:rPr b="0" lang="en-US" sz="2400" spc="-1" strike="noStrike">
                <a:solidFill>
                  <a:srgbClr val="000000"/>
                </a:solidFill>
                <a:latin typeface="Century Schoolbook"/>
                <a:ea typeface="DejaVu Sans"/>
              </a:rPr>
              <a:t>- The system compares the given individual with who they say they are and gives a yes or no decision. </a:t>
            </a:r>
            <a:endParaRPr b="0" lang="en-US" sz="2400" spc="-1" strike="noStrike">
              <a:latin typeface="Arial"/>
            </a:endParaRPr>
          </a:p>
          <a:p>
            <a:pPr>
              <a:lnSpc>
                <a:spcPct val="100000"/>
              </a:lnSpc>
              <a:spcBef>
                <a:spcPts val="601"/>
              </a:spcBef>
            </a:pP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1" lang="en-US" sz="2400" spc="-1" strike="noStrike">
                <a:solidFill>
                  <a:srgbClr val="000000"/>
                </a:solidFill>
                <a:latin typeface="Century Schoolbook"/>
                <a:ea typeface="DejaVu Sans"/>
              </a:rPr>
              <a:t>IDENTIFICATION</a:t>
            </a:r>
            <a:r>
              <a:rPr b="0" lang="en-US" sz="2400" spc="-1" strike="noStrike">
                <a:solidFill>
                  <a:srgbClr val="000000"/>
                </a:solidFill>
                <a:latin typeface="Century Schoolbook"/>
                <a:ea typeface="DejaVu Sans"/>
              </a:rPr>
              <a:t>- The system compares the given individual to all the Other individuals in the database and gives a ranked list of matches. </a:t>
            </a:r>
            <a:endParaRPr b="0" lang="en-US" sz="2400" spc="-1" strike="noStrike">
              <a:latin typeface="Arial"/>
            </a:endParaRPr>
          </a:p>
          <a:p>
            <a:pPr>
              <a:lnSpc>
                <a:spcPct val="100000"/>
              </a:lnSpc>
              <a:spcBef>
                <a:spcPts val="601"/>
              </a:spcBef>
            </a:pPr>
            <a:endParaRPr b="0" lang="en-US" sz="2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57200" y="274680"/>
            <a:ext cx="7466400" cy="1141920"/>
          </a:xfrm>
          <a:prstGeom prst="rect">
            <a:avLst/>
          </a:prstGeom>
          <a:noFill/>
          <a:ln>
            <a:noFill/>
          </a:ln>
        </p:spPr>
        <p:style>
          <a:lnRef idx="0"/>
          <a:fillRef idx="0"/>
          <a:effectRef idx="0"/>
          <a:fontRef idx="minor"/>
        </p:style>
        <p:txBody>
          <a:bodyPr lIns="90000" rIns="90000" tIns="45000" bIns="45000" anchor="b"/>
          <a:p>
            <a:pPr>
              <a:lnSpc>
                <a:spcPct val="100000"/>
              </a:lnSpc>
            </a:pPr>
            <a:r>
              <a:rPr b="1" lang="en-US" sz="3000" spc="-1" strike="noStrike" cap="small">
                <a:solidFill>
                  <a:srgbClr val="575f6d"/>
                </a:solidFill>
                <a:latin typeface="Century Schoolbook"/>
                <a:ea typeface="DejaVu Sans"/>
              </a:rPr>
              <a:t>	</a:t>
            </a:r>
            <a:r>
              <a:rPr b="1" lang="en-US" sz="3000" spc="-1" strike="noStrike" cap="small">
                <a:solidFill>
                  <a:srgbClr val="575f6d"/>
                </a:solidFill>
                <a:latin typeface="Century Schoolbook"/>
                <a:ea typeface="DejaVu Sans"/>
              </a:rPr>
              <a:t>	</a:t>
            </a:r>
            <a:r>
              <a:rPr b="1" lang="en-US" sz="3000" spc="-1" strike="noStrike" cap="small">
                <a:solidFill>
                  <a:srgbClr val="575f6d"/>
                </a:solidFill>
                <a:latin typeface="Century Schoolbook"/>
                <a:ea typeface="DejaVu Sans"/>
              </a:rPr>
              <a:t>Contd…</a:t>
            </a:r>
            <a:br/>
            <a:endParaRPr b="0" lang="en-US" sz="3000" spc="-1" strike="noStrike">
              <a:latin typeface="Arial"/>
            </a:endParaRPr>
          </a:p>
        </p:txBody>
      </p:sp>
      <p:sp>
        <p:nvSpPr>
          <p:cNvPr id="126" name="CustomShape 2"/>
          <p:cNvSpPr/>
          <p:nvPr/>
        </p:nvSpPr>
        <p:spPr>
          <a:xfrm>
            <a:off x="457200" y="1600200"/>
            <a:ext cx="7466400" cy="4872600"/>
          </a:xfrm>
          <a:prstGeom prst="rect">
            <a:avLst/>
          </a:prstGeom>
          <a:noFill/>
          <a:ln>
            <a:noFill/>
          </a:ln>
        </p:spPr>
        <p:style>
          <a:lnRef idx="0"/>
          <a:fillRef idx="0"/>
          <a:effectRef idx="0"/>
          <a:fontRef idx="minor"/>
        </p:style>
        <p:txBody>
          <a:bodyPr lIns="90000" rIns="90000" tIns="45000" bIns="45000"/>
          <a:p>
            <a:pPr marL="274320" indent="-27288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ea typeface="DejaVu Sans"/>
              </a:rPr>
              <a:t>All identification or authentication technologies operate using the following four stages: </a:t>
            </a: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400" spc="-1" strike="noStrike" u="sng">
                <a:solidFill>
                  <a:srgbClr val="000000"/>
                </a:solidFill>
                <a:uFillTx/>
                <a:latin typeface="Century Schoolbook"/>
                <a:ea typeface="DejaVu Sans"/>
              </a:rPr>
              <a:t>Capture</a:t>
            </a:r>
            <a:r>
              <a:rPr b="0" lang="en-US" sz="2400" spc="-1" strike="noStrike">
                <a:solidFill>
                  <a:srgbClr val="000000"/>
                </a:solidFill>
                <a:latin typeface="Century Schoolbook"/>
                <a:ea typeface="DejaVu Sans"/>
              </a:rPr>
              <a:t>: A physical or behavioural sample is captured by the system during Enrollment and also in identification or verification process. </a:t>
            </a: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400" spc="-1" strike="noStrike" u="sng">
                <a:solidFill>
                  <a:srgbClr val="000000"/>
                </a:solidFill>
                <a:uFillTx/>
                <a:latin typeface="Century Schoolbook"/>
                <a:ea typeface="DejaVu Sans"/>
              </a:rPr>
              <a:t>Extraction</a:t>
            </a:r>
            <a:r>
              <a:rPr b="0" lang="en-US" sz="2400" spc="-1" strike="noStrike">
                <a:solidFill>
                  <a:srgbClr val="000000"/>
                </a:solidFill>
                <a:latin typeface="Century Schoolbook"/>
                <a:ea typeface="DejaVu Sans"/>
              </a:rPr>
              <a:t>: unique data is extracted from the sample and a template is created. </a:t>
            </a: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400" spc="-1" strike="noStrike" u="sng">
                <a:solidFill>
                  <a:srgbClr val="000000"/>
                </a:solidFill>
                <a:uFillTx/>
                <a:latin typeface="Century Schoolbook"/>
                <a:ea typeface="DejaVu Sans"/>
              </a:rPr>
              <a:t>Comparison</a:t>
            </a:r>
            <a:r>
              <a:rPr b="0" lang="en-US" sz="2400" spc="-1" strike="noStrike">
                <a:solidFill>
                  <a:srgbClr val="000000"/>
                </a:solidFill>
                <a:latin typeface="Century Schoolbook"/>
                <a:ea typeface="DejaVu Sans"/>
              </a:rPr>
              <a:t>: the template is then compared with a new sample. </a:t>
            </a:r>
            <a:endParaRPr b="0" lang="en-US" sz="2400" spc="-1" strike="noStrike">
              <a:latin typeface="Arial"/>
            </a:endParaRPr>
          </a:p>
          <a:p>
            <a:pPr marL="274320" indent="-272880">
              <a:lnSpc>
                <a:spcPct val="100000"/>
              </a:lnSpc>
              <a:spcBef>
                <a:spcPts val="601"/>
              </a:spcBef>
              <a:buClr>
                <a:srgbClr val="fe8637"/>
              </a:buClr>
              <a:buSzPct val="70000"/>
              <a:buFont typeface="Wingdings" charset="2"/>
              <a:buChar char=""/>
            </a:pPr>
            <a:r>
              <a:rPr b="0" lang="en-US" sz="2400" spc="-1" strike="noStrike" u="sng">
                <a:solidFill>
                  <a:srgbClr val="000000"/>
                </a:solidFill>
                <a:uFillTx/>
                <a:latin typeface="Century Schoolbook"/>
                <a:ea typeface="DejaVu Sans"/>
              </a:rPr>
              <a:t>Match/non-match</a:t>
            </a:r>
            <a:r>
              <a:rPr b="0" lang="en-US" sz="2400" spc="-1" strike="noStrike">
                <a:solidFill>
                  <a:srgbClr val="000000"/>
                </a:solidFill>
                <a:latin typeface="Century Schoolbook"/>
                <a:ea typeface="DejaVu Sans"/>
              </a:rPr>
              <a:t>: the system decides if the features extracted from the new Samples are a match or a non match.</a:t>
            </a:r>
            <a:endParaRPr b="0" lang="en-US" sz="2400" spc="-1" strike="noStrike">
              <a:latin typeface="Arial"/>
            </a:endParaRPr>
          </a:p>
          <a:p>
            <a:pPr>
              <a:lnSpc>
                <a:spcPct val="100000"/>
              </a:lnSpc>
              <a:spcBef>
                <a:spcPts val="601"/>
              </a:spcBef>
            </a:pPr>
            <a:endParaRPr b="0" lang="en-US"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274680"/>
            <a:ext cx="7466400" cy="155304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000" spc="-1" strike="noStrike" cap="small">
                <a:solidFill>
                  <a:srgbClr val="575f6d"/>
                </a:solidFill>
                <a:latin typeface="Century Schoolbook"/>
                <a:ea typeface="DejaVu Sans"/>
              </a:rPr>
              <a:t> </a:t>
            </a:r>
            <a:r>
              <a:rPr b="1" lang="en-US" sz="4000" spc="-1" strike="noStrike" cap="small">
                <a:solidFill>
                  <a:srgbClr val="575f6d"/>
                </a:solidFill>
                <a:latin typeface="Century Schoolbook"/>
                <a:ea typeface="DejaVu Sans"/>
              </a:rPr>
              <a:t>Technology used</a:t>
            </a:r>
            <a:endParaRPr b="0" lang="en-US" sz="4000" spc="-1" strike="noStrike">
              <a:latin typeface="Arial"/>
            </a:endParaRPr>
          </a:p>
        </p:txBody>
      </p:sp>
      <p:sp>
        <p:nvSpPr>
          <p:cNvPr id="128" name="CustomShape 2"/>
          <p:cNvSpPr/>
          <p:nvPr/>
        </p:nvSpPr>
        <p:spPr>
          <a:xfrm>
            <a:off x="1523880" y="2666880"/>
            <a:ext cx="6399720" cy="3805920"/>
          </a:xfrm>
          <a:prstGeom prst="rect">
            <a:avLst/>
          </a:prstGeom>
          <a:noFill/>
          <a:ln>
            <a:noFill/>
          </a:ln>
        </p:spPr>
        <p:style>
          <a:lnRef idx="0"/>
          <a:fillRef idx="0"/>
          <a:effectRef idx="0"/>
          <a:fontRef idx="minor"/>
        </p:style>
        <p:txBody>
          <a:bodyPr lIns="90000" rIns="90000" tIns="45000" bIns="45000">
            <a:normAutofit/>
          </a:bodyPr>
          <a:p>
            <a:pPr marL="274320" indent="-272880">
              <a:lnSpc>
                <a:spcPct val="100000"/>
              </a:lnSpc>
              <a:spcBef>
                <a:spcPts val="601"/>
              </a:spcBef>
              <a:buClr>
                <a:srgbClr val="fe8637"/>
              </a:buClr>
              <a:buSzPct val="70000"/>
              <a:buFont typeface="Wingdings" charset="2"/>
              <a:buChar char=""/>
            </a:pPr>
            <a:r>
              <a:rPr b="1" lang="en-US" sz="3600" spc="-1" strike="noStrike">
                <a:solidFill>
                  <a:srgbClr val="000000"/>
                </a:solidFill>
                <a:latin typeface="Century Schoolbook"/>
                <a:ea typeface="DejaVu Sans"/>
              </a:rPr>
              <a:t> </a:t>
            </a:r>
            <a:r>
              <a:rPr b="1" lang="en-US" sz="3600" spc="-1" strike="noStrike">
                <a:solidFill>
                  <a:srgbClr val="000000"/>
                </a:solidFill>
                <a:latin typeface="Century Schoolbook"/>
                <a:ea typeface="DejaVu Sans"/>
              </a:rPr>
              <a:t>Open cv 2.0</a:t>
            </a:r>
            <a:endParaRPr b="0" lang="en-US" sz="3600" spc="-1" strike="noStrike">
              <a:latin typeface="Arial"/>
            </a:endParaRPr>
          </a:p>
          <a:p>
            <a:pPr marL="274320" indent="-272880">
              <a:lnSpc>
                <a:spcPct val="100000"/>
              </a:lnSpc>
              <a:spcBef>
                <a:spcPts val="601"/>
              </a:spcBef>
              <a:buClr>
                <a:srgbClr val="fe8637"/>
              </a:buClr>
              <a:buSzPct val="70000"/>
              <a:buFont typeface="Wingdings" charset="2"/>
              <a:buChar char=""/>
            </a:pPr>
            <a:r>
              <a:rPr b="1" lang="en-US" sz="3600" spc="-1" strike="noStrike">
                <a:solidFill>
                  <a:srgbClr val="000000"/>
                </a:solidFill>
                <a:latin typeface="Century Schoolbook"/>
                <a:ea typeface="DejaVu Sans"/>
              </a:rPr>
              <a:t>face_recognition</a:t>
            </a:r>
            <a:endParaRPr b="0" lang="en-US" sz="3600" spc="-1" strike="noStrike">
              <a:latin typeface="Arial"/>
            </a:endParaRPr>
          </a:p>
          <a:p>
            <a:pPr marL="274320" indent="-272880">
              <a:lnSpc>
                <a:spcPct val="100000"/>
              </a:lnSpc>
              <a:spcBef>
                <a:spcPts val="601"/>
              </a:spcBef>
              <a:buClr>
                <a:srgbClr val="fe8637"/>
              </a:buClr>
              <a:buSzPct val="70000"/>
              <a:buFont typeface="Wingdings" charset="2"/>
              <a:buChar char=""/>
            </a:pPr>
            <a:r>
              <a:rPr b="1" lang="en-US" sz="3600" spc="-1" strike="noStrike">
                <a:solidFill>
                  <a:srgbClr val="000000"/>
                </a:solidFill>
                <a:latin typeface="Century Schoolbook"/>
                <a:ea typeface="DejaVu Sans"/>
              </a:rPr>
              <a:t> </a:t>
            </a:r>
            <a:r>
              <a:rPr b="1" lang="en-US" sz="3600" spc="-1" strike="noStrike">
                <a:solidFill>
                  <a:srgbClr val="000000"/>
                </a:solidFill>
                <a:latin typeface="Century Schoolbook"/>
                <a:ea typeface="DejaVu Sans"/>
              </a:rPr>
              <a:t>Python</a:t>
            </a:r>
            <a:endParaRPr b="0" lang="en-US" sz="3600" spc="-1" strike="noStrike">
              <a:latin typeface="Arial"/>
            </a:endParaRPr>
          </a:p>
          <a:p>
            <a:pPr marL="274320" indent="-272880">
              <a:lnSpc>
                <a:spcPct val="100000"/>
              </a:lnSpc>
              <a:spcBef>
                <a:spcPts val="601"/>
              </a:spcBef>
              <a:buClr>
                <a:srgbClr val="fe8637"/>
              </a:buClr>
              <a:buSzPct val="70000"/>
              <a:buFont typeface="Wingdings" charset="2"/>
              <a:buChar char=""/>
            </a:pPr>
            <a:r>
              <a:rPr b="1" lang="en-US" sz="3600" spc="-1" strike="noStrike">
                <a:solidFill>
                  <a:srgbClr val="000000"/>
                </a:solidFill>
                <a:latin typeface="Century Schoolbook"/>
                <a:ea typeface="DejaVu Sans"/>
              </a:rPr>
              <a:t> </a:t>
            </a:r>
            <a:r>
              <a:rPr b="1" lang="en-US" sz="3600" spc="-1" strike="noStrike">
                <a:solidFill>
                  <a:srgbClr val="000000"/>
                </a:solidFill>
                <a:latin typeface="Century Schoolbook"/>
                <a:ea typeface="DejaVu Sans"/>
              </a:rPr>
              <a:t>Numpy lib</a:t>
            </a:r>
            <a:endParaRPr b="0" lang="en-US" sz="3600" spc="-1" strike="noStrike">
              <a:latin typeface="Arial"/>
            </a:endParaRPr>
          </a:p>
          <a:p>
            <a:pPr marL="274320" indent="-272880">
              <a:lnSpc>
                <a:spcPct val="100000"/>
              </a:lnSpc>
              <a:spcBef>
                <a:spcPts val="601"/>
              </a:spcBef>
              <a:buClr>
                <a:srgbClr val="fe8637"/>
              </a:buClr>
              <a:buSzPct val="70000"/>
              <a:buFont typeface="Wingdings" charset="2"/>
              <a:buChar char=""/>
            </a:pPr>
            <a:r>
              <a:rPr b="1" lang="en-US" sz="3600" spc="-1" strike="noStrike">
                <a:solidFill>
                  <a:srgbClr val="000000"/>
                </a:solidFill>
                <a:latin typeface="Century Schoolbook"/>
                <a:ea typeface="DejaVu Sans"/>
              </a:rPr>
              <a:t> </a:t>
            </a:r>
            <a:r>
              <a:rPr b="1" lang="en-US" sz="3600" spc="-1" strike="noStrike">
                <a:solidFill>
                  <a:srgbClr val="000000"/>
                </a:solidFill>
                <a:latin typeface="Century Schoolbook"/>
                <a:ea typeface="DejaVu Sans"/>
              </a:rPr>
              <a:t>Primary camera</a:t>
            </a:r>
            <a:endParaRPr b="0" lang="en-US" sz="3600" spc="-1" strike="noStrike">
              <a:latin typeface="Arial"/>
            </a:endParaRPr>
          </a:p>
          <a:p>
            <a:pPr marL="274320" indent="-272880">
              <a:lnSpc>
                <a:spcPct val="100000"/>
              </a:lnSpc>
              <a:spcBef>
                <a:spcPts val="601"/>
              </a:spcBef>
            </a:pPr>
            <a:endParaRPr b="0" lang="en-US" sz="3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Oriel</Template>
  <TotalTime>3</TotalTime>
  <Application>LibreOffice/6.0.7.3$Linux_X86_64 LibreOffice_project/00m0$Build-3</Application>
  <Words>5380</Words>
  <Paragraphs>162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2018-04-08T19:07:00Z</dcterms:created>
  <dc:creator>Windows User</dc:creator>
  <dc:description/>
  <dc:language>en-US</dc:language>
  <cp:lastModifiedBy/>
  <dcterms:modified xsi:type="dcterms:W3CDTF">2019-04-17T23:46:45Z</dcterms:modified>
  <cp:revision>53</cp:revision>
  <dc:subject/>
  <dc:title>Project for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1033-10.2.0.7646</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23</vt:i4>
  </property>
</Properties>
</file>