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0" r:id="rId2"/>
    <p:sldMasterId id="2147483716" r:id="rId3"/>
    <p:sldMasterId id="2147483724" r:id="rId4"/>
  </p:sldMasterIdLst>
  <p:notesMasterIdLst>
    <p:notesMasterId r:id="rId22"/>
  </p:notesMasterIdLst>
  <p:handoutMasterIdLst>
    <p:handoutMasterId r:id="rId23"/>
  </p:handoutMasterIdLst>
  <p:sldIdLst>
    <p:sldId id="353" r:id="rId5"/>
    <p:sldId id="259" r:id="rId6"/>
    <p:sldId id="355" r:id="rId7"/>
    <p:sldId id="356" r:id="rId8"/>
    <p:sldId id="357" r:id="rId9"/>
    <p:sldId id="358" r:id="rId10"/>
    <p:sldId id="359" r:id="rId11"/>
    <p:sldId id="360" r:id="rId12"/>
    <p:sldId id="363" r:id="rId13"/>
    <p:sldId id="362" r:id="rId14"/>
    <p:sldId id="365" r:id="rId15"/>
    <p:sldId id="366" r:id="rId16"/>
    <p:sldId id="367" r:id="rId17"/>
    <p:sldId id="364" r:id="rId18"/>
    <p:sldId id="361" r:id="rId19"/>
    <p:sldId id="368" r:id="rId20"/>
    <p:sldId id="354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259"/>
            <p14:sldId id="355"/>
            <p14:sldId id="356"/>
            <p14:sldId id="357"/>
            <p14:sldId id="358"/>
            <p14:sldId id="359"/>
            <p14:sldId id="360"/>
          </p14:sldIdLst>
        </p14:section>
        <p14:section name="Spring Data REST" id="{FE1D1771-E7BF-5F4F-B5C1-01E163D15910}">
          <p14:sldIdLst>
            <p14:sldId id="363"/>
            <p14:sldId id="362"/>
            <p14:sldId id="365"/>
            <p14:sldId id="366"/>
            <p14:sldId id="367"/>
          </p14:sldIdLst>
        </p14:section>
        <p14:section name="Polygot Persistence" id="{1E2DD7CB-3067-034D-B31E-50D24724DD85}">
          <p14:sldIdLst>
            <p14:sldId id="364"/>
            <p14:sldId id="361"/>
            <p14:sldId id="368"/>
            <p14:sldId id="35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6294" autoAdjust="0"/>
    <p:restoredTop sz="95118" autoAdjust="0"/>
  </p:normalViewPr>
  <p:slideViewPr>
    <p:cSldViewPr snapToGrid="0" snapToObjects="1">
      <p:cViewPr>
        <p:scale>
          <a:sx n="125" d="100"/>
          <a:sy n="125" d="100"/>
        </p:scale>
        <p:origin x="-80" y="-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3/26/16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3/26/16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xmlns:p14="http://schemas.microsoft.com/office/powerpoint/2010/main"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888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theme" Target="../theme/theme4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  <p:sldLayoutId id="2147483734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48731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Polyglot Persistence with Spring Data REST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6204" y="1558"/>
            <a:ext cx="947796" cy="94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/>
                </a:solidFill>
              </a:rPr>
              <a:t>Spring Data REST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66713" y="1074737"/>
            <a:ext cx="8410574" cy="1485583"/>
          </a:xfrm>
        </p:spPr>
        <p:txBody>
          <a:bodyPr/>
          <a:lstStyle/>
          <a:p>
            <a:pPr marL="203200" lvl="0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Goal is to provide a solid foundation on which to expose </a:t>
            </a:r>
            <a:r>
              <a:rPr lang="en-US" dirty="0" smtClean="0">
                <a:solidFill>
                  <a:srgbClr val="77933C"/>
                </a:solidFill>
              </a:rPr>
              <a:t>CRUD</a:t>
            </a:r>
            <a:r>
              <a:rPr lang="en-US" dirty="0" smtClean="0">
                <a:solidFill>
                  <a:schemeClr val="accent6"/>
                </a:solidFill>
              </a:rPr>
              <a:t> repositories to your </a:t>
            </a:r>
            <a:r>
              <a:rPr lang="en-US" dirty="0" smtClean="0">
                <a:solidFill>
                  <a:srgbClr val="77933C"/>
                </a:solidFill>
              </a:rPr>
              <a:t>repository manage entities </a:t>
            </a:r>
            <a:r>
              <a:rPr lang="en-US" dirty="0" smtClean="0">
                <a:solidFill>
                  <a:schemeClr val="accent6"/>
                </a:solidFill>
              </a:rPr>
              <a:t>using plain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HTTP REST </a:t>
            </a:r>
            <a:r>
              <a:rPr lang="en-US" dirty="0" smtClean="0">
                <a:solidFill>
                  <a:schemeClr val="accent6"/>
                </a:solidFill>
              </a:rPr>
              <a:t>semantics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4822825"/>
            <a:ext cx="374650" cy="274638"/>
          </a:xfrm>
        </p:spPr>
        <p:txBody>
          <a:bodyPr/>
          <a:lstStyle/>
          <a:p>
            <a:fld id="{ADA07C09-8A41-3B46-A636-3955072BBB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37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/>
                </a:solidFill>
              </a:rPr>
              <a:t>Import the Required Dependency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66713" y="1074737"/>
            <a:ext cx="8410574" cy="916623"/>
          </a:xfrm>
        </p:spPr>
        <p:txBody>
          <a:bodyPr/>
          <a:lstStyle/>
          <a:p>
            <a:pPr marL="203200" lvl="0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Add the Spring Data REST starter to the </a:t>
            </a:r>
            <a:r>
              <a:rPr lang="en-US" dirty="0" err="1" smtClean="0">
                <a:solidFill>
                  <a:schemeClr val="accent6"/>
                </a:solidFill>
              </a:rPr>
              <a:t>pom.xml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4822825"/>
            <a:ext cx="374650" cy="274638"/>
          </a:xfrm>
        </p:spPr>
        <p:txBody>
          <a:bodyPr/>
          <a:lstStyle/>
          <a:p>
            <a:fld id="{ADA07C09-8A41-3B46-A636-3955072BBB4F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75360" y="1859280"/>
            <a:ext cx="4551680" cy="1463040"/>
          </a:xfrm>
          <a:prstGeom prst="rect">
            <a:avLst/>
          </a:prstGeom>
          <a:solidFill>
            <a:srgbClr val="162128"/>
          </a:solidFill>
          <a:ln>
            <a:solidFill>
              <a:srgbClr val="FFFFCC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&lt;dependency&gt;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&lt;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groupId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&gt;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org.springframework.boot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&lt;/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groupId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&lt;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artifactId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&gt;spring-boot-starter-data-rest&lt;/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artifactId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&lt;/dependency&gt;</a:t>
            </a:r>
            <a:endParaRPr lang="en-US" sz="1200" b="1" dirty="0">
              <a:solidFill>
                <a:schemeClr val="bg1">
                  <a:lumMod val="85000"/>
                </a:schemeClr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9166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/>
                </a:solidFill>
              </a:rPr>
              <a:t>Exporting the Repository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66712" y="2566034"/>
            <a:ext cx="8410574" cy="2397126"/>
          </a:xfrm>
        </p:spPr>
        <p:txBody>
          <a:bodyPr/>
          <a:lstStyle/>
          <a:p>
            <a:pPr marL="203200" lvl="0" indent="0">
              <a:buNone/>
            </a:pPr>
            <a:r>
              <a:rPr lang="en-US" sz="1800" dirty="0" smtClean="0">
                <a:solidFill>
                  <a:schemeClr val="accent6"/>
                </a:solidFill>
              </a:rPr>
              <a:t>For this repository, Spring Data REST exposes a resource collection at “/orders”</a:t>
            </a:r>
          </a:p>
          <a:p>
            <a:pPr marL="203200" lvl="0" indent="0">
              <a:buNone/>
            </a:pPr>
            <a:r>
              <a:rPr lang="en-US" sz="1800" dirty="0" smtClean="0">
                <a:solidFill>
                  <a:schemeClr val="accent6"/>
                </a:solidFill>
              </a:rPr>
              <a:t>The path is derived from the </a:t>
            </a:r>
            <a:r>
              <a:rPr lang="en-US" sz="1800" dirty="0" err="1" smtClean="0">
                <a:solidFill>
                  <a:schemeClr val="accent6"/>
                </a:solidFill>
              </a:rPr>
              <a:t>uncapitalized</a:t>
            </a:r>
            <a:r>
              <a:rPr lang="en-US" sz="1800" dirty="0" smtClean="0">
                <a:solidFill>
                  <a:schemeClr val="accent6"/>
                </a:solidFill>
              </a:rPr>
              <a:t>, pluralized, simple class name of the domain class being managed</a:t>
            </a:r>
          </a:p>
          <a:p>
            <a:pPr marL="203200" lvl="0" indent="0">
              <a:buNone/>
            </a:pPr>
            <a:r>
              <a:rPr lang="en-US" sz="1800" dirty="0" smtClean="0">
                <a:solidFill>
                  <a:schemeClr val="accent6"/>
                </a:solidFill>
              </a:rPr>
              <a:t>It also exposes an item resource for each of these items managed by the repository under the URI template /orders/{id}</a:t>
            </a:r>
          </a:p>
          <a:p>
            <a:pPr marL="203200" lvl="0" indent="0">
              <a:buNone/>
            </a:pPr>
            <a:r>
              <a:rPr lang="en-US" sz="1800" dirty="0" smtClean="0">
                <a:solidFill>
                  <a:schemeClr val="accent6"/>
                </a:solidFill>
              </a:rPr>
              <a:t>Custom queries are exported to /search, e.g. /search/</a:t>
            </a:r>
            <a:r>
              <a:rPr lang="en-US" sz="1800" dirty="0" err="1" smtClean="0">
                <a:solidFill>
                  <a:schemeClr val="accent6"/>
                </a:solidFill>
              </a:rPr>
              <a:t>findByDate</a:t>
            </a:r>
            <a:endParaRPr lang="en-US" sz="1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4822825"/>
            <a:ext cx="374650" cy="274638"/>
          </a:xfrm>
        </p:spPr>
        <p:txBody>
          <a:bodyPr/>
          <a:lstStyle/>
          <a:p>
            <a:fld id="{ADA07C09-8A41-3B46-A636-3955072BBB4F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9920" y="1045630"/>
            <a:ext cx="6380480" cy="1372450"/>
          </a:xfrm>
          <a:prstGeom prst="rect">
            <a:avLst/>
          </a:prstGeom>
          <a:solidFill>
            <a:srgbClr val="162128"/>
          </a:solidFill>
          <a:ln>
            <a:solidFill>
              <a:srgbClr val="FFFFCC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sym typeface="Arial"/>
              </a:rPr>
              <a:t>public interface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OrderRepository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 extends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CrudRepository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&lt;Order, Long&gt; {</a:t>
            </a:r>
            <a:endParaRPr lang="en-US" sz="1200" b="1" dirty="0">
              <a:solidFill>
                <a:schemeClr val="bg1">
                  <a:lumMod val="85000"/>
                </a:schemeClr>
              </a:solidFill>
              <a:sym typeface="Arial"/>
            </a:endParaRPr>
          </a:p>
          <a:p>
            <a:pPr>
              <a:buClr>
                <a:srgbClr val="008774"/>
              </a:buClr>
            </a:pPr>
            <a:endParaRPr lang="en-US" sz="1200" b="1" dirty="0" smtClean="0">
              <a:solidFill>
                <a:schemeClr val="bg1">
                  <a:lumMod val="85000"/>
                </a:schemeClr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	List&lt;Order&gt;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findByDate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(@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Param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(“date”) Date date);</a:t>
            </a:r>
          </a:p>
          <a:p>
            <a:pPr>
              <a:buClr>
                <a:srgbClr val="008774"/>
              </a:buClr>
            </a:pPr>
            <a:endParaRPr lang="en-US" sz="1200" b="1" dirty="0">
              <a:solidFill>
                <a:schemeClr val="bg1">
                  <a:lumMod val="85000"/>
                </a:schemeClr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}</a:t>
            </a:r>
            <a:endParaRPr lang="en-US" sz="1200" b="1" dirty="0">
              <a:solidFill>
                <a:schemeClr val="bg1">
                  <a:lumMod val="85000"/>
                </a:schemeClr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0143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chemeClr val="accent1"/>
                </a:solidFill>
              </a:rPr>
              <a:t>RESTful</a:t>
            </a:r>
            <a:r>
              <a:rPr lang="en-US" dirty="0" smtClean="0">
                <a:solidFill>
                  <a:schemeClr val="accent1"/>
                </a:solidFill>
              </a:rPr>
              <a:t> API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4822825"/>
            <a:ext cx="374650" cy="274638"/>
          </a:xfrm>
        </p:spPr>
        <p:txBody>
          <a:bodyPr/>
          <a:lstStyle/>
          <a:p>
            <a:fld id="{ADA07C09-8A41-3B46-A636-3955072BBB4F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39" y="977900"/>
            <a:ext cx="5557521" cy="402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43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Workshop Agenda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endParaRPr lang="en-US" sz="2800" dirty="0" smtClean="0">
              <a:solidFill>
                <a:schemeClr val="accent6"/>
              </a:solidFill>
              <a:sym typeface="Arial"/>
            </a:endParaRPr>
          </a:p>
          <a:p>
            <a:pPr lvl="0">
              <a:spcAft>
                <a:spcPts val="1800"/>
              </a:spcAft>
              <a:buClr>
                <a:srgbClr val="008774"/>
              </a:buClr>
            </a:pPr>
            <a:r>
              <a:rPr lang="en-US" sz="2800" dirty="0" smtClean="0">
                <a:solidFill>
                  <a:srgbClr val="FDEADA"/>
                </a:solidFill>
                <a:sym typeface="Arial"/>
              </a:rPr>
              <a:t>Spring Data</a:t>
            </a:r>
            <a:endParaRPr lang="en-US" sz="2800" dirty="0" smtClean="0">
              <a:solidFill>
                <a:srgbClr val="FDEADA"/>
              </a:solidFill>
              <a:sym typeface="Arial"/>
            </a:endParaRPr>
          </a:p>
          <a:p>
            <a:pPr lvl="0">
              <a:spcAft>
                <a:spcPts val="1800"/>
              </a:spcAft>
              <a:buClr>
                <a:srgbClr val="008774"/>
              </a:buClr>
            </a:pP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sym typeface="Arial"/>
              </a:rPr>
              <a:t>Spring Dat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sym typeface="Arial"/>
              </a:rPr>
              <a:t>a REST</a:t>
            </a:r>
            <a:endParaRPr lang="en-US" sz="2800" dirty="0" smtClean="0">
              <a:solidFill>
                <a:schemeClr val="accent6">
                  <a:lumMod val="20000"/>
                  <a:lumOff val="80000"/>
                </a:schemeClr>
              </a:solidFill>
              <a:sym typeface="Arial"/>
            </a:endParaRPr>
          </a:p>
          <a:p>
            <a:pPr lvl="0">
              <a:spcAft>
                <a:spcPts val="1800"/>
              </a:spcAft>
              <a:buClr>
                <a:srgbClr val="008774"/>
              </a:buClr>
            </a:pPr>
            <a:r>
              <a:rPr lang="en-US" sz="2800" b="1" dirty="0" smtClean="0">
                <a:solidFill>
                  <a:schemeClr val="accent6"/>
                </a:solidFill>
              </a:rPr>
              <a:t>Polyglot Persistence</a:t>
            </a:r>
            <a:endParaRPr lang="en-US" sz="2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7417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Other Repositories  - Cassandra </a:t>
            </a:r>
            <a:r>
              <a:rPr lang="en-US" sz="3200" b="0" dirty="0" err="1" smtClean="0">
                <a:solidFill>
                  <a:schemeClr val="accent1"/>
                </a:solidFill>
                <a:sym typeface="Arial"/>
              </a:rPr>
              <a:t>NoSQL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0400" y="1601859"/>
            <a:ext cx="7914640" cy="1435981"/>
          </a:xfrm>
          <a:prstGeom prst="rect">
            <a:avLst/>
          </a:prstGeom>
          <a:solidFill>
            <a:srgbClr val="162128"/>
          </a:solidFill>
          <a:ln>
            <a:solidFill>
              <a:srgbClr val="FFFFCC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@Repository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rgbClr val="800000"/>
                </a:solidFill>
                <a:sym typeface="Arial"/>
              </a:rPr>
              <a:t>p</a:t>
            </a:r>
            <a:r>
              <a:rPr lang="en-US" sz="1200" b="1" dirty="0" smtClean="0">
                <a:solidFill>
                  <a:srgbClr val="800000"/>
                </a:solidFill>
                <a:sym typeface="Arial"/>
              </a:rPr>
              <a:t>ublic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 </a:t>
            </a:r>
            <a:r>
              <a:rPr lang="en-US" sz="1200" b="1" dirty="0" smtClean="0">
                <a:solidFill>
                  <a:srgbClr val="800000"/>
                </a:solidFill>
                <a:sym typeface="Arial"/>
              </a:rPr>
              <a:t>interface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 </a:t>
            </a:r>
            <a:r>
              <a:rPr lang="en-US" sz="1200" b="1" dirty="0" err="1" smtClean="0">
                <a:solidFill>
                  <a:srgbClr val="D9D9D9"/>
                </a:solidFill>
                <a:sym typeface="Arial"/>
              </a:rPr>
              <a:t>BookRepository</a:t>
            </a:r>
            <a:r>
              <a:rPr lang="en-US" sz="1200" b="1" dirty="0" smtClean="0">
                <a:solidFill>
                  <a:srgbClr val="D9D9D9"/>
                </a:solidFill>
                <a:sym typeface="Arial"/>
              </a:rPr>
              <a:t> </a:t>
            </a:r>
            <a:r>
              <a:rPr lang="en-US" sz="1200" b="1" dirty="0" smtClean="0">
                <a:solidFill>
                  <a:srgbClr val="800000"/>
                </a:solidFill>
                <a:sym typeface="Arial"/>
              </a:rPr>
              <a:t>extends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 </a:t>
            </a:r>
            <a:r>
              <a:rPr lang="en-US" sz="1200" b="1" dirty="0" err="1" smtClean="0">
                <a:solidFill>
                  <a:srgbClr val="D9D9D9"/>
                </a:solidFill>
                <a:sym typeface="Arial"/>
              </a:rPr>
              <a:t>CassandraRepository</a:t>
            </a:r>
            <a:r>
              <a:rPr lang="en-US" sz="1200" b="1" dirty="0" smtClean="0">
                <a:solidFill>
                  <a:srgbClr val="D9D9D9"/>
                </a:solidFill>
                <a:sym typeface="Arial"/>
              </a:rPr>
              <a:t>&lt;Book&gt; {</a:t>
            </a:r>
            <a:endParaRPr lang="en-US" sz="1200" b="1" dirty="0" smtClean="0">
              <a:solidFill>
                <a:srgbClr val="D9D9D9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endParaRPr lang="en-US" sz="1200" b="1" dirty="0">
              <a:solidFill>
                <a:srgbClr val="D9D9D9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rgbClr val="D9D9D9"/>
                </a:solidFill>
                <a:sym typeface="Arial"/>
              </a:rPr>
              <a:t>	…</a:t>
            </a:r>
          </a:p>
          <a:p>
            <a:pPr>
              <a:buClr>
                <a:srgbClr val="008774"/>
              </a:buClr>
            </a:pPr>
            <a:endParaRPr lang="en-US" sz="1200" b="1" dirty="0" smtClean="0">
              <a:solidFill>
                <a:srgbClr val="D9D9D9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rgbClr val="D9D9D9"/>
                </a:solidFill>
                <a:sym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97160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Other Repositories  - </a:t>
            </a:r>
            <a:r>
              <a:rPr lang="en-US" sz="3200" b="0" dirty="0" err="1" smtClean="0">
                <a:solidFill>
                  <a:schemeClr val="accent1"/>
                </a:solidFill>
                <a:sym typeface="Arial"/>
              </a:rPr>
              <a:t>Redis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0400" y="1601859"/>
            <a:ext cx="7914640" cy="1435981"/>
          </a:xfrm>
          <a:prstGeom prst="rect">
            <a:avLst/>
          </a:prstGeom>
          <a:solidFill>
            <a:srgbClr val="162128"/>
          </a:solidFill>
          <a:ln>
            <a:solidFill>
              <a:srgbClr val="FFFFCC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@Repository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rgbClr val="800000"/>
                </a:solidFill>
                <a:sym typeface="Arial"/>
              </a:rPr>
              <a:t>p</a:t>
            </a:r>
            <a:r>
              <a:rPr lang="en-US" sz="1200" b="1" dirty="0" smtClean="0">
                <a:solidFill>
                  <a:srgbClr val="800000"/>
                </a:solidFill>
                <a:sym typeface="Arial"/>
              </a:rPr>
              <a:t>ublic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 </a:t>
            </a:r>
            <a:r>
              <a:rPr lang="en-US" sz="1200" b="1" dirty="0" smtClean="0">
                <a:solidFill>
                  <a:srgbClr val="800000"/>
                </a:solidFill>
                <a:sym typeface="Arial"/>
              </a:rPr>
              <a:t>interface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 </a:t>
            </a:r>
            <a:r>
              <a:rPr lang="en-US" sz="1200" b="1" dirty="0" err="1" smtClean="0">
                <a:solidFill>
                  <a:srgbClr val="D9D9D9"/>
                </a:solidFill>
                <a:sym typeface="Arial"/>
              </a:rPr>
              <a:t>BookRepository</a:t>
            </a:r>
            <a:r>
              <a:rPr lang="en-US" sz="1200" b="1" dirty="0" smtClean="0">
                <a:solidFill>
                  <a:srgbClr val="D9D9D9"/>
                </a:solidFill>
                <a:sym typeface="Arial"/>
              </a:rPr>
              <a:t>  {</a:t>
            </a:r>
            <a:endParaRPr lang="en-US" sz="1200" b="1" dirty="0" smtClean="0">
              <a:solidFill>
                <a:srgbClr val="D9D9D9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endParaRPr lang="en-US" sz="1200" b="1" dirty="0">
              <a:solidFill>
                <a:srgbClr val="D9D9D9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rgbClr val="D9D9D9"/>
                </a:solidFill>
                <a:sym typeface="Arial"/>
              </a:rPr>
              <a:t>	void </a:t>
            </a:r>
            <a:r>
              <a:rPr lang="en-US" sz="1200" b="1" dirty="0" err="1" smtClean="0">
                <a:solidFill>
                  <a:srgbClr val="D9D9D9"/>
                </a:solidFill>
                <a:sym typeface="Arial"/>
              </a:rPr>
              <a:t>saveBook</a:t>
            </a:r>
            <a:r>
              <a:rPr lang="en-US" sz="1200" b="1" dirty="0" smtClean="0">
                <a:solidFill>
                  <a:srgbClr val="D9D9D9"/>
                </a:solidFill>
                <a:sym typeface="Arial"/>
              </a:rPr>
              <a:t>(Book book);</a:t>
            </a:r>
          </a:p>
          <a:p>
            <a:pPr>
              <a:buClr>
                <a:srgbClr val="008774"/>
              </a:buClr>
            </a:pPr>
            <a:endParaRPr lang="en-US" sz="1200" b="1" dirty="0" smtClean="0">
              <a:solidFill>
                <a:srgbClr val="D9D9D9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rgbClr val="D9D9D9"/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rgbClr val="D9D9D9"/>
                </a:solidFill>
                <a:sym typeface="Arial"/>
              </a:rPr>
              <a:t>…</a:t>
            </a:r>
            <a:endParaRPr lang="en-US" sz="1200" b="1" dirty="0" smtClean="0">
              <a:solidFill>
                <a:srgbClr val="D9D9D9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endParaRPr lang="en-US" sz="1200" b="1" dirty="0" smtClean="0">
              <a:solidFill>
                <a:srgbClr val="D9D9D9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rgbClr val="D9D9D9"/>
                </a:solidFill>
                <a:sym typeface="Arial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30320" y="406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idx="4294967295"/>
          </p:nvPr>
        </p:nvSpPr>
        <p:spPr>
          <a:xfrm>
            <a:off x="366712" y="3373120"/>
            <a:ext cx="8410574" cy="1590040"/>
          </a:xfrm>
          <a:prstGeom prst="rect">
            <a:avLst/>
          </a:prstGeom>
        </p:spPr>
        <p:txBody>
          <a:bodyPr/>
          <a:lstStyle/>
          <a:p>
            <a:pPr marL="203200" lvl="0" indent="0">
              <a:buNone/>
            </a:pPr>
            <a:r>
              <a:rPr lang="en-US" sz="1800" dirty="0" err="1" smtClean="0">
                <a:solidFill>
                  <a:schemeClr val="accent6"/>
                </a:solidFill>
              </a:rPr>
              <a:t>Redis</a:t>
            </a:r>
            <a:r>
              <a:rPr lang="en-US" sz="1800" dirty="0" smtClean="0">
                <a:solidFill>
                  <a:schemeClr val="accent6"/>
                </a:solidFill>
              </a:rPr>
              <a:t> does not support a “standard” query interface therefore the implementers of Spring Data </a:t>
            </a:r>
            <a:r>
              <a:rPr lang="en-US" sz="1800" dirty="0" err="1" smtClean="0">
                <a:solidFill>
                  <a:schemeClr val="accent6"/>
                </a:solidFill>
              </a:rPr>
              <a:t>Redis</a:t>
            </a:r>
            <a:r>
              <a:rPr lang="en-US" sz="1800" dirty="0" smtClean="0">
                <a:solidFill>
                  <a:schemeClr val="accent6"/>
                </a:solidFill>
              </a:rPr>
              <a:t> </a:t>
            </a:r>
            <a:r>
              <a:rPr lang="en-US" sz="1800" smtClean="0">
                <a:solidFill>
                  <a:schemeClr val="accent6"/>
                </a:solidFill>
              </a:rPr>
              <a:t>decided that “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the interactions with </a:t>
            </a:r>
            <a:r>
              <a:rPr lang="en-US" sz="18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Redis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are quite unique to the use case so we didn't see that much functional overlap to motivate a generic implementation that does more than just </a:t>
            </a:r>
            <a:r>
              <a:rPr lang="en-US" sz="1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‘save’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‘load’</a:t>
            </a:r>
            <a:r>
              <a:rPr lang="en-US" sz="1800" dirty="0" smtClean="0">
                <a:solidFill>
                  <a:schemeClr val="accent6"/>
                </a:solidFill>
              </a:rPr>
              <a:t>”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6624105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25644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cap="all" dirty="0" smtClean="0">
                <a:solidFill>
                  <a:srgbClr val="74CEC7"/>
                </a:solidFill>
              </a:rPr>
              <a:t>Lab</a:t>
            </a:r>
            <a:endParaRPr lang="en" sz="2100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57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Workshop Agenda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431800" y="624362"/>
            <a:ext cx="8551408" cy="3848609"/>
          </a:xfrm>
        </p:spPr>
        <p:txBody>
          <a:bodyPr/>
          <a:lstStyle/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endParaRPr lang="en-US" sz="2800" dirty="0" smtClean="0">
              <a:solidFill>
                <a:schemeClr val="accent6"/>
              </a:solidFill>
              <a:sym typeface="Arial"/>
            </a:endParaRPr>
          </a:p>
          <a:p>
            <a:pPr lvl="0">
              <a:spcAft>
                <a:spcPts val="1800"/>
              </a:spcAft>
              <a:buClr>
                <a:srgbClr val="008774"/>
              </a:buClr>
            </a:pPr>
            <a:r>
              <a:rPr lang="en-US" sz="2800" dirty="0" smtClean="0">
                <a:solidFill>
                  <a:schemeClr val="accent6"/>
                </a:solidFill>
                <a:sym typeface="Arial"/>
              </a:rPr>
              <a:t>Spring Data</a:t>
            </a:r>
            <a:endParaRPr lang="en-US" sz="2800" dirty="0" smtClean="0">
              <a:solidFill>
                <a:schemeClr val="accent6"/>
              </a:solidFill>
              <a:sym typeface="Arial"/>
            </a:endParaRPr>
          </a:p>
          <a:p>
            <a:pPr lvl="0">
              <a:spcAft>
                <a:spcPts val="1800"/>
              </a:spcAft>
              <a:buClr>
                <a:srgbClr val="008774"/>
              </a:buClr>
            </a:pPr>
            <a:r>
              <a:rPr lang="en-US" sz="2800" dirty="0" smtClean="0">
                <a:solidFill>
                  <a:schemeClr val="accent6"/>
                </a:solidFill>
                <a:sym typeface="Arial"/>
              </a:rPr>
              <a:t>Spring Dat</a:t>
            </a:r>
            <a:r>
              <a:rPr lang="en-US" sz="2800" dirty="0" smtClean="0">
                <a:solidFill>
                  <a:schemeClr val="accent6"/>
                </a:solidFill>
                <a:sym typeface="Arial"/>
              </a:rPr>
              <a:t>a REST</a:t>
            </a:r>
            <a:endParaRPr lang="en-US" sz="2800" dirty="0" smtClean="0">
              <a:solidFill>
                <a:schemeClr val="accent6"/>
              </a:solidFill>
              <a:sym typeface="Arial"/>
            </a:endParaRPr>
          </a:p>
          <a:p>
            <a:pPr lvl="0">
              <a:spcAft>
                <a:spcPts val="1800"/>
              </a:spcAft>
              <a:buClr>
                <a:srgbClr val="008774"/>
              </a:buClr>
            </a:pPr>
            <a:r>
              <a:rPr lang="en-US" sz="2800" dirty="0" smtClean="0">
                <a:solidFill>
                  <a:schemeClr val="accent6"/>
                </a:solidFill>
                <a:sym typeface="Arial"/>
              </a:rPr>
              <a:t>Polyglot Persistence</a:t>
            </a:r>
            <a:endParaRPr lang="en-US" sz="2800" dirty="0">
              <a:solidFill>
                <a:schemeClr val="accent6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95031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Workshop Agenda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431800" y="624362"/>
            <a:ext cx="8551408" cy="3848609"/>
          </a:xfrm>
        </p:spPr>
        <p:txBody>
          <a:bodyPr/>
          <a:lstStyle/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endParaRPr lang="en-US" sz="2800" dirty="0" smtClean="0">
              <a:solidFill>
                <a:schemeClr val="accent6"/>
              </a:solidFill>
              <a:sym typeface="Arial"/>
            </a:endParaRPr>
          </a:p>
          <a:p>
            <a:pPr lvl="0">
              <a:spcAft>
                <a:spcPts val="1800"/>
              </a:spcAft>
              <a:buClr>
                <a:srgbClr val="008774"/>
              </a:buClr>
            </a:pPr>
            <a:r>
              <a:rPr lang="en-US" sz="2800" b="1" dirty="0" smtClean="0">
                <a:solidFill>
                  <a:schemeClr val="accent6"/>
                </a:solidFill>
                <a:sym typeface="Arial"/>
              </a:rPr>
              <a:t>Spring Data</a:t>
            </a:r>
            <a:endParaRPr lang="en-US" sz="2800" b="1" dirty="0" smtClean="0">
              <a:solidFill>
                <a:schemeClr val="accent6"/>
              </a:solidFill>
              <a:sym typeface="Arial"/>
            </a:endParaRPr>
          </a:p>
          <a:p>
            <a:pPr lvl="0">
              <a:spcAft>
                <a:spcPts val="1800"/>
              </a:spcAft>
              <a:buClr>
                <a:srgbClr val="008774"/>
              </a:buClr>
            </a:pP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sym typeface="Arial"/>
              </a:rPr>
              <a:t>Spring Dat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sym typeface="Arial"/>
              </a:rPr>
              <a:t>a REST</a:t>
            </a:r>
            <a:endParaRPr lang="en-US" sz="2800" dirty="0" smtClean="0">
              <a:solidFill>
                <a:schemeClr val="accent6">
                  <a:lumMod val="20000"/>
                  <a:lumOff val="80000"/>
                </a:schemeClr>
              </a:solidFill>
              <a:sym typeface="Arial"/>
            </a:endParaRPr>
          </a:p>
          <a:p>
            <a:pPr lvl="0">
              <a:spcAft>
                <a:spcPts val="1800"/>
              </a:spcAft>
              <a:buClr>
                <a:srgbClr val="008774"/>
              </a:buClr>
            </a:pP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sym typeface="Arial"/>
              </a:rPr>
              <a:t>Polyglot Persistence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37277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What Types of Data Stores?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431800" y="624362"/>
            <a:ext cx="3429000" cy="3848609"/>
          </a:xfrm>
        </p:spPr>
        <p:txBody>
          <a:bodyPr/>
          <a:lstStyle/>
          <a:p>
            <a:pPr lvl="0">
              <a:lnSpc>
                <a:spcPct val="200000"/>
              </a:lnSpc>
              <a:spcBef>
                <a:spcPts val="624"/>
              </a:spcBef>
              <a:spcAft>
                <a:spcPts val="600"/>
              </a:spcAft>
              <a:buClr>
                <a:srgbClr val="008774"/>
              </a:buClr>
            </a:pPr>
            <a:r>
              <a:rPr lang="en-US" sz="2800" b="1" dirty="0" smtClean="0">
                <a:solidFill>
                  <a:schemeClr val="accent6"/>
                </a:solidFill>
                <a:sym typeface="Arial"/>
              </a:rPr>
              <a:t>Spring Data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008774"/>
              </a:buClr>
            </a:pPr>
            <a:r>
              <a:rPr lang="en-US" sz="2400" b="1" dirty="0" smtClean="0">
                <a:solidFill>
                  <a:schemeClr val="accent6"/>
                </a:solidFill>
                <a:sym typeface="Arial"/>
              </a:rPr>
              <a:t>JPA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008774"/>
              </a:buClr>
            </a:pPr>
            <a:r>
              <a:rPr lang="en-US" sz="2400" b="1" dirty="0" err="1" smtClean="0">
                <a:solidFill>
                  <a:schemeClr val="accent6"/>
                </a:solidFill>
                <a:sym typeface="Arial"/>
              </a:rPr>
              <a:t>MongoDB</a:t>
            </a:r>
            <a:endParaRPr lang="en-US" sz="2400" b="1" dirty="0" smtClean="0">
              <a:solidFill>
                <a:schemeClr val="accent6"/>
              </a:solidFill>
              <a:sym typeface="Arial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008774"/>
              </a:buClr>
            </a:pPr>
            <a:r>
              <a:rPr lang="en-US" sz="2400" b="1" dirty="0" err="1" smtClean="0">
                <a:solidFill>
                  <a:schemeClr val="accent6"/>
                </a:solidFill>
                <a:sym typeface="Arial"/>
              </a:rPr>
              <a:t>Redis</a:t>
            </a:r>
            <a:endParaRPr lang="en-US" sz="2400" b="1" dirty="0" smtClean="0">
              <a:solidFill>
                <a:schemeClr val="accent6"/>
              </a:solidFill>
              <a:sym typeface="Arial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008774"/>
              </a:buClr>
            </a:pPr>
            <a:r>
              <a:rPr lang="en-US" sz="2400" b="1" dirty="0" err="1" smtClean="0">
                <a:solidFill>
                  <a:schemeClr val="accent6"/>
                </a:solidFill>
                <a:sym typeface="Arial"/>
              </a:rPr>
              <a:t>Solr</a:t>
            </a:r>
            <a:endParaRPr lang="en-US" sz="2400" b="1" dirty="0" smtClean="0">
              <a:solidFill>
                <a:schemeClr val="accent6"/>
              </a:solidFill>
              <a:sym typeface="Arial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008774"/>
              </a:buClr>
            </a:pPr>
            <a:r>
              <a:rPr lang="en-US" sz="2400" b="1" dirty="0" err="1" smtClean="0">
                <a:solidFill>
                  <a:schemeClr val="accent6"/>
                </a:solidFill>
                <a:sym typeface="Arial"/>
              </a:rPr>
              <a:t>GemFire</a:t>
            </a:r>
            <a:endParaRPr lang="en-US" sz="2400" b="1" dirty="0" smtClean="0">
              <a:solidFill>
                <a:schemeClr val="accent6"/>
              </a:solidFill>
              <a:sym typeface="Arial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008774"/>
              </a:buClr>
            </a:pPr>
            <a:r>
              <a:rPr lang="en-US" sz="2400" b="1" dirty="0" err="1" smtClean="0">
                <a:solidFill>
                  <a:schemeClr val="accent6"/>
                </a:solidFill>
                <a:sym typeface="Arial"/>
              </a:rPr>
              <a:t>KeyValue</a:t>
            </a:r>
            <a:endParaRPr lang="en-US" sz="2400" b="1" dirty="0" smtClean="0">
              <a:solidFill>
                <a:schemeClr val="accent6"/>
              </a:solidFill>
              <a:sym typeface="Arial"/>
            </a:endParaRPr>
          </a:p>
        </p:txBody>
      </p:sp>
      <p:sp>
        <p:nvSpPr>
          <p:cNvPr id="4" name="Shape 196"/>
          <p:cNvSpPr txBox="1">
            <a:spLocks/>
          </p:cNvSpPr>
          <p:nvPr/>
        </p:nvSpPr>
        <p:spPr>
          <a:xfrm>
            <a:off x="3997960" y="617850"/>
            <a:ext cx="4170680" cy="3848609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ts val="624"/>
              </a:spcBef>
              <a:spcAft>
                <a:spcPts val="600"/>
              </a:spcAft>
              <a:buClr>
                <a:srgbClr val="008774"/>
              </a:buClr>
            </a:pPr>
            <a:r>
              <a:rPr lang="en-US" sz="2800" b="1" dirty="0" smtClean="0">
                <a:solidFill>
                  <a:schemeClr val="accent6"/>
                </a:solidFill>
                <a:sym typeface="Arial"/>
              </a:rPr>
              <a:t>Community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008774"/>
              </a:buClr>
            </a:pPr>
            <a:r>
              <a:rPr lang="en-US" sz="2400" b="1" dirty="0" err="1" smtClean="0">
                <a:solidFill>
                  <a:schemeClr val="accent6"/>
                </a:solidFill>
                <a:sym typeface="Arial"/>
              </a:rPr>
              <a:t>Aerospike</a:t>
            </a:r>
            <a:endParaRPr lang="en-US" sz="2400" b="1" dirty="0" smtClean="0">
              <a:solidFill>
                <a:schemeClr val="accent6"/>
              </a:solidFill>
              <a:sym typeface="Arial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008774"/>
              </a:buClr>
            </a:pPr>
            <a:r>
              <a:rPr lang="en-US" sz="2400" b="1" dirty="0" smtClean="0">
                <a:solidFill>
                  <a:schemeClr val="accent6"/>
                </a:solidFill>
                <a:sym typeface="Arial"/>
              </a:rPr>
              <a:t>Cassandra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008774"/>
              </a:buClr>
            </a:pPr>
            <a:r>
              <a:rPr lang="en-US" sz="2400" b="1" dirty="0" err="1" smtClean="0">
                <a:solidFill>
                  <a:schemeClr val="accent6"/>
                </a:solidFill>
                <a:sym typeface="Arial"/>
              </a:rPr>
              <a:t>Couchbase</a:t>
            </a:r>
            <a:endParaRPr lang="en-US" sz="2400" b="1" dirty="0" smtClean="0">
              <a:solidFill>
                <a:schemeClr val="accent6"/>
              </a:solidFill>
              <a:sym typeface="Arial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008774"/>
              </a:buClr>
            </a:pPr>
            <a:r>
              <a:rPr lang="en-US" sz="2400" b="1" dirty="0" err="1" smtClean="0">
                <a:solidFill>
                  <a:schemeClr val="accent6"/>
                </a:solidFill>
                <a:sym typeface="Arial"/>
              </a:rPr>
              <a:t>DynamoDB</a:t>
            </a:r>
            <a:endParaRPr lang="en-US" sz="2400" b="1" dirty="0" smtClean="0">
              <a:solidFill>
                <a:schemeClr val="accent6"/>
              </a:solidFill>
              <a:sym typeface="Arial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008774"/>
              </a:buClr>
            </a:pPr>
            <a:r>
              <a:rPr lang="en-US" sz="2400" b="1" dirty="0" err="1" smtClean="0">
                <a:solidFill>
                  <a:schemeClr val="accent6"/>
                </a:solidFill>
                <a:sym typeface="Arial"/>
              </a:rPr>
              <a:t>ElasticSearch</a:t>
            </a:r>
            <a:endParaRPr lang="en-US" sz="2400" b="1" dirty="0" smtClean="0">
              <a:solidFill>
                <a:schemeClr val="accent6"/>
              </a:solidFill>
              <a:sym typeface="Arial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008774"/>
              </a:buClr>
            </a:pPr>
            <a:r>
              <a:rPr lang="en-US" sz="2400" b="1" dirty="0" smtClean="0">
                <a:solidFill>
                  <a:schemeClr val="accent6"/>
                </a:solidFill>
                <a:sym typeface="Arial"/>
              </a:rPr>
              <a:t>Neo4J</a:t>
            </a:r>
            <a:endParaRPr lang="en-US" sz="2400" b="1" dirty="0" smtClean="0">
              <a:solidFill>
                <a:schemeClr val="accent6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33448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Import the Required Dependency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431800" y="624363"/>
            <a:ext cx="8551408" cy="1509238"/>
          </a:xfrm>
        </p:spPr>
        <p:txBody>
          <a:bodyPr/>
          <a:lstStyle/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endParaRPr lang="en-US" sz="2800" dirty="0" smtClean="0">
              <a:solidFill>
                <a:schemeClr val="accent6"/>
              </a:solidFill>
              <a:sym typeface="Arial"/>
            </a:endParaRPr>
          </a:p>
          <a:p>
            <a:pPr lvl="0">
              <a:spcAft>
                <a:spcPts val="1800"/>
              </a:spcAft>
              <a:buClr>
                <a:srgbClr val="008774"/>
              </a:buClr>
            </a:pPr>
            <a:r>
              <a:rPr lang="en-US" sz="2800" b="1" dirty="0" smtClean="0">
                <a:solidFill>
                  <a:schemeClr val="accent6"/>
                </a:solidFill>
                <a:sym typeface="Arial"/>
              </a:rPr>
              <a:t>Add the JPA starter to the </a:t>
            </a:r>
            <a:r>
              <a:rPr lang="en-US" sz="2800" b="1" dirty="0" err="1" smtClean="0">
                <a:solidFill>
                  <a:schemeClr val="accent6"/>
                </a:solidFill>
                <a:sym typeface="Arial"/>
              </a:rPr>
              <a:t>pom.xml</a:t>
            </a:r>
            <a:endParaRPr lang="en-US" sz="2800" b="1" dirty="0" smtClean="0">
              <a:solidFill>
                <a:schemeClr val="accent6"/>
              </a:solidFill>
              <a:sym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5360" y="2133601"/>
            <a:ext cx="4551680" cy="1463040"/>
          </a:xfrm>
          <a:prstGeom prst="rect">
            <a:avLst/>
          </a:prstGeom>
          <a:solidFill>
            <a:srgbClr val="162128"/>
          </a:solidFill>
          <a:ln>
            <a:solidFill>
              <a:srgbClr val="FFFFCC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&lt;dependency&gt;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&lt;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groupId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&gt;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org.springframework.boot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&lt;/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groupId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&lt;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artifactId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&gt;spring-boot-starter-data-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jpa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&lt;/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artifactId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&lt;/dependency&gt;</a:t>
            </a:r>
            <a:endParaRPr lang="en-US" sz="1200" b="1" dirty="0">
              <a:solidFill>
                <a:schemeClr val="bg1">
                  <a:lumMod val="85000"/>
                </a:schemeClr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88212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Repositories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431800" y="740725"/>
            <a:ext cx="8551408" cy="1509238"/>
          </a:xfrm>
        </p:spPr>
        <p:txBody>
          <a:bodyPr/>
          <a:lstStyle/>
          <a:p>
            <a:pPr lvl="0">
              <a:spcBef>
                <a:spcPts val="1272"/>
              </a:spcBef>
              <a:buClr>
                <a:srgbClr val="008774"/>
              </a:buClr>
            </a:pPr>
            <a:r>
              <a:rPr lang="en-US" sz="2400" b="1" dirty="0" smtClean="0">
                <a:solidFill>
                  <a:schemeClr val="accent6"/>
                </a:solidFill>
                <a:sym typeface="Arial"/>
              </a:rPr>
              <a:t>Tired of creating / maintaining boilerplate code</a:t>
            </a:r>
          </a:p>
          <a:p>
            <a:pPr lvl="0">
              <a:buClr>
                <a:srgbClr val="008774"/>
              </a:buClr>
            </a:pPr>
            <a:r>
              <a:rPr lang="en-US" sz="2400" b="1" dirty="0" smtClean="0">
                <a:solidFill>
                  <a:schemeClr val="accent6"/>
                </a:solidFill>
                <a:sym typeface="Arial"/>
              </a:rPr>
              <a:t>Use Spring Repositories</a:t>
            </a:r>
          </a:p>
          <a:p>
            <a:pPr lvl="0">
              <a:buClr>
                <a:srgbClr val="008774"/>
              </a:buClr>
            </a:pPr>
            <a:r>
              <a:rPr lang="en-US" sz="2400" b="1" dirty="0" smtClean="0">
                <a:solidFill>
                  <a:schemeClr val="accent6"/>
                </a:solidFill>
                <a:sym typeface="Arial"/>
              </a:rPr>
              <a:t>CRUD support added with no implementation required</a:t>
            </a:r>
          </a:p>
        </p:txBody>
      </p:sp>
      <p:sp>
        <p:nvSpPr>
          <p:cNvPr id="5" name="Rectangle 4"/>
          <p:cNvSpPr/>
          <p:nvPr/>
        </p:nvSpPr>
        <p:spPr>
          <a:xfrm>
            <a:off x="772160" y="2133600"/>
            <a:ext cx="6360160" cy="2905760"/>
          </a:xfrm>
          <a:prstGeom prst="rect">
            <a:avLst/>
          </a:prstGeom>
          <a:solidFill>
            <a:srgbClr val="162128"/>
          </a:solidFill>
          <a:ln>
            <a:solidFill>
              <a:srgbClr val="FFFFCC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sym typeface="Arial"/>
              </a:rPr>
              <a:t>public interface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CrudRepository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&lt;T, ID extends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Serializable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&gt; extends Repository&lt;T, ID&gt; {</a:t>
            </a:r>
            <a:endParaRPr lang="en-US" sz="1200" b="1" dirty="0">
              <a:solidFill>
                <a:schemeClr val="bg1">
                  <a:lumMod val="85000"/>
                </a:schemeClr>
              </a:solidFill>
              <a:sym typeface="Arial"/>
            </a:endParaRPr>
          </a:p>
          <a:p>
            <a:pPr>
              <a:buClr>
                <a:srgbClr val="008774"/>
              </a:buClr>
            </a:pPr>
            <a:endParaRPr lang="en-US" sz="1200" b="1" dirty="0">
              <a:solidFill>
                <a:schemeClr val="bg1">
                  <a:lumMod val="85000"/>
                </a:schemeClr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	// Saves the given entity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&lt;S extends T&gt; S save(S entity);</a:t>
            </a:r>
          </a:p>
          <a:p>
            <a:pPr>
              <a:buClr>
                <a:srgbClr val="008774"/>
              </a:buClr>
            </a:pPr>
            <a:endParaRPr lang="en-US" sz="1200" b="1" dirty="0">
              <a:solidFill>
                <a:schemeClr val="bg1">
                  <a:lumMod val="85000"/>
                </a:schemeClr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	// returns the entity identified by the given id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T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findOne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(ID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primaryKey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);</a:t>
            </a:r>
          </a:p>
          <a:p>
            <a:pPr>
              <a:buClr>
                <a:srgbClr val="008774"/>
              </a:buClr>
            </a:pPr>
            <a:endParaRPr lang="en-US" sz="1200" b="1" dirty="0">
              <a:solidFill>
                <a:schemeClr val="bg1">
                  <a:lumMod val="85000"/>
                </a:schemeClr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	// returns all entities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sym typeface="Arial"/>
              </a:rPr>
              <a:t>	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Iterable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&lt;T&gt;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findAll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();</a:t>
            </a:r>
          </a:p>
          <a:p>
            <a:pPr>
              <a:buClr>
                <a:srgbClr val="008774"/>
              </a:buClr>
            </a:pPr>
            <a:endParaRPr lang="en-US" sz="1200" b="1" dirty="0">
              <a:solidFill>
                <a:schemeClr val="bg1">
                  <a:lumMod val="85000"/>
                </a:schemeClr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	// deletes the given entity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rgbClr val="953735"/>
                </a:solidFill>
                <a:sym typeface="Arial"/>
              </a:rPr>
              <a:t>void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 delete(T entity);</a:t>
            </a:r>
          </a:p>
          <a:p>
            <a:pPr>
              <a:buClr>
                <a:srgbClr val="008774"/>
              </a:buClr>
            </a:pPr>
            <a:endParaRPr lang="en-US" sz="1200" b="1" dirty="0">
              <a:solidFill>
                <a:schemeClr val="bg1">
                  <a:lumMod val="85000"/>
                </a:schemeClr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// .. more functionality omitted.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sym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44144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Add Required Methods as Needed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2160" y="1063379"/>
            <a:ext cx="6380480" cy="2804160"/>
          </a:xfrm>
          <a:prstGeom prst="rect">
            <a:avLst/>
          </a:prstGeom>
          <a:solidFill>
            <a:srgbClr val="162128"/>
          </a:solidFill>
          <a:ln>
            <a:solidFill>
              <a:srgbClr val="FFFFCC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sym typeface="Arial"/>
              </a:rPr>
              <a:t>public interface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PersonRepository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 extends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JpaRepository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&lt;User, Long&gt; {</a:t>
            </a:r>
            <a:endParaRPr lang="en-US" sz="1200" b="1" dirty="0">
              <a:solidFill>
                <a:schemeClr val="bg1">
                  <a:lumMod val="85000"/>
                </a:schemeClr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	List&lt;Person&gt;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findByEmailAddressAndLastName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 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	(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EmailAddress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emailAddress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, String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lastname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);</a:t>
            </a:r>
          </a:p>
          <a:p>
            <a:pPr>
              <a:buClr>
                <a:srgbClr val="008774"/>
              </a:buClr>
            </a:pPr>
            <a:endParaRPr lang="en-US" sz="1200" b="1" dirty="0" smtClean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rgbClr val="408000"/>
                </a:solidFill>
                <a:sym typeface="Arial"/>
              </a:rPr>
              <a:t>// enables the distinct flag for the query</a:t>
            </a:r>
            <a:endParaRPr lang="en-US" sz="1200" b="1" dirty="0">
              <a:solidFill>
                <a:srgbClr val="408000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rgbClr val="D9D9D9"/>
                </a:solidFill>
                <a:sym typeface="Arial"/>
              </a:rPr>
              <a:t>List&lt;Person&gt; </a:t>
            </a:r>
            <a:r>
              <a:rPr lang="en-US" sz="1200" b="1" dirty="0" err="1" smtClean="0">
                <a:solidFill>
                  <a:srgbClr val="D9D9D9"/>
                </a:solidFill>
                <a:sym typeface="Arial"/>
              </a:rPr>
              <a:t>findDistinctPeopleByLastnameorFirstname</a:t>
            </a:r>
            <a:r>
              <a:rPr lang="en-US" sz="1200" b="1" dirty="0" smtClean="0">
                <a:solidFill>
                  <a:srgbClr val="D9D9D9"/>
                </a:solidFill>
                <a:sym typeface="Arial"/>
              </a:rPr>
              <a:t> 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rgbClr val="D9D9D9"/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rgbClr val="D9D9D9"/>
                </a:solidFill>
                <a:sym typeface="Arial"/>
              </a:rPr>
              <a:t>	(String </a:t>
            </a:r>
            <a:r>
              <a:rPr lang="en-US" sz="1200" b="1" dirty="0" err="1" smtClean="0">
                <a:solidFill>
                  <a:srgbClr val="D9D9D9"/>
                </a:solidFill>
                <a:sym typeface="Arial"/>
              </a:rPr>
              <a:t>lastname</a:t>
            </a:r>
            <a:r>
              <a:rPr lang="en-US" sz="1200" b="1" dirty="0" smtClean="0">
                <a:solidFill>
                  <a:srgbClr val="D9D9D9"/>
                </a:solidFill>
                <a:sym typeface="Arial"/>
              </a:rPr>
              <a:t>, String </a:t>
            </a:r>
            <a:r>
              <a:rPr lang="en-US" sz="1200" b="1" dirty="0" err="1" smtClean="0">
                <a:solidFill>
                  <a:srgbClr val="D9D9D9"/>
                </a:solidFill>
                <a:sym typeface="Arial"/>
              </a:rPr>
              <a:t>firstname</a:t>
            </a:r>
            <a:r>
              <a:rPr lang="en-US" sz="1200" b="1" dirty="0" smtClean="0">
                <a:solidFill>
                  <a:srgbClr val="D9D9D9"/>
                </a:solidFill>
                <a:sym typeface="Arial"/>
              </a:rPr>
              <a:t>);</a:t>
            </a:r>
          </a:p>
          <a:p>
            <a:pPr>
              <a:buClr>
                <a:srgbClr val="008774"/>
              </a:buClr>
            </a:pPr>
            <a:endParaRPr lang="en-US" sz="1200" b="1" dirty="0">
              <a:solidFill>
                <a:srgbClr val="D9D9D9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rgbClr val="D9D9D9"/>
                </a:solidFill>
                <a:sym typeface="Arial"/>
              </a:rPr>
              <a:t>	List&lt;Person&gt; </a:t>
            </a:r>
            <a:r>
              <a:rPr lang="en-US" sz="1200" b="1" dirty="0" err="1" smtClean="0">
                <a:solidFill>
                  <a:srgbClr val="D9D9D9"/>
                </a:solidFill>
                <a:sym typeface="Arial"/>
              </a:rPr>
              <a:t>findPeopleDistinctByLastnamefOrFirstname</a:t>
            </a:r>
            <a:r>
              <a:rPr lang="en-US" sz="1200" b="1" dirty="0">
                <a:solidFill>
                  <a:srgbClr val="D9D9D9"/>
                </a:solidFill>
                <a:sym typeface="Arial"/>
              </a:rPr>
              <a:t> </a:t>
            </a:r>
            <a:endParaRPr lang="en-US" sz="1200" b="1" dirty="0" smtClean="0">
              <a:solidFill>
                <a:srgbClr val="D9D9D9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rgbClr val="D9D9D9"/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rgbClr val="D9D9D9"/>
                </a:solidFill>
                <a:sym typeface="Arial"/>
              </a:rPr>
              <a:t>	(String </a:t>
            </a:r>
            <a:r>
              <a:rPr lang="en-US" sz="1200" b="1" dirty="0" err="1" smtClean="0">
                <a:solidFill>
                  <a:srgbClr val="D9D9D9"/>
                </a:solidFill>
                <a:sym typeface="Arial"/>
              </a:rPr>
              <a:t>lastname</a:t>
            </a:r>
            <a:r>
              <a:rPr lang="en-US" sz="1200" b="1" dirty="0" smtClean="0">
                <a:solidFill>
                  <a:srgbClr val="D9D9D9"/>
                </a:solidFill>
                <a:sym typeface="Arial"/>
              </a:rPr>
              <a:t>, String </a:t>
            </a:r>
            <a:r>
              <a:rPr lang="en-US" sz="1200" b="1" dirty="0" err="1" smtClean="0">
                <a:solidFill>
                  <a:srgbClr val="D9D9D9"/>
                </a:solidFill>
                <a:sym typeface="Arial"/>
              </a:rPr>
              <a:t>firstname</a:t>
            </a:r>
            <a:r>
              <a:rPr lang="en-US" sz="1200" b="1" dirty="0" smtClean="0">
                <a:solidFill>
                  <a:srgbClr val="D9D9D9"/>
                </a:solidFill>
                <a:sym typeface="Arial"/>
              </a:rPr>
              <a:t>);</a:t>
            </a:r>
          </a:p>
          <a:p>
            <a:pPr>
              <a:buClr>
                <a:srgbClr val="008774"/>
              </a:buClr>
            </a:pPr>
            <a:endParaRPr lang="en-US" sz="1200" b="1" dirty="0" smtClean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rgbClr val="408000"/>
                </a:solidFill>
                <a:sym typeface="Arial"/>
              </a:rPr>
              <a:t>// enabling ignoring case for individual property</a:t>
            </a:r>
            <a:endParaRPr lang="en-US" sz="1200" b="1" dirty="0">
              <a:solidFill>
                <a:srgbClr val="408000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	List&lt;Person&gt;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findByLastnameIgnoreCase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(String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lastname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);</a:t>
            </a:r>
          </a:p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}</a:t>
            </a:r>
            <a:endParaRPr lang="en-US" sz="1200" b="1" dirty="0">
              <a:solidFill>
                <a:schemeClr val="bg1">
                  <a:lumMod val="85000"/>
                </a:schemeClr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44144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@Query as an Alternative to Keywords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431800" y="624363"/>
            <a:ext cx="8551408" cy="1509238"/>
          </a:xfrm>
        </p:spPr>
        <p:txBody>
          <a:bodyPr/>
          <a:lstStyle/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endParaRPr lang="en-US" sz="2800" dirty="0" smtClean="0">
              <a:solidFill>
                <a:schemeClr val="accent6"/>
              </a:solidFill>
              <a:sym typeface="Arial"/>
            </a:endParaRPr>
          </a:p>
          <a:p>
            <a:pPr lvl="0">
              <a:spcAft>
                <a:spcPts val="1800"/>
              </a:spcAft>
              <a:buClr>
                <a:srgbClr val="008774"/>
              </a:buClr>
            </a:pPr>
            <a:r>
              <a:rPr lang="en-US" sz="2400" b="1" dirty="0" smtClean="0">
                <a:solidFill>
                  <a:schemeClr val="accent6"/>
                </a:solidFill>
                <a:sym typeface="Arial"/>
              </a:rPr>
              <a:t>A JPA based repository using the @Query Annotation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72160" y="2133601"/>
            <a:ext cx="6380480" cy="1372450"/>
          </a:xfrm>
          <a:prstGeom prst="rect">
            <a:avLst/>
          </a:prstGeom>
          <a:solidFill>
            <a:srgbClr val="162128"/>
          </a:solidFill>
          <a:ln>
            <a:solidFill>
              <a:srgbClr val="FFFFCC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rgbClr val="800000"/>
                </a:solidFill>
                <a:sym typeface="Arial"/>
              </a:rPr>
              <a:t>public interface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UserRepository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 extends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JpaRepository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&lt;User, Long&gt; {</a:t>
            </a:r>
            <a:endParaRPr lang="en-US" sz="1200" b="1" dirty="0">
              <a:solidFill>
                <a:schemeClr val="bg1">
                  <a:lumMod val="85000"/>
                </a:schemeClr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	@Query(“select u from User u where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u.emailAddress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 = ?1)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User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findByEmailAddress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(String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emailAddress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);</a:t>
            </a:r>
          </a:p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}</a:t>
            </a:r>
            <a:endParaRPr lang="en-US" sz="1200" b="1" dirty="0">
              <a:solidFill>
                <a:schemeClr val="bg1">
                  <a:lumMod val="85000"/>
                </a:schemeClr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44144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Workshop Agenda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431800" y="624362"/>
            <a:ext cx="8551408" cy="3848609"/>
          </a:xfrm>
        </p:spPr>
        <p:txBody>
          <a:bodyPr/>
          <a:lstStyle/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endParaRPr lang="en-US" sz="2800" dirty="0" smtClean="0">
              <a:solidFill>
                <a:schemeClr val="accent6"/>
              </a:solidFill>
              <a:sym typeface="Arial"/>
            </a:endParaRPr>
          </a:p>
          <a:p>
            <a:pPr lvl="0">
              <a:spcAft>
                <a:spcPts val="1800"/>
              </a:spcAft>
              <a:buClr>
                <a:srgbClr val="008774"/>
              </a:buClr>
            </a:pPr>
            <a:r>
              <a:rPr lang="en-US" sz="28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sym typeface="Arial"/>
              </a:rPr>
              <a:t>Spring Data</a:t>
            </a:r>
            <a:endParaRPr lang="en-US" sz="2800" b="1" dirty="0" smtClean="0">
              <a:solidFill>
                <a:schemeClr val="accent6">
                  <a:lumMod val="20000"/>
                  <a:lumOff val="80000"/>
                </a:schemeClr>
              </a:solidFill>
              <a:sym typeface="Arial"/>
            </a:endParaRPr>
          </a:p>
          <a:p>
            <a:pPr lvl="0">
              <a:spcAft>
                <a:spcPts val="1800"/>
              </a:spcAft>
              <a:buClr>
                <a:srgbClr val="008774"/>
              </a:buClr>
            </a:pPr>
            <a:r>
              <a:rPr lang="en-US" sz="2800" b="1" dirty="0">
                <a:solidFill>
                  <a:schemeClr val="accent6"/>
                </a:solidFill>
                <a:sym typeface="Arial"/>
              </a:rPr>
              <a:t>Spring </a:t>
            </a:r>
            <a:r>
              <a:rPr lang="en-US" sz="2800" b="1" dirty="0" smtClean="0">
                <a:solidFill>
                  <a:schemeClr val="accent6"/>
                </a:solidFill>
                <a:sym typeface="Arial"/>
              </a:rPr>
              <a:t>Data REST</a:t>
            </a:r>
            <a:endParaRPr lang="en-US" sz="2800" b="1" dirty="0">
              <a:solidFill>
                <a:schemeClr val="accent6"/>
              </a:solidFill>
              <a:sym typeface="Arial"/>
            </a:endParaRPr>
          </a:p>
          <a:p>
            <a:pPr lvl="0">
              <a:spcAft>
                <a:spcPts val="1800"/>
              </a:spcAft>
              <a:buClr>
                <a:srgbClr val="008774"/>
              </a:buClr>
            </a:pP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sym typeface="Arial"/>
              </a:rPr>
              <a:t>Polyglot Persistence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77417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26204</TotalTime>
  <Words>389</Words>
  <Application>Microsoft Macintosh PowerPoint</Application>
  <PresentationFormat>On-screen Show (16:9)</PresentationFormat>
  <Paragraphs>129</Paragraphs>
  <Slides>17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Office Theme</vt:lpstr>
      <vt:lpstr>3_Office Theme</vt:lpstr>
      <vt:lpstr>Pivotal Main</vt:lpstr>
      <vt:lpstr>1_Pivotal Main</vt:lpstr>
      <vt:lpstr>PowerPoint Presentation</vt:lpstr>
      <vt:lpstr>Workshop Agenda</vt:lpstr>
      <vt:lpstr>Workshop Agenda</vt:lpstr>
      <vt:lpstr>What Types of Data Stores?</vt:lpstr>
      <vt:lpstr>Import the Required Dependency</vt:lpstr>
      <vt:lpstr>Repositories</vt:lpstr>
      <vt:lpstr>Add Required Methods as Needed</vt:lpstr>
      <vt:lpstr>@Query as an Alternative to Keywords</vt:lpstr>
      <vt:lpstr>Workshop Agenda</vt:lpstr>
      <vt:lpstr>Spring Data REST</vt:lpstr>
      <vt:lpstr>Import the Required Dependency</vt:lpstr>
      <vt:lpstr>Exporting the Repository</vt:lpstr>
      <vt:lpstr>RESTful API</vt:lpstr>
      <vt:lpstr>Workshop Agenda</vt:lpstr>
      <vt:lpstr>Other Repositories  - Cassandra NoSQL</vt:lpstr>
      <vt:lpstr>Other Repositories  - Redis</vt:lpstr>
      <vt:lpstr>PowerPoint Presentation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Paul Hopper</cp:lastModifiedBy>
  <cp:revision>260</cp:revision>
  <dcterms:created xsi:type="dcterms:W3CDTF">2015-10-05T21:15:00Z</dcterms:created>
  <dcterms:modified xsi:type="dcterms:W3CDTF">2016-03-27T04:42:40Z</dcterms:modified>
  <cp:category/>
</cp:coreProperties>
</file>