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4" autoAdjust="0"/>
    <p:restoredTop sz="83025" autoAdjust="0"/>
  </p:normalViewPr>
  <p:slideViewPr>
    <p:cSldViewPr snapToGrid="0" snapToObjects="1">
      <p:cViewPr>
        <p:scale>
          <a:sx n="76" d="100"/>
          <a:sy n="76" d="100"/>
        </p:scale>
        <p:origin x="-1528" y="-304"/>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5/16/16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5/16/16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Actuators</a:t>
            </a:r>
            <a:r>
              <a:rPr lang="en-US" baseline="0" dirty="0" smtClean="0"/>
              <a:t> enable production-ready features to a Spring Boot application – without having to actually implement them yourself</a:t>
            </a:r>
          </a:p>
          <a:p>
            <a:endParaRPr lang="en-US" baseline="0" dirty="0" smtClean="0"/>
          </a:p>
          <a:p>
            <a:r>
              <a:rPr lang="en-US" baseline="0" dirty="0" smtClean="0"/>
              <a:t>They’re mainly used to expose different types of information about the running application – health, metrics, info, dump, </a:t>
            </a:r>
            <a:r>
              <a:rPr lang="en-US" baseline="0" dirty="0" err="1" smtClean="0"/>
              <a:t>env</a:t>
            </a:r>
            <a:r>
              <a:rPr lang="en-US" baseline="0" dirty="0" smtClean="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smtClean="0"/>
          </a:p>
          <a:p>
            <a:pPr marL="171450" indent="-171450">
              <a:buFont typeface="Arial"/>
              <a:buChar char="•"/>
            </a:pPr>
            <a:r>
              <a:rPr lang="en-US" dirty="0" smtClean="0"/>
              <a:t>The way that endpoints are exposed will depend on the type of technology that you choose. Most applications choose HTTP monitoring, where the ID of the endpoint is mapped to a URL. For example, by default, the health endpoint will be mapped to /health</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provide the example of the “/health” endpoint as noted in the URL location bar</a:t>
            </a:r>
          </a:p>
          <a:p>
            <a:endParaRPr lang="en-US" baseline="0" dirty="0" smtClean="0"/>
          </a:p>
          <a:p>
            <a:r>
              <a:rPr lang="en-US" baseline="0" dirty="0" smtClean="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a:t>
            </a:r>
            <a:r>
              <a:rPr lang="en-US" baseline="0" dirty="0" smtClean="0"/>
              <a:t> these health indicators, some for backing services, are auto-configured by Spring Boot when appropriate</a:t>
            </a:r>
          </a:p>
          <a:p>
            <a:endParaRPr lang="en-US" baseline="0" dirty="0" smtClean="0"/>
          </a:p>
          <a:p>
            <a:r>
              <a:rPr lang="en-US" baseline="0" dirty="0" smtClean="0"/>
              <a:t>Information returned by </a:t>
            </a:r>
            <a:r>
              <a:rPr lang="en-US" baseline="0" dirty="0" err="1" smtClean="0"/>
              <a:t>HealthIndicators</a:t>
            </a:r>
            <a:r>
              <a:rPr lang="en-US" baseline="0" dirty="0" smtClean="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smtClean="0"/>
              <a:t>endpoints.health.sensitive</a:t>
            </a:r>
            <a:r>
              <a:rPr lang="en-US" baseline="0" dirty="0" smtClean="0"/>
              <a:t> to false.</a:t>
            </a:r>
          </a:p>
          <a:p>
            <a:endParaRPr lang="en-US" baseline="0" dirty="0" smtClean="0"/>
          </a:p>
          <a:p>
            <a:r>
              <a:rPr lang="en-US" baseline="0" dirty="0" smtClean="0"/>
              <a:t>Health responses are also cached to prevent “denial of service” attacks. Use the </a:t>
            </a:r>
            <a:r>
              <a:rPr lang="en-US" baseline="0" dirty="0" err="1" smtClean="0"/>
              <a:t>endpoints.health.time</a:t>
            </a:r>
            <a:r>
              <a:rPr lang="en-US" baseline="0" dirty="0" smtClean="0"/>
              <a:t>-to-live property if you want to change the default cache period of 1000 milliseconds.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management endpoints are secure even if the application endpoints are insecure.</a:t>
            </a:r>
          </a:p>
          <a:p>
            <a:pPr marL="171450" indent="-171450">
              <a:buFont typeface="Arial"/>
              <a:buChar char="•"/>
            </a:pPr>
            <a:r>
              <a:rPr lang="en-US" dirty="0" smtClean="0"/>
              <a:t>Security events are transformed into </a:t>
            </a:r>
            <a:r>
              <a:rPr lang="en-US" dirty="0" err="1" smtClean="0"/>
              <a:t>AuditEvents</a:t>
            </a:r>
            <a:r>
              <a:rPr lang="en-US" dirty="0" smtClean="0"/>
              <a:t> and published to the </a:t>
            </a:r>
            <a:r>
              <a:rPr lang="en-US" dirty="0" err="1" smtClean="0"/>
              <a:t>AuditService</a:t>
            </a:r>
            <a:r>
              <a:rPr lang="en-US" dirty="0" smtClean="0"/>
              <a:t>.</a:t>
            </a:r>
          </a:p>
          <a:p>
            <a:pPr marL="171450" indent="-171450">
              <a:buFont typeface="Arial"/>
              <a:buChar char="•"/>
            </a:pPr>
            <a:r>
              <a:rPr lang="en-US" dirty="0" smtClean="0"/>
              <a:t>The default user will have the ADMIN role as well as the USER role.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smtClean="0"/>
              <a:t>A ‘gauge’ records a single value; and a ‘counter’ records a delta (an increment or decrement). Spring Boot Actuator also provides a </a:t>
            </a:r>
            <a:r>
              <a:rPr lang="en-US" sz="1200" dirty="0" err="1" smtClean="0"/>
              <a:t>PublicMetrics</a:t>
            </a:r>
            <a:r>
              <a:rPr lang="en-US" sz="1200" dirty="0" smtClean="0"/>
              <a:t> interface that you can implement to expose metrics that you cannot record via one of those two mechanisms. Look at </a:t>
            </a:r>
            <a:r>
              <a:rPr lang="en-US" sz="1200" dirty="0" err="1" smtClean="0"/>
              <a:t>SystemPublicMetrics</a:t>
            </a:r>
            <a:r>
              <a:rPr lang="en-US" sz="1200" dirty="0" smtClean="0"/>
              <a:t> for an example.</a:t>
            </a:r>
          </a:p>
          <a:p>
            <a:pPr marL="171450" indent="-171450">
              <a:buFont typeface="Arial"/>
              <a:buChar char="•"/>
            </a:pPr>
            <a:endParaRPr lang="en-US" sz="1200" dirty="0" smtClean="0"/>
          </a:p>
          <a:p>
            <a:pPr marL="171450" indent="-171450">
              <a:buFont typeface="Arial"/>
              <a:buChar char="•"/>
            </a:pPr>
            <a:r>
              <a:rPr lang="en-US" sz="1200" dirty="0" smtClean="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wants to set the active Spring</a:t>
            </a:r>
            <a:r>
              <a:rPr lang="en-US" baseline="0" dirty="0" smtClean="0"/>
              <a:t> profiles</a:t>
            </a:r>
          </a:p>
          <a:p>
            <a:endParaRPr lang="en-US" baseline="0" dirty="0" smtClean="0"/>
          </a:p>
          <a:p>
            <a:r>
              <a:rPr lang="en-US" baseline="0" dirty="0" smtClean="0"/>
              <a:t>The Spring Environment has an API for this, but normally one would set either a </a:t>
            </a:r>
            <a:r>
              <a:rPr lang="en-US" baseline="0" dirty="0" err="1" smtClean="0"/>
              <a:t>System.property</a:t>
            </a:r>
            <a:r>
              <a:rPr lang="en-US" baseline="0" dirty="0" smtClean="0"/>
              <a:t>, or an OS environment variable or it can be set in the </a:t>
            </a:r>
            <a:r>
              <a:rPr lang="en-US" baseline="0" dirty="0" err="1" smtClean="0"/>
              <a:t>application.properties</a:t>
            </a:r>
            <a:r>
              <a:rPr lang="en-US" baseline="0" dirty="0" smtClean="0"/>
              <a:t> (or </a:t>
            </a:r>
            <a:r>
              <a:rPr lang="en-US" baseline="0" dirty="0" err="1" smtClean="0"/>
              <a:t>application.yml</a:t>
            </a:r>
            <a:r>
              <a:rPr lang="en-US" baseline="0" dirty="0" smtClean="0"/>
              <a:t>) file</a:t>
            </a:r>
          </a:p>
          <a:p>
            <a:endParaRPr lang="en-US" baseline="0" dirty="0" smtClean="0"/>
          </a:p>
          <a:p>
            <a:r>
              <a:rPr lang="en-US" baseline="0" dirty="0" smtClean="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1169519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81044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3.xml"/><Relationship Id="rId9"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Advancing Spring Boot with Actuator and Profiles</a:t>
            </a:r>
            <a:endParaRPr lang="en-US" sz="2800" spc="-100" dirty="0">
              <a:solidFill>
                <a:schemeClr val="bg1"/>
              </a:solidFill>
              <a:effectLst>
                <a:outerShdw blurRad="50800" dist="38100" dir="5400000" algn="t" rotWithShape="0">
                  <a:prstClr val="black">
                    <a:alpha val="40000"/>
                  </a:prstClr>
                </a:outerShdw>
              </a:effectLst>
              <a:cs typeface="Arial"/>
            </a:endParaRPr>
          </a:p>
        </p:txBody>
      </p:sp>
    </p:spTree>
    <p:extLst>
      <p:ext uri="{BB962C8B-B14F-4D97-AF65-F5344CB8AC3E}">
        <p14:creationId xmlns:p14="http://schemas.microsoft.com/office/powerpoint/2010/main" val="37047495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smtClean="0"/>
              <a:t>Actuator</a:t>
            </a:r>
          </a:p>
          <a:p>
            <a:r>
              <a:rPr lang="en-US" sz="1400" dirty="0" smtClean="0">
                <a:solidFill>
                  <a:srgbClr val="FFFFFF"/>
                </a:solidFill>
              </a:rPr>
              <a:t>Production grade features exposed as endpoints</a:t>
            </a:r>
          </a:p>
          <a:p>
            <a:pPr lvl="1"/>
            <a:r>
              <a:rPr lang="en-US" sz="1200" dirty="0" smtClean="0">
                <a:solidFill>
                  <a:srgbClr val="FFFFFF"/>
                </a:solidFill>
              </a:rPr>
              <a:t>Metrics</a:t>
            </a:r>
          </a:p>
          <a:p>
            <a:pPr lvl="1"/>
            <a:r>
              <a:rPr lang="en-US" sz="1200" dirty="0" smtClean="0">
                <a:solidFill>
                  <a:srgbClr val="FFFFFF"/>
                </a:solidFill>
              </a:rPr>
              <a:t>Health</a:t>
            </a:r>
          </a:p>
          <a:p>
            <a:pPr lvl="1"/>
            <a:r>
              <a:rPr lang="en-US" sz="1200" dirty="0" smtClean="0">
                <a:solidFill>
                  <a:srgbClr val="FFFFFF"/>
                </a:solidFill>
              </a:rPr>
              <a:t>Configuration</a:t>
            </a:r>
          </a:p>
          <a:p>
            <a:pPr lvl="1"/>
            <a:r>
              <a:rPr lang="en-US" sz="1200" dirty="0" smtClean="0">
                <a:solidFill>
                  <a:srgbClr val="FFFFFF"/>
                </a:solidFill>
              </a:rPr>
              <a:t>Errors</a:t>
            </a:r>
          </a:p>
          <a:p>
            <a:pPr lvl="1"/>
            <a:r>
              <a:rPr lang="en-US" sz="1200" dirty="0" smtClean="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gridCol w="4399280"/>
              </a:tblGrid>
              <a:tr h="347122">
                <a:tc>
                  <a:txBody>
                    <a:bodyPr/>
                    <a:lstStyle/>
                    <a:p>
                      <a:r>
                        <a:rPr lang="en-US" b="1" dirty="0" smtClean="0">
                          <a:solidFill>
                            <a:schemeClr val="bg2"/>
                          </a:solidFill>
                        </a:rPr>
                        <a:t>Health Indicator	</a:t>
                      </a:r>
                      <a:endParaRPr lang="en-US" b="1" dirty="0">
                        <a:solidFill>
                          <a:schemeClr val="bg2"/>
                        </a:solidFill>
                      </a:endParaRPr>
                    </a:p>
                  </a:txBody>
                  <a:tcPr/>
                </a:tc>
                <a:tc>
                  <a:txBody>
                    <a:bodyPr/>
                    <a:lstStyle/>
                    <a:p>
                      <a:r>
                        <a:rPr lang="en-US" dirty="0" smtClean="0">
                          <a:solidFill>
                            <a:schemeClr val="bg2"/>
                          </a:solidFill>
                        </a:rPr>
                        <a:t>Performed Checks</a:t>
                      </a:r>
                    </a:p>
                  </a:txBody>
                  <a:tcPr/>
                </a:tc>
              </a:tr>
              <a:tr h="347122">
                <a:tc>
                  <a:txBody>
                    <a:bodyPr/>
                    <a:lstStyle/>
                    <a:p>
                      <a:r>
                        <a:rPr lang="en-US" dirty="0" err="1" smtClean="0">
                          <a:solidFill>
                            <a:schemeClr val="bg2"/>
                          </a:solidFill>
                        </a:rPr>
                        <a:t>DiskSpaceHealthIndicator</a:t>
                      </a:r>
                      <a:endParaRPr lang="en-US" dirty="0">
                        <a:solidFill>
                          <a:schemeClr val="bg2"/>
                        </a:solidFill>
                      </a:endParaRPr>
                    </a:p>
                  </a:txBody>
                  <a:tcPr/>
                </a:tc>
                <a:tc>
                  <a:txBody>
                    <a:bodyPr/>
                    <a:lstStyle/>
                    <a:p>
                      <a:r>
                        <a:rPr lang="en-US" dirty="0" smtClean="0">
                          <a:solidFill>
                            <a:schemeClr val="bg2"/>
                          </a:solidFill>
                        </a:rPr>
                        <a:t>Checks for low </a:t>
                      </a:r>
                      <a:r>
                        <a:rPr lang="en-US" dirty="0" smtClean="0">
                          <a:solidFill>
                            <a:schemeClr val="accent6"/>
                          </a:solidFill>
                        </a:rPr>
                        <a:t>Disk</a:t>
                      </a:r>
                      <a:r>
                        <a:rPr lang="en-US" dirty="0" smtClean="0">
                          <a:solidFill>
                            <a:schemeClr val="bg2"/>
                          </a:solidFill>
                        </a:rPr>
                        <a:t> space</a:t>
                      </a:r>
                    </a:p>
                  </a:txBody>
                  <a:tcPr/>
                </a:tc>
              </a:tr>
              <a:tr h="359578">
                <a:tc>
                  <a:txBody>
                    <a:bodyPr/>
                    <a:lstStyle/>
                    <a:p>
                      <a:r>
                        <a:rPr lang="en-US" dirty="0" err="1" smtClean="0">
                          <a:solidFill>
                            <a:schemeClr val="bg2"/>
                          </a:solidFill>
                        </a:rPr>
                        <a:t>DataSourceHealthIndicator</a:t>
                      </a:r>
                      <a:endParaRPr lang="en-US" dirty="0">
                        <a:solidFill>
                          <a:schemeClr val="bg2"/>
                        </a:solidFill>
                      </a:endParaRPr>
                    </a:p>
                  </a:txBody>
                  <a:tcPr/>
                </a:tc>
                <a:tc>
                  <a:txBody>
                    <a:bodyPr/>
                    <a:lstStyle/>
                    <a:p>
                      <a:r>
                        <a:rPr lang="en-US" dirty="0" smtClean="0">
                          <a:solidFill>
                            <a:schemeClr val="bg2"/>
                          </a:solidFill>
                        </a:rPr>
                        <a:t>Check </a:t>
                      </a:r>
                      <a:r>
                        <a:rPr lang="en-US" dirty="0" err="1" smtClean="0">
                          <a:solidFill>
                            <a:srgbClr val="F79646"/>
                          </a:solidFill>
                        </a:rPr>
                        <a:t>DataSource</a:t>
                      </a:r>
                      <a:r>
                        <a:rPr lang="en-US" dirty="0" smtClean="0">
                          <a:solidFill>
                            <a:srgbClr val="F79646"/>
                          </a:solidFill>
                        </a:rPr>
                        <a:t> </a:t>
                      </a:r>
                      <a:r>
                        <a:rPr lang="en-US" dirty="0" smtClean="0">
                          <a:solidFill>
                            <a:schemeClr val="bg2"/>
                          </a:solidFill>
                        </a:rPr>
                        <a:t>connection</a:t>
                      </a:r>
                    </a:p>
                  </a:txBody>
                  <a:tcPr/>
                </a:tc>
              </a:tr>
              <a:tr h="359578">
                <a:tc>
                  <a:txBody>
                    <a:bodyPr/>
                    <a:lstStyle/>
                    <a:p>
                      <a:r>
                        <a:rPr lang="en-US" dirty="0" err="1" smtClean="0">
                          <a:solidFill>
                            <a:schemeClr val="bg2"/>
                          </a:solidFill>
                        </a:rPr>
                        <a:t>ElasticsearchHealthIndicator</a:t>
                      </a:r>
                      <a:endParaRPr lang="en-US" dirty="0">
                        <a:solidFill>
                          <a:schemeClr val="bg2"/>
                        </a:solidFill>
                      </a:endParaRPr>
                    </a:p>
                  </a:txBody>
                  <a:tcPr/>
                </a:tc>
                <a:tc>
                  <a:txBody>
                    <a:bodyPr/>
                    <a:lstStyle/>
                    <a:p>
                      <a:r>
                        <a:rPr lang="en-US" dirty="0" smtClean="0">
                          <a:solidFill>
                            <a:schemeClr val="bg2"/>
                          </a:solidFill>
                        </a:rPr>
                        <a:t>Checks </a:t>
                      </a:r>
                      <a:r>
                        <a:rPr lang="en-US" dirty="0" err="1" smtClean="0">
                          <a:solidFill>
                            <a:srgbClr val="F79646"/>
                          </a:solidFill>
                        </a:rPr>
                        <a:t>ElasticSearch</a:t>
                      </a:r>
                      <a:r>
                        <a:rPr lang="en-US" dirty="0" smtClean="0">
                          <a:solidFill>
                            <a:srgbClr val="F79646"/>
                          </a:solidFill>
                        </a:rPr>
                        <a:t> </a:t>
                      </a:r>
                      <a:r>
                        <a:rPr lang="en-US" dirty="0" smtClean="0">
                          <a:solidFill>
                            <a:schemeClr val="bg2"/>
                          </a:solidFill>
                        </a:rPr>
                        <a:t>cluster is up</a:t>
                      </a:r>
                    </a:p>
                  </a:txBody>
                  <a:tcPr/>
                </a:tc>
              </a:tr>
              <a:tr h="359578">
                <a:tc>
                  <a:txBody>
                    <a:bodyPr/>
                    <a:lstStyle/>
                    <a:p>
                      <a:r>
                        <a:rPr lang="en-US" dirty="0" err="1" smtClean="0">
                          <a:solidFill>
                            <a:schemeClr val="bg2"/>
                          </a:solidFill>
                        </a:rPr>
                        <a:t>JmsHealthIndicator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JMS</a:t>
                      </a:r>
                      <a:r>
                        <a:rPr lang="en-US" dirty="0" smtClean="0">
                          <a:solidFill>
                            <a:schemeClr val="bg2"/>
                          </a:solidFill>
                        </a:rPr>
                        <a:t> broker is up</a:t>
                      </a:r>
                    </a:p>
                  </a:txBody>
                  <a:tcPr/>
                </a:tc>
              </a:tr>
              <a:tr h="359578">
                <a:tc>
                  <a:txBody>
                    <a:bodyPr/>
                    <a:lstStyle/>
                    <a:p>
                      <a:r>
                        <a:rPr lang="en-US" dirty="0" err="1" smtClean="0">
                          <a:solidFill>
                            <a:schemeClr val="bg2"/>
                          </a:solidFill>
                        </a:rPr>
                        <a:t>MailHealthIndicator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mail</a:t>
                      </a:r>
                      <a:r>
                        <a:rPr lang="en-US" dirty="0" smtClean="0">
                          <a:solidFill>
                            <a:schemeClr val="bg2"/>
                          </a:solidFill>
                        </a:rPr>
                        <a:t> server is up</a:t>
                      </a:r>
                    </a:p>
                  </a:txBody>
                  <a:tcPr/>
                </a:tc>
              </a:tr>
              <a:tr h="359578">
                <a:tc>
                  <a:txBody>
                    <a:bodyPr/>
                    <a:lstStyle/>
                    <a:p>
                      <a:r>
                        <a:rPr lang="en-US" dirty="0" err="1" smtClean="0">
                          <a:solidFill>
                            <a:schemeClr val="bg2"/>
                          </a:solidFill>
                        </a:rPr>
                        <a:t>MongoHealthIndicator</a:t>
                      </a:r>
                      <a:endParaRPr lang="en-US" dirty="0">
                        <a:solidFill>
                          <a:schemeClr val="bg2"/>
                        </a:solidFill>
                      </a:endParaRPr>
                    </a:p>
                  </a:txBody>
                  <a:tcPr/>
                </a:tc>
                <a:tc>
                  <a:txBody>
                    <a:bodyPr/>
                    <a:lstStyle/>
                    <a:p>
                      <a:r>
                        <a:rPr lang="en-US" dirty="0" err="1" smtClean="0">
                          <a:solidFill>
                            <a:schemeClr val="bg2"/>
                          </a:solidFill>
                        </a:rPr>
                        <a:t>Cheks</a:t>
                      </a:r>
                      <a:r>
                        <a:rPr lang="en-US" dirty="0" smtClean="0">
                          <a:solidFill>
                            <a:schemeClr val="bg2"/>
                          </a:solidFill>
                        </a:rPr>
                        <a:t> that a </a:t>
                      </a:r>
                      <a:r>
                        <a:rPr lang="en-US" dirty="0" smtClean="0">
                          <a:solidFill>
                            <a:srgbClr val="F79646"/>
                          </a:solidFill>
                        </a:rPr>
                        <a:t>Mongo</a:t>
                      </a:r>
                      <a:r>
                        <a:rPr lang="en-US" dirty="0" smtClean="0">
                          <a:solidFill>
                            <a:schemeClr val="bg2"/>
                          </a:solidFill>
                        </a:rPr>
                        <a:t> database is up</a:t>
                      </a:r>
                    </a:p>
                  </a:txBody>
                  <a:tcPr/>
                </a:tc>
              </a:tr>
              <a:tr h="359578">
                <a:tc>
                  <a:txBody>
                    <a:bodyPr/>
                    <a:lstStyle/>
                    <a:p>
                      <a:r>
                        <a:rPr lang="en-US" dirty="0" err="1" smtClean="0">
                          <a:solidFill>
                            <a:schemeClr val="bg2"/>
                          </a:solidFill>
                        </a:rPr>
                        <a:t>RabbitHealthIndicator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Rabbit</a:t>
                      </a:r>
                      <a:r>
                        <a:rPr lang="en-US" dirty="0" smtClean="0">
                          <a:solidFill>
                            <a:schemeClr val="bg2"/>
                          </a:solidFill>
                        </a:rPr>
                        <a:t> server is up</a:t>
                      </a:r>
                    </a:p>
                  </a:txBody>
                  <a:tcPr/>
                </a:tc>
              </a:tr>
              <a:tr h="359578">
                <a:tc>
                  <a:txBody>
                    <a:bodyPr/>
                    <a:lstStyle/>
                    <a:p>
                      <a:r>
                        <a:rPr lang="en-US" dirty="0" err="1" smtClean="0">
                          <a:solidFill>
                            <a:schemeClr val="bg2"/>
                          </a:solidFill>
                        </a:rPr>
                        <a:t>RedisHealthIndicator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Redis</a:t>
                      </a:r>
                      <a:r>
                        <a:rPr lang="en-US" dirty="0" smtClean="0">
                          <a:solidFill>
                            <a:srgbClr val="F79646"/>
                          </a:solidFill>
                        </a:rPr>
                        <a:t> </a:t>
                      </a:r>
                      <a:r>
                        <a:rPr lang="en-US" dirty="0" smtClean="0">
                          <a:solidFill>
                            <a:schemeClr val="bg2"/>
                          </a:solidFill>
                        </a:rPr>
                        <a:t>server is up</a:t>
                      </a:r>
                    </a:p>
                  </a:txBody>
                  <a:tcPr/>
                </a:tc>
              </a:tr>
              <a:tr h="359578">
                <a:tc>
                  <a:txBody>
                    <a:bodyPr/>
                    <a:lstStyle/>
                    <a:p>
                      <a:r>
                        <a:rPr lang="en-US" dirty="0" err="1" smtClean="0">
                          <a:solidFill>
                            <a:schemeClr val="bg2"/>
                          </a:solidFill>
                        </a:rPr>
                        <a:t>SolrHealthIndicator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Solr</a:t>
                      </a:r>
                      <a:r>
                        <a:rPr lang="en-US" dirty="0" smtClean="0">
                          <a:solidFill>
                            <a:srgbClr val="F79646"/>
                          </a:solidFill>
                        </a:rPr>
                        <a:t> </a:t>
                      </a:r>
                      <a:r>
                        <a:rPr lang="en-US" dirty="0" smtClean="0">
                          <a:solidFill>
                            <a:schemeClr val="bg2"/>
                          </a:solidFill>
                        </a:rPr>
                        <a:t>server is up</a:t>
                      </a:r>
                    </a:p>
                  </a:txBody>
                  <a:tcPr/>
                </a:tc>
              </a:tr>
            </a:tbl>
          </a:graphicData>
        </a:graphic>
      </p:graphicFrame>
    </p:spTree>
    <p:extLst>
      <p:ext uri="{BB962C8B-B14F-4D97-AF65-F5344CB8AC3E}">
        <p14:creationId xmlns:p14="http://schemas.microsoft.com/office/powerpoint/2010/main" val="57585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smtClean="0"/>
              <a:t>Importing Spring Securit</a:t>
            </a:r>
            <a:r>
              <a:rPr lang="en-US" sz="1400" dirty="0" smtClean="0"/>
              <a:t>y Dependency</a:t>
            </a: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r>
              <a:rPr lang="en-US" sz="1400" dirty="0" smtClean="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smtClean="0">
              <a:solidFill>
                <a:srgbClr val="FFFFFF"/>
              </a:solidFill>
            </a:endParaRPr>
          </a:p>
          <a:p>
            <a:pPr marL="0" indent="0">
              <a:buNone/>
            </a:pPr>
            <a:endParaRPr lang="en-US" sz="1400" dirty="0">
              <a:solidFill>
                <a:srgbClr val="FFFFFF"/>
              </a:solidFill>
            </a:endParaRPr>
          </a:p>
          <a:p>
            <a:pPr marL="0" indent="0">
              <a:buNone/>
            </a:pPr>
            <a:endParaRPr lang="en-US" sz="1400" dirty="0" smtClean="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419336" y="1470660"/>
            <a:ext cx="6345807" cy="916940"/>
          </a:xfrm>
          <a:prstGeom prst="rect">
            <a:avLst/>
          </a:prstGeom>
        </p:spPr>
      </p:pic>
      <p:pic>
        <p:nvPicPr>
          <p:cNvPr id="5" name="Picture 4"/>
          <p:cNvPicPr>
            <a:picLocks noChangeAspect="1"/>
          </p:cNvPicPr>
          <p:nvPr/>
        </p:nvPicPr>
        <p:blipFill>
          <a:blip r:embed="rId4"/>
          <a:stretch>
            <a:fillRect/>
          </a:stretch>
        </p:blipFill>
        <p:spPr>
          <a:xfrm>
            <a:off x="1419336" y="3098800"/>
            <a:ext cx="3797300" cy="1028700"/>
          </a:xfrm>
          <a:prstGeom prst="rect">
            <a:avLst/>
          </a:prstGeom>
        </p:spPr>
      </p:pic>
    </p:spTree>
    <p:extLst>
      <p:ext uri="{BB962C8B-B14F-4D97-AF65-F5344CB8AC3E}">
        <p14:creationId xmlns:p14="http://schemas.microsoft.com/office/powerpoint/2010/main" val="403830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smtClean="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endParaRPr lang="en-US" sz="1400" dirty="0">
              <a:solidFill>
                <a:srgbClr val="FFFFFF"/>
              </a:solidFill>
            </a:endParaRPr>
          </a:p>
        </p:txBody>
      </p:sp>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endParaRPr lang="en-US" sz="1400" dirty="0" smtClean="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endParaRPr lang="en-US" sz="1400" dirty="0" smtClean="0">
              <a:solidFill>
                <a:srgbClr val="EEECE1"/>
              </a:solidFill>
              <a:sym typeface="Arial"/>
            </a:endParaRPr>
          </a:p>
          <a:p>
            <a:pPr>
              <a:buClr>
                <a:srgbClr val="008774"/>
              </a:buClr>
            </a:pPr>
            <a:endParaRPr lang="en-US" sz="1400" dirty="0" smtClean="0">
              <a:solidFill>
                <a:srgbClr val="EEECE1"/>
              </a:solidFill>
              <a:sym typeface="Arial"/>
            </a:endParaRPr>
          </a:p>
          <a:p>
            <a:pPr>
              <a:buClr>
                <a:srgbClr val="008774"/>
              </a:buClr>
            </a:pPr>
            <a:r>
              <a:rPr lang="en-US" sz="1400" dirty="0" smtClean="0">
                <a:solidFill>
                  <a:srgbClr val="EEECE1"/>
                </a:solidFill>
                <a:sym typeface="Arial"/>
              </a:rPr>
              <a:t>Set the active profile</a:t>
            </a:r>
            <a:endParaRPr lang="en-US" sz="1400" dirty="0">
              <a:solidFill>
                <a:srgbClr val="EEECE1"/>
              </a:solidFill>
              <a:sym typeface="Arial"/>
            </a:endParaRPr>
          </a:p>
          <a:p>
            <a:pPr marL="0" indent="0">
              <a:buClr>
                <a:srgbClr val="008774"/>
              </a:buClr>
              <a:buNone/>
            </a:pPr>
            <a:endParaRPr lang="en-US" sz="1050" dirty="0" smtClean="0">
              <a:solidFill>
                <a:srgbClr val="EEECE1"/>
              </a:solidFill>
              <a:sym typeface="Arial"/>
            </a:endParaRPr>
          </a:p>
          <a:p>
            <a:pPr marL="0" indent="0">
              <a:buClr>
                <a:srgbClr val="008774"/>
              </a:buClr>
              <a:buNone/>
            </a:pPr>
            <a:r>
              <a:rPr lang="en-US" sz="1200" dirty="0" smtClean="0">
                <a:solidFill>
                  <a:srgbClr val="EEECE1"/>
                </a:solidFill>
                <a:sym typeface="Arial"/>
              </a:rPr>
              <a:t>SPRING_PROFILES_ACTIVE</a:t>
            </a:r>
            <a:r>
              <a:rPr lang="en-US" sz="1200" dirty="0">
                <a:solidFill>
                  <a:srgbClr val="EEECE1"/>
                </a:solidFill>
                <a:sym typeface="Arial"/>
              </a:rPr>
              <a:t>=</a:t>
            </a:r>
            <a:r>
              <a:rPr lang="en-US" sz="1200" dirty="0" smtClean="0">
                <a:solidFill>
                  <a:srgbClr val="EEECE1"/>
                </a:solidFill>
                <a:sym typeface="Arial"/>
              </a:rPr>
              <a:t>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a:t>
            </a:r>
            <a:r>
              <a:rPr lang="en-US" sz="1200" dirty="0" smtClean="0">
                <a:solidFill>
                  <a:srgbClr val="EEECE1"/>
                </a:solidFill>
                <a:sym typeface="Arial"/>
              </a:rPr>
              <a:t>    or</a:t>
            </a:r>
          </a:p>
          <a:p>
            <a:pPr marL="0" indent="0">
              <a:buClr>
                <a:srgbClr val="008774"/>
              </a:buClr>
              <a:buNone/>
            </a:pPr>
            <a:endParaRPr lang="en-US" sz="1200" dirty="0" smtClean="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Development profile</a:t>
            </a:r>
            <a:endParaRPr lang="en-US" sz="1400" dirty="0" smtClean="0"/>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Production profile</a:t>
            </a:r>
            <a:endParaRPr lang="en-US" sz="1400" dirty="0" smtClean="0"/>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smtClean="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27563</TotalTime>
  <Words>688</Words>
  <Application>Microsoft Macintosh PowerPoint</Application>
  <PresentationFormat>On-screen Show (16:9)</PresentationFormat>
  <Paragraphs>96</Paragraphs>
  <Slides>9</Slides>
  <Notes>9</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Paul Hopper</cp:lastModifiedBy>
  <cp:revision>263</cp:revision>
  <dcterms:created xsi:type="dcterms:W3CDTF">2015-10-05T21:15:00Z</dcterms:created>
  <dcterms:modified xsi:type="dcterms:W3CDTF">2016-05-16T19:17:42Z</dcterms:modified>
  <cp:category/>
</cp:coreProperties>
</file>