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1"/>
  </p:notesMasterIdLst>
  <p:sldIdLst>
    <p:sldId id="325" r:id="rId5"/>
    <p:sldId id="321" r:id="rId6"/>
    <p:sldId id="324" r:id="rId7"/>
    <p:sldId id="327" r:id="rId8"/>
    <p:sldId id="328" r:id="rId9"/>
    <p:sldId id="291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81"/>
    <a:srgbClr val="00A79D"/>
    <a:srgbClr val="00786E"/>
    <a:srgbClr val="17232A"/>
    <a:srgbClr val="155A89"/>
    <a:srgbClr val="1E84C6"/>
    <a:srgbClr val="202F38"/>
    <a:srgbClr val="BD68C4"/>
    <a:srgbClr val="A87DAF"/>
    <a:srgbClr val="45A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82" autoAdjust="0"/>
    <p:restoredTop sz="94868" autoAdjust="0"/>
  </p:normalViewPr>
  <p:slideViewPr>
    <p:cSldViewPr snapToGrid="0" snapToObjects="1">
      <p:cViewPr varScale="1">
        <p:scale>
          <a:sx n="101" d="100"/>
          <a:sy n="101" d="100"/>
        </p:scale>
        <p:origin x="-192" y="-104"/>
      </p:cViewPr>
      <p:guideLst>
        <p:guide orient="horz" pos="698"/>
        <p:guide orient="horz" pos="1765"/>
        <p:guide orient="horz" pos="2024"/>
        <p:guide pos="2880"/>
        <p:guide pos="594"/>
        <p:guide pos="5472"/>
        <p:guide pos="1158"/>
        <p:guide pos="46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11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7E9F9-6557-4923-BE10-1C342566E3E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7A38-3CEC-41F8-9B8A-7D549F20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9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want to talk to you about cloud native applications, </a:t>
            </a: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microservices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the platforms for bringing them to production</a:t>
            </a:r>
          </a:p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600">
                <a:solidFill>
                  <a:srgbClr val="878787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62394" y="3832344"/>
            <a:ext cx="4070350" cy="665162"/>
          </a:xfr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62488" y="1200150"/>
            <a:ext cx="4070350" cy="243055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94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6580"/>
            <a:ext cx="4040188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16580"/>
            <a:ext cx="4041775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73780"/>
            <a:ext cx="9144000" cy="300461"/>
          </a:xfrm>
        </p:spPr>
        <p:txBody>
          <a:bodyPr/>
          <a:lstStyle>
            <a:lvl1pPr algn="ctr">
              <a:defRPr sz="1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42147" y="1770529"/>
            <a:ext cx="7059706" cy="1377484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Pattern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7234" y="-126999"/>
            <a:ext cx="9226176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56" y="465167"/>
            <a:ext cx="8516471" cy="376792"/>
          </a:xfrm>
        </p:spPr>
        <p:txBody>
          <a:bodyPr anchor="b"/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82176" y="1105647"/>
            <a:ext cx="9226176" cy="40378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6" y="157381"/>
            <a:ext cx="8516471" cy="229215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66059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488201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10343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732485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6FD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2548961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2548961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465566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65566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673248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673248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88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669118" y="-126999"/>
            <a:ext cx="4736352" cy="528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7233" y="-126999"/>
            <a:ext cx="4736352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9057" y="483683"/>
            <a:ext cx="4430061" cy="414471"/>
          </a:xfrm>
        </p:spPr>
        <p:txBody>
          <a:bodyPr anchor="b"/>
          <a:lstStyle>
            <a:lvl1pPr algn="l">
              <a:defRPr sz="2800" b="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9118" y="1"/>
            <a:ext cx="4474881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7" y="224620"/>
            <a:ext cx="4430062" cy="229215"/>
          </a:xfrm>
        </p:spPr>
        <p:txBody>
          <a:bodyPr>
            <a:noAutofit/>
          </a:bodyPr>
          <a:lstStyle>
            <a:lvl1pPr marL="0" indent="0" algn="l">
              <a:buNone/>
              <a:defRPr sz="10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057" y="1225718"/>
            <a:ext cx="4430061" cy="9144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97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-163871" y="-65548"/>
            <a:ext cx="9447161" cy="5284838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01800" y="3094038"/>
            <a:ext cx="5689600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accent5"/>
                </a:solidFill>
                <a:cs typeface="Arial" charset="0"/>
              </a:rPr>
              <a:t>A NEW PLATFORM </a:t>
            </a:r>
            <a:r>
              <a:rPr lang="en-US" dirty="0" smtClean="0">
                <a:solidFill>
                  <a:schemeClr val="accent1"/>
                </a:solidFill>
                <a:cs typeface="Arial" charset="0"/>
              </a:rPr>
              <a:t>FOR A NEW ERA</a:t>
            </a:r>
          </a:p>
        </p:txBody>
      </p:sp>
      <p:pic>
        <p:nvPicPr>
          <p:cNvPr id="5" name="Picture 10" descr="Pivotal_Logo_white.png"/>
          <p:cNvPicPr>
            <a:picLocks noChangeAspect="1"/>
          </p:cNvPicPr>
          <p:nvPr userDrawn="1"/>
        </p:nvPicPr>
        <p:blipFill>
          <a:blip r:embed="rId2"/>
          <a:srcRect r="5548"/>
          <a:stretch>
            <a:fillRect/>
          </a:stretch>
        </p:blipFill>
        <p:spPr bwMode="auto">
          <a:xfrm>
            <a:off x="1973263" y="1658938"/>
            <a:ext cx="518953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7985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9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2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out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3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  <a:solidFill>
            <a:srgbClr val="1B28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51977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63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5325" y="1916328"/>
            <a:ext cx="6947616" cy="532285"/>
          </a:xfr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95325" y="2502217"/>
            <a:ext cx="5828553" cy="43790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95325" y="4442307"/>
            <a:ext cx="7881472" cy="37964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91864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17709" y="998561"/>
            <a:ext cx="5828553" cy="48169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489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A1215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756833"/>
            <a:ext cx="9144000" cy="3386667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7241" y="998561"/>
            <a:ext cx="5828553" cy="4816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67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878787"/>
                </a:solidFill>
              </a:defRPr>
            </a:lvl1pPr>
            <a:lvl2pPr>
              <a:defRPr>
                <a:solidFill>
                  <a:srgbClr val="878787"/>
                </a:solidFill>
              </a:defRPr>
            </a:lvl2pPr>
            <a:lvl3pPr>
              <a:defRPr>
                <a:solidFill>
                  <a:srgbClr val="878787"/>
                </a:solidFill>
              </a:defRPr>
            </a:lvl3pPr>
            <a:lvl4pPr>
              <a:defRPr>
                <a:solidFill>
                  <a:srgbClr val="878787"/>
                </a:solidFill>
              </a:defRPr>
            </a:lvl4pPr>
            <a:lvl5pPr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7914"/>
            <a:ext cx="6662271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381"/>
            <a:ext cx="8229600" cy="3075242"/>
          </a:xfrm>
        </p:spPr>
        <p:txBody>
          <a:bodyPr/>
          <a:lstStyle>
            <a:lvl1pPr marL="0" indent="0">
              <a:buNone/>
              <a:defRPr>
                <a:solidFill>
                  <a:srgbClr val="878787"/>
                </a:solidFill>
              </a:defRPr>
            </a:lvl1pPr>
            <a:lvl2pPr marL="457200" indent="0">
              <a:buNone/>
              <a:defRPr>
                <a:solidFill>
                  <a:srgbClr val="878787"/>
                </a:solidFill>
              </a:defRPr>
            </a:lvl2pPr>
            <a:lvl3pPr marL="914400" indent="0">
              <a:buNone/>
              <a:defRPr>
                <a:solidFill>
                  <a:srgbClr val="878787"/>
                </a:solidFill>
              </a:defRPr>
            </a:lvl3pPr>
            <a:lvl4pPr marL="1371600" indent="0">
              <a:buNone/>
              <a:defRPr>
                <a:solidFill>
                  <a:srgbClr val="878787"/>
                </a:solidFill>
              </a:defRPr>
            </a:lvl4pPr>
            <a:lvl5pPr marL="1828800" indent="0">
              <a:buNone/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9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7471" y="-52294"/>
            <a:ext cx="9218706" cy="5210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799" y="948765"/>
            <a:ext cx="4722907" cy="4258235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588" y="318403"/>
            <a:ext cx="8538884" cy="36355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882" y="1192686"/>
            <a:ext cx="3957918" cy="3394472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956796"/>
            <a:ext cx="4495800" cy="4250204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381"/>
            <a:ext cx="8229600" cy="307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70" r:id="rId2"/>
    <p:sldLayoutId id="2147493465" r:id="rId3"/>
    <p:sldLayoutId id="2147493472" r:id="rId4"/>
    <p:sldLayoutId id="2147493473" r:id="rId5"/>
    <p:sldLayoutId id="2147493457" r:id="rId6"/>
    <p:sldLayoutId id="2147493466" r:id="rId7"/>
    <p:sldLayoutId id="2147493459" r:id="rId8"/>
    <p:sldLayoutId id="2147493468" r:id="rId9"/>
    <p:sldLayoutId id="2147493469" r:id="rId10"/>
    <p:sldLayoutId id="2147493460" r:id="rId11"/>
    <p:sldLayoutId id="2147493461" r:id="rId12"/>
    <p:sldLayoutId id="2147493464" r:id="rId13"/>
    <p:sldLayoutId id="2147493467" r:id="rId14"/>
    <p:sldLayoutId id="2147493471" r:id="rId15"/>
    <p:sldLayoutId id="2147493474" r:id="rId16"/>
    <p:sldLayoutId id="2147493475" r:id="rId17"/>
    <p:sldLayoutId id="2147493476" r:id="rId18"/>
    <p:sldLayoutId id="2147493477" r:id="rId19"/>
    <p:sldLayoutId id="2147493478" r:id="rId2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87878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87878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87878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87878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87878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microsoft.com/office/2007/relationships/hdphoto" Target="../media/hdphoto1.wdp"/><Relationship Id="rId7" Type="http://schemas.openxmlformats.org/officeDocument/2006/relationships/image" Target="../media/image8.png"/><Relationship Id="rId8" Type="http://schemas.microsoft.com/office/2007/relationships/hdphoto" Target="../media/hdphoto2.wdp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microsoft.com/office/2007/relationships/hdphoto" Target="../media/hdphoto3.wdp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APZD0me1nU" TargetMode="External"/><Relationship Id="rId4" Type="http://schemas.openxmlformats.org/officeDocument/2006/relationships/hyperlink" Target="http://spring.io" TargetMode="External"/><Relationship Id="rId5" Type="http://schemas.openxmlformats.org/officeDocument/2006/relationships/hyperlink" Target="http://start.spring.io" TargetMode="External"/><Relationship Id="rId1" Type="http://schemas.openxmlformats.org/officeDocument/2006/relationships/slideLayout" Target="../slideLayouts/slideLayout18.xml"/><Relationship Id="rId2" Type="http://schemas.openxmlformats.org/officeDocument/2006/relationships/hyperlink" Target="http://pivotal.io/platform/pcf-tutorials/getting-started-with-pivotal-cloud-foundr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" b="5795"/>
          <a:stretch/>
        </p:blipFill>
        <p:spPr>
          <a:xfrm>
            <a:off x="-13167" y="-130747"/>
            <a:ext cx="9170334" cy="5404994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Cloud Native </a:t>
            </a: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Workshop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Wrap Up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  <p:pic>
        <p:nvPicPr>
          <p:cNvPr id="9" name="Picture 8" descr="FedEx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324" b="95833" l="1591" r="99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41" y="819562"/>
            <a:ext cx="2328856" cy="68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86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042147" y="2903279"/>
            <a:ext cx="7059706" cy="137748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Wrap up!</a:t>
            </a:r>
            <a:endParaRPr lang="en-US" sz="6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Screen Shot 2016-02-20 at 1.49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441665"/>
          </a:xfrm>
          <a:prstGeom prst="rect">
            <a:avLst/>
          </a:prstGeom>
        </p:spPr>
      </p:pic>
      <p:pic>
        <p:nvPicPr>
          <p:cNvPr id="2" name="Picture 1" descr="pivotal155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" y="4465685"/>
            <a:ext cx="1968500" cy="55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38167" y="1887655"/>
            <a:ext cx="4667667" cy="30777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Singapore– Sep 28</a:t>
            </a:r>
            <a:r>
              <a:rPr lang="en-US" sz="14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– </a:t>
            </a:r>
            <a:r>
              <a:rPr lang="en-US" sz="1400" b="1" dirty="0" smtClean="0">
                <a:solidFill>
                  <a:schemeClr val="bg1"/>
                </a:solidFill>
              </a:rPr>
              <a:t>9:</a:t>
            </a:r>
            <a:r>
              <a:rPr lang="en-US" sz="1400" b="1" dirty="0">
                <a:solidFill>
                  <a:schemeClr val="bg1"/>
                </a:solidFill>
              </a:rPr>
              <a:t>0</a:t>
            </a:r>
            <a:r>
              <a:rPr lang="en-US" sz="1400" b="1" dirty="0" smtClean="0">
                <a:solidFill>
                  <a:schemeClr val="bg1"/>
                </a:solidFill>
              </a:rPr>
              <a:t>0 </a:t>
            </a:r>
            <a:r>
              <a:rPr lang="en-US" sz="1400" b="1" dirty="0">
                <a:solidFill>
                  <a:schemeClr val="bg1"/>
                </a:solidFill>
              </a:rPr>
              <a:t>AM – </a:t>
            </a:r>
            <a:r>
              <a:rPr lang="en-US" sz="1400" b="1" dirty="0" smtClean="0">
                <a:solidFill>
                  <a:schemeClr val="bg1"/>
                </a:solidFill>
              </a:rPr>
              <a:t>3:</a:t>
            </a:r>
            <a:r>
              <a:rPr lang="en-US" sz="1400" b="1" dirty="0">
                <a:solidFill>
                  <a:schemeClr val="bg1"/>
                </a:solidFill>
              </a:rPr>
              <a:t>00 PM</a:t>
            </a:r>
          </a:p>
        </p:txBody>
      </p:sp>
      <p:pic>
        <p:nvPicPr>
          <p:cNvPr id="9" name="Picture 8" descr="FedEx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24" b="95833" l="1591" r="99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343" y="4418762"/>
            <a:ext cx="2328856" cy="68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6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Dan Kennedy</a:t>
            </a:r>
          </a:p>
          <a:p>
            <a:pPr lvl="1"/>
            <a:r>
              <a:rPr lang="en-US" dirty="0" err="1" smtClean="0"/>
              <a:t>dkennedy@pivotal.io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Mo Sous</a:t>
            </a:r>
            <a:endParaRPr lang="en-US" b="1" dirty="0" smtClean="0"/>
          </a:p>
          <a:p>
            <a:pPr lvl="1"/>
            <a:r>
              <a:rPr lang="en-US" dirty="0" err="1" smtClean="0"/>
              <a:t>Mo.sous@dell.com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Ravi </a:t>
            </a:r>
            <a:r>
              <a:rPr lang="en-US" b="1" dirty="0" err="1" smtClean="0"/>
              <a:t>Appalla</a:t>
            </a:r>
            <a:endParaRPr lang="en-US" b="1" dirty="0" smtClean="0"/>
          </a:p>
          <a:p>
            <a:pPr lvl="1"/>
            <a:r>
              <a:rPr lang="en-US" dirty="0" err="1" smtClean="0"/>
              <a:t>rappalla@pivotal.io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2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 smtClean="0">
                <a:sym typeface="Wingdings"/>
              </a:rPr>
              <a:t>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Get Started on PCF: </a:t>
            </a:r>
            <a:r>
              <a:rPr lang="en-US" dirty="0">
                <a:hlinkClick r:id="rId2"/>
              </a:rPr>
              <a:t>http://pivotal.io/platform/pcf-tutorials/getting-started-with-pivotal-cloud-</a:t>
            </a:r>
            <a:r>
              <a:rPr lang="en-US" dirty="0" smtClean="0">
                <a:hlinkClick r:id="rId2"/>
              </a:rPr>
              <a:t>foundry</a:t>
            </a:r>
            <a:endParaRPr lang="en-US" dirty="0" smtClean="0"/>
          </a:p>
          <a:p>
            <a:r>
              <a:rPr lang="en-US" dirty="0" smtClean="0"/>
              <a:t>PCF Overview w/ </a:t>
            </a:r>
            <a:r>
              <a:rPr lang="en-US" dirty="0" err="1" smtClean="0"/>
              <a:t>Onsi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https://www.youtube.com/watch?v=7APZD0me1nU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Spring.io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http://spring.io</a:t>
            </a:r>
            <a:r>
              <a:rPr lang="en-US" dirty="0" smtClean="0"/>
              <a:t> </a:t>
            </a:r>
          </a:p>
          <a:p>
            <a:r>
              <a:rPr lang="en-US" dirty="0" smtClean="0"/>
              <a:t>Spring </a:t>
            </a:r>
            <a:r>
              <a:rPr lang="en-US" dirty="0"/>
              <a:t>Initializer: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start.spring.io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56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Deeper Dive Workshops for Apps &amp; Ops?</a:t>
            </a:r>
          </a:p>
          <a:p>
            <a:r>
              <a:rPr lang="en-US" dirty="0" smtClean="0"/>
              <a:t>App Suitability </a:t>
            </a:r>
            <a:r>
              <a:rPr lang="en-US" smtClean="0"/>
              <a:t>meetings?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595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sdunn\Documents\Pivotal Corporate\presentation\New Approach to Big Data\assets\Strata-Data-w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6462"/>
            <a:ext cx="9167237" cy="51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46036" y="1487156"/>
            <a:ext cx="3965191" cy="1975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Lets Build Some Software together!</a:t>
            </a:r>
          </a:p>
        </p:txBody>
      </p:sp>
      <p:pic>
        <p:nvPicPr>
          <p:cNvPr id="11" name="Picture 2" descr="C:\Users\sdunn\Documents\Pivotal Corporate\presentation\Misc Assets\pivota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3" y="1"/>
            <a:ext cx="2045956" cy="80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08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Dark_Template">
  <a:themeElements>
    <a:clrScheme name="Custom 1">
      <a:dk1>
        <a:srgbClr val="262626"/>
      </a:dk1>
      <a:lt1>
        <a:sysClr val="window" lastClr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881"/>
        </a:solidFill>
        <a:ln w="6350">
          <a:solidFill>
            <a:schemeClr val="bg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sharepoint/v3/field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Pivotal_Dark_Template.potx</Template>
  <TotalTime>4007</TotalTime>
  <Words>141</Words>
  <Application>Microsoft Macintosh PowerPoint</Application>
  <PresentationFormat>On-screen Show (16:9)</PresentationFormat>
  <Paragraphs>22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Pivotal_Dark_Template</vt:lpstr>
      <vt:lpstr>PowerPoint Presentation</vt:lpstr>
      <vt:lpstr>PowerPoint Presentation</vt:lpstr>
      <vt:lpstr>Contacts</vt:lpstr>
      <vt:lpstr>Homework  </vt:lpstr>
      <vt:lpstr>Next Steps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Raviteja Appalla</cp:lastModifiedBy>
  <cp:revision>295</cp:revision>
  <dcterms:created xsi:type="dcterms:W3CDTF">2010-04-12T23:12:02Z</dcterms:created>
  <dcterms:modified xsi:type="dcterms:W3CDTF">2017-09-28T00:08:53Z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