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4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295169" y="2972428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0500" lIns="90500" rIns="90500" tIns="905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610875" y="686429"/>
            <a:ext cx="3692769" cy="208290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610875" y="686429"/>
            <a:ext cx="3692769" cy="208290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295169" y="2972428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Stack is an OS + Filesystem (not language runtimes)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During the auction, Rep returns the cell’s stack and auctioneer determines where to push the app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Pools are not a part of the Garden Windows Framework. Each app runs in it’s own user account “container”, so app pools are not necessary or utilized.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9372" y="686429"/>
            <a:ext cx="608082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9372" y="686429"/>
            <a:ext cx="608082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9372" y="686429"/>
            <a:ext cx="608082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Reliability Features: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 Availability Across Multiple Zones (Diego)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container crashes, Diego will bring it back up</a:t>
            </a: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Router will hold requests until an application instance is available to receive request.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9372" y="686429"/>
            <a:ext cx="608082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Windows domain join is not going to be supported in V1 of BOSH Windows, but is under consideration for V2, pending customer demand and evaluation in the field.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9372" y="686429"/>
            <a:ext cx="608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50" lIns="91350" rIns="91350" tIns="91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1" i="1" lang="en" sz="1100" u="none" cap="none" strike="noStrike">
                <a:solidFill>
                  <a:schemeClr val="dk1"/>
                </a:solidFill>
              </a:rPr>
              <a:t>Pivotal Cloud Foundry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is the best way to run your Windows applications today, and support your future .NET Application development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2014 Pivotal Software, Inc.  All rights reserved.</a:t>
            </a:r>
          </a:p>
        </p:txBody>
      </p:sp>
      <p:pic>
        <p:nvPicPr>
          <p:cNvPr descr="Pivotal_White.png" id="18" name="Shape 18"/>
          <p:cNvPicPr preferRelativeResize="0"/>
          <p:nvPr/>
        </p:nvPicPr>
        <p:blipFill rotWithShape="1">
          <a:blip r:embed="rId2">
            <a:alphaModFix/>
          </a:blip>
          <a:srcRect b="26494" l="20050" r="18527" t="21652"/>
          <a:stretch/>
        </p:blipFill>
        <p:spPr>
          <a:xfrm>
            <a:off x="7926753" y="4642512"/>
            <a:ext cx="997232" cy="32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graphic area on lef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 with graphic area at le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bar only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descr="Pivotal_Logo_white.png"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, no circle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votal Title Slide"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90" name="Shape 90"/>
          <p:cNvPicPr preferRelativeResize="0"/>
          <p:nvPr/>
        </p:nvPicPr>
        <p:blipFill rotWithShape="1">
          <a:blip r:embed="rId2">
            <a:alphaModFix/>
          </a:blip>
          <a:srcRect b="26492" l="20054" r="18524" t="21654"/>
          <a:stretch/>
        </p:blipFill>
        <p:spPr>
          <a:xfrm>
            <a:off x="1687232" y="1490695"/>
            <a:ext cx="5842499" cy="19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Pivotal Software, Inc.  All rights reserved.</a:t>
            </a:r>
          </a:p>
        </p:txBody>
      </p:sp>
      <p:pic>
        <p:nvPicPr>
          <p:cNvPr descr="Pivotal_White.png" id="99" name="Shape 99"/>
          <p:cNvPicPr preferRelativeResize="0"/>
          <p:nvPr/>
        </p:nvPicPr>
        <p:blipFill rotWithShape="1">
          <a:blip r:embed="rId2">
            <a:alphaModFix/>
          </a:blip>
          <a:srcRect b="26492" l="20054" r="18524" t="21654"/>
          <a:stretch/>
        </p:blipFill>
        <p:spPr>
          <a:xfrm>
            <a:off x="7926753" y="4642512"/>
            <a:ext cx="997199" cy="3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, no circle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Pivotal Software, Inc.  All rights reserved.</a:t>
            </a: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026053" y="2447126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votal_Logo_white.png"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99" cy="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2728910" y="1006879"/>
            <a:ext cx="6048299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728913" y="2455863"/>
            <a:ext cx="6048299" cy="19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 -Large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Pivotal Software, Inc.  All rights reserved.</a:t>
            </a:r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670454" y="1674283"/>
            <a:ext cx="6048299" cy="1354200"/>
          </a:xfrm>
          <a:prstGeom prst="rect">
            <a:avLst/>
          </a:prstGeom>
          <a:noFill/>
          <a:ln>
            <a:noFill/>
          </a:ln>
          <a:effectLst>
            <a:reflection blurRad="0" dir="5400000" dist="12700" endA="0" endPos="75000" fadeDir="5400012" kx="0" rotWithShape="0" algn="bl" stA="50000" stPos="0" sy="-100000" ky="0"/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Pivotal_White.png" id="118" name="Shape 118"/>
          <p:cNvPicPr preferRelativeResize="0"/>
          <p:nvPr/>
        </p:nvPicPr>
        <p:blipFill rotWithShape="1">
          <a:blip r:embed="rId2">
            <a:alphaModFix/>
          </a:blip>
          <a:srcRect b="26492" l="20054" r="18524" t="21654"/>
          <a:stretch/>
        </p:blipFill>
        <p:spPr>
          <a:xfrm>
            <a:off x="7926753" y="4642512"/>
            <a:ext cx="997199" cy="3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66712" y="785812"/>
            <a:ext cx="8410499" cy="34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66712" y="785812"/>
            <a:ext cx="8410499" cy="34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366713" y="1419224"/>
            <a:ext cx="8410499" cy="303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graphic area on lef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pic"/>
          </p:nvPr>
        </p:nvSpPr>
        <p:spPr>
          <a:xfrm>
            <a:off x="366712" y="1074737"/>
            <a:ext cx="2073300" cy="33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728913" y="1074737"/>
            <a:ext cx="60482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 with graphic area at lef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pic"/>
          </p:nvPr>
        </p:nvSpPr>
        <p:spPr>
          <a:xfrm>
            <a:off x="366712" y="1419225"/>
            <a:ext cx="2073300" cy="30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66712" y="785812"/>
            <a:ext cx="8410499" cy="34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2728913" y="1419224"/>
            <a:ext cx="6048299" cy="303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66712" y="1074737"/>
            <a:ext cx="4032600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744823" y="1074737"/>
            <a:ext cx="4032598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6" lvl="3" marL="1658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votal Title Slid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2">
            <a:alphaModFix/>
          </a:blip>
          <a:srcRect b="26494" l="20050" r="18527" t="21652"/>
          <a:stretch/>
        </p:blipFill>
        <p:spPr>
          <a:xfrm>
            <a:off x="1687232" y="1490695"/>
            <a:ext cx="5842483" cy="193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bar only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ck background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descr="Pivotal_Logo_white.png"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99" cy="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mp Basic with Rule">
    <p:bg>
      <p:bgPr>
        <a:solidFill>
          <a:srgbClr val="17232A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199" y="320037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1" name="Shape 16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66712" y="5018448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99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0" y="88592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519379"/>
            <a:ext cx="8229600" cy="307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68" name="Shape 168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-89646" y="-27989"/>
            <a:ext cx="9258899" cy="5220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D64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099" cy="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ctrTitle"/>
          </p:nvPr>
        </p:nvSpPr>
        <p:spPr>
          <a:xfrm>
            <a:off x="1134020" y="2005051"/>
            <a:ext cx="6530699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b="1" i="0" sz="4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1134020" y="1586262"/>
            <a:ext cx="6110999" cy="3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4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1134020" y="3315823"/>
            <a:ext cx="7881599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89646" y="-27989"/>
            <a:ext cx="9258899" cy="5220300"/>
          </a:xfrm>
          <a:prstGeom prst="rect">
            <a:avLst/>
          </a:prstGeom>
          <a:solidFill>
            <a:srgbClr val="1B2831"/>
          </a:solidFill>
          <a:ln cap="flat" cmpd="sng" w="25400">
            <a:solidFill>
              <a:srgbClr val="0D64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099" cy="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ctrTitle"/>
          </p:nvPr>
        </p:nvSpPr>
        <p:spPr>
          <a:xfrm>
            <a:off x="1134020" y="2005051"/>
            <a:ext cx="6530699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b="1" i="0" sz="4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134020" y="1586262"/>
            <a:ext cx="6110999" cy="3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E5D5"/>
              </a:buClr>
              <a:buFont typeface="Arial"/>
              <a:buNone/>
              <a:defRPr b="0" i="0" sz="1600" u="none" cap="none" strike="noStrik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4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1134020" y="3315823"/>
            <a:ext cx="7881599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10167599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1195325" y="1916325"/>
            <a:ext cx="6947700" cy="5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099" cy="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" type="body"/>
          </p:nvPr>
        </p:nvSpPr>
        <p:spPr>
          <a:xfrm>
            <a:off x="1195325" y="2502216"/>
            <a:ext cx="58286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1195325" y="4442307"/>
            <a:ext cx="7881599" cy="3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10167599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Shape 189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117708" y="407953"/>
            <a:ext cx="69477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1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117708" y="998561"/>
            <a:ext cx="5828699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0"/>
            <a:ext cx="10167599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Shape 194"/>
          <p:cNvSpPr/>
          <p:nvPr>
            <p:ph idx="2" type="pic"/>
          </p:nvPr>
        </p:nvSpPr>
        <p:spPr>
          <a:xfrm>
            <a:off x="0" y="1756833"/>
            <a:ext cx="914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1117708" y="407953"/>
            <a:ext cx="69477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1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677241" y="998561"/>
            <a:ext cx="5828699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" name="Shape 2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2014 Pivotal Software, Inc.  All rights reserved.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votal_Logo_white.png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199" y="87914"/>
            <a:ext cx="6662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519379"/>
            <a:ext cx="8229600" cy="307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05" name="Shape 205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7469" y="-52292"/>
            <a:ext cx="9218700" cy="5210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495798" y="948765"/>
            <a:ext cx="4722899" cy="425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231587" y="318403"/>
            <a:ext cx="85388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28882" y="1192686"/>
            <a:ext cx="3957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" lvl="0" marL="2857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1" name="Shape 211"/>
          <p:cNvSpPr/>
          <p:nvPr>
            <p:ph idx="2" type="pic"/>
          </p:nvPr>
        </p:nvSpPr>
        <p:spPr>
          <a:xfrm>
            <a:off x="0" y="956795"/>
            <a:ext cx="44958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wo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662394" y="3832344"/>
            <a:ext cx="4070399" cy="6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  <a:defRPr b="0" i="1" sz="11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1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05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05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6" name="Shape 216"/>
          <p:cNvSpPr/>
          <p:nvPr>
            <p:ph idx="3" type="pic"/>
          </p:nvPr>
        </p:nvSpPr>
        <p:spPr>
          <a:xfrm>
            <a:off x="4662487" y="1200150"/>
            <a:ext cx="4070399" cy="243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17" name="Shape 217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151333"/>
            <a:ext cx="4040099" cy="75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57200" y="2016580"/>
            <a:ext cx="4040099" cy="25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4645026" y="1151333"/>
            <a:ext cx="4041899" cy="75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x="4645026" y="2016580"/>
            <a:ext cx="4041899" cy="25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24" name="Shape 224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0" y="373780"/>
            <a:ext cx="91440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1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042145" y="1770526"/>
            <a:ext cx="7059599" cy="13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-67234" y="-126996"/>
            <a:ext cx="9226200" cy="528540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239056" y="465166"/>
            <a:ext cx="8516399" cy="37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3" name="Shape 233"/>
          <p:cNvSpPr/>
          <p:nvPr>
            <p:ph idx="2" type="pic"/>
          </p:nvPr>
        </p:nvSpPr>
        <p:spPr>
          <a:xfrm>
            <a:off x="-82176" y="1105645"/>
            <a:ext cx="9226200" cy="40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39056" y="157381"/>
            <a:ext cx="8516399" cy="2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omparis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66059" y="1822333"/>
            <a:ext cx="2039399" cy="27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2488200" y="1822333"/>
            <a:ext cx="2039399" cy="27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610342" y="1822333"/>
            <a:ext cx="2039399" cy="27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732485" y="1822333"/>
            <a:ext cx="2039399" cy="27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33420"/>
            <a:ext cx="1948199" cy="51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FD6"/>
              </a:buClr>
              <a:buFont typeface="Arial"/>
              <a:buNone/>
              <a:defRPr b="1" i="0" sz="2400" u="none" cap="none" strike="noStrike">
                <a:solidFill>
                  <a:srgbClr val="006F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57200" y="1904515"/>
            <a:ext cx="1948199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285750" marR="0" rtl="0" algn="l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2548958" y="1233420"/>
            <a:ext cx="1948199" cy="51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4" type="body"/>
          </p:nvPr>
        </p:nvSpPr>
        <p:spPr>
          <a:xfrm>
            <a:off x="2548958" y="1904515"/>
            <a:ext cx="1948199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5" type="body"/>
          </p:nvPr>
        </p:nvSpPr>
        <p:spPr>
          <a:xfrm>
            <a:off x="4655664" y="1233420"/>
            <a:ext cx="1948199" cy="51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6" type="body"/>
          </p:nvPr>
        </p:nvSpPr>
        <p:spPr>
          <a:xfrm>
            <a:off x="4655664" y="1904515"/>
            <a:ext cx="1948199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7" type="body"/>
          </p:nvPr>
        </p:nvSpPr>
        <p:spPr>
          <a:xfrm>
            <a:off x="6732485" y="1233420"/>
            <a:ext cx="1948199" cy="51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8" type="body"/>
          </p:nvPr>
        </p:nvSpPr>
        <p:spPr>
          <a:xfrm>
            <a:off x="6732485" y="1904515"/>
            <a:ext cx="1948199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49" name="Shape 249"/>
          <p:cNvCxnSpPr/>
          <p:nvPr/>
        </p:nvCxnSpPr>
        <p:spPr>
          <a:xfrm>
            <a:off x="0" y="9526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Picture with Ca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669117" y="-126996"/>
            <a:ext cx="4736399" cy="52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67233" y="-126996"/>
            <a:ext cx="4736399" cy="528540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239057" y="483683"/>
            <a:ext cx="4430099" cy="4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4" name="Shape 254"/>
          <p:cNvSpPr/>
          <p:nvPr>
            <p:ph idx="2" type="pic"/>
          </p:nvPr>
        </p:nvSpPr>
        <p:spPr>
          <a:xfrm>
            <a:off x="4669117" y="0"/>
            <a:ext cx="44748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39057" y="224617"/>
            <a:ext cx="4430099" cy="2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3" type="body"/>
          </p:nvPr>
        </p:nvSpPr>
        <p:spPr>
          <a:xfrm>
            <a:off x="239057" y="1225716"/>
            <a:ext cx="44300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90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" lvl="3" marL="1600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9" name="Shape 259"/>
          <p:cNvSpPr/>
          <p:nvPr/>
        </p:nvSpPr>
        <p:spPr>
          <a:xfrm>
            <a:off x="-163868" y="-65546"/>
            <a:ext cx="9447300" cy="5284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701800" y="3094038"/>
            <a:ext cx="56894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2">
            <a:alphaModFix/>
          </a:blip>
          <a:srcRect b="0" l="0" r="5544" t="0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4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mp Basic without Rule">
    <p:bg>
      <p:bgPr>
        <a:solidFill>
          <a:srgbClr val="17232A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66712" y="5018448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99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type="title"/>
          </p:nvPr>
        </p:nvSpPr>
        <p:spPr>
          <a:xfrm>
            <a:off x="457199" y="320037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 -Large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2014 Pivotal Software, Inc.  All rights reserved.</a:t>
            </a:r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  <a:effectLst>
            <a:reflection blurRad="0" dir="5400000" dist="12700" endA="0" endPos="75000" kx="0" rotWithShape="0" algn="bl" stA="50000" stPos="0" sy="-100000" ky="0"/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Pivotal_White.png" id="43" name="Shape 43"/>
          <p:cNvPicPr preferRelativeResize="0"/>
          <p:nvPr/>
        </p:nvPicPr>
        <p:blipFill rotWithShape="1">
          <a:blip r:embed="rId2">
            <a:alphaModFix/>
          </a:blip>
          <a:srcRect b="26494" l="20050" r="18527" t="21652"/>
          <a:stretch/>
        </p:blipFill>
        <p:spPr>
          <a:xfrm>
            <a:off x="7926753" y="4642512"/>
            <a:ext cx="997232" cy="32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1.xml"/><Relationship Id="rId6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" name="Shape 8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2014 Pivotal Software, Inc.  All rights reserved.</a:t>
            </a:r>
          </a:p>
        </p:txBody>
      </p:sp>
      <p:pic>
        <p:nvPicPr>
          <p:cNvPr descr="Pivotal_White.png" id="9" name="Shape 9"/>
          <p:cNvPicPr preferRelativeResize="0"/>
          <p:nvPr/>
        </p:nvPicPr>
        <p:blipFill rotWithShape="1">
          <a:blip r:embed="rId1">
            <a:alphaModFix/>
          </a:blip>
          <a:srcRect b="26494" l="20050" r="18527" t="21652"/>
          <a:stretch/>
        </p:blipFill>
        <p:spPr>
          <a:xfrm>
            <a:off x="7926753" y="4642512"/>
            <a:ext cx="997232" cy="3296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 flipH="1">
            <a:off x="8553450" y="5021496"/>
            <a:ext cx="533399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366712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Pivotal Software, Inc.  All rights reserved.</a:t>
            </a:r>
          </a:p>
        </p:txBody>
      </p:sp>
      <p:pic>
        <p:nvPicPr>
          <p:cNvPr descr="Pivotal_White.png" id="84" name="Shape 84"/>
          <p:cNvPicPr preferRelativeResize="0"/>
          <p:nvPr/>
        </p:nvPicPr>
        <p:blipFill rotWithShape="1">
          <a:blip r:embed="rId1">
            <a:alphaModFix/>
          </a:blip>
          <a:srcRect b="26492" l="20054" r="18524" t="21654"/>
          <a:stretch/>
        </p:blipFill>
        <p:spPr>
          <a:xfrm>
            <a:off x="7926753" y="4642512"/>
            <a:ext cx="997199" cy="329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199" y="342231"/>
            <a:ext cx="6662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519379"/>
            <a:ext cx="8229600" cy="307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loudfoundry-community/dotnet-core-buildpack" TargetMode="External"/><Relationship Id="rId4" Type="http://schemas.openxmlformats.org/officeDocument/2006/relationships/hyperlink" Target="https://docs.google.com/document/d/1c4fMj2QltXJl1wcctQnSIR5hmPxAQxEA3PiMGbeHB_Q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rPr>
              <a:t>.NET Capabilities &amp; Roadmap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Pivotal Cloud Foundry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66725" y="1074750"/>
            <a:ext cx="8777400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and Pivotal have a very close relationship, going so far as joint-pairing on some projects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Pivotal believes in the importance, and the future of .NET development -- both on Windows and on Linux.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is a first class citizen on PCF.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bringing BOSH to Windows, Windows cells can become completely managed by the PCF platform (including updates, compliance, etc)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is the only platform that enables seamless transition from .NET 4.x to .NET Core on </a:t>
            </a:r>
            <a:r>
              <a:rPr b="0" i="1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timeframe</a:t>
            </a:r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Microsoft, .NET, and Pivotal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66712" y="20636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Deploying a .NET application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95225" y="1080150"/>
            <a:ext cx="1725600" cy="8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3691"/>
              </a:buClr>
              <a:buSzPct val="25000"/>
              <a:buFont typeface="Consolas"/>
              <a:buNone/>
            </a:pPr>
            <a:r>
              <a:rPr b="0" i="0" lang="en" sz="1100" u="none" cap="none" strike="noStrike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cf push </a:t>
            </a:r>
            <a:r>
              <a:rPr b="0" i="0" lang="en" sz="11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mydotNetApp</a:t>
            </a:r>
            <a:r>
              <a:rPr b="0" i="0" lang="en" sz="1100" u="none" cap="none" strike="noStrike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" sz="1100" u="none" cap="none" strike="noStrike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100" u="none" cap="none" strike="noStrike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   -s windows2012R2</a:t>
            </a: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85" name="Shape 385"/>
          <p:cNvSpPr/>
          <p:nvPr/>
        </p:nvSpPr>
        <p:spPr>
          <a:xfrm>
            <a:off x="1942550" y="896900"/>
            <a:ext cx="6925199" cy="3590700"/>
          </a:xfrm>
          <a:prstGeom prst="roundRect">
            <a:avLst>
              <a:gd fmla="val 8224" name="adj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12" scaled="0"/>
          </a:gra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 rot="-5400000">
            <a:off x="450524" y="2511024"/>
            <a:ext cx="3718200" cy="374100"/>
          </a:xfrm>
          <a:prstGeom prst="roundRect">
            <a:avLst>
              <a:gd fmla="val 8685" name="adj"/>
            </a:avLst>
          </a:prstGeom>
          <a:solidFill>
            <a:srgbClr val="0A1831">
              <a:alpha val="24705"/>
            </a:srgbClr>
          </a:solidFill>
          <a:ln>
            <a:noFill/>
          </a:ln>
        </p:spPr>
        <p:txBody>
          <a:bodyPr anchorCtr="0" anchor="ctr" bIns="0" lIns="182875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          Router</a:t>
            </a:r>
          </a:p>
        </p:txBody>
      </p:sp>
      <p:grpSp>
        <p:nvGrpSpPr>
          <p:cNvPr id="387" name="Shape 387"/>
          <p:cNvGrpSpPr/>
          <p:nvPr/>
        </p:nvGrpSpPr>
        <p:grpSpPr>
          <a:xfrm>
            <a:off x="2723118" y="1103554"/>
            <a:ext cx="1533299" cy="443700"/>
            <a:chOff x="5181600" y="2326964"/>
            <a:chExt cx="1533299" cy="443700"/>
          </a:xfrm>
        </p:grpSpPr>
        <p:sp>
          <p:nvSpPr>
            <p:cNvPr id="388" name="Shape 388"/>
            <p:cNvSpPr/>
            <p:nvPr/>
          </p:nvSpPr>
          <p:spPr>
            <a:xfrm>
              <a:off x="5181600" y="2326964"/>
              <a:ext cx="1533299" cy="443700"/>
            </a:xfrm>
            <a:prstGeom prst="roundRect">
              <a:avLst>
                <a:gd fmla="val 457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320025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Cloud Controller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5257800" y="2430983"/>
              <a:ext cx="199198" cy="265800"/>
            </a:xfrm>
            <a:custGeom>
              <a:pathLst>
                <a:path extrusionOk="0" h="120000" w="12000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Shape 390"/>
          <p:cNvSpPr/>
          <p:nvPr/>
        </p:nvSpPr>
        <p:spPr>
          <a:xfrm>
            <a:off x="2220765" y="1899449"/>
            <a:ext cx="230699" cy="230699"/>
          </a:xfrm>
          <a:custGeom>
            <a:pathLst>
              <a:path extrusionOk="0" h="120000" w="12000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Shape 391"/>
          <p:cNvGrpSpPr/>
          <p:nvPr/>
        </p:nvGrpSpPr>
        <p:grpSpPr>
          <a:xfrm>
            <a:off x="4923365" y="1103554"/>
            <a:ext cx="1565399" cy="443700"/>
            <a:chOff x="4156726" y="1255954"/>
            <a:chExt cx="1565399" cy="443700"/>
          </a:xfrm>
        </p:grpSpPr>
        <p:sp>
          <p:nvSpPr>
            <p:cNvPr id="392" name="Shape 392"/>
            <p:cNvSpPr/>
            <p:nvPr/>
          </p:nvSpPr>
          <p:spPr>
            <a:xfrm>
              <a:off x="4156726" y="1255954"/>
              <a:ext cx="1565399" cy="443700"/>
            </a:xfrm>
            <a:prstGeom prst="roundRect">
              <a:avLst>
                <a:gd fmla="val 457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320025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Cloud Controller Bridge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203930" y="1408654"/>
              <a:ext cx="218400" cy="2169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5107517" y="1765029"/>
            <a:ext cx="1202398" cy="443700"/>
            <a:chOff x="4092278" y="2031467"/>
            <a:chExt cx="1202398" cy="443700"/>
          </a:xfrm>
        </p:grpSpPr>
        <p:sp>
          <p:nvSpPr>
            <p:cNvPr id="395" name="Shape 395"/>
            <p:cNvSpPr/>
            <p:nvPr/>
          </p:nvSpPr>
          <p:spPr>
            <a:xfrm>
              <a:off x="4092278" y="2031467"/>
              <a:ext cx="1202398" cy="443700"/>
            </a:xfrm>
            <a:prstGeom prst="roundRect">
              <a:avLst>
                <a:gd fmla="val 457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320025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Auctioneer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4129173" y="2139292"/>
              <a:ext cx="265198" cy="260999"/>
            </a:xfrm>
            <a:prstGeom prst="quadArrow">
              <a:avLst>
                <a:gd fmla="val 22500" name="adj1"/>
                <a:gd fmla="val 22500" name="adj2"/>
                <a:gd fmla="val 22500" name="adj3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7463701" y="1764814"/>
            <a:ext cx="777600" cy="443700"/>
            <a:chOff x="6397376" y="1255954"/>
            <a:chExt cx="777600" cy="443700"/>
          </a:xfrm>
        </p:grpSpPr>
        <p:sp>
          <p:nvSpPr>
            <p:cNvPr id="398" name="Shape 398"/>
            <p:cNvSpPr/>
            <p:nvPr/>
          </p:nvSpPr>
          <p:spPr>
            <a:xfrm>
              <a:off x="6397376" y="1255954"/>
              <a:ext cx="777600" cy="443700"/>
            </a:xfrm>
            <a:prstGeom prst="roundRect">
              <a:avLst>
                <a:gd fmla="val 4579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320025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BBS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6436739" y="1359973"/>
              <a:ext cx="206699" cy="215700"/>
            </a:xfrm>
            <a:custGeom>
              <a:pathLst>
                <a:path extrusionOk="0" h="120000" w="12000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0" name="Shape 400"/>
          <p:cNvCxnSpPr>
            <a:stCxn id="392" idx="3"/>
            <a:endCxn id="398" idx="0"/>
          </p:cNvCxnSpPr>
          <p:nvPr/>
        </p:nvCxnSpPr>
        <p:spPr>
          <a:xfrm>
            <a:off x="6488764" y="1325404"/>
            <a:ext cx="1363799" cy="439500"/>
          </a:xfrm>
          <a:prstGeom prst="bentConnector2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1" name="Shape 401"/>
          <p:cNvCxnSpPr>
            <a:stCxn id="388" idx="3"/>
            <a:endCxn id="392" idx="1"/>
          </p:cNvCxnSpPr>
          <p:nvPr/>
        </p:nvCxnSpPr>
        <p:spPr>
          <a:xfrm>
            <a:off x="4256418" y="1325404"/>
            <a:ext cx="666900" cy="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2" name="Shape 402"/>
          <p:cNvCxnSpPr>
            <a:stCxn id="398" idx="1"/>
            <a:endCxn id="395" idx="3"/>
          </p:cNvCxnSpPr>
          <p:nvPr/>
        </p:nvCxnSpPr>
        <p:spPr>
          <a:xfrm flipH="1">
            <a:off x="6309901" y="1986664"/>
            <a:ext cx="1153800" cy="3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3" name="Shape 403"/>
          <p:cNvCxnSpPr>
            <a:stCxn id="395" idx="2"/>
          </p:cNvCxnSpPr>
          <p:nvPr/>
        </p:nvCxnSpPr>
        <p:spPr>
          <a:xfrm flipH="1">
            <a:off x="3749416" y="2208729"/>
            <a:ext cx="1959300" cy="6240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4" name="Shape 404"/>
          <p:cNvCxnSpPr>
            <a:stCxn id="395" idx="2"/>
          </p:cNvCxnSpPr>
          <p:nvPr/>
        </p:nvCxnSpPr>
        <p:spPr>
          <a:xfrm flipH="1">
            <a:off x="5708416" y="2208729"/>
            <a:ext cx="300" cy="6336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5" name="Shape 405"/>
          <p:cNvCxnSpPr>
            <a:stCxn id="395" idx="2"/>
          </p:cNvCxnSpPr>
          <p:nvPr/>
        </p:nvCxnSpPr>
        <p:spPr>
          <a:xfrm>
            <a:off x="5708716" y="2208729"/>
            <a:ext cx="1948500" cy="6348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6" name="Shape 406"/>
          <p:cNvCxnSpPr/>
          <p:nvPr/>
        </p:nvCxnSpPr>
        <p:spPr>
          <a:xfrm flipH="1" rot="10800000">
            <a:off x="3463460" y="2274383"/>
            <a:ext cx="1725600" cy="5583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5603323" y="2274384"/>
            <a:ext cx="0" cy="5583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6231589" y="2274383"/>
            <a:ext cx="1637100" cy="558300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409" name="Shape 409"/>
          <p:cNvGrpSpPr/>
          <p:nvPr/>
        </p:nvGrpSpPr>
        <p:grpSpPr>
          <a:xfrm>
            <a:off x="6813849" y="2843725"/>
            <a:ext cx="1899934" cy="1545178"/>
            <a:chOff x="2494674" y="2985075"/>
            <a:chExt cx="1899934" cy="1545178"/>
          </a:xfrm>
        </p:grpSpPr>
        <p:grpSp>
          <p:nvGrpSpPr>
            <p:cNvPr id="410" name="Shape 410"/>
            <p:cNvGrpSpPr/>
            <p:nvPr/>
          </p:nvGrpSpPr>
          <p:grpSpPr>
            <a:xfrm>
              <a:off x="2494674" y="2985075"/>
              <a:ext cx="1899934" cy="1545178"/>
              <a:chOff x="5412944" y="3105141"/>
              <a:chExt cx="1099498" cy="974998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5412944" y="3105141"/>
                <a:ext cx="1099498" cy="974998"/>
              </a:xfrm>
              <a:prstGeom prst="roundRect">
                <a:avLst>
                  <a:gd fmla="val 4579" name="adj"/>
                </a:avLst>
              </a:prstGeom>
              <a:solidFill>
                <a:srgbClr val="33928A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320025" rIns="0" tIns="118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b="1" i="0" lang="en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Win2012 r2 Cell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5452067" y="3183474"/>
                <a:ext cx="120900" cy="135000"/>
              </a:xfrm>
              <a:custGeom>
                <a:pathLst>
                  <a:path extrusionOk="0" h="120000" w="120000">
                    <a:moveTo>
                      <a:pt x="60000" y="35630"/>
                    </a:moveTo>
                    <a:cubicBezTo>
                      <a:pt x="46279" y="35630"/>
                      <a:pt x="35156" y="46908"/>
                      <a:pt x="35156" y="60821"/>
                    </a:cubicBezTo>
                    <a:cubicBezTo>
                      <a:pt x="35156" y="74734"/>
                      <a:pt x="46279" y="86012"/>
                      <a:pt x="60000" y="86012"/>
                    </a:cubicBezTo>
                    <a:cubicBezTo>
                      <a:pt x="73720" y="86012"/>
                      <a:pt x="84843" y="74734"/>
                      <a:pt x="84843" y="60821"/>
                    </a:cubicBezTo>
                    <a:cubicBezTo>
                      <a:pt x="84843" y="46908"/>
                      <a:pt x="73720" y="35630"/>
                      <a:pt x="60000" y="35630"/>
                    </a:cubicBezTo>
                    <a:close/>
                    <a:moveTo>
                      <a:pt x="54509" y="0"/>
                    </a:moveTo>
                    <a:lnTo>
                      <a:pt x="59259" y="0"/>
                    </a:lnTo>
                    <a:lnTo>
                      <a:pt x="59987" y="0"/>
                    </a:lnTo>
                    <a:lnTo>
                      <a:pt x="64738" y="0"/>
                    </a:lnTo>
                    <a:cubicBezTo>
                      <a:pt x="66440" y="0"/>
                      <a:pt x="67820" y="1399"/>
                      <a:pt x="67820" y="3125"/>
                    </a:cubicBezTo>
                    <a:cubicBezTo>
                      <a:pt x="67820" y="6825"/>
                      <a:pt x="68365" y="10011"/>
                      <a:pt x="69012" y="13612"/>
                    </a:cubicBezTo>
                    <a:cubicBezTo>
                      <a:pt x="73686" y="14542"/>
                      <a:pt x="78115" y="16166"/>
                      <a:pt x="82122" y="18502"/>
                    </a:cubicBezTo>
                    <a:cubicBezTo>
                      <a:pt x="84996" y="16084"/>
                      <a:pt x="87504" y="13963"/>
                      <a:pt x="89914" y="11050"/>
                    </a:cubicBezTo>
                    <a:cubicBezTo>
                      <a:pt x="91009" y="9728"/>
                      <a:pt x="92953" y="9555"/>
                      <a:pt x="94257" y="10665"/>
                    </a:cubicBezTo>
                    <a:lnTo>
                      <a:pt x="97895" y="13761"/>
                    </a:lnTo>
                    <a:lnTo>
                      <a:pt x="98453" y="14236"/>
                    </a:lnTo>
                    <a:lnTo>
                      <a:pt x="102092" y="17332"/>
                    </a:lnTo>
                    <a:cubicBezTo>
                      <a:pt x="103396" y="18441"/>
                      <a:pt x="103566" y="20412"/>
                      <a:pt x="102472" y="21735"/>
                    </a:cubicBezTo>
                    <a:cubicBezTo>
                      <a:pt x="100120" y="24577"/>
                      <a:pt x="98517" y="27380"/>
                      <a:pt x="96723" y="30571"/>
                    </a:cubicBezTo>
                    <a:cubicBezTo>
                      <a:pt x="99680" y="34226"/>
                      <a:pt x="102110" y="38333"/>
                      <a:pt x="103790" y="42821"/>
                    </a:cubicBezTo>
                    <a:cubicBezTo>
                      <a:pt x="107575" y="42842"/>
                      <a:pt x="110872" y="42859"/>
                      <a:pt x="114606" y="42192"/>
                    </a:cubicBezTo>
                    <a:cubicBezTo>
                      <a:pt x="116282" y="41892"/>
                      <a:pt x="117880" y="43027"/>
                      <a:pt x="118176" y="44727"/>
                    </a:cubicBezTo>
                    <a:lnTo>
                      <a:pt x="119001" y="49470"/>
                    </a:lnTo>
                    <a:lnTo>
                      <a:pt x="119127" y="50198"/>
                    </a:lnTo>
                    <a:lnTo>
                      <a:pt x="119952" y="54941"/>
                    </a:lnTo>
                    <a:cubicBezTo>
                      <a:pt x="120248" y="56641"/>
                      <a:pt x="119128" y="58262"/>
                      <a:pt x="117452" y="58562"/>
                    </a:cubicBezTo>
                    <a:cubicBezTo>
                      <a:pt x="113831" y="59209"/>
                      <a:pt x="110814" y="60319"/>
                      <a:pt x="107397" y="61602"/>
                    </a:cubicBezTo>
                    <a:cubicBezTo>
                      <a:pt x="107350" y="66635"/>
                      <a:pt x="106543" y="71483"/>
                      <a:pt x="105001" y="76006"/>
                    </a:cubicBezTo>
                    <a:cubicBezTo>
                      <a:pt x="107825" y="78436"/>
                      <a:pt x="110309" y="80556"/>
                      <a:pt x="113535" y="82445"/>
                    </a:cubicBezTo>
                    <a:cubicBezTo>
                      <a:pt x="115009" y="83308"/>
                      <a:pt x="115514" y="85219"/>
                      <a:pt x="114663" y="86714"/>
                    </a:cubicBezTo>
                    <a:lnTo>
                      <a:pt x="112288" y="90885"/>
                    </a:lnTo>
                    <a:lnTo>
                      <a:pt x="111923" y="91525"/>
                    </a:lnTo>
                    <a:lnTo>
                      <a:pt x="109548" y="95696"/>
                    </a:lnTo>
                    <a:cubicBezTo>
                      <a:pt x="108697" y="97191"/>
                      <a:pt x="106812" y="97703"/>
                      <a:pt x="105338" y="96840"/>
                    </a:cubicBezTo>
                    <a:cubicBezTo>
                      <a:pt x="102159" y="94979"/>
                      <a:pt x="99148" y="93863"/>
                      <a:pt x="95724" y="92621"/>
                    </a:cubicBezTo>
                    <a:cubicBezTo>
                      <a:pt x="92690" y="96298"/>
                      <a:pt x="89066" y="99441"/>
                      <a:pt x="85035" y="101989"/>
                    </a:cubicBezTo>
                    <a:cubicBezTo>
                      <a:pt x="85642" y="105597"/>
                      <a:pt x="86204" y="108780"/>
                      <a:pt x="87452" y="112257"/>
                    </a:cubicBezTo>
                    <a:cubicBezTo>
                      <a:pt x="88034" y="113879"/>
                      <a:pt x="87209" y="115672"/>
                      <a:pt x="85610" y="116263"/>
                    </a:cubicBezTo>
                    <a:lnTo>
                      <a:pt x="81146" y="117910"/>
                    </a:lnTo>
                    <a:lnTo>
                      <a:pt x="80462" y="118163"/>
                    </a:lnTo>
                    <a:lnTo>
                      <a:pt x="75998" y="119810"/>
                    </a:lnTo>
                    <a:cubicBezTo>
                      <a:pt x="74398" y="120401"/>
                      <a:pt x="72630" y="119564"/>
                      <a:pt x="72047" y="117942"/>
                    </a:cubicBezTo>
                    <a:cubicBezTo>
                      <a:pt x="70827" y="114541"/>
                      <a:pt x="69281" y="111783"/>
                      <a:pt x="67508" y="108707"/>
                    </a:cubicBezTo>
                    <a:cubicBezTo>
                      <a:pt x="64986" y="109185"/>
                      <a:pt x="62388" y="109404"/>
                      <a:pt x="59740" y="109404"/>
                    </a:cubicBezTo>
                    <a:cubicBezTo>
                      <a:pt x="57395" y="109404"/>
                      <a:pt x="55089" y="109233"/>
                      <a:pt x="52843" y="108842"/>
                    </a:cubicBezTo>
                    <a:cubicBezTo>
                      <a:pt x="51110" y="111851"/>
                      <a:pt x="49598" y="114571"/>
                      <a:pt x="48399" y="117911"/>
                    </a:cubicBezTo>
                    <a:cubicBezTo>
                      <a:pt x="47817" y="119533"/>
                      <a:pt x="46048" y="120369"/>
                      <a:pt x="44449" y="119779"/>
                    </a:cubicBezTo>
                    <a:lnTo>
                      <a:pt x="39985" y="118131"/>
                    </a:lnTo>
                    <a:lnTo>
                      <a:pt x="39301" y="117879"/>
                    </a:lnTo>
                    <a:lnTo>
                      <a:pt x="34837" y="116231"/>
                    </a:lnTo>
                    <a:cubicBezTo>
                      <a:pt x="33238" y="115641"/>
                      <a:pt x="32413" y="113848"/>
                      <a:pt x="32995" y="112226"/>
                    </a:cubicBezTo>
                    <a:cubicBezTo>
                      <a:pt x="34177" y="108932"/>
                      <a:pt x="34744" y="105903"/>
                      <a:pt x="35315" y="102525"/>
                    </a:cubicBezTo>
                    <a:cubicBezTo>
                      <a:pt x="31121" y="100000"/>
                      <a:pt x="27346" y="96839"/>
                      <a:pt x="24186" y="93111"/>
                    </a:cubicBezTo>
                    <a:cubicBezTo>
                      <a:pt x="20709" y="94372"/>
                      <a:pt x="17664" y="95492"/>
                      <a:pt x="14446" y="97376"/>
                    </a:cubicBezTo>
                    <a:cubicBezTo>
                      <a:pt x="12971" y="98239"/>
                      <a:pt x="11086" y="97727"/>
                      <a:pt x="10235" y="96232"/>
                    </a:cubicBezTo>
                    <a:lnTo>
                      <a:pt x="7860" y="92060"/>
                    </a:lnTo>
                    <a:lnTo>
                      <a:pt x="7496" y="91421"/>
                    </a:lnTo>
                    <a:lnTo>
                      <a:pt x="5121" y="87250"/>
                    </a:lnTo>
                    <a:cubicBezTo>
                      <a:pt x="4270" y="85755"/>
                      <a:pt x="4775" y="83843"/>
                      <a:pt x="6249" y="82980"/>
                    </a:cubicBezTo>
                    <a:cubicBezTo>
                      <a:pt x="9438" y="81114"/>
                      <a:pt x="11901" y="79021"/>
                      <a:pt x="14684" y="76626"/>
                    </a:cubicBezTo>
                    <a:cubicBezTo>
                      <a:pt x="13059" y="72092"/>
                      <a:pt x="12172" y="67221"/>
                      <a:pt x="12139" y="62154"/>
                    </a:cubicBezTo>
                    <a:cubicBezTo>
                      <a:pt x="8910" y="60944"/>
                      <a:pt x="6003" y="59904"/>
                      <a:pt x="2547" y="59286"/>
                    </a:cubicBezTo>
                    <a:cubicBezTo>
                      <a:pt x="871" y="58987"/>
                      <a:pt x="-248" y="57366"/>
                      <a:pt x="47" y="55666"/>
                    </a:cubicBezTo>
                    <a:lnTo>
                      <a:pt x="872" y="50922"/>
                    </a:lnTo>
                    <a:lnTo>
                      <a:pt x="998" y="50195"/>
                    </a:lnTo>
                    <a:lnTo>
                      <a:pt x="1823" y="45451"/>
                    </a:lnTo>
                    <a:cubicBezTo>
                      <a:pt x="2119" y="43752"/>
                      <a:pt x="3717" y="42617"/>
                      <a:pt x="5393" y="42916"/>
                    </a:cubicBezTo>
                    <a:cubicBezTo>
                      <a:pt x="8830" y="43531"/>
                      <a:pt x="11896" y="43565"/>
                      <a:pt x="15314" y="43548"/>
                    </a:cubicBezTo>
                    <a:cubicBezTo>
                      <a:pt x="17069" y="38935"/>
                      <a:pt x="19504" y="34665"/>
                      <a:pt x="22511" y="30877"/>
                    </a:cubicBezTo>
                    <a:cubicBezTo>
                      <a:pt x="20727" y="27704"/>
                      <a:pt x="19127" y="24912"/>
                      <a:pt x="16786" y="22083"/>
                    </a:cubicBezTo>
                    <a:cubicBezTo>
                      <a:pt x="15692" y="20761"/>
                      <a:pt x="15862" y="18789"/>
                      <a:pt x="17166" y="17680"/>
                    </a:cubicBezTo>
                    <a:lnTo>
                      <a:pt x="20804" y="14584"/>
                    </a:lnTo>
                    <a:lnTo>
                      <a:pt x="21362" y="14109"/>
                    </a:lnTo>
                    <a:lnTo>
                      <a:pt x="25001" y="11013"/>
                    </a:lnTo>
                    <a:cubicBezTo>
                      <a:pt x="25653" y="10458"/>
                      <a:pt x="26465" y="10224"/>
                      <a:pt x="27251" y="10294"/>
                    </a:cubicBezTo>
                    <a:cubicBezTo>
                      <a:pt x="28037" y="10363"/>
                      <a:pt x="28796" y="10737"/>
                      <a:pt x="29343" y="11398"/>
                    </a:cubicBezTo>
                    <a:cubicBezTo>
                      <a:pt x="31698" y="14243"/>
                      <a:pt x="34145" y="16333"/>
                      <a:pt x="36936" y="18681"/>
                    </a:cubicBezTo>
                    <a:cubicBezTo>
                      <a:pt x="41010" y="16346"/>
                      <a:pt x="45470" y="14641"/>
                      <a:pt x="50210" y="13751"/>
                    </a:cubicBezTo>
                    <a:cubicBezTo>
                      <a:pt x="50867" y="10092"/>
                      <a:pt x="51427" y="6872"/>
                      <a:pt x="51427" y="3125"/>
                    </a:cubicBezTo>
                    <a:cubicBezTo>
                      <a:pt x="51427" y="1399"/>
                      <a:pt x="52807" y="0"/>
                      <a:pt x="54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Shape 413"/>
            <p:cNvSpPr/>
            <p:nvPr/>
          </p:nvSpPr>
          <p:spPr>
            <a:xfrm rot="5400000">
              <a:off x="3230759" y="3361192"/>
              <a:ext cx="382499" cy="1736400"/>
            </a:xfrm>
            <a:custGeom>
              <a:pathLst>
                <a:path extrusionOk="0" h="120000" w="120000">
                  <a:moveTo>
                    <a:pt x="7664" y="12890"/>
                  </a:moveTo>
                  <a:lnTo>
                    <a:pt x="112335" y="12890"/>
                  </a:lnTo>
                  <a:lnTo>
                    <a:pt x="112335" y="3984"/>
                  </a:lnTo>
                  <a:lnTo>
                    <a:pt x="7664" y="3984"/>
                  </a:lnTo>
                  <a:close/>
                  <a:moveTo>
                    <a:pt x="7664" y="25781"/>
                  </a:moveTo>
                  <a:lnTo>
                    <a:pt x="112335" y="25781"/>
                  </a:lnTo>
                  <a:lnTo>
                    <a:pt x="112335" y="16874"/>
                  </a:lnTo>
                  <a:lnTo>
                    <a:pt x="7664" y="16874"/>
                  </a:lnTo>
                  <a:close/>
                  <a:moveTo>
                    <a:pt x="7664" y="38671"/>
                  </a:moveTo>
                  <a:lnTo>
                    <a:pt x="112335" y="38671"/>
                  </a:lnTo>
                  <a:lnTo>
                    <a:pt x="112335" y="29765"/>
                  </a:lnTo>
                  <a:lnTo>
                    <a:pt x="7664" y="29765"/>
                  </a:lnTo>
                  <a:close/>
                  <a:moveTo>
                    <a:pt x="7664" y="51562"/>
                  </a:moveTo>
                  <a:lnTo>
                    <a:pt x="112335" y="51562"/>
                  </a:lnTo>
                  <a:lnTo>
                    <a:pt x="112335" y="42656"/>
                  </a:lnTo>
                  <a:lnTo>
                    <a:pt x="7664" y="42656"/>
                  </a:lnTo>
                  <a:close/>
                  <a:moveTo>
                    <a:pt x="7664" y="64452"/>
                  </a:moveTo>
                  <a:lnTo>
                    <a:pt x="112335" y="64452"/>
                  </a:lnTo>
                  <a:lnTo>
                    <a:pt x="112335" y="55546"/>
                  </a:lnTo>
                  <a:lnTo>
                    <a:pt x="7664" y="55546"/>
                  </a:lnTo>
                  <a:close/>
                  <a:moveTo>
                    <a:pt x="7664" y="77343"/>
                  </a:moveTo>
                  <a:lnTo>
                    <a:pt x="112335" y="77343"/>
                  </a:lnTo>
                  <a:lnTo>
                    <a:pt x="112335" y="68437"/>
                  </a:lnTo>
                  <a:lnTo>
                    <a:pt x="7664" y="68437"/>
                  </a:lnTo>
                  <a:close/>
                  <a:moveTo>
                    <a:pt x="7664" y="90234"/>
                  </a:moveTo>
                  <a:lnTo>
                    <a:pt x="112335" y="90234"/>
                  </a:lnTo>
                  <a:lnTo>
                    <a:pt x="112335" y="81328"/>
                  </a:lnTo>
                  <a:lnTo>
                    <a:pt x="7664" y="81328"/>
                  </a:lnTo>
                  <a:close/>
                  <a:moveTo>
                    <a:pt x="7664" y="103124"/>
                  </a:moveTo>
                  <a:lnTo>
                    <a:pt x="112335" y="103124"/>
                  </a:lnTo>
                  <a:lnTo>
                    <a:pt x="112335" y="94218"/>
                  </a:lnTo>
                  <a:lnTo>
                    <a:pt x="7664" y="94218"/>
                  </a:lnTo>
                  <a:close/>
                  <a:moveTo>
                    <a:pt x="7664" y="116015"/>
                  </a:moveTo>
                  <a:lnTo>
                    <a:pt x="112335" y="116015"/>
                  </a:lnTo>
                  <a:lnTo>
                    <a:pt x="112335" y="107109"/>
                  </a:lnTo>
                  <a:lnTo>
                    <a:pt x="7664" y="107109"/>
                  </a:lnTo>
                  <a:close/>
                  <a:moveTo>
                    <a:pt x="0" y="119999"/>
                  </a:moveTo>
                  <a:lnTo>
                    <a:pt x="0" y="0"/>
                  </a:lnTo>
                  <a:lnTo>
                    <a:pt x="1916" y="0"/>
                  </a:lnTo>
                  <a:lnTo>
                    <a:pt x="7664" y="0"/>
                  </a:lnTo>
                  <a:lnTo>
                    <a:pt x="112335" y="0"/>
                  </a:lnTo>
                  <a:lnTo>
                    <a:pt x="114251" y="0"/>
                  </a:lnTo>
                  <a:lnTo>
                    <a:pt x="120000" y="0"/>
                  </a:lnTo>
                  <a:lnTo>
                    <a:pt x="120000" y="119999"/>
                  </a:lnTo>
                  <a:lnTo>
                    <a:pt x="114251" y="119999"/>
                  </a:lnTo>
                  <a:lnTo>
                    <a:pt x="114251" y="120000"/>
                  </a:lnTo>
                  <a:lnTo>
                    <a:pt x="1916" y="120000"/>
                  </a:lnTo>
                  <a:lnTo>
                    <a:pt x="1916" y="119999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951726" y="4109125"/>
              <a:ext cx="177299" cy="226798"/>
            </a:xfrm>
            <a:custGeom>
              <a:pathLst>
                <a:path extrusionOk="0" h="120000" w="120000">
                  <a:moveTo>
                    <a:pt x="59999" y="58970"/>
                  </a:moveTo>
                  <a:cubicBezTo>
                    <a:pt x="51715" y="58970"/>
                    <a:pt x="44999" y="64227"/>
                    <a:pt x="44999" y="70713"/>
                  </a:cubicBezTo>
                  <a:cubicBezTo>
                    <a:pt x="44999" y="75921"/>
                    <a:pt x="49328" y="80336"/>
                    <a:pt x="55384" y="81728"/>
                  </a:cubicBezTo>
                  <a:lnTo>
                    <a:pt x="55384" y="104696"/>
                  </a:lnTo>
                  <a:cubicBezTo>
                    <a:pt x="55384" y="106691"/>
                    <a:pt x="57450" y="108309"/>
                    <a:pt x="59999" y="108309"/>
                  </a:cubicBezTo>
                  <a:cubicBezTo>
                    <a:pt x="62548" y="108309"/>
                    <a:pt x="64615" y="106691"/>
                    <a:pt x="64615" y="104696"/>
                  </a:cubicBezTo>
                  <a:lnTo>
                    <a:pt x="64615" y="81728"/>
                  </a:lnTo>
                  <a:cubicBezTo>
                    <a:pt x="70671" y="80336"/>
                    <a:pt x="75000" y="75921"/>
                    <a:pt x="75000" y="70713"/>
                  </a:cubicBezTo>
                  <a:cubicBezTo>
                    <a:pt x="75000" y="64227"/>
                    <a:pt x="68284" y="58970"/>
                    <a:pt x="59999" y="58970"/>
                  </a:cubicBezTo>
                  <a:close/>
                  <a:moveTo>
                    <a:pt x="59999" y="16169"/>
                  </a:moveTo>
                  <a:cubicBezTo>
                    <a:pt x="47455" y="16169"/>
                    <a:pt x="37286" y="24130"/>
                    <a:pt x="37286" y="33951"/>
                  </a:cubicBezTo>
                  <a:lnTo>
                    <a:pt x="37286" y="33952"/>
                  </a:lnTo>
                  <a:lnTo>
                    <a:pt x="37255" y="33952"/>
                  </a:lnTo>
                  <a:lnTo>
                    <a:pt x="37255" y="51044"/>
                  </a:lnTo>
                  <a:lnTo>
                    <a:pt x="82744" y="51044"/>
                  </a:lnTo>
                  <a:lnTo>
                    <a:pt x="82744" y="33952"/>
                  </a:lnTo>
                  <a:lnTo>
                    <a:pt x="82712" y="33952"/>
                  </a:lnTo>
                  <a:cubicBezTo>
                    <a:pt x="82712" y="33951"/>
                    <a:pt x="82712" y="33951"/>
                    <a:pt x="82712" y="33951"/>
                  </a:cubicBezTo>
                  <a:cubicBezTo>
                    <a:pt x="82712" y="24130"/>
                    <a:pt x="72543" y="16169"/>
                    <a:pt x="59999" y="16169"/>
                  </a:cubicBezTo>
                  <a:close/>
                  <a:moveTo>
                    <a:pt x="60000" y="0"/>
                  </a:moveTo>
                  <a:cubicBezTo>
                    <a:pt x="83180" y="0"/>
                    <a:pt x="101972" y="14712"/>
                    <a:pt x="101972" y="32860"/>
                  </a:cubicBezTo>
                  <a:lnTo>
                    <a:pt x="101972" y="32860"/>
                  </a:lnTo>
                  <a:lnTo>
                    <a:pt x="101972" y="51044"/>
                  </a:lnTo>
                  <a:lnTo>
                    <a:pt x="105320" y="51044"/>
                  </a:lnTo>
                  <a:cubicBezTo>
                    <a:pt x="113427" y="51044"/>
                    <a:pt x="120000" y="56189"/>
                    <a:pt x="120000" y="62537"/>
                  </a:cubicBezTo>
                  <a:lnTo>
                    <a:pt x="120000" y="108507"/>
                  </a:lnTo>
                  <a:cubicBezTo>
                    <a:pt x="120000" y="114854"/>
                    <a:pt x="113427" y="120000"/>
                    <a:pt x="105320" y="120000"/>
                  </a:cubicBezTo>
                  <a:lnTo>
                    <a:pt x="14679" y="120000"/>
                  </a:lnTo>
                  <a:cubicBezTo>
                    <a:pt x="6572" y="120000"/>
                    <a:pt x="0" y="114854"/>
                    <a:pt x="0" y="108507"/>
                  </a:cubicBezTo>
                  <a:lnTo>
                    <a:pt x="0" y="62537"/>
                  </a:lnTo>
                  <a:cubicBezTo>
                    <a:pt x="0" y="56189"/>
                    <a:pt x="6572" y="51044"/>
                    <a:pt x="14679" y="51044"/>
                  </a:cubicBezTo>
                  <a:lnTo>
                    <a:pt x="18027" y="51044"/>
                  </a:lnTo>
                  <a:lnTo>
                    <a:pt x="18027" y="32860"/>
                  </a:lnTo>
                  <a:cubicBezTo>
                    <a:pt x="18027" y="14712"/>
                    <a:pt x="36819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620544" y="3337817"/>
              <a:ext cx="662399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3158659" y="3689707"/>
              <a:ext cx="1124100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Executor</a:t>
              </a: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4758761" y="2843725"/>
            <a:ext cx="1899934" cy="1545178"/>
            <a:chOff x="2494674" y="2985075"/>
            <a:chExt cx="1899934" cy="1545178"/>
          </a:xfrm>
        </p:grpSpPr>
        <p:grpSp>
          <p:nvGrpSpPr>
            <p:cNvPr id="418" name="Shape 418"/>
            <p:cNvGrpSpPr/>
            <p:nvPr/>
          </p:nvGrpSpPr>
          <p:grpSpPr>
            <a:xfrm>
              <a:off x="2494674" y="2985075"/>
              <a:ext cx="1899934" cy="1545178"/>
              <a:chOff x="5412944" y="3105141"/>
              <a:chExt cx="1099498" cy="974998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5412944" y="3105141"/>
                <a:ext cx="1099498" cy="974998"/>
              </a:xfrm>
              <a:prstGeom prst="roundRect">
                <a:avLst>
                  <a:gd fmla="val 4579" name="adj"/>
                </a:avLst>
              </a:prstGeom>
              <a:solidFill>
                <a:srgbClr val="33928A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320025" rIns="0" tIns="118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b="1" i="0" lang="en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Linux Cell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5452067" y="3183474"/>
                <a:ext cx="120900" cy="135000"/>
              </a:xfrm>
              <a:custGeom>
                <a:pathLst>
                  <a:path extrusionOk="0" h="120000" w="120000">
                    <a:moveTo>
                      <a:pt x="60000" y="35630"/>
                    </a:moveTo>
                    <a:cubicBezTo>
                      <a:pt x="46279" y="35630"/>
                      <a:pt x="35156" y="46908"/>
                      <a:pt x="35156" y="60821"/>
                    </a:cubicBezTo>
                    <a:cubicBezTo>
                      <a:pt x="35156" y="74734"/>
                      <a:pt x="46279" y="86012"/>
                      <a:pt x="60000" y="86012"/>
                    </a:cubicBezTo>
                    <a:cubicBezTo>
                      <a:pt x="73720" y="86012"/>
                      <a:pt x="84843" y="74734"/>
                      <a:pt x="84843" y="60821"/>
                    </a:cubicBezTo>
                    <a:cubicBezTo>
                      <a:pt x="84843" y="46908"/>
                      <a:pt x="73720" y="35630"/>
                      <a:pt x="60000" y="35630"/>
                    </a:cubicBezTo>
                    <a:close/>
                    <a:moveTo>
                      <a:pt x="54509" y="0"/>
                    </a:moveTo>
                    <a:lnTo>
                      <a:pt x="59259" y="0"/>
                    </a:lnTo>
                    <a:lnTo>
                      <a:pt x="59987" y="0"/>
                    </a:lnTo>
                    <a:lnTo>
                      <a:pt x="64738" y="0"/>
                    </a:lnTo>
                    <a:cubicBezTo>
                      <a:pt x="66440" y="0"/>
                      <a:pt x="67820" y="1399"/>
                      <a:pt x="67820" y="3125"/>
                    </a:cubicBezTo>
                    <a:cubicBezTo>
                      <a:pt x="67820" y="6825"/>
                      <a:pt x="68365" y="10011"/>
                      <a:pt x="69012" y="13612"/>
                    </a:cubicBezTo>
                    <a:cubicBezTo>
                      <a:pt x="73686" y="14542"/>
                      <a:pt x="78115" y="16166"/>
                      <a:pt x="82122" y="18502"/>
                    </a:cubicBezTo>
                    <a:cubicBezTo>
                      <a:pt x="84996" y="16084"/>
                      <a:pt x="87504" y="13963"/>
                      <a:pt x="89914" y="11050"/>
                    </a:cubicBezTo>
                    <a:cubicBezTo>
                      <a:pt x="91009" y="9728"/>
                      <a:pt x="92953" y="9555"/>
                      <a:pt x="94257" y="10665"/>
                    </a:cubicBezTo>
                    <a:lnTo>
                      <a:pt x="97895" y="13761"/>
                    </a:lnTo>
                    <a:lnTo>
                      <a:pt x="98453" y="14236"/>
                    </a:lnTo>
                    <a:lnTo>
                      <a:pt x="102092" y="17332"/>
                    </a:lnTo>
                    <a:cubicBezTo>
                      <a:pt x="103396" y="18441"/>
                      <a:pt x="103566" y="20412"/>
                      <a:pt x="102472" y="21735"/>
                    </a:cubicBezTo>
                    <a:cubicBezTo>
                      <a:pt x="100120" y="24577"/>
                      <a:pt x="98517" y="27380"/>
                      <a:pt x="96723" y="30571"/>
                    </a:cubicBezTo>
                    <a:cubicBezTo>
                      <a:pt x="99680" y="34226"/>
                      <a:pt x="102110" y="38333"/>
                      <a:pt x="103790" y="42821"/>
                    </a:cubicBezTo>
                    <a:cubicBezTo>
                      <a:pt x="107575" y="42842"/>
                      <a:pt x="110872" y="42859"/>
                      <a:pt x="114606" y="42192"/>
                    </a:cubicBezTo>
                    <a:cubicBezTo>
                      <a:pt x="116282" y="41892"/>
                      <a:pt x="117880" y="43027"/>
                      <a:pt x="118176" y="44727"/>
                    </a:cubicBezTo>
                    <a:lnTo>
                      <a:pt x="119001" y="49470"/>
                    </a:lnTo>
                    <a:lnTo>
                      <a:pt x="119127" y="50198"/>
                    </a:lnTo>
                    <a:lnTo>
                      <a:pt x="119952" y="54941"/>
                    </a:lnTo>
                    <a:cubicBezTo>
                      <a:pt x="120248" y="56641"/>
                      <a:pt x="119128" y="58262"/>
                      <a:pt x="117452" y="58562"/>
                    </a:cubicBezTo>
                    <a:cubicBezTo>
                      <a:pt x="113831" y="59209"/>
                      <a:pt x="110814" y="60319"/>
                      <a:pt x="107397" y="61602"/>
                    </a:cubicBezTo>
                    <a:cubicBezTo>
                      <a:pt x="107350" y="66635"/>
                      <a:pt x="106543" y="71483"/>
                      <a:pt x="105001" y="76006"/>
                    </a:cubicBezTo>
                    <a:cubicBezTo>
                      <a:pt x="107825" y="78436"/>
                      <a:pt x="110309" y="80556"/>
                      <a:pt x="113535" y="82445"/>
                    </a:cubicBezTo>
                    <a:cubicBezTo>
                      <a:pt x="115009" y="83308"/>
                      <a:pt x="115514" y="85219"/>
                      <a:pt x="114663" y="86714"/>
                    </a:cubicBezTo>
                    <a:lnTo>
                      <a:pt x="112288" y="90885"/>
                    </a:lnTo>
                    <a:lnTo>
                      <a:pt x="111923" y="91525"/>
                    </a:lnTo>
                    <a:lnTo>
                      <a:pt x="109548" y="95696"/>
                    </a:lnTo>
                    <a:cubicBezTo>
                      <a:pt x="108697" y="97191"/>
                      <a:pt x="106812" y="97703"/>
                      <a:pt x="105338" y="96840"/>
                    </a:cubicBezTo>
                    <a:cubicBezTo>
                      <a:pt x="102159" y="94979"/>
                      <a:pt x="99148" y="93863"/>
                      <a:pt x="95724" y="92621"/>
                    </a:cubicBezTo>
                    <a:cubicBezTo>
                      <a:pt x="92690" y="96298"/>
                      <a:pt x="89066" y="99441"/>
                      <a:pt x="85035" y="101989"/>
                    </a:cubicBezTo>
                    <a:cubicBezTo>
                      <a:pt x="85642" y="105597"/>
                      <a:pt x="86204" y="108780"/>
                      <a:pt x="87452" y="112257"/>
                    </a:cubicBezTo>
                    <a:cubicBezTo>
                      <a:pt x="88034" y="113879"/>
                      <a:pt x="87209" y="115672"/>
                      <a:pt x="85610" y="116263"/>
                    </a:cubicBezTo>
                    <a:lnTo>
                      <a:pt x="81146" y="117910"/>
                    </a:lnTo>
                    <a:lnTo>
                      <a:pt x="80462" y="118163"/>
                    </a:lnTo>
                    <a:lnTo>
                      <a:pt x="75998" y="119810"/>
                    </a:lnTo>
                    <a:cubicBezTo>
                      <a:pt x="74398" y="120401"/>
                      <a:pt x="72630" y="119564"/>
                      <a:pt x="72047" y="117942"/>
                    </a:cubicBezTo>
                    <a:cubicBezTo>
                      <a:pt x="70827" y="114541"/>
                      <a:pt x="69281" y="111783"/>
                      <a:pt x="67508" y="108707"/>
                    </a:cubicBezTo>
                    <a:cubicBezTo>
                      <a:pt x="64986" y="109185"/>
                      <a:pt x="62388" y="109404"/>
                      <a:pt x="59740" y="109404"/>
                    </a:cubicBezTo>
                    <a:cubicBezTo>
                      <a:pt x="57395" y="109404"/>
                      <a:pt x="55089" y="109233"/>
                      <a:pt x="52843" y="108842"/>
                    </a:cubicBezTo>
                    <a:cubicBezTo>
                      <a:pt x="51110" y="111851"/>
                      <a:pt x="49598" y="114571"/>
                      <a:pt x="48399" y="117911"/>
                    </a:cubicBezTo>
                    <a:cubicBezTo>
                      <a:pt x="47817" y="119533"/>
                      <a:pt x="46048" y="120369"/>
                      <a:pt x="44449" y="119779"/>
                    </a:cubicBezTo>
                    <a:lnTo>
                      <a:pt x="39985" y="118131"/>
                    </a:lnTo>
                    <a:lnTo>
                      <a:pt x="39301" y="117879"/>
                    </a:lnTo>
                    <a:lnTo>
                      <a:pt x="34837" y="116231"/>
                    </a:lnTo>
                    <a:cubicBezTo>
                      <a:pt x="33238" y="115641"/>
                      <a:pt x="32413" y="113848"/>
                      <a:pt x="32995" y="112226"/>
                    </a:cubicBezTo>
                    <a:cubicBezTo>
                      <a:pt x="34177" y="108932"/>
                      <a:pt x="34744" y="105903"/>
                      <a:pt x="35315" y="102525"/>
                    </a:cubicBezTo>
                    <a:cubicBezTo>
                      <a:pt x="31121" y="100000"/>
                      <a:pt x="27346" y="96839"/>
                      <a:pt x="24186" y="93111"/>
                    </a:cubicBezTo>
                    <a:cubicBezTo>
                      <a:pt x="20709" y="94372"/>
                      <a:pt x="17664" y="95492"/>
                      <a:pt x="14446" y="97376"/>
                    </a:cubicBezTo>
                    <a:cubicBezTo>
                      <a:pt x="12971" y="98239"/>
                      <a:pt x="11086" y="97727"/>
                      <a:pt x="10235" y="96232"/>
                    </a:cubicBezTo>
                    <a:lnTo>
                      <a:pt x="7860" y="92060"/>
                    </a:lnTo>
                    <a:lnTo>
                      <a:pt x="7496" y="91421"/>
                    </a:lnTo>
                    <a:lnTo>
                      <a:pt x="5121" y="87250"/>
                    </a:lnTo>
                    <a:cubicBezTo>
                      <a:pt x="4270" y="85755"/>
                      <a:pt x="4775" y="83843"/>
                      <a:pt x="6249" y="82980"/>
                    </a:cubicBezTo>
                    <a:cubicBezTo>
                      <a:pt x="9438" y="81114"/>
                      <a:pt x="11901" y="79021"/>
                      <a:pt x="14684" y="76626"/>
                    </a:cubicBezTo>
                    <a:cubicBezTo>
                      <a:pt x="13059" y="72092"/>
                      <a:pt x="12172" y="67221"/>
                      <a:pt x="12139" y="62154"/>
                    </a:cubicBezTo>
                    <a:cubicBezTo>
                      <a:pt x="8910" y="60944"/>
                      <a:pt x="6003" y="59904"/>
                      <a:pt x="2547" y="59286"/>
                    </a:cubicBezTo>
                    <a:cubicBezTo>
                      <a:pt x="871" y="58987"/>
                      <a:pt x="-248" y="57366"/>
                      <a:pt x="47" y="55666"/>
                    </a:cubicBezTo>
                    <a:lnTo>
                      <a:pt x="872" y="50922"/>
                    </a:lnTo>
                    <a:lnTo>
                      <a:pt x="998" y="50195"/>
                    </a:lnTo>
                    <a:lnTo>
                      <a:pt x="1823" y="45451"/>
                    </a:lnTo>
                    <a:cubicBezTo>
                      <a:pt x="2119" y="43752"/>
                      <a:pt x="3717" y="42617"/>
                      <a:pt x="5393" y="42916"/>
                    </a:cubicBezTo>
                    <a:cubicBezTo>
                      <a:pt x="8830" y="43531"/>
                      <a:pt x="11896" y="43565"/>
                      <a:pt x="15314" y="43548"/>
                    </a:cubicBezTo>
                    <a:cubicBezTo>
                      <a:pt x="17069" y="38935"/>
                      <a:pt x="19504" y="34665"/>
                      <a:pt x="22511" y="30877"/>
                    </a:cubicBezTo>
                    <a:cubicBezTo>
                      <a:pt x="20727" y="27704"/>
                      <a:pt x="19127" y="24912"/>
                      <a:pt x="16786" y="22083"/>
                    </a:cubicBezTo>
                    <a:cubicBezTo>
                      <a:pt x="15692" y="20761"/>
                      <a:pt x="15862" y="18789"/>
                      <a:pt x="17166" y="17680"/>
                    </a:cubicBezTo>
                    <a:lnTo>
                      <a:pt x="20804" y="14584"/>
                    </a:lnTo>
                    <a:lnTo>
                      <a:pt x="21362" y="14109"/>
                    </a:lnTo>
                    <a:lnTo>
                      <a:pt x="25001" y="11013"/>
                    </a:lnTo>
                    <a:cubicBezTo>
                      <a:pt x="25653" y="10458"/>
                      <a:pt x="26465" y="10224"/>
                      <a:pt x="27251" y="10294"/>
                    </a:cubicBezTo>
                    <a:cubicBezTo>
                      <a:pt x="28037" y="10363"/>
                      <a:pt x="28796" y="10737"/>
                      <a:pt x="29343" y="11398"/>
                    </a:cubicBezTo>
                    <a:cubicBezTo>
                      <a:pt x="31698" y="14243"/>
                      <a:pt x="34145" y="16333"/>
                      <a:pt x="36936" y="18681"/>
                    </a:cubicBezTo>
                    <a:cubicBezTo>
                      <a:pt x="41010" y="16346"/>
                      <a:pt x="45470" y="14641"/>
                      <a:pt x="50210" y="13751"/>
                    </a:cubicBezTo>
                    <a:cubicBezTo>
                      <a:pt x="50867" y="10092"/>
                      <a:pt x="51427" y="6872"/>
                      <a:pt x="51427" y="3125"/>
                    </a:cubicBezTo>
                    <a:cubicBezTo>
                      <a:pt x="51427" y="1399"/>
                      <a:pt x="52807" y="0"/>
                      <a:pt x="54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" name="Shape 421"/>
            <p:cNvSpPr/>
            <p:nvPr/>
          </p:nvSpPr>
          <p:spPr>
            <a:xfrm rot="5400000">
              <a:off x="3230759" y="3361192"/>
              <a:ext cx="382499" cy="1736400"/>
            </a:xfrm>
            <a:custGeom>
              <a:pathLst>
                <a:path extrusionOk="0" h="120000" w="120000">
                  <a:moveTo>
                    <a:pt x="7664" y="12890"/>
                  </a:moveTo>
                  <a:lnTo>
                    <a:pt x="112335" y="12890"/>
                  </a:lnTo>
                  <a:lnTo>
                    <a:pt x="112335" y="3984"/>
                  </a:lnTo>
                  <a:lnTo>
                    <a:pt x="7664" y="3984"/>
                  </a:lnTo>
                  <a:close/>
                  <a:moveTo>
                    <a:pt x="7664" y="25781"/>
                  </a:moveTo>
                  <a:lnTo>
                    <a:pt x="112335" y="25781"/>
                  </a:lnTo>
                  <a:lnTo>
                    <a:pt x="112335" y="16874"/>
                  </a:lnTo>
                  <a:lnTo>
                    <a:pt x="7664" y="16874"/>
                  </a:lnTo>
                  <a:close/>
                  <a:moveTo>
                    <a:pt x="7664" y="38671"/>
                  </a:moveTo>
                  <a:lnTo>
                    <a:pt x="112335" y="38671"/>
                  </a:lnTo>
                  <a:lnTo>
                    <a:pt x="112335" y="29765"/>
                  </a:lnTo>
                  <a:lnTo>
                    <a:pt x="7664" y="29765"/>
                  </a:lnTo>
                  <a:close/>
                  <a:moveTo>
                    <a:pt x="7664" y="51562"/>
                  </a:moveTo>
                  <a:lnTo>
                    <a:pt x="112335" y="51562"/>
                  </a:lnTo>
                  <a:lnTo>
                    <a:pt x="112335" y="42656"/>
                  </a:lnTo>
                  <a:lnTo>
                    <a:pt x="7664" y="42656"/>
                  </a:lnTo>
                  <a:close/>
                  <a:moveTo>
                    <a:pt x="7664" y="64452"/>
                  </a:moveTo>
                  <a:lnTo>
                    <a:pt x="112335" y="64452"/>
                  </a:lnTo>
                  <a:lnTo>
                    <a:pt x="112335" y="55546"/>
                  </a:lnTo>
                  <a:lnTo>
                    <a:pt x="7664" y="55546"/>
                  </a:lnTo>
                  <a:close/>
                  <a:moveTo>
                    <a:pt x="7664" y="77343"/>
                  </a:moveTo>
                  <a:lnTo>
                    <a:pt x="112335" y="77343"/>
                  </a:lnTo>
                  <a:lnTo>
                    <a:pt x="112335" y="68437"/>
                  </a:lnTo>
                  <a:lnTo>
                    <a:pt x="7664" y="68437"/>
                  </a:lnTo>
                  <a:close/>
                  <a:moveTo>
                    <a:pt x="7664" y="90234"/>
                  </a:moveTo>
                  <a:lnTo>
                    <a:pt x="112335" y="90234"/>
                  </a:lnTo>
                  <a:lnTo>
                    <a:pt x="112335" y="81328"/>
                  </a:lnTo>
                  <a:lnTo>
                    <a:pt x="7664" y="81328"/>
                  </a:lnTo>
                  <a:close/>
                  <a:moveTo>
                    <a:pt x="7664" y="103124"/>
                  </a:moveTo>
                  <a:lnTo>
                    <a:pt x="112335" y="103124"/>
                  </a:lnTo>
                  <a:lnTo>
                    <a:pt x="112335" y="94218"/>
                  </a:lnTo>
                  <a:lnTo>
                    <a:pt x="7664" y="94218"/>
                  </a:lnTo>
                  <a:close/>
                  <a:moveTo>
                    <a:pt x="7664" y="116015"/>
                  </a:moveTo>
                  <a:lnTo>
                    <a:pt x="112335" y="116015"/>
                  </a:lnTo>
                  <a:lnTo>
                    <a:pt x="112335" y="107109"/>
                  </a:lnTo>
                  <a:lnTo>
                    <a:pt x="7664" y="107109"/>
                  </a:lnTo>
                  <a:close/>
                  <a:moveTo>
                    <a:pt x="0" y="119999"/>
                  </a:moveTo>
                  <a:lnTo>
                    <a:pt x="0" y="0"/>
                  </a:lnTo>
                  <a:lnTo>
                    <a:pt x="1916" y="0"/>
                  </a:lnTo>
                  <a:lnTo>
                    <a:pt x="7664" y="0"/>
                  </a:lnTo>
                  <a:lnTo>
                    <a:pt x="112335" y="0"/>
                  </a:lnTo>
                  <a:lnTo>
                    <a:pt x="114251" y="0"/>
                  </a:lnTo>
                  <a:lnTo>
                    <a:pt x="120000" y="0"/>
                  </a:lnTo>
                  <a:lnTo>
                    <a:pt x="120000" y="119999"/>
                  </a:lnTo>
                  <a:lnTo>
                    <a:pt x="114251" y="119999"/>
                  </a:lnTo>
                  <a:lnTo>
                    <a:pt x="114251" y="120000"/>
                  </a:lnTo>
                  <a:lnTo>
                    <a:pt x="1916" y="120000"/>
                  </a:lnTo>
                  <a:lnTo>
                    <a:pt x="1916" y="119999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3951726" y="4109125"/>
              <a:ext cx="177299" cy="226798"/>
            </a:xfrm>
            <a:custGeom>
              <a:pathLst>
                <a:path extrusionOk="0" h="120000" w="120000">
                  <a:moveTo>
                    <a:pt x="59999" y="58970"/>
                  </a:moveTo>
                  <a:cubicBezTo>
                    <a:pt x="51715" y="58970"/>
                    <a:pt x="44999" y="64227"/>
                    <a:pt x="44999" y="70713"/>
                  </a:cubicBezTo>
                  <a:cubicBezTo>
                    <a:pt x="44999" y="75921"/>
                    <a:pt x="49328" y="80336"/>
                    <a:pt x="55384" y="81728"/>
                  </a:cubicBezTo>
                  <a:lnTo>
                    <a:pt x="55384" y="104696"/>
                  </a:lnTo>
                  <a:cubicBezTo>
                    <a:pt x="55384" y="106691"/>
                    <a:pt x="57450" y="108309"/>
                    <a:pt x="59999" y="108309"/>
                  </a:cubicBezTo>
                  <a:cubicBezTo>
                    <a:pt x="62548" y="108309"/>
                    <a:pt x="64615" y="106691"/>
                    <a:pt x="64615" y="104696"/>
                  </a:cubicBezTo>
                  <a:lnTo>
                    <a:pt x="64615" y="81728"/>
                  </a:lnTo>
                  <a:cubicBezTo>
                    <a:pt x="70671" y="80336"/>
                    <a:pt x="75000" y="75921"/>
                    <a:pt x="75000" y="70713"/>
                  </a:cubicBezTo>
                  <a:cubicBezTo>
                    <a:pt x="75000" y="64227"/>
                    <a:pt x="68284" y="58970"/>
                    <a:pt x="59999" y="58970"/>
                  </a:cubicBezTo>
                  <a:close/>
                  <a:moveTo>
                    <a:pt x="59999" y="16169"/>
                  </a:moveTo>
                  <a:cubicBezTo>
                    <a:pt x="47455" y="16169"/>
                    <a:pt x="37286" y="24130"/>
                    <a:pt x="37286" y="33951"/>
                  </a:cubicBezTo>
                  <a:lnTo>
                    <a:pt x="37286" y="33952"/>
                  </a:lnTo>
                  <a:lnTo>
                    <a:pt x="37255" y="33952"/>
                  </a:lnTo>
                  <a:lnTo>
                    <a:pt x="37255" y="51044"/>
                  </a:lnTo>
                  <a:lnTo>
                    <a:pt x="82744" y="51044"/>
                  </a:lnTo>
                  <a:lnTo>
                    <a:pt x="82744" y="33952"/>
                  </a:lnTo>
                  <a:lnTo>
                    <a:pt x="82712" y="33952"/>
                  </a:lnTo>
                  <a:cubicBezTo>
                    <a:pt x="82712" y="33951"/>
                    <a:pt x="82712" y="33951"/>
                    <a:pt x="82712" y="33951"/>
                  </a:cubicBezTo>
                  <a:cubicBezTo>
                    <a:pt x="82712" y="24130"/>
                    <a:pt x="72543" y="16169"/>
                    <a:pt x="59999" y="16169"/>
                  </a:cubicBezTo>
                  <a:close/>
                  <a:moveTo>
                    <a:pt x="60000" y="0"/>
                  </a:moveTo>
                  <a:cubicBezTo>
                    <a:pt x="83180" y="0"/>
                    <a:pt x="101972" y="14712"/>
                    <a:pt x="101972" y="32860"/>
                  </a:cubicBezTo>
                  <a:lnTo>
                    <a:pt x="101972" y="32860"/>
                  </a:lnTo>
                  <a:lnTo>
                    <a:pt x="101972" y="51044"/>
                  </a:lnTo>
                  <a:lnTo>
                    <a:pt x="105320" y="51044"/>
                  </a:lnTo>
                  <a:cubicBezTo>
                    <a:pt x="113427" y="51044"/>
                    <a:pt x="120000" y="56189"/>
                    <a:pt x="120000" y="62537"/>
                  </a:cubicBezTo>
                  <a:lnTo>
                    <a:pt x="120000" y="108507"/>
                  </a:lnTo>
                  <a:cubicBezTo>
                    <a:pt x="120000" y="114854"/>
                    <a:pt x="113427" y="120000"/>
                    <a:pt x="105320" y="120000"/>
                  </a:cubicBezTo>
                  <a:lnTo>
                    <a:pt x="14679" y="120000"/>
                  </a:lnTo>
                  <a:cubicBezTo>
                    <a:pt x="6572" y="120000"/>
                    <a:pt x="0" y="114854"/>
                    <a:pt x="0" y="108507"/>
                  </a:cubicBezTo>
                  <a:lnTo>
                    <a:pt x="0" y="62537"/>
                  </a:lnTo>
                  <a:cubicBezTo>
                    <a:pt x="0" y="56189"/>
                    <a:pt x="6572" y="51044"/>
                    <a:pt x="14679" y="51044"/>
                  </a:cubicBezTo>
                  <a:lnTo>
                    <a:pt x="18027" y="51044"/>
                  </a:lnTo>
                  <a:lnTo>
                    <a:pt x="18027" y="32860"/>
                  </a:lnTo>
                  <a:cubicBezTo>
                    <a:pt x="18027" y="14712"/>
                    <a:pt x="36819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620544" y="3337817"/>
              <a:ext cx="662399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3158659" y="3689707"/>
              <a:ext cx="1124100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Executor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2703661" y="2843725"/>
            <a:ext cx="1899934" cy="1545178"/>
            <a:chOff x="2494674" y="2985075"/>
            <a:chExt cx="1899934" cy="1545178"/>
          </a:xfrm>
        </p:grpSpPr>
        <p:grpSp>
          <p:nvGrpSpPr>
            <p:cNvPr id="426" name="Shape 426"/>
            <p:cNvGrpSpPr/>
            <p:nvPr/>
          </p:nvGrpSpPr>
          <p:grpSpPr>
            <a:xfrm>
              <a:off x="2494674" y="2985075"/>
              <a:ext cx="1899934" cy="1545178"/>
              <a:chOff x="5412944" y="3105141"/>
              <a:chExt cx="1099498" cy="974998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5412944" y="3105141"/>
                <a:ext cx="1099498" cy="974998"/>
              </a:xfrm>
              <a:prstGeom prst="roundRect">
                <a:avLst>
                  <a:gd fmla="val 4579" name="adj"/>
                </a:avLst>
              </a:prstGeom>
              <a:solidFill>
                <a:srgbClr val="33928A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320025" rIns="0" tIns="118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b="1" i="0" lang="en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Linux Cell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5452067" y="3183474"/>
                <a:ext cx="120900" cy="135000"/>
              </a:xfrm>
              <a:custGeom>
                <a:pathLst>
                  <a:path extrusionOk="0" h="120000" w="120000">
                    <a:moveTo>
                      <a:pt x="60000" y="35630"/>
                    </a:moveTo>
                    <a:cubicBezTo>
                      <a:pt x="46279" y="35630"/>
                      <a:pt x="35156" y="46908"/>
                      <a:pt x="35156" y="60821"/>
                    </a:cubicBezTo>
                    <a:cubicBezTo>
                      <a:pt x="35156" y="74734"/>
                      <a:pt x="46279" y="86012"/>
                      <a:pt x="60000" y="86012"/>
                    </a:cubicBezTo>
                    <a:cubicBezTo>
                      <a:pt x="73720" y="86012"/>
                      <a:pt x="84843" y="74734"/>
                      <a:pt x="84843" y="60821"/>
                    </a:cubicBezTo>
                    <a:cubicBezTo>
                      <a:pt x="84843" y="46908"/>
                      <a:pt x="73720" y="35630"/>
                      <a:pt x="60000" y="35630"/>
                    </a:cubicBezTo>
                    <a:close/>
                    <a:moveTo>
                      <a:pt x="54509" y="0"/>
                    </a:moveTo>
                    <a:lnTo>
                      <a:pt x="59259" y="0"/>
                    </a:lnTo>
                    <a:lnTo>
                      <a:pt x="59987" y="0"/>
                    </a:lnTo>
                    <a:lnTo>
                      <a:pt x="64738" y="0"/>
                    </a:lnTo>
                    <a:cubicBezTo>
                      <a:pt x="66440" y="0"/>
                      <a:pt x="67820" y="1399"/>
                      <a:pt x="67820" y="3125"/>
                    </a:cubicBezTo>
                    <a:cubicBezTo>
                      <a:pt x="67820" y="6825"/>
                      <a:pt x="68365" y="10011"/>
                      <a:pt x="69012" y="13612"/>
                    </a:cubicBezTo>
                    <a:cubicBezTo>
                      <a:pt x="73686" y="14542"/>
                      <a:pt x="78115" y="16166"/>
                      <a:pt x="82122" y="18502"/>
                    </a:cubicBezTo>
                    <a:cubicBezTo>
                      <a:pt x="84996" y="16084"/>
                      <a:pt x="87504" y="13963"/>
                      <a:pt x="89914" y="11050"/>
                    </a:cubicBezTo>
                    <a:cubicBezTo>
                      <a:pt x="91009" y="9728"/>
                      <a:pt x="92953" y="9555"/>
                      <a:pt x="94257" y="10665"/>
                    </a:cubicBezTo>
                    <a:lnTo>
                      <a:pt x="97895" y="13761"/>
                    </a:lnTo>
                    <a:lnTo>
                      <a:pt x="98453" y="14236"/>
                    </a:lnTo>
                    <a:lnTo>
                      <a:pt x="102092" y="17332"/>
                    </a:lnTo>
                    <a:cubicBezTo>
                      <a:pt x="103396" y="18441"/>
                      <a:pt x="103566" y="20412"/>
                      <a:pt x="102472" y="21735"/>
                    </a:cubicBezTo>
                    <a:cubicBezTo>
                      <a:pt x="100120" y="24577"/>
                      <a:pt x="98517" y="27380"/>
                      <a:pt x="96723" y="30571"/>
                    </a:cubicBezTo>
                    <a:cubicBezTo>
                      <a:pt x="99680" y="34226"/>
                      <a:pt x="102110" y="38333"/>
                      <a:pt x="103790" y="42821"/>
                    </a:cubicBezTo>
                    <a:cubicBezTo>
                      <a:pt x="107575" y="42842"/>
                      <a:pt x="110872" y="42859"/>
                      <a:pt x="114606" y="42192"/>
                    </a:cubicBezTo>
                    <a:cubicBezTo>
                      <a:pt x="116282" y="41892"/>
                      <a:pt x="117880" y="43027"/>
                      <a:pt x="118176" y="44727"/>
                    </a:cubicBezTo>
                    <a:lnTo>
                      <a:pt x="119001" y="49470"/>
                    </a:lnTo>
                    <a:lnTo>
                      <a:pt x="119127" y="50198"/>
                    </a:lnTo>
                    <a:lnTo>
                      <a:pt x="119952" y="54941"/>
                    </a:lnTo>
                    <a:cubicBezTo>
                      <a:pt x="120248" y="56641"/>
                      <a:pt x="119128" y="58262"/>
                      <a:pt x="117452" y="58562"/>
                    </a:cubicBezTo>
                    <a:cubicBezTo>
                      <a:pt x="113831" y="59209"/>
                      <a:pt x="110814" y="60319"/>
                      <a:pt x="107397" y="61602"/>
                    </a:cubicBezTo>
                    <a:cubicBezTo>
                      <a:pt x="107350" y="66635"/>
                      <a:pt x="106543" y="71483"/>
                      <a:pt x="105001" y="76006"/>
                    </a:cubicBezTo>
                    <a:cubicBezTo>
                      <a:pt x="107825" y="78436"/>
                      <a:pt x="110309" y="80556"/>
                      <a:pt x="113535" y="82445"/>
                    </a:cubicBezTo>
                    <a:cubicBezTo>
                      <a:pt x="115009" y="83308"/>
                      <a:pt x="115514" y="85219"/>
                      <a:pt x="114663" y="86714"/>
                    </a:cubicBezTo>
                    <a:lnTo>
                      <a:pt x="112288" y="90885"/>
                    </a:lnTo>
                    <a:lnTo>
                      <a:pt x="111923" y="91525"/>
                    </a:lnTo>
                    <a:lnTo>
                      <a:pt x="109548" y="95696"/>
                    </a:lnTo>
                    <a:cubicBezTo>
                      <a:pt x="108697" y="97191"/>
                      <a:pt x="106812" y="97703"/>
                      <a:pt x="105338" y="96840"/>
                    </a:cubicBezTo>
                    <a:cubicBezTo>
                      <a:pt x="102159" y="94979"/>
                      <a:pt x="99148" y="93863"/>
                      <a:pt x="95724" y="92621"/>
                    </a:cubicBezTo>
                    <a:cubicBezTo>
                      <a:pt x="92690" y="96298"/>
                      <a:pt x="89066" y="99441"/>
                      <a:pt x="85035" y="101989"/>
                    </a:cubicBezTo>
                    <a:cubicBezTo>
                      <a:pt x="85642" y="105597"/>
                      <a:pt x="86204" y="108780"/>
                      <a:pt x="87452" y="112257"/>
                    </a:cubicBezTo>
                    <a:cubicBezTo>
                      <a:pt x="88034" y="113879"/>
                      <a:pt x="87209" y="115672"/>
                      <a:pt x="85610" y="116263"/>
                    </a:cubicBezTo>
                    <a:lnTo>
                      <a:pt x="81146" y="117910"/>
                    </a:lnTo>
                    <a:lnTo>
                      <a:pt x="80462" y="118163"/>
                    </a:lnTo>
                    <a:lnTo>
                      <a:pt x="75998" y="119810"/>
                    </a:lnTo>
                    <a:cubicBezTo>
                      <a:pt x="74398" y="120401"/>
                      <a:pt x="72630" y="119564"/>
                      <a:pt x="72047" y="117942"/>
                    </a:cubicBezTo>
                    <a:cubicBezTo>
                      <a:pt x="70827" y="114541"/>
                      <a:pt x="69281" y="111783"/>
                      <a:pt x="67508" y="108707"/>
                    </a:cubicBezTo>
                    <a:cubicBezTo>
                      <a:pt x="64986" y="109185"/>
                      <a:pt x="62388" y="109404"/>
                      <a:pt x="59740" y="109404"/>
                    </a:cubicBezTo>
                    <a:cubicBezTo>
                      <a:pt x="57395" y="109404"/>
                      <a:pt x="55089" y="109233"/>
                      <a:pt x="52843" y="108842"/>
                    </a:cubicBezTo>
                    <a:cubicBezTo>
                      <a:pt x="51110" y="111851"/>
                      <a:pt x="49598" y="114571"/>
                      <a:pt x="48399" y="117911"/>
                    </a:cubicBezTo>
                    <a:cubicBezTo>
                      <a:pt x="47817" y="119533"/>
                      <a:pt x="46048" y="120369"/>
                      <a:pt x="44449" y="119779"/>
                    </a:cubicBezTo>
                    <a:lnTo>
                      <a:pt x="39985" y="118131"/>
                    </a:lnTo>
                    <a:lnTo>
                      <a:pt x="39301" y="117879"/>
                    </a:lnTo>
                    <a:lnTo>
                      <a:pt x="34837" y="116231"/>
                    </a:lnTo>
                    <a:cubicBezTo>
                      <a:pt x="33238" y="115641"/>
                      <a:pt x="32413" y="113848"/>
                      <a:pt x="32995" y="112226"/>
                    </a:cubicBezTo>
                    <a:cubicBezTo>
                      <a:pt x="34177" y="108932"/>
                      <a:pt x="34744" y="105903"/>
                      <a:pt x="35315" y="102525"/>
                    </a:cubicBezTo>
                    <a:cubicBezTo>
                      <a:pt x="31121" y="100000"/>
                      <a:pt x="27346" y="96839"/>
                      <a:pt x="24186" y="93111"/>
                    </a:cubicBezTo>
                    <a:cubicBezTo>
                      <a:pt x="20709" y="94372"/>
                      <a:pt x="17664" y="95492"/>
                      <a:pt x="14446" y="97376"/>
                    </a:cubicBezTo>
                    <a:cubicBezTo>
                      <a:pt x="12971" y="98239"/>
                      <a:pt x="11086" y="97727"/>
                      <a:pt x="10235" y="96232"/>
                    </a:cubicBezTo>
                    <a:lnTo>
                      <a:pt x="7860" y="92060"/>
                    </a:lnTo>
                    <a:lnTo>
                      <a:pt x="7496" y="91421"/>
                    </a:lnTo>
                    <a:lnTo>
                      <a:pt x="5121" y="87250"/>
                    </a:lnTo>
                    <a:cubicBezTo>
                      <a:pt x="4270" y="85755"/>
                      <a:pt x="4775" y="83843"/>
                      <a:pt x="6249" y="82980"/>
                    </a:cubicBezTo>
                    <a:cubicBezTo>
                      <a:pt x="9438" y="81114"/>
                      <a:pt x="11901" y="79021"/>
                      <a:pt x="14684" y="76626"/>
                    </a:cubicBezTo>
                    <a:cubicBezTo>
                      <a:pt x="13059" y="72092"/>
                      <a:pt x="12172" y="67221"/>
                      <a:pt x="12139" y="62154"/>
                    </a:cubicBezTo>
                    <a:cubicBezTo>
                      <a:pt x="8910" y="60944"/>
                      <a:pt x="6003" y="59904"/>
                      <a:pt x="2547" y="59286"/>
                    </a:cubicBezTo>
                    <a:cubicBezTo>
                      <a:pt x="871" y="58987"/>
                      <a:pt x="-248" y="57366"/>
                      <a:pt x="47" y="55666"/>
                    </a:cubicBezTo>
                    <a:lnTo>
                      <a:pt x="872" y="50922"/>
                    </a:lnTo>
                    <a:lnTo>
                      <a:pt x="998" y="50195"/>
                    </a:lnTo>
                    <a:lnTo>
                      <a:pt x="1823" y="45451"/>
                    </a:lnTo>
                    <a:cubicBezTo>
                      <a:pt x="2119" y="43752"/>
                      <a:pt x="3717" y="42617"/>
                      <a:pt x="5393" y="42916"/>
                    </a:cubicBezTo>
                    <a:cubicBezTo>
                      <a:pt x="8830" y="43531"/>
                      <a:pt x="11896" y="43565"/>
                      <a:pt x="15314" y="43548"/>
                    </a:cubicBezTo>
                    <a:cubicBezTo>
                      <a:pt x="17069" y="38935"/>
                      <a:pt x="19504" y="34665"/>
                      <a:pt x="22511" y="30877"/>
                    </a:cubicBezTo>
                    <a:cubicBezTo>
                      <a:pt x="20727" y="27704"/>
                      <a:pt x="19127" y="24912"/>
                      <a:pt x="16786" y="22083"/>
                    </a:cubicBezTo>
                    <a:cubicBezTo>
                      <a:pt x="15692" y="20761"/>
                      <a:pt x="15862" y="18789"/>
                      <a:pt x="17166" y="17680"/>
                    </a:cubicBezTo>
                    <a:lnTo>
                      <a:pt x="20804" y="14584"/>
                    </a:lnTo>
                    <a:lnTo>
                      <a:pt x="21362" y="14109"/>
                    </a:lnTo>
                    <a:lnTo>
                      <a:pt x="25001" y="11013"/>
                    </a:lnTo>
                    <a:cubicBezTo>
                      <a:pt x="25653" y="10458"/>
                      <a:pt x="26465" y="10224"/>
                      <a:pt x="27251" y="10294"/>
                    </a:cubicBezTo>
                    <a:cubicBezTo>
                      <a:pt x="28037" y="10363"/>
                      <a:pt x="28796" y="10737"/>
                      <a:pt x="29343" y="11398"/>
                    </a:cubicBezTo>
                    <a:cubicBezTo>
                      <a:pt x="31698" y="14243"/>
                      <a:pt x="34145" y="16333"/>
                      <a:pt x="36936" y="18681"/>
                    </a:cubicBezTo>
                    <a:cubicBezTo>
                      <a:pt x="41010" y="16346"/>
                      <a:pt x="45470" y="14641"/>
                      <a:pt x="50210" y="13751"/>
                    </a:cubicBezTo>
                    <a:cubicBezTo>
                      <a:pt x="50867" y="10092"/>
                      <a:pt x="51427" y="6872"/>
                      <a:pt x="51427" y="3125"/>
                    </a:cubicBezTo>
                    <a:cubicBezTo>
                      <a:pt x="51427" y="1399"/>
                      <a:pt x="52807" y="0"/>
                      <a:pt x="54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" name="Shape 429"/>
            <p:cNvSpPr/>
            <p:nvPr/>
          </p:nvSpPr>
          <p:spPr>
            <a:xfrm rot="5400000">
              <a:off x="3230759" y="3361192"/>
              <a:ext cx="382499" cy="1736400"/>
            </a:xfrm>
            <a:custGeom>
              <a:pathLst>
                <a:path extrusionOk="0" h="120000" w="120000">
                  <a:moveTo>
                    <a:pt x="7664" y="12890"/>
                  </a:moveTo>
                  <a:lnTo>
                    <a:pt x="112335" y="12890"/>
                  </a:lnTo>
                  <a:lnTo>
                    <a:pt x="112335" y="3984"/>
                  </a:lnTo>
                  <a:lnTo>
                    <a:pt x="7664" y="3984"/>
                  </a:lnTo>
                  <a:close/>
                  <a:moveTo>
                    <a:pt x="7664" y="25781"/>
                  </a:moveTo>
                  <a:lnTo>
                    <a:pt x="112335" y="25781"/>
                  </a:lnTo>
                  <a:lnTo>
                    <a:pt x="112335" y="16874"/>
                  </a:lnTo>
                  <a:lnTo>
                    <a:pt x="7664" y="16874"/>
                  </a:lnTo>
                  <a:close/>
                  <a:moveTo>
                    <a:pt x="7664" y="38671"/>
                  </a:moveTo>
                  <a:lnTo>
                    <a:pt x="112335" y="38671"/>
                  </a:lnTo>
                  <a:lnTo>
                    <a:pt x="112335" y="29765"/>
                  </a:lnTo>
                  <a:lnTo>
                    <a:pt x="7664" y="29765"/>
                  </a:lnTo>
                  <a:close/>
                  <a:moveTo>
                    <a:pt x="7664" y="51562"/>
                  </a:moveTo>
                  <a:lnTo>
                    <a:pt x="112335" y="51562"/>
                  </a:lnTo>
                  <a:lnTo>
                    <a:pt x="112335" y="42656"/>
                  </a:lnTo>
                  <a:lnTo>
                    <a:pt x="7664" y="42656"/>
                  </a:lnTo>
                  <a:close/>
                  <a:moveTo>
                    <a:pt x="7664" y="64452"/>
                  </a:moveTo>
                  <a:lnTo>
                    <a:pt x="112335" y="64452"/>
                  </a:lnTo>
                  <a:lnTo>
                    <a:pt x="112335" y="55546"/>
                  </a:lnTo>
                  <a:lnTo>
                    <a:pt x="7664" y="55546"/>
                  </a:lnTo>
                  <a:close/>
                  <a:moveTo>
                    <a:pt x="7664" y="77343"/>
                  </a:moveTo>
                  <a:lnTo>
                    <a:pt x="112335" y="77343"/>
                  </a:lnTo>
                  <a:lnTo>
                    <a:pt x="112335" y="68437"/>
                  </a:lnTo>
                  <a:lnTo>
                    <a:pt x="7664" y="68437"/>
                  </a:lnTo>
                  <a:close/>
                  <a:moveTo>
                    <a:pt x="7664" y="90234"/>
                  </a:moveTo>
                  <a:lnTo>
                    <a:pt x="112335" y="90234"/>
                  </a:lnTo>
                  <a:lnTo>
                    <a:pt x="112335" y="81328"/>
                  </a:lnTo>
                  <a:lnTo>
                    <a:pt x="7664" y="81328"/>
                  </a:lnTo>
                  <a:close/>
                  <a:moveTo>
                    <a:pt x="7664" y="103124"/>
                  </a:moveTo>
                  <a:lnTo>
                    <a:pt x="112335" y="103124"/>
                  </a:lnTo>
                  <a:lnTo>
                    <a:pt x="112335" y="94218"/>
                  </a:lnTo>
                  <a:lnTo>
                    <a:pt x="7664" y="94218"/>
                  </a:lnTo>
                  <a:close/>
                  <a:moveTo>
                    <a:pt x="7664" y="116015"/>
                  </a:moveTo>
                  <a:lnTo>
                    <a:pt x="112335" y="116015"/>
                  </a:lnTo>
                  <a:lnTo>
                    <a:pt x="112335" y="107109"/>
                  </a:lnTo>
                  <a:lnTo>
                    <a:pt x="7664" y="107109"/>
                  </a:lnTo>
                  <a:close/>
                  <a:moveTo>
                    <a:pt x="0" y="119999"/>
                  </a:moveTo>
                  <a:lnTo>
                    <a:pt x="0" y="0"/>
                  </a:lnTo>
                  <a:lnTo>
                    <a:pt x="1916" y="0"/>
                  </a:lnTo>
                  <a:lnTo>
                    <a:pt x="7664" y="0"/>
                  </a:lnTo>
                  <a:lnTo>
                    <a:pt x="112335" y="0"/>
                  </a:lnTo>
                  <a:lnTo>
                    <a:pt x="114251" y="0"/>
                  </a:lnTo>
                  <a:lnTo>
                    <a:pt x="120000" y="0"/>
                  </a:lnTo>
                  <a:lnTo>
                    <a:pt x="120000" y="119999"/>
                  </a:lnTo>
                  <a:lnTo>
                    <a:pt x="114251" y="119999"/>
                  </a:lnTo>
                  <a:lnTo>
                    <a:pt x="114251" y="120000"/>
                  </a:lnTo>
                  <a:lnTo>
                    <a:pt x="1916" y="120000"/>
                  </a:lnTo>
                  <a:lnTo>
                    <a:pt x="1916" y="119999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3951726" y="4109125"/>
              <a:ext cx="177299" cy="226798"/>
            </a:xfrm>
            <a:custGeom>
              <a:pathLst>
                <a:path extrusionOk="0" h="120000" w="120000">
                  <a:moveTo>
                    <a:pt x="59999" y="58970"/>
                  </a:moveTo>
                  <a:cubicBezTo>
                    <a:pt x="51715" y="58970"/>
                    <a:pt x="44999" y="64227"/>
                    <a:pt x="44999" y="70713"/>
                  </a:cubicBezTo>
                  <a:cubicBezTo>
                    <a:pt x="44999" y="75921"/>
                    <a:pt x="49328" y="80336"/>
                    <a:pt x="55384" y="81728"/>
                  </a:cubicBezTo>
                  <a:lnTo>
                    <a:pt x="55384" y="104696"/>
                  </a:lnTo>
                  <a:cubicBezTo>
                    <a:pt x="55384" y="106691"/>
                    <a:pt x="57450" y="108309"/>
                    <a:pt x="59999" y="108309"/>
                  </a:cubicBezTo>
                  <a:cubicBezTo>
                    <a:pt x="62548" y="108309"/>
                    <a:pt x="64615" y="106691"/>
                    <a:pt x="64615" y="104696"/>
                  </a:cubicBezTo>
                  <a:lnTo>
                    <a:pt x="64615" y="81728"/>
                  </a:lnTo>
                  <a:cubicBezTo>
                    <a:pt x="70671" y="80336"/>
                    <a:pt x="75000" y="75921"/>
                    <a:pt x="75000" y="70713"/>
                  </a:cubicBezTo>
                  <a:cubicBezTo>
                    <a:pt x="75000" y="64227"/>
                    <a:pt x="68284" y="58970"/>
                    <a:pt x="59999" y="58970"/>
                  </a:cubicBezTo>
                  <a:close/>
                  <a:moveTo>
                    <a:pt x="59999" y="16169"/>
                  </a:moveTo>
                  <a:cubicBezTo>
                    <a:pt x="47455" y="16169"/>
                    <a:pt x="37286" y="24130"/>
                    <a:pt x="37286" y="33951"/>
                  </a:cubicBezTo>
                  <a:lnTo>
                    <a:pt x="37286" y="33952"/>
                  </a:lnTo>
                  <a:lnTo>
                    <a:pt x="37255" y="33952"/>
                  </a:lnTo>
                  <a:lnTo>
                    <a:pt x="37255" y="51044"/>
                  </a:lnTo>
                  <a:lnTo>
                    <a:pt x="82744" y="51044"/>
                  </a:lnTo>
                  <a:lnTo>
                    <a:pt x="82744" y="33952"/>
                  </a:lnTo>
                  <a:lnTo>
                    <a:pt x="82712" y="33952"/>
                  </a:lnTo>
                  <a:cubicBezTo>
                    <a:pt x="82712" y="33951"/>
                    <a:pt x="82712" y="33951"/>
                    <a:pt x="82712" y="33951"/>
                  </a:cubicBezTo>
                  <a:cubicBezTo>
                    <a:pt x="82712" y="24130"/>
                    <a:pt x="72543" y="16169"/>
                    <a:pt x="59999" y="16169"/>
                  </a:cubicBezTo>
                  <a:close/>
                  <a:moveTo>
                    <a:pt x="60000" y="0"/>
                  </a:moveTo>
                  <a:cubicBezTo>
                    <a:pt x="83180" y="0"/>
                    <a:pt x="101972" y="14712"/>
                    <a:pt x="101972" y="32860"/>
                  </a:cubicBezTo>
                  <a:lnTo>
                    <a:pt x="101972" y="32860"/>
                  </a:lnTo>
                  <a:lnTo>
                    <a:pt x="101972" y="51044"/>
                  </a:lnTo>
                  <a:lnTo>
                    <a:pt x="105320" y="51044"/>
                  </a:lnTo>
                  <a:cubicBezTo>
                    <a:pt x="113427" y="51044"/>
                    <a:pt x="120000" y="56189"/>
                    <a:pt x="120000" y="62537"/>
                  </a:cubicBezTo>
                  <a:lnTo>
                    <a:pt x="120000" y="108507"/>
                  </a:lnTo>
                  <a:cubicBezTo>
                    <a:pt x="120000" y="114854"/>
                    <a:pt x="113427" y="120000"/>
                    <a:pt x="105320" y="120000"/>
                  </a:cubicBezTo>
                  <a:lnTo>
                    <a:pt x="14679" y="120000"/>
                  </a:lnTo>
                  <a:cubicBezTo>
                    <a:pt x="6572" y="120000"/>
                    <a:pt x="0" y="114854"/>
                    <a:pt x="0" y="108507"/>
                  </a:cubicBezTo>
                  <a:lnTo>
                    <a:pt x="0" y="62537"/>
                  </a:lnTo>
                  <a:cubicBezTo>
                    <a:pt x="0" y="56189"/>
                    <a:pt x="6572" y="51044"/>
                    <a:pt x="14679" y="51044"/>
                  </a:cubicBezTo>
                  <a:lnTo>
                    <a:pt x="18027" y="51044"/>
                  </a:lnTo>
                  <a:lnTo>
                    <a:pt x="18027" y="32860"/>
                  </a:lnTo>
                  <a:cubicBezTo>
                    <a:pt x="18027" y="14712"/>
                    <a:pt x="36819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620544" y="3337817"/>
              <a:ext cx="662399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3158659" y="3689707"/>
              <a:ext cx="1124100" cy="27569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Executor</a:t>
              </a:r>
            </a:p>
          </p:txBody>
        </p:sp>
      </p:grpSp>
      <p:sp>
        <p:nvSpPr>
          <p:cNvPr id="433" name="Shape 433"/>
          <p:cNvSpPr/>
          <p:nvPr/>
        </p:nvSpPr>
        <p:spPr>
          <a:xfrm rot="-2700000">
            <a:off x="7118639" y="4046838"/>
            <a:ext cx="153158" cy="153158"/>
          </a:xfrm>
          <a:prstGeom prst="teardrop">
            <a:avLst>
              <a:gd fmla="val 1495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-76200" y="1851900"/>
            <a:ext cx="1948500" cy="7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Specify the stack</a:t>
            </a:r>
          </a:p>
        </p:txBody>
      </p:sp>
      <p:cxnSp>
        <p:nvCxnSpPr>
          <p:cNvPr id="435" name="Shape 435"/>
          <p:cNvCxnSpPr/>
          <p:nvPr/>
        </p:nvCxnSpPr>
        <p:spPr>
          <a:xfrm flipH="1" rot="10800000">
            <a:off x="1044950" y="1561599"/>
            <a:ext cx="1857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6" name="Shape 436"/>
          <p:cNvCxnSpPr>
            <a:endCxn id="388" idx="1"/>
          </p:cNvCxnSpPr>
          <p:nvPr/>
        </p:nvCxnSpPr>
        <p:spPr>
          <a:xfrm flipH="1" rot="10800000">
            <a:off x="1846218" y="1325404"/>
            <a:ext cx="8769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D4D4D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37" name="Shape 437"/>
          <p:cNvSpPr txBox="1"/>
          <p:nvPr/>
        </p:nvSpPr>
        <p:spPr>
          <a:xfrm>
            <a:off x="120775" y="3074725"/>
            <a:ext cx="1725600" cy="141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.NET Applications are deployed in exactly the same way as Linux apps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94675" y="2321600"/>
            <a:ext cx="2821198" cy="697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19B8C"/>
              </a:gs>
              <a:gs pos="100000">
                <a:srgbClr val="9FE9DB"/>
              </a:gs>
            </a:gsLst>
            <a:lin ang="16200038" scaled="0"/>
          </a:gradFill>
          <a:ln cap="flat" cmpd="sng" w="9525">
            <a:solidFill>
              <a:srgbClr val="0F88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457199" y="320037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Architecture: App Pools, IIS, VM’s</a:t>
            </a:r>
          </a:p>
        </p:txBody>
      </p:sp>
      <p:grpSp>
        <p:nvGrpSpPr>
          <p:cNvPr id="445" name="Shape 445"/>
          <p:cNvGrpSpPr/>
          <p:nvPr/>
        </p:nvGrpSpPr>
        <p:grpSpPr>
          <a:xfrm>
            <a:off x="5915992" y="1515400"/>
            <a:ext cx="2126399" cy="2379899"/>
            <a:chOff x="125335" y="1263378"/>
            <a:chExt cx="2126400" cy="2379899"/>
          </a:xfrm>
        </p:grpSpPr>
        <p:sp>
          <p:nvSpPr>
            <p:cNvPr id="446" name="Shape 446"/>
            <p:cNvSpPr/>
            <p:nvPr/>
          </p:nvSpPr>
          <p:spPr>
            <a:xfrm>
              <a:off x="125335" y="1263378"/>
              <a:ext cx="2126400" cy="2379899"/>
            </a:xfrm>
            <a:prstGeom prst="roundRect">
              <a:avLst>
                <a:gd fmla="val 7895" name="adj"/>
              </a:avLst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b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Source Sans Pro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Windows VM</a:t>
              </a:r>
            </a:p>
          </p:txBody>
        </p:sp>
        <p:grpSp>
          <p:nvGrpSpPr>
            <p:cNvPr id="447" name="Shape 447"/>
            <p:cNvGrpSpPr/>
            <p:nvPr/>
          </p:nvGrpSpPr>
          <p:grpSpPr>
            <a:xfrm>
              <a:off x="250282" y="1409266"/>
              <a:ext cx="1777466" cy="1696935"/>
              <a:chOff x="250282" y="1409266"/>
              <a:chExt cx="1777466" cy="1696935"/>
            </a:xfrm>
          </p:grpSpPr>
          <p:grpSp>
            <p:nvGrpSpPr>
              <p:cNvPr id="448" name="Shape 448"/>
              <p:cNvGrpSpPr/>
              <p:nvPr/>
            </p:nvGrpSpPr>
            <p:grpSpPr>
              <a:xfrm>
                <a:off x="250282" y="1409266"/>
                <a:ext cx="1305600" cy="1311899"/>
                <a:chOff x="4348791" y="1381549"/>
                <a:chExt cx="1305600" cy="1311899"/>
              </a:xfrm>
            </p:grpSpPr>
            <p:sp>
              <p:nvSpPr>
                <p:cNvPr id="449" name="Shape 449"/>
                <p:cNvSpPr/>
                <p:nvPr/>
              </p:nvSpPr>
              <p:spPr>
                <a:xfrm>
                  <a:off x="4348791" y="1381549"/>
                  <a:ext cx="1305600" cy="13118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Container</a:t>
                  </a: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4507400" y="1516687"/>
                  <a:ext cx="1043099" cy="8703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Hosted 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Core</a:t>
                  </a: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4618319" y="1652046"/>
                  <a:ext cx="8030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App</a:t>
                  </a:r>
                </a:p>
              </p:txBody>
            </p:sp>
          </p:grpSp>
          <p:grpSp>
            <p:nvGrpSpPr>
              <p:cNvPr id="452" name="Shape 452"/>
              <p:cNvGrpSpPr/>
              <p:nvPr/>
            </p:nvGrpSpPr>
            <p:grpSpPr>
              <a:xfrm>
                <a:off x="403966" y="1527341"/>
                <a:ext cx="1305600" cy="1311899"/>
                <a:chOff x="4348791" y="1381549"/>
                <a:chExt cx="1305600" cy="1311899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4348791" y="1381549"/>
                  <a:ext cx="1305600" cy="13118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Container</a:t>
                  </a: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4507400" y="1516687"/>
                  <a:ext cx="1043099" cy="8703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Hosted 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Core</a:t>
                  </a: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618319" y="1652046"/>
                  <a:ext cx="8030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App</a:t>
                  </a:r>
                </a:p>
              </p:txBody>
            </p:sp>
          </p:grpSp>
          <p:grpSp>
            <p:nvGrpSpPr>
              <p:cNvPr id="456" name="Shape 456"/>
              <p:cNvGrpSpPr/>
              <p:nvPr/>
            </p:nvGrpSpPr>
            <p:grpSpPr>
              <a:xfrm>
                <a:off x="562575" y="1662479"/>
                <a:ext cx="1305600" cy="1311899"/>
                <a:chOff x="4348791" y="1381549"/>
                <a:chExt cx="1305600" cy="1311899"/>
              </a:xfrm>
            </p:grpSpPr>
            <p:sp>
              <p:nvSpPr>
                <p:cNvPr id="457" name="Shape 457"/>
                <p:cNvSpPr/>
                <p:nvPr/>
              </p:nvSpPr>
              <p:spPr>
                <a:xfrm>
                  <a:off x="4348791" y="1381549"/>
                  <a:ext cx="1305600" cy="13118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Container</a:t>
                  </a: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4507400" y="1516687"/>
                  <a:ext cx="1043099" cy="8703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Hosted 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Core</a:t>
                  </a: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4618319" y="1652046"/>
                  <a:ext cx="8030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App</a:t>
                  </a:r>
                </a:p>
              </p:txBody>
            </p:sp>
          </p:grpSp>
          <p:grpSp>
            <p:nvGrpSpPr>
              <p:cNvPr id="460" name="Shape 460"/>
              <p:cNvGrpSpPr/>
              <p:nvPr/>
            </p:nvGrpSpPr>
            <p:grpSpPr>
              <a:xfrm>
                <a:off x="722148" y="1794302"/>
                <a:ext cx="1305600" cy="1311899"/>
                <a:chOff x="4348791" y="1381549"/>
                <a:chExt cx="1305600" cy="1311899"/>
              </a:xfrm>
            </p:grpSpPr>
            <p:sp>
              <p:nvSpPr>
                <p:cNvPr id="461" name="Shape 461"/>
                <p:cNvSpPr/>
                <p:nvPr/>
              </p:nvSpPr>
              <p:spPr>
                <a:xfrm>
                  <a:off x="4348791" y="1381549"/>
                  <a:ext cx="1305600" cy="13118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Container</a:t>
                  </a: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4507400" y="1516687"/>
                  <a:ext cx="1043099" cy="8703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b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Hosted 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Core</a:t>
                  </a: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4618319" y="1652046"/>
                  <a:ext cx="8030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 App</a:t>
                  </a:r>
                </a:p>
              </p:txBody>
            </p:sp>
          </p:grpSp>
        </p:grpSp>
      </p:grpSp>
      <p:grpSp>
        <p:nvGrpSpPr>
          <p:cNvPr id="464" name="Shape 464"/>
          <p:cNvGrpSpPr/>
          <p:nvPr/>
        </p:nvGrpSpPr>
        <p:grpSpPr>
          <a:xfrm>
            <a:off x="854522" y="1515400"/>
            <a:ext cx="2240099" cy="2379899"/>
            <a:chOff x="3877103" y="1225600"/>
            <a:chExt cx="2240099" cy="2379899"/>
          </a:xfrm>
        </p:grpSpPr>
        <p:sp>
          <p:nvSpPr>
            <p:cNvPr id="465" name="Shape 465"/>
            <p:cNvSpPr/>
            <p:nvPr/>
          </p:nvSpPr>
          <p:spPr>
            <a:xfrm>
              <a:off x="3877103" y="1225600"/>
              <a:ext cx="2240099" cy="2379899"/>
            </a:xfrm>
            <a:prstGeom prst="roundRect">
              <a:avLst>
                <a:gd fmla="val 7895" name="adj"/>
              </a:avLst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b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Source Sans Pro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Windows VM</a:t>
              </a:r>
            </a:p>
          </p:txBody>
        </p:sp>
        <p:grpSp>
          <p:nvGrpSpPr>
            <p:cNvPr id="466" name="Shape 466"/>
            <p:cNvGrpSpPr/>
            <p:nvPr/>
          </p:nvGrpSpPr>
          <p:grpSpPr>
            <a:xfrm>
              <a:off x="4002048" y="1371487"/>
              <a:ext cx="1959899" cy="1738200"/>
              <a:chOff x="4002048" y="1371487"/>
              <a:chExt cx="1959899" cy="1738200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4002048" y="1371487"/>
                <a:ext cx="1959899" cy="1738200"/>
              </a:xfrm>
              <a:prstGeom prst="rect">
                <a:avLst/>
              </a:prstGeom>
              <a:solidFill>
                <a:srgbClr val="00888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Source Sans Pro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IIS</a:t>
                </a:r>
              </a:p>
            </p:txBody>
          </p:sp>
          <p:grpSp>
            <p:nvGrpSpPr>
              <p:cNvPr id="468" name="Shape 468"/>
              <p:cNvGrpSpPr/>
              <p:nvPr/>
            </p:nvGrpSpPr>
            <p:grpSpPr>
              <a:xfrm>
                <a:off x="4160657" y="1506625"/>
                <a:ext cx="1657199" cy="442200"/>
                <a:chOff x="4160657" y="1506625"/>
                <a:chExt cx="1657199" cy="442200"/>
              </a:xfrm>
            </p:grpSpPr>
            <p:sp>
              <p:nvSpPr>
                <p:cNvPr id="469" name="Shape 469"/>
                <p:cNvSpPr/>
                <p:nvPr/>
              </p:nvSpPr>
              <p:spPr>
                <a:xfrm>
                  <a:off x="4160657" y="1506625"/>
                  <a:ext cx="1657199" cy="4422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App Pool</a:t>
                  </a: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5031382" y="1580169"/>
                  <a:ext cx="6992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Website</a:t>
                  </a:r>
                </a:p>
              </p:txBody>
            </p:sp>
          </p:grpSp>
          <p:grpSp>
            <p:nvGrpSpPr>
              <p:cNvPr id="471" name="Shape 471"/>
              <p:cNvGrpSpPr/>
              <p:nvPr/>
            </p:nvGrpSpPr>
            <p:grpSpPr>
              <a:xfrm>
                <a:off x="4160657" y="2031807"/>
                <a:ext cx="1657199" cy="801900"/>
                <a:chOff x="4160657" y="2031807"/>
                <a:chExt cx="1657199" cy="801900"/>
              </a:xfrm>
            </p:grpSpPr>
            <p:sp>
              <p:nvSpPr>
                <p:cNvPr id="472" name="Shape 472"/>
                <p:cNvSpPr/>
                <p:nvPr/>
              </p:nvSpPr>
              <p:spPr>
                <a:xfrm>
                  <a:off x="4160657" y="2031807"/>
                  <a:ext cx="1657199" cy="801900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App Pool</a:t>
                  </a: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5031382" y="2105349"/>
                  <a:ext cx="6992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Website</a:t>
                  </a: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5031382" y="2477625"/>
                  <a:ext cx="699299" cy="287699"/>
                </a:xfrm>
                <a:prstGeom prst="rect">
                  <a:avLst/>
                </a:prstGeom>
                <a:solidFill>
                  <a:srgbClr val="00888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Source Sans Pro"/>
                    <a:buNone/>
                  </a:pPr>
                  <a:r>
                    <a:rPr b="0" i="0" lang="en" sz="11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Website</a:t>
                  </a:r>
                </a:p>
              </p:txBody>
            </p:sp>
          </p:grpSp>
        </p:grpSp>
      </p:grpSp>
      <p:sp>
        <p:nvSpPr>
          <p:cNvPr id="475" name="Shape 475"/>
          <p:cNvSpPr txBox="1"/>
          <p:nvPr/>
        </p:nvSpPr>
        <p:spPr>
          <a:xfrm>
            <a:off x="854520" y="981558"/>
            <a:ext cx="22400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915994" y="980070"/>
            <a:ext cx="2126398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Foundry Architecture</a:t>
            </a: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3314387" y="3805950"/>
            <a:ext cx="2381848" cy="5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Bosh Agent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Steel Toe (Spring Cloud Services for .NET)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CoreCLR &amp; ASP.NET 5.0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2016 Support, including Nano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2016 Native Container Support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SSH/RDP Support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Virtual Networking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Support for IPSec</a:t>
            </a:r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Next (ordering TBD)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of November 2015, PCF supports running .NET applications on Windows Server 2012R2.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applications are managed side-by-side with Linux applications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for: Automatic Scaling, Monitoring, and High Availability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 the </a:t>
            </a:r>
            <a:r>
              <a:rPr b="0" i="1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 guarantees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around 12-factor applications, .NET support includes any app that runs today on Windows 2012R2.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SDK Versions: 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3.5, 4.5, 4.5.1, 4.6, etc.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ASP.NET MVC apps, Webform apps, Background processes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processes (e.g. .NET command line apps)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 any pre-compiled, bin-deployable Windows applications (no buildpacks supported for Windows)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must run as an user-mode app, not as a service.</a:t>
            </a: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applications are supported today?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89825" y="4055100"/>
            <a:ext cx="4187700" cy="3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e.g. Using local session state, relying on the registry, or writing to the disk will not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Windows Supports Key PCF Features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66712" y="9985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03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Availability and Reliability features</a:t>
            </a:r>
          </a:p>
          <a:p>
            <a:pPr indent="-2032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Horizontal Scaling, including Autoscaling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and Scheduled (calendar-based) auto-scaling are supported for .NET apps, identical to Linux apps.</a:t>
            </a:r>
          </a:p>
          <a:p>
            <a:pPr indent="-2032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Logs and Metrics</a:t>
            </a:r>
          </a:p>
          <a:p>
            <a:pPr indent="-2032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Set Environment Variables</a:t>
            </a:r>
          </a:p>
          <a:p>
            <a:pPr indent="-2032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Services, including User-Provided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have the ability to have connection strings spliced into web.config with User-Provided Services (CUPS)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a Windows Cell with existing VM infrastructure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a script to install necessary components and connect to CF cluster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Diego Windows (Rep, Executor, Metron, Consul...)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Garden Windows (Containerizer, IronFrame…)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with existing Windows Infrastructure and health management (e.g. System Center)</a:t>
            </a: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Windows Operator Experience: Today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cells provisioned using BOSH Windows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(instead of current semi-manual process)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Enjoy the same operationalization advantages that Linux cells enjoy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monitoring / resurrection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seamless scaling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rolling upgrades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BOSH addons [IPSec, anti-virus]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deployable custom CA certificates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On-site stemcell builder will enable idempotent management of Windows updates ( + BOSH addons to cover any additional requirements)</a:t>
            </a: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Windows Operator Experience: Near Term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on Linux works today with a community-supported buildpack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https://github.com/cloudfoundry-community/dotnet-core-buildpack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cf push APPNAME -b https://github.com…core-buildpack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Buildpacks team has reviewed and contributed to this buildpack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on Windows is supported today with the binary buildpack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on Windows supports using legacy dependencies in .NET 4.x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on Linux Buildpack is in the process of being vetted and officially supported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Beta coming soon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support ~1 month thereafter [see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planning doc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.NET Core on PCF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Steel Toe is a framework providing best practices for microservices in the .NET ecosystem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microservice configuration using Spring Cloud Config Server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discovery provided by Eureka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soon to come - circuit breaker behavior</a:t>
            </a:r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Steel Toe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366712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Pivotal understands the importance of .NET, and believes in supporting a consistent story both now and in the future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Today: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supports deploying existing Windows .NET applications on Windows 2012R2 cells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Soon, BOSH for Windows will simplify the workflow for Windows cells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on Linux for Greenfield, or on Windows to support legacy dependencies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Tomorrow: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BOSH deployed Windows cells for easy management of Windows PCF cells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support for .NET Core on both Windows and Linux  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(Soon!) 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2016 support (after Microsoft GA)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Core is our recommendation for greenfield applications, especially with the support provided by Steel Toe</a:t>
            </a:r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Fitting the Pieces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votal_PPT_Template_16x9_external_04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ivotal_PPT_Template_16x9_external_04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