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326" r:id="rId5"/>
    <p:sldId id="321" r:id="rId6"/>
    <p:sldId id="320" r:id="rId7"/>
    <p:sldId id="324" r:id="rId8"/>
    <p:sldId id="294" r:id="rId9"/>
    <p:sldId id="325" r:id="rId10"/>
    <p:sldId id="328" r:id="rId11"/>
    <p:sldId id="327" r:id="rId12"/>
    <p:sldId id="32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881"/>
    <a:srgbClr val="00A79D"/>
    <a:srgbClr val="00786E"/>
    <a:srgbClr val="17232A"/>
    <a:srgbClr val="155A89"/>
    <a:srgbClr val="1E84C6"/>
    <a:srgbClr val="202F38"/>
    <a:srgbClr val="BD68C4"/>
    <a:srgbClr val="A87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2" autoAdjust="0"/>
    <p:restoredTop sz="86415" autoAdjust="0"/>
  </p:normalViewPr>
  <p:slideViewPr>
    <p:cSldViewPr snapToGrid="0" snapToObjects="1">
      <p:cViewPr varScale="1">
        <p:scale>
          <a:sx n="97" d="100"/>
          <a:sy n="97" d="100"/>
        </p:scale>
        <p:origin x="-104" y="-608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11:30 get setup to do the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6" name="Picture 5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7232" y="1490695"/>
            <a:ext cx="5842485" cy="19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0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  <p:sldLayoutId id="2147493479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microsoft.com/office/2007/relationships/hdphoto" Target="../media/hdphoto1.wdp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Applications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 Kickoff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2" name="Picture 1" descr="GAI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16" y="222564"/>
            <a:ext cx="2984964" cy="12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42147" y="3005853"/>
            <a:ext cx="7059706" cy="13774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Welcome!</a:t>
            </a:r>
            <a:endParaRPr lang="en-US" sz="6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pivotal155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" y="4465685"/>
            <a:ext cx="1968500" cy="558800"/>
          </a:xfrm>
          <a:prstGeom prst="rect">
            <a:avLst/>
          </a:prstGeom>
        </p:spPr>
      </p:pic>
      <p:pic>
        <p:nvPicPr>
          <p:cNvPr id="8" name="Picture 7" descr="Screen Shot 2016-04-25 at 8.13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402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38167" y="1993474"/>
            <a:ext cx="4667667" cy="30777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Miami – </a:t>
            </a:r>
            <a:r>
              <a:rPr lang="en-US" sz="1400" b="1" smtClean="0">
                <a:solidFill>
                  <a:schemeClr val="bg1"/>
                </a:solidFill>
              </a:rPr>
              <a:t>July 19</a:t>
            </a:r>
            <a:r>
              <a:rPr lang="en-US" sz="1400" b="1" baseline="30000" smtClean="0">
                <a:solidFill>
                  <a:schemeClr val="bg1"/>
                </a:solidFill>
              </a:rPr>
              <a:t>th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– 8:30 AM – 5:00 PM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GAI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626" y="4020439"/>
            <a:ext cx="2461532" cy="100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Breaks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‘The Facilities’</a:t>
            </a:r>
          </a:p>
          <a:p>
            <a:r>
              <a:rPr lang="en-US" dirty="0" smtClean="0"/>
              <a:t>Email &amp; Cellphone Etiquette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336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GAIG Team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Vinod</a:t>
            </a:r>
            <a:r>
              <a:rPr lang="en-US" b="1" dirty="0" smtClean="0"/>
              <a:t> </a:t>
            </a:r>
            <a:r>
              <a:rPr lang="en-US" b="1" dirty="0" err="1" smtClean="0"/>
              <a:t>Dsouza</a:t>
            </a:r>
            <a:endParaRPr lang="en-US" b="1" dirty="0" smtClean="0"/>
          </a:p>
          <a:p>
            <a:pPr lvl="1"/>
            <a:r>
              <a:rPr lang="en-US" dirty="0" smtClean="0"/>
              <a:t>Manager </a:t>
            </a:r>
            <a:r>
              <a:rPr lang="en-US" dirty="0"/>
              <a:t>of Platform Architecture, Pivotal </a:t>
            </a:r>
          </a:p>
          <a:p>
            <a:pPr marL="0" indent="0">
              <a:buNone/>
            </a:pPr>
            <a:r>
              <a:rPr lang="en-US" b="1" dirty="0"/>
              <a:t>Ravi </a:t>
            </a:r>
            <a:r>
              <a:rPr lang="en-US" b="1" dirty="0" smtClean="0"/>
              <a:t>Appalla</a:t>
            </a:r>
          </a:p>
          <a:p>
            <a:pPr lvl="1"/>
            <a:r>
              <a:rPr lang="en-US" dirty="0" smtClean="0"/>
              <a:t>Platform </a:t>
            </a:r>
            <a:r>
              <a:rPr lang="en-US" dirty="0"/>
              <a:t>Architect, Pivotal</a:t>
            </a:r>
          </a:p>
        </p:txBody>
      </p:sp>
    </p:spTree>
    <p:extLst>
      <p:ext uri="{BB962C8B-B14F-4D97-AF65-F5344CB8AC3E}">
        <p14:creationId xmlns:p14="http://schemas.microsoft.com/office/powerpoint/2010/main" val="5491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5809" y="887649"/>
            <a:ext cx="8917355" cy="3551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8</a:t>
            </a:r>
            <a:r>
              <a:rPr lang="en-US" sz="1600" b="1" dirty="0" smtClean="0"/>
              <a:t>:30 </a:t>
            </a:r>
            <a:r>
              <a:rPr lang="en-US" sz="1600" b="1" dirty="0"/>
              <a:t>AM </a:t>
            </a:r>
            <a:r>
              <a:rPr lang="en-US" sz="1600" b="1" dirty="0" smtClean="0"/>
              <a:t>– 9:</a:t>
            </a:r>
            <a:r>
              <a:rPr lang="en-US" sz="1600" b="1" dirty="0"/>
              <a:t>0</a:t>
            </a:r>
            <a:r>
              <a:rPr lang="en-US" sz="1600" b="1" dirty="0" smtClean="0"/>
              <a:t>0 </a:t>
            </a:r>
            <a:r>
              <a:rPr lang="en-US" sz="1600" b="1" dirty="0"/>
              <a:t>AM		Breakfast and Registration</a:t>
            </a:r>
          </a:p>
          <a:p>
            <a:pPr marL="0" indent="0">
              <a:buNone/>
            </a:pPr>
            <a:r>
              <a:rPr lang="en-US" sz="1600" dirty="0"/>
              <a:t>				</a:t>
            </a:r>
            <a:r>
              <a:rPr lang="en-US" sz="1600" dirty="0" smtClean="0"/>
              <a:t>		Enjoy </a:t>
            </a:r>
            <a:r>
              <a:rPr lang="en-US" sz="1600" dirty="0"/>
              <a:t>breakfast with the team</a:t>
            </a:r>
          </a:p>
          <a:p>
            <a:pPr marL="0" indent="0">
              <a:buNone/>
            </a:pPr>
            <a:r>
              <a:rPr lang="en-US" sz="1600" b="1" dirty="0"/>
              <a:t>9</a:t>
            </a:r>
            <a:r>
              <a:rPr lang="en-US" sz="1600" b="1" dirty="0" smtClean="0"/>
              <a:t>:</a:t>
            </a:r>
            <a:r>
              <a:rPr lang="en-US" sz="1600" b="1" dirty="0"/>
              <a:t>0</a:t>
            </a:r>
            <a:r>
              <a:rPr lang="en-US" sz="1600" b="1" dirty="0" smtClean="0"/>
              <a:t>0 </a:t>
            </a:r>
            <a:r>
              <a:rPr lang="en-US" sz="1600" b="1" dirty="0"/>
              <a:t>AM </a:t>
            </a:r>
            <a:r>
              <a:rPr lang="en-US" sz="1600" b="1" dirty="0" smtClean="0"/>
              <a:t>– </a:t>
            </a:r>
            <a:r>
              <a:rPr lang="en-US" sz="1600" b="1" dirty="0"/>
              <a:t>9</a:t>
            </a:r>
            <a:r>
              <a:rPr lang="en-US" sz="1600" b="1" dirty="0" smtClean="0"/>
              <a:t>:30 </a:t>
            </a:r>
            <a:r>
              <a:rPr lang="en-US" sz="1600" b="1" dirty="0"/>
              <a:t>AM		Kickoff</a:t>
            </a:r>
          </a:p>
          <a:p>
            <a:pPr marL="0" indent="0">
              <a:buNone/>
            </a:pPr>
            <a:r>
              <a:rPr lang="en-US" sz="1600" dirty="0"/>
              <a:t>				</a:t>
            </a:r>
            <a:r>
              <a:rPr lang="en-US" sz="1600" dirty="0" smtClean="0"/>
              <a:t>		Where </a:t>
            </a:r>
            <a:r>
              <a:rPr lang="en-US" sz="1600" dirty="0"/>
              <a:t>we are and where we are going</a:t>
            </a:r>
          </a:p>
          <a:p>
            <a:pPr marL="0" indent="0">
              <a:buNone/>
            </a:pPr>
            <a:r>
              <a:rPr lang="en-US" sz="1600" b="1" dirty="0"/>
              <a:t>9</a:t>
            </a:r>
            <a:r>
              <a:rPr lang="en-US" sz="1600" b="1" dirty="0" smtClean="0"/>
              <a:t>:30 </a:t>
            </a:r>
            <a:r>
              <a:rPr lang="en-US" sz="1600" b="1" dirty="0"/>
              <a:t>AM </a:t>
            </a:r>
            <a:r>
              <a:rPr lang="en-US" sz="1600" b="1" dirty="0" smtClean="0"/>
              <a:t>– </a:t>
            </a:r>
            <a:r>
              <a:rPr lang="en-US" sz="1600" b="1" dirty="0"/>
              <a:t>10</a:t>
            </a:r>
            <a:r>
              <a:rPr lang="en-US" sz="1600" b="1" dirty="0" smtClean="0"/>
              <a:t>:15 </a:t>
            </a:r>
            <a:r>
              <a:rPr lang="en-US" sz="1600" b="1" dirty="0"/>
              <a:t>AM	</a:t>
            </a:r>
            <a:r>
              <a:rPr lang="en-US" sz="1600" b="1" dirty="0" smtClean="0"/>
              <a:t>Cloud </a:t>
            </a:r>
            <a:r>
              <a:rPr lang="en-US" sz="1600" b="1" dirty="0"/>
              <a:t>Native Introduction</a:t>
            </a:r>
          </a:p>
          <a:p>
            <a:pPr marL="0" indent="0">
              <a:buNone/>
            </a:pPr>
            <a:r>
              <a:rPr lang="en-US" sz="1600" dirty="0" smtClean="0"/>
              <a:t>						Industry </a:t>
            </a:r>
            <a:r>
              <a:rPr lang="en-US" sz="1600" dirty="0"/>
              <a:t>Trends and Overview including: 12 Factor Apps, </a:t>
            </a:r>
            <a:r>
              <a:rPr lang="en-US" sz="1600" dirty="0" smtClean="0"/>
              <a:t>						DevOps, Microservices </a:t>
            </a:r>
            <a:r>
              <a:rPr lang="en-US" sz="1600" dirty="0"/>
              <a:t>and Cloud Platforms</a:t>
            </a:r>
          </a:p>
          <a:p>
            <a:pPr marL="0" indent="0">
              <a:buNone/>
            </a:pPr>
            <a:r>
              <a:rPr lang="en-US" sz="1600" b="1" dirty="0"/>
              <a:t>10</a:t>
            </a:r>
            <a:r>
              <a:rPr lang="en-US" sz="1600" b="1" dirty="0" smtClean="0"/>
              <a:t>:15 </a:t>
            </a:r>
            <a:r>
              <a:rPr lang="en-US" sz="1600" b="1" dirty="0"/>
              <a:t>AM </a:t>
            </a:r>
            <a:r>
              <a:rPr lang="en-US" sz="1600" b="1" dirty="0" smtClean="0"/>
              <a:t>– 10:30 </a:t>
            </a:r>
            <a:r>
              <a:rPr lang="en-US" sz="1600" b="1" dirty="0"/>
              <a:t>AM	</a:t>
            </a:r>
            <a:r>
              <a:rPr lang="en-US" sz="1600" b="1" dirty="0" smtClean="0"/>
              <a:t>Break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10</a:t>
            </a:r>
            <a:r>
              <a:rPr lang="en-US" sz="1600" b="1" dirty="0" smtClean="0"/>
              <a:t>:30 </a:t>
            </a:r>
            <a:r>
              <a:rPr lang="en-US" sz="1600" b="1" dirty="0"/>
              <a:t>AM </a:t>
            </a:r>
            <a:r>
              <a:rPr lang="en-US" sz="1600" b="1" dirty="0" smtClean="0"/>
              <a:t>– 12:00 </a:t>
            </a:r>
            <a:r>
              <a:rPr lang="en-US" sz="1600" b="1" dirty="0"/>
              <a:t>P</a:t>
            </a:r>
            <a:r>
              <a:rPr lang="en-US" sz="1600" b="1" dirty="0" smtClean="0"/>
              <a:t>M</a:t>
            </a:r>
            <a:r>
              <a:rPr lang="en-US" sz="1600" b="1" dirty="0"/>
              <a:t>	</a:t>
            </a:r>
            <a:r>
              <a:rPr lang="en-US" sz="1600" b="1" dirty="0" smtClean="0"/>
              <a:t>The </a:t>
            </a:r>
            <a:r>
              <a:rPr lang="en-US" sz="1600" b="1" dirty="0"/>
              <a:t>Cloud Native Enterprise</a:t>
            </a:r>
          </a:p>
          <a:p>
            <a:pPr marL="0" indent="0">
              <a:buNone/>
            </a:pPr>
            <a:r>
              <a:rPr lang="en-US" sz="1600" dirty="0"/>
              <a:t>						</a:t>
            </a:r>
            <a:r>
              <a:rPr lang="en-US" sz="1600" dirty="0" err="1"/>
              <a:t>Devops</a:t>
            </a:r>
            <a:r>
              <a:rPr lang="en-US" sz="1600" dirty="0"/>
              <a:t>, Continuous </a:t>
            </a:r>
            <a:r>
              <a:rPr lang="en-US" sz="1600" dirty="0" smtClean="0"/>
              <a:t>Delivery &amp; Microservices. What’s </a:t>
            </a:r>
            <a:r>
              <a:rPr lang="en-US" sz="1600" dirty="0"/>
              <a:t>new, 						what isn’t, and what matters.</a:t>
            </a:r>
          </a:p>
          <a:p>
            <a:pPr marL="0" indent="0">
              <a:buNone/>
            </a:pPr>
            <a:r>
              <a:rPr lang="en-US" sz="1600" b="1" dirty="0" smtClean="0"/>
              <a:t>12:00 </a:t>
            </a:r>
            <a:r>
              <a:rPr lang="en-US" sz="1600" b="1" dirty="0"/>
              <a:t>PM – 12</a:t>
            </a:r>
            <a:r>
              <a:rPr lang="en-US" sz="1600" b="1" dirty="0" smtClean="0"/>
              <a:t>:30 </a:t>
            </a:r>
            <a:r>
              <a:rPr lang="en-US" sz="1600" b="1" dirty="0"/>
              <a:t>PM	Lunch</a:t>
            </a:r>
          </a:p>
          <a:p>
            <a:pPr marL="0" indent="0">
              <a:buNone/>
            </a:pPr>
            <a:r>
              <a:rPr lang="en-US" sz="1600" dirty="0"/>
              <a:t>						Lunch will be </a:t>
            </a:r>
            <a:r>
              <a:rPr lang="en-US" sz="1600" dirty="0" smtClean="0"/>
              <a:t>provided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5809" y="1073750"/>
            <a:ext cx="8917355" cy="3273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12</a:t>
            </a:r>
            <a:r>
              <a:rPr lang="en-US" sz="1600" b="1" dirty="0" smtClean="0"/>
              <a:t>:30 </a:t>
            </a:r>
            <a:r>
              <a:rPr lang="en-US" sz="1600" b="1" dirty="0"/>
              <a:t>PM </a:t>
            </a:r>
            <a:r>
              <a:rPr lang="en-US" sz="1600" b="1" dirty="0" smtClean="0"/>
              <a:t>– 1:30 </a:t>
            </a:r>
            <a:r>
              <a:rPr lang="en-US" sz="1600" b="1" dirty="0"/>
              <a:t>PM	Cloud Native Platform</a:t>
            </a:r>
          </a:p>
          <a:p>
            <a:pPr marL="0" indent="0">
              <a:buNone/>
            </a:pPr>
            <a:r>
              <a:rPr lang="en-US" sz="1600" dirty="0"/>
              <a:t>						An overview of Cloud Foundry (PCF) and its </a:t>
            </a:r>
            <a:r>
              <a:rPr lang="en-US" sz="1600" dirty="0" smtClean="0"/>
              <a:t>Architecture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1:30 AM – 2:30 </a:t>
            </a:r>
            <a:r>
              <a:rPr lang="en-US" sz="1600" b="1" dirty="0" smtClean="0"/>
              <a:t>PM		Spring </a:t>
            </a:r>
            <a:r>
              <a:rPr lang="en-US" sz="1600" b="1" dirty="0"/>
              <a:t>Boot Primer</a:t>
            </a:r>
          </a:p>
          <a:p>
            <a:pPr marL="0" indent="0">
              <a:buNone/>
            </a:pPr>
            <a:r>
              <a:rPr lang="en-US" sz="1600" dirty="0"/>
              <a:t>						Getting started with Spring Boot.  Let’s make an App</a:t>
            </a:r>
            <a:r>
              <a:rPr lang="en-US" sz="1600" dirty="0" smtClean="0"/>
              <a:t>!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2</a:t>
            </a:r>
            <a:r>
              <a:rPr lang="en-US" sz="1600" b="1" dirty="0" smtClean="0"/>
              <a:t>:30 </a:t>
            </a:r>
            <a:r>
              <a:rPr lang="en-US" sz="1600" b="1" dirty="0"/>
              <a:t>PM </a:t>
            </a:r>
            <a:r>
              <a:rPr lang="en-US" sz="1600" b="1" dirty="0" smtClean="0"/>
              <a:t>– </a:t>
            </a:r>
            <a:r>
              <a:rPr lang="en-US" sz="1600" b="1" dirty="0"/>
              <a:t>2</a:t>
            </a:r>
            <a:r>
              <a:rPr lang="en-US" sz="1600" b="1" dirty="0" smtClean="0"/>
              <a:t>:45 </a:t>
            </a:r>
            <a:r>
              <a:rPr lang="en-US" sz="1600" b="1" dirty="0"/>
              <a:t>PM		Break</a:t>
            </a:r>
          </a:p>
          <a:p>
            <a:pPr marL="0" indent="0">
              <a:buNone/>
            </a:pPr>
            <a:r>
              <a:rPr lang="en-US" sz="1600" b="1" dirty="0" smtClean="0"/>
              <a:t>2:45 </a:t>
            </a:r>
            <a:r>
              <a:rPr lang="en-US" sz="1600" b="1" dirty="0"/>
              <a:t>PM – 3</a:t>
            </a:r>
            <a:r>
              <a:rPr lang="en-US" sz="1600" b="1" dirty="0" smtClean="0"/>
              <a:t>:00 </a:t>
            </a:r>
            <a:r>
              <a:rPr lang="en-US" sz="1600" b="1" dirty="0"/>
              <a:t>PM	</a:t>
            </a:r>
            <a:r>
              <a:rPr lang="en-US" sz="1600" b="1" dirty="0" smtClean="0"/>
              <a:t>	Services </a:t>
            </a:r>
            <a:r>
              <a:rPr lang="en-US" sz="1600" b="1" dirty="0"/>
              <a:t>Made Easy</a:t>
            </a:r>
          </a:p>
          <a:p>
            <a:pPr marL="0" indent="0">
              <a:buNone/>
            </a:pPr>
            <a:r>
              <a:rPr lang="en-US" sz="1600" dirty="0"/>
              <a:t>						PCF Services (Database, Messaging, etc.) and the Marketplace</a:t>
            </a:r>
          </a:p>
          <a:p>
            <a:pPr marL="0" indent="0">
              <a:buNone/>
            </a:pPr>
            <a:r>
              <a:rPr lang="en-US" sz="1600" b="1" dirty="0" smtClean="0"/>
              <a:t>3:00 </a:t>
            </a:r>
            <a:r>
              <a:rPr lang="en-US" sz="1600" b="1" dirty="0"/>
              <a:t>PM - 4:30 PM		Developer Workshop</a:t>
            </a:r>
          </a:p>
          <a:p>
            <a:pPr marL="0" indent="0">
              <a:buNone/>
            </a:pPr>
            <a:r>
              <a:rPr lang="en-US" sz="1600" dirty="0" smtClean="0"/>
              <a:t>						Hands</a:t>
            </a:r>
            <a:r>
              <a:rPr lang="en-US" sz="1600" dirty="0"/>
              <a:t>-on pushing code with PCF</a:t>
            </a:r>
          </a:p>
          <a:p>
            <a:pPr marL="0" indent="0">
              <a:buNone/>
            </a:pPr>
            <a:r>
              <a:rPr lang="en-US" sz="1600" b="1" dirty="0"/>
              <a:t>4:30 PM </a:t>
            </a:r>
            <a:r>
              <a:rPr lang="en-US" sz="1600" b="1" dirty="0" smtClean="0"/>
              <a:t>– 4:45 </a:t>
            </a:r>
            <a:r>
              <a:rPr lang="en-US" sz="1600" b="1" dirty="0"/>
              <a:t>PM		Wrap Up, Q/A</a:t>
            </a:r>
            <a:r>
              <a:rPr lang="en-US" sz="1600" b="1" dirty="0" smtClean="0"/>
              <a:t>, &amp; </a:t>
            </a:r>
            <a:r>
              <a:rPr lang="en-US" sz="1600" b="1" dirty="0"/>
              <a:t>Feedback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60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6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Workshop Kickoff</a:t>
            </a:r>
            <a:endParaRPr lang="en-US"/>
          </a:p>
        </p:txBody>
      </p:sp>
      <p:pic>
        <p:nvPicPr>
          <p:cNvPr id="6" name="Picture 5" descr="pivotal155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" y="4465685"/>
            <a:ext cx="1968500" cy="558800"/>
          </a:xfrm>
          <a:prstGeom prst="rect">
            <a:avLst/>
          </a:prstGeom>
        </p:spPr>
      </p:pic>
      <p:pic>
        <p:nvPicPr>
          <p:cNvPr id="8" name="Picture 7" descr="GA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79" y="3806934"/>
            <a:ext cx="2984964" cy="12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6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292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4056</TotalTime>
  <Words>91</Words>
  <Application>Microsoft Macintosh PowerPoint</Application>
  <PresentationFormat>On-screen Show (16:9)</PresentationFormat>
  <Paragraphs>47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Pivotal_Dark_Template</vt:lpstr>
      <vt:lpstr>PowerPoint Presentation</vt:lpstr>
      <vt:lpstr>PowerPoint Presentation</vt:lpstr>
      <vt:lpstr>Logistics</vt:lpstr>
      <vt:lpstr>Speakers</vt:lpstr>
      <vt:lpstr>Agenda</vt:lpstr>
      <vt:lpstr>Agenda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Raviteja Appalla</cp:lastModifiedBy>
  <cp:revision>306</cp:revision>
  <dcterms:created xsi:type="dcterms:W3CDTF">2010-04-12T23:12:02Z</dcterms:created>
  <dcterms:modified xsi:type="dcterms:W3CDTF">2016-08-15T18:00:02Z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