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  <p:sldMasterId id="2147483755" r:id="rId4"/>
    <p:sldMasterId id="2147483785" r:id="rId5"/>
    <p:sldMasterId id="2147483800" r:id="rId6"/>
    <p:sldMasterId id="2147483888" r:id="rId7"/>
    <p:sldMasterId id="2147483898" r:id="rId8"/>
  </p:sldMasterIdLst>
  <p:notesMasterIdLst>
    <p:notesMasterId r:id="rId42"/>
  </p:notesMasterIdLst>
  <p:handoutMasterIdLst>
    <p:handoutMasterId r:id="rId43"/>
  </p:handoutMasterIdLst>
  <p:sldIdLst>
    <p:sldId id="353" r:id="rId9"/>
    <p:sldId id="407" r:id="rId10"/>
    <p:sldId id="439" r:id="rId11"/>
    <p:sldId id="440" r:id="rId12"/>
    <p:sldId id="408" r:id="rId13"/>
    <p:sldId id="437" r:id="rId14"/>
    <p:sldId id="451" r:id="rId15"/>
    <p:sldId id="452" r:id="rId16"/>
    <p:sldId id="453" r:id="rId17"/>
    <p:sldId id="442" r:id="rId18"/>
    <p:sldId id="443" r:id="rId19"/>
    <p:sldId id="444" r:id="rId20"/>
    <p:sldId id="445" r:id="rId21"/>
    <p:sldId id="446" r:id="rId22"/>
    <p:sldId id="449" r:id="rId23"/>
    <p:sldId id="447" r:id="rId24"/>
    <p:sldId id="454" r:id="rId25"/>
    <p:sldId id="448" r:id="rId26"/>
    <p:sldId id="409" r:id="rId27"/>
    <p:sldId id="455" r:id="rId28"/>
    <p:sldId id="435" r:id="rId29"/>
    <p:sldId id="441" r:id="rId30"/>
    <p:sldId id="363" r:id="rId31"/>
    <p:sldId id="382" r:id="rId32"/>
    <p:sldId id="383" r:id="rId33"/>
    <p:sldId id="416" r:id="rId34"/>
    <p:sldId id="371" r:id="rId35"/>
    <p:sldId id="417" r:id="rId36"/>
    <p:sldId id="450" r:id="rId37"/>
    <p:sldId id="418" r:id="rId38"/>
    <p:sldId id="420" r:id="rId39"/>
    <p:sldId id="370" r:id="rId40"/>
    <p:sldId id="377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407"/>
            <p14:sldId id="439"/>
            <p14:sldId id="440"/>
            <p14:sldId id="408"/>
            <p14:sldId id="437"/>
            <p14:sldId id="451"/>
            <p14:sldId id="452"/>
            <p14:sldId id="453"/>
            <p14:sldId id="442"/>
            <p14:sldId id="443"/>
            <p14:sldId id="444"/>
            <p14:sldId id="445"/>
            <p14:sldId id="446"/>
            <p14:sldId id="449"/>
            <p14:sldId id="447"/>
            <p14:sldId id="454"/>
            <p14:sldId id="448"/>
            <p14:sldId id="409"/>
            <p14:sldId id="455"/>
            <p14:sldId id="435"/>
            <p14:sldId id="441"/>
            <p14:sldId id="363"/>
            <p14:sldId id="382"/>
            <p14:sldId id="383"/>
            <p14:sldId id="416"/>
            <p14:sldId id="371"/>
            <p14:sldId id="417"/>
            <p14:sldId id="450"/>
            <p14:sldId id="418"/>
            <p14:sldId id="420"/>
            <p14:sldId id="370"/>
            <p14:sldId id="3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62128"/>
    <a:srgbClr val="8CD6AD"/>
    <a:srgbClr val="F8F8F8"/>
    <a:srgbClr val="E5E5E5"/>
    <a:srgbClr val="008774"/>
    <a:srgbClr val="0F7661"/>
    <a:srgbClr val="C0504D"/>
    <a:srgbClr val="77933C"/>
    <a:srgbClr val="59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441" autoAdjust="0"/>
  </p:normalViewPr>
  <p:slideViewPr>
    <p:cSldViewPr snapToGrid="0" snapToObjects="1">
      <p:cViewPr varScale="1">
        <p:scale>
          <a:sx n="152" d="100"/>
          <a:sy n="152" d="100"/>
        </p:scale>
        <p:origin x="-3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 a Microservices architecture at scale requires a platform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Zipline</a:t>
            </a:r>
            <a:r>
              <a:rPr lang="en-US" dirty="0" smtClean="0"/>
              <a:t> by Miranda </a:t>
            </a:r>
            <a:r>
              <a:rPr lang="en-US" dirty="0" err="1" smtClean="0"/>
              <a:t>Dempster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tickets by Kerry Webster from the Noun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81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 lIns="90571" tIns="45286" rIns="90571" bIns="45286"/>
          <a:lstStyle/>
          <a:p>
            <a:pPr lvl="0"/>
            <a:endParaRPr/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 lIns="90571" tIns="45286" rIns="90571" bIns="45286"/>
          <a:lstStyle/>
          <a:p>
            <a:pPr marL="220558" indent="-220558">
              <a:buSzPct val="100000"/>
              <a:buChar char="*"/>
              <a:defRPr sz="1800"/>
            </a:pPr>
            <a:r>
              <a:rPr sz="2200"/>
              <a:t>REST and message-driven services</a:t>
            </a:r>
          </a:p>
          <a:p>
            <a:pPr marL="220558" indent="-220558">
              <a:buSzPct val="100000"/>
              <a:buChar char="*"/>
              <a:defRPr sz="1800"/>
            </a:pPr>
            <a:r>
              <a:rPr sz="2200"/>
              <a:t>Polyglot persistence, services encapsulate data store semantics</a:t>
            </a:r>
          </a:p>
          <a:p>
            <a:pPr marL="220558" indent="-220558">
              <a:buSzPct val="100000"/>
              <a:buChar char="*"/>
              <a:defRPr sz="1800"/>
            </a:pPr>
            <a:r>
              <a:rPr sz="2200"/>
              <a:t>Diversity of clients acknowledged</a:t>
            </a:r>
          </a:p>
          <a:p>
            <a:pPr marL="220558" indent="-220558">
              <a:buSzPct val="100000"/>
              <a:buChar char="*"/>
              <a:defRPr sz="1800"/>
            </a:pPr>
            <a:r>
              <a:rPr sz="2200"/>
              <a:t>API Gateway for service aggregation, reduce chattiness, protocol translation, reduce latency/round-trips, deal with mobile device fragmentation, build use case/device specific API’s</a:t>
            </a:r>
          </a:p>
        </p:txBody>
      </p:sp>
    </p:spTree>
    <p:extLst>
      <p:ext uri="{BB962C8B-B14F-4D97-AF65-F5344CB8AC3E}">
        <p14:creationId xmlns:p14="http://schemas.microsoft.com/office/powerpoint/2010/main" val="274933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Bulb by Martin LEBRETON from the Noun Project</a:t>
            </a:r>
          </a:p>
          <a:p>
            <a:r>
              <a:rPr lang="en-US" dirty="0" smtClean="0"/>
              <a:t>multiple users by To </a:t>
            </a:r>
            <a:r>
              <a:rPr lang="en-US" dirty="0" err="1" smtClean="0"/>
              <a:t>Uyen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dollar sign by icon 54 from the Noun Project</a:t>
            </a:r>
          </a:p>
          <a:p>
            <a:r>
              <a:rPr lang="en-US" dirty="0" smtClean="0"/>
              <a:t>Positive Feedback Loop by Richard Slater from the Noun Project</a:t>
            </a:r>
          </a:p>
          <a:p>
            <a:r>
              <a:rPr lang="en-US" dirty="0" smtClean="0"/>
              <a:t>Calendar by Star and Anchor Design from the Noun Project</a:t>
            </a:r>
          </a:p>
          <a:p>
            <a:r>
              <a:rPr lang="en-US" dirty="0" smtClean="0"/>
              <a:t>cycle by Chris Jones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by Sergey </a:t>
            </a:r>
            <a:r>
              <a:rPr lang="en-US" dirty="0" err="1" smtClean="0"/>
              <a:t>Demushkin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Announcement by Amanda Clifford from the Noun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dk1"/>
                </a:solidFill>
              </a:rPr>
              <a:t>Inverse Conway </a:t>
            </a:r>
            <a:r>
              <a:rPr lang="en-US" sz="1100" dirty="0" smtClean="0">
                <a:solidFill>
                  <a:srgbClr val="FFFFFF"/>
                </a:solidFill>
              </a:rPr>
              <a:t>Maneuver coined by </a:t>
            </a:r>
            <a:r>
              <a:rPr lang="en-US" sz="1100" dirty="0" err="1" smtClean="0">
                <a:solidFill>
                  <a:srgbClr val="FFFFFF"/>
                </a:solidFill>
              </a:rPr>
              <a:t>Thoughtworks</a:t>
            </a:r>
            <a:r>
              <a:rPr lang="en-US" sz="1100" dirty="0" smtClean="0">
                <a:solidFill>
                  <a:srgbClr val="FFFFFF"/>
                </a:solidFill>
              </a:rPr>
              <a:t> -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jonnyleroy.com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/2011/02/03/dealing-with-creaky-legacy-platforms/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Goal is to create self contained,</a:t>
            </a: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 business aligned teams with the smallest feedback loop.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Business capability teams interact with platform operations team via APIs and not meetings. This creates a friction free experience for the business capability team who now have the tools to 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dk1"/>
                </a:solidFill>
              </a:rPr>
              <a:t>References:</a:t>
            </a:r>
            <a:r>
              <a:rPr lang="en-US" baseline="0" dirty="0" smtClean="0">
                <a:solidFill>
                  <a:schemeClr val="dk1"/>
                </a:solidFill>
              </a:rPr>
              <a:t>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solidFill>
                  <a:schemeClr val="dk1"/>
                </a:solidFill>
              </a:rPr>
              <a:t>Inverse Conway </a:t>
            </a:r>
            <a:r>
              <a:rPr lang="en-US" sz="1100" dirty="0" smtClean="0">
                <a:solidFill>
                  <a:srgbClr val="FFFFFF"/>
                </a:solidFill>
              </a:rPr>
              <a:t>Maneuver coined by </a:t>
            </a:r>
            <a:r>
              <a:rPr lang="en-US" sz="1100" dirty="0" err="1" smtClean="0">
                <a:solidFill>
                  <a:srgbClr val="FFFFFF"/>
                </a:solidFill>
              </a:rPr>
              <a:t>Thoughtworks</a:t>
            </a:r>
            <a:r>
              <a:rPr lang="en-US" sz="1100" dirty="0" smtClean="0">
                <a:solidFill>
                  <a:srgbClr val="FFFFFF"/>
                </a:solidFill>
              </a:rPr>
              <a:t> -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jonnyleroy.com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/2011/02/03/dealing-with-creaky-legacy-platforms/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http://www.slideshare.net/adriancockcroft/microservices-the-good-bad-and-the-ugly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Notes: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Goal is to create self contained,</a:t>
            </a: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 business aligned teams with the smallest feedback loop.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Business capability teams interact with platform operations team via APIs and not meetings. This creates a friction free experience for the business capability team who now have the tools to 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dk1"/>
                </a:solidFill>
              </a:rPr>
              <a:t>Inverse Conway </a:t>
            </a:r>
            <a:r>
              <a:rPr lang="en-US" sz="1100" dirty="0" smtClean="0">
                <a:solidFill>
                  <a:srgbClr val="FFFFFF"/>
                </a:solidFill>
              </a:rPr>
              <a:t>Maneuver coined by </a:t>
            </a:r>
            <a:r>
              <a:rPr lang="en-US" sz="1100" dirty="0" err="1" smtClean="0">
                <a:solidFill>
                  <a:srgbClr val="FFFFFF"/>
                </a:solidFill>
              </a:rPr>
              <a:t>Thoughtworks</a:t>
            </a:r>
            <a:r>
              <a:rPr lang="en-US" sz="1100" dirty="0" smtClean="0">
                <a:solidFill>
                  <a:srgbClr val="FFFFFF"/>
                </a:solidFill>
              </a:rPr>
              <a:t> -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jonnyleroy.com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/2011/02/03/dealing-with-creaky-legacy-platforms/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Goal is to create self contained,</a:t>
            </a: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 business aligned teams with the smallest feedback loop.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Business capability teams interact with platform operations team via APIs and not meetings. This creates a friction free experience for the business capability team who now have the tools to 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References: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baseline="0" dirty="0" smtClean="0">
                <a:solidFill>
                  <a:schemeClr val="dk1"/>
                </a:solidFill>
              </a:rPr>
              <a:t>http://12factor.net/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endParaRPr lang="en-US" baseline="0" dirty="0" smtClean="0">
              <a:solidFill>
                <a:schemeClr val="dk1"/>
              </a:solidFill>
            </a:endParaRPr>
          </a:p>
          <a:p>
            <a:pPr marL="228600" indent="-228600">
              <a:spcBef>
                <a:spcPts val="0"/>
              </a:spcBef>
              <a:buAutoNum type="arabicPeriod"/>
            </a:pPr>
            <a:endParaRPr lang="en-US" baseline="0" dirty="0" smtClean="0">
              <a:solidFill>
                <a:schemeClr val="dk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Architectural and development practices, that ensure an optimal experience on a cloud platform.</a:t>
            </a:r>
            <a:r>
              <a:rPr lang="en-US" baseline="0" dirty="0" smtClean="0">
                <a:solidFill>
                  <a:srgbClr val="FFFFFF"/>
                </a:solidFill>
              </a:rPr>
              <a:t> </a:t>
            </a: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Distributed systems are HARD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Configuration Management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Service Registration &amp; Discovery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Routing &amp; Load Balancing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Fault Tolerance (Circuit Breakers) 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Concurrent API Aggregation &amp; Transformation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----- Meeting Notes (2/24/16 13:58) -----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Dependency Map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/>
          <a:lstStyle/>
          <a:p>
            <a:r>
              <a:rPr lang="en-US" dirty="0" smtClean="0"/>
              <a:t>Everybody faces these, SCS takes PCF to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8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1" name="Shape 9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lvl="0" indent="-240631">
              <a:buSzPct val="100000"/>
              <a:buChar char="-"/>
              <a:defRPr sz="1800"/>
            </a:pPr>
            <a:r>
              <a:rPr sz="2400"/>
              <a:t>continuous integration of development changes</a:t>
            </a:r>
          </a:p>
          <a:p>
            <a:pPr marL="240631" lvl="0" indent="-240631">
              <a:buSzPct val="100000"/>
              <a:buChar char="-"/>
              <a:defRPr sz="1800"/>
            </a:pPr>
            <a:r>
              <a:rPr sz="2400"/>
              <a:t>one package / many deploys</a:t>
            </a:r>
          </a:p>
          <a:p>
            <a:pPr marL="240631" lvl="0" indent="-240631">
              <a:buSzPct val="100000"/>
              <a:buChar char="-"/>
              <a:defRPr sz="1800"/>
            </a:pPr>
            <a:r>
              <a:rPr sz="2400"/>
              <a:t>automation</a:t>
            </a:r>
          </a:p>
          <a:p>
            <a:pPr marL="240631" lvl="0" indent="-240631">
              <a:buSzPct val="100000"/>
              <a:buChar char="-"/>
              <a:defRPr sz="1800"/>
            </a:pPr>
            <a:r>
              <a:rPr sz="2400"/>
              <a:t>deploy smaller batches more frequently</a:t>
            </a:r>
          </a:p>
          <a:p>
            <a:pPr marL="240631" lvl="0" indent="-240631">
              <a:buSzPct val="100000"/>
              <a:buChar char="-"/>
              <a:defRPr sz="1800"/>
            </a:pPr>
            <a:r>
              <a:rPr sz="2400"/>
              <a:t>automate all testing where test failures would prevent prod release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Bulb by Martin LEBRETON from the Noun Project</a:t>
            </a:r>
          </a:p>
          <a:p>
            <a:r>
              <a:rPr lang="en-US" dirty="0" smtClean="0"/>
              <a:t>multiple users by To </a:t>
            </a:r>
            <a:r>
              <a:rPr lang="en-US" dirty="0" err="1" smtClean="0"/>
              <a:t>Uyen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dollar sign by icon 54 from the Noun Project</a:t>
            </a:r>
          </a:p>
          <a:p>
            <a:r>
              <a:rPr lang="en-US" dirty="0" smtClean="0"/>
              <a:t>Positive Feedback Loop by Richard Slater from the Noun Project</a:t>
            </a:r>
          </a:p>
          <a:p>
            <a:r>
              <a:rPr lang="en-US" dirty="0" smtClean="0"/>
              <a:t>Calendar by Star and Anchor Design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Bulb by Martin LEBRETON from the Noun Project</a:t>
            </a:r>
          </a:p>
          <a:p>
            <a:r>
              <a:rPr lang="en-US" dirty="0" smtClean="0"/>
              <a:t>multiple users by To </a:t>
            </a:r>
            <a:r>
              <a:rPr lang="en-US" dirty="0" err="1" smtClean="0"/>
              <a:t>Uyen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dollar sign by icon 54 from the Noun Project</a:t>
            </a:r>
          </a:p>
          <a:p>
            <a:r>
              <a:rPr lang="en-US" dirty="0" smtClean="0"/>
              <a:t>Positive Feedback Loop by Richard Slater from the Noun Project</a:t>
            </a:r>
          </a:p>
          <a:p>
            <a:r>
              <a:rPr lang="en-US" dirty="0" smtClean="0"/>
              <a:t>Calendar by Star and Anchor Design from the Noun Project</a:t>
            </a:r>
          </a:p>
          <a:p>
            <a:r>
              <a:rPr lang="en-US" dirty="0" smtClean="0"/>
              <a:t>cycle by Chris Jones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Bulb by Martin LEBRETON from the Noun Project</a:t>
            </a:r>
          </a:p>
          <a:p>
            <a:r>
              <a:rPr lang="en-US" dirty="0" smtClean="0"/>
              <a:t>multiple users by To </a:t>
            </a:r>
            <a:r>
              <a:rPr lang="en-US" dirty="0" err="1" smtClean="0"/>
              <a:t>Uyen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dollar sign by icon 54 from the Noun Project</a:t>
            </a:r>
          </a:p>
          <a:p>
            <a:r>
              <a:rPr lang="en-US" dirty="0" smtClean="0"/>
              <a:t>Positive Feedback Loop by Richard Slater from the Noun Project</a:t>
            </a:r>
          </a:p>
          <a:p>
            <a:r>
              <a:rPr lang="en-US" dirty="0" smtClean="0"/>
              <a:t>Calendar by Star and Anchor Design from the Noun Project</a:t>
            </a:r>
          </a:p>
          <a:p>
            <a:r>
              <a:rPr lang="en-US" dirty="0" smtClean="0"/>
              <a:t>cycle by Chris Jones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Bulb by Martin LEBRETON from the Noun Project</a:t>
            </a:r>
          </a:p>
          <a:p>
            <a:r>
              <a:rPr lang="en-US" dirty="0" smtClean="0"/>
              <a:t>multiple users by To </a:t>
            </a:r>
            <a:r>
              <a:rPr lang="en-US" dirty="0" err="1" smtClean="0"/>
              <a:t>Uyen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dollar sign by icon 54 from the Noun Project</a:t>
            </a:r>
          </a:p>
          <a:p>
            <a:r>
              <a:rPr lang="en-US" dirty="0" smtClean="0"/>
              <a:t>Positive Feedback Loop by Richard Slater from the Noun Project</a:t>
            </a:r>
          </a:p>
          <a:p>
            <a:r>
              <a:rPr lang="en-US" dirty="0" smtClean="0"/>
              <a:t>Calendar by Star and Anchor Design from the Noun Project</a:t>
            </a:r>
          </a:p>
          <a:p>
            <a:r>
              <a:rPr lang="en-US" dirty="0" smtClean="0"/>
              <a:t>cycle by Chris Jones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commitment </a:t>
            </a:r>
          </a:p>
          <a:p>
            <a:r>
              <a:rPr lang="en-US" dirty="0" smtClean="0"/>
              <a:t>falling by Eric Benoit from the Noun Project</a:t>
            </a:r>
          </a:p>
          <a:p>
            <a:r>
              <a:rPr lang="en-US" dirty="0" err="1" smtClean="0"/>
              <a:t>Zipline</a:t>
            </a:r>
            <a:r>
              <a:rPr lang="en-US" dirty="0" smtClean="0"/>
              <a:t> by Miranda </a:t>
            </a:r>
            <a:r>
              <a:rPr lang="en-US" dirty="0" err="1" smtClean="0"/>
              <a:t>Dempster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Crowd Surfing by Gilbert </a:t>
            </a:r>
            <a:r>
              <a:rPr lang="en-US" dirty="0" err="1" smtClean="0"/>
              <a:t>Bages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JAVA File by Alfredo Hernandez from the Noun Project</a:t>
            </a:r>
          </a:p>
          <a:p>
            <a:r>
              <a:rPr lang="en-US" dirty="0" smtClean="0"/>
              <a:t>Secure Database by Leonardo Schneider from the Noun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presume you’re all familiar with microservices and cloud-native, but quickly, here’s an introduction. They’re loosely coupled, service oriented architecture with bounded contexts.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each service can be updated independently, your teams can work in parallel. Because each service is isolated, it’s much easier to automate your testing.</a:t>
            </a: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Enterprise companies in finance and telco industries are embracing microservice and cloud-native models.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are new architectures emerging atop these lightweight app servers to address the scale, speed and safety:  new ways of tackling cloud scale and speed to market.  Microservices has emerged from the internet giants as such an alternative:  a change in culture, organization structure and technology that allows teams to work more independently, and increase velocity.  It’s a key part of cloud-native applications, which we’ll talk about shortly.</a:t>
            </a:r>
          </a:p>
          <a:p>
            <a:pPr marL="0" marR="0" lvl="0" indent="0" algn="l" rtl="0">
              <a:spcBef>
                <a:spcPts val="1189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 are both a cultural and organizational change as a change in how we design and implement systems.</a:t>
            </a:r>
          </a:p>
          <a:p>
            <a:pPr marL="0" marR="0" lvl="0" indent="0" algn="l" rtl="0">
              <a:spcBef>
                <a:spcPts val="1189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189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189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6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914400">
              <a:buSzPct val="25000"/>
            </a:pPr>
            <a:fld id="{00000000-1234-1234-1234-123412341234}" type="slidenum">
              <a:rPr lang="en" kern="0">
                <a:solidFill>
                  <a:srgbClr val="4D4D4D"/>
                </a:solidFill>
                <a:rtl val="0"/>
              </a:rPr>
              <a:pPr defTabSz="914400">
                <a:buSzPct val="25000"/>
              </a:pPr>
              <a:t>‹#›</a:t>
            </a:fld>
            <a:endParaRPr lang="en" kern="0">
              <a:solidFill>
                <a:srgbClr val="4D4D4D"/>
              </a:solidFill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910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8442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0277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kern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859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" name="Shape 32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2685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6154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3126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6590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893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92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093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084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</p:spPr>
        <p:txBody>
          <a:bodyPr/>
          <a:lstStyle/>
          <a:p>
            <a:pPr defTabSz="914400"/>
            <a:fld id="{86CB4B4D-7CA3-9044-876B-883B54F8677D}" type="slidenum">
              <a: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defTabSz="914400"/>
              <a:t>‹#›</a:t>
            </a:fld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00205982"/>
      </p:ext>
    </p:extLst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914400"/>
            <a:fld id="{ADA07C09-8A41-3B46-A636-3955072BBB4F}" type="slidenum">
              <a:rPr lang="en-US" kern="0" smtClean="0">
                <a:solidFill>
                  <a:srgbClr val="FFFFFF">
                    <a:lumMod val="6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pPr defTabSz="914400"/>
              <a:t>‹#›</a:t>
            </a:fld>
            <a:endParaRPr lang="en-US" kern="0">
              <a:solidFill>
                <a:srgbClr val="FFFFFF">
                  <a:lumMod val="65000"/>
                </a:srgbClr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0553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914400">
              <a:buSzPct val="25000"/>
            </a:pPr>
            <a:fld id="{00000000-1234-1234-1234-123412341234}" type="slidenum">
              <a:rPr lang="en" kern="0">
                <a:solidFill>
                  <a:srgbClr val="4D4D4D"/>
                </a:solidFill>
                <a:rtl val="0"/>
              </a:rPr>
              <a:pPr defTabSz="914400">
                <a:buSzPct val="25000"/>
              </a:pPr>
              <a:t>‹#›</a:t>
            </a:fld>
            <a:endParaRPr lang="en" kern="0">
              <a:solidFill>
                <a:srgbClr val="4D4D4D"/>
              </a:solidFill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0234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466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kern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8432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" name="Shape 32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9839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6165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61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530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06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3872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9649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6798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914400"/>
            <a:fld id="{ADA07C09-8A41-3B46-A636-3955072BBB4F}" type="slidenum">
              <a:rPr lang="en-US" kern="0" smtClean="0">
                <a:solidFill>
                  <a:srgbClr val="FFFFFF">
                    <a:lumMod val="6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pPr defTabSz="914400"/>
              <a:t>‹#›</a:t>
            </a:fld>
            <a:endParaRPr lang="en-US" kern="0">
              <a:solidFill>
                <a:srgbClr val="FFFFFF">
                  <a:lumMod val="65000"/>
                </a:srgbClr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83446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0710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8596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914400">
              <a:buSzPct val="25000"/>
            </a:pPr>
            <a:fld id="{00000000-1234-1234-1234-123412341234}" type="slidenum">
              <a:rPr lang="en" kern="0">
                <a:solidFill>
                  <a:srgbClr val="4D4D4D"/>
                </a:solidFill>
                <a:rtl val="0"/>
              </a:rPr>
              <a:pPr defTabSz="914400">
                <a:buSzPct val="25000"/>
              </a:pPr>
              <a:t>‹#›</a:t>
            </a:fld>
            <a:endParaRPr lang="en" kern="0">
              <a:solidFill>
                <a:srgbClr val="4D4D4D"/>
              </a:solidFill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03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90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9825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kern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596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" name="Shape 32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300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0004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4686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66675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3661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8866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75252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72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</p:spPr>
        <p:txBody>
          <a:bodyPr/>
          <a:lstStyle/>
          <a:p>
            <a:pPr defTabSz="914400"/>
            <a:fld id="{86CB4B4D-7CA3-9044-876B-883B54F8677D}" type="slidenum">
              <a: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defTabSz="914400"/>
              <a:t>‹#›</a:t>
            </a:fld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58764566"/>
      </p:ext>
    </p:extLst>
  </p:cSld>
  <p:clrMapOvr>
    <a:masterClrMapping/>
  </p:clrMapOvr>
  <p:transition xmlns:p14="http://schemas.microsoft.com/office/powerpoint/2010/main"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401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l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58936" marR="0" lvl="3" indent="-84136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616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836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7F7F7F"/>
                </a:solidFill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237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7F7F7F"/>
                </a:solidFill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702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5796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2956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9683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7F7F7F"/>
              </a:solidFill>
              <a:latin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8087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4067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l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58936" marR="0" lvl="3" indent="-84136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5168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6741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3777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Font typeface="Arial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1200"/>
              </a:spcBef>
              <a:buClr>
                <a:srgbClr val="ADC339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300"/>
              </a:spcBef>
              <a:buClr>
                <a:srgbClr val="ADC339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00"/>
              </a:spcBef>
              <a:buClr>
                <a:srgbClr val="ADC339"/>
              </a:buClr>
              <a:buSzPct val="100000"/>
              <a:buFont typeface="Verdana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marR="0" lvl="3" indent="-211138" algn="l" rtl="0">
              <a:spcBef>
                <a:spcPts val="300"/>
              </a:spcBef>
              <a:buClr>
                <a:srgbClr val="ADC339"/>
              </a:buClr>
              <a:buSzPct val="100000"/>
              <a:buFont typeface="Verdana"/>
              <a:buChar char="—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8750" algn="l" rtl="0">
              <a:spcBef>
                <a:spcPts val="300"/>
              </a:spcBef>
              <a:buClr>
                <a:srgbClr val="ADC339"/>
              </a:buClr>
              <a:buSzPct val="100000"/>
              <a:buFont typeface="Verdana"/>
              <a:buChar char="»"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75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2342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5855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4320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81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theme" Target="../theme/theme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6.xml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3.xml"/><Relationship Id="rId14" Type="http://schemas.openxmlformats.org/officeDocument/2006/relationships/theme" Target="../theme/theme7.xml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643137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84876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6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9" r:id="rId12"/>
    <p:sldLayoutId id="2147483917" r:id="rId13"/>
    <p:sldLayoutId id="2147483918" r:id="rId1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72891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fld id="{00000000-1234-1234-1234-123412341234}" type="slidenum">
              <a:rPr lang="en-US" sz="9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algn="ctr" defTabSz="914400">
                <a:buSzPct val="25000"/>
              </a:pPr>
              <a:t>‹#›</a:t>
            </a:fld>
            <a:endParaRPr lang="en-US" sz="9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2488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5" r:id="rId3"/>
    <p:sldLayoutId id="2147483896" r:id="rId4"/>
    <p:sldLayoutId id="2147483897" r:id="rId5"/>
    <p:sldLayoutId id="2147483908" r:id="rId6"/>
    <p:sldLayoutId id="2147483910" r:id="rId7"/>
    <p:sldLayoutId id="2147483912" r:id="rId8"/>
    <p:sldLayoutId id="2147483650" r:id="rId9"/>
    <p:sldLayoutId id="2147483732" r:id="rId10"/>
    <p:sldLayoutId id="2147483733" r:id="rId11"/>
    <p:sldLayoutId id="2147483737" r:id="rId12"/>
    <p:sldLayoutId id="214748374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fld id="{00000000-1234-1234-1234-123412341234}" type="slidenum">
              <a:rPr lang="en-US" sz="9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algn="ctr" defTabSz="914400">
                <a:buSzPct val="25000"/>
              </a:pPr>
              <a:t>‹#›</a:t>
            </a:fld>
            <a:endParaRPr lang="en-US" sz="9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3059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1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microsoft.com/office/2007/relationships/hdphoto" Target="../media/hdphoto1.wdp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8.emf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0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4" Type="http://schemas.openxmlformats.org/officeDocument/2006/relationships/image" Target="../media/image49.jpeg"/><Relationship Id="rId5" Type="http://schemas.openxmlformats.org/officeDocument/2006/relationships/image" Target="../media/image50.jpeg"/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Enterprise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789709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Continuous Delivery &amp; </a:t>
            </a:r>
            <a:r>
              <a:rPr lang="en-US" sz="28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Microservice</a:t>
            </a: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 </a:t>
            </a: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Architectures in the Enterprise </a:t>
            </a: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with </a:t>
            </a: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and Cloud Foundry</a:t>
            </a:r>
          </a:p>
        </p:txBody>
      </p:sp>
      <p:pic>
        <p:nvPicPr>
          <p:cNvPr id="11" name="Picture 10" descr="FedEx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41" y="8195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10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Continuously </a:t>
            </a:r>
            <a:r>
              <a:rPr lang="en-US" sz="2800" dirty="0">
                <a:solidFill>
                  <a:srgbClr val="7F7F7F"/>
                </a:solidFill>
              </a:rPr>
              <a:t>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 smtClean="0">
                <a:solidFill>
                  <a:srgbClr val="FFFFF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DevOps</a:t>
            </a:r>
            <a:endParaRPr lang="en-US" sz="2800" dirty="0">
              <a:solidFill>
                <a:srgbClr val="7F7F7F"/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Self</a:t>
            </a:r>
            <a:r>
              <a:rPr lang="en-US" sz="2800" dirty="0">
                <a:solidFill>
                  <a:srgbClr val="7F7F7F"/>
                </a:solidFill>
              </a:rPr>
              <a:t>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361962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57"/>
          <p:cNvSpPr/>
          <p:nvPr/>
        </p:nvSpPr>
        <p:spPr>
          <a:xfrm>
            <a:off x="2969341" y="1556659"/>
            <a:ext cx="3072097" cy="1973285"/>
          </a:xfrm>
          <a:prstGeom prst="roundRect">
            <a:avLst>
              <a:gd name="adj" fmla="val 6249"/>
            </a:avLst>
          </a:prstGeom>
          <a:solidFill>
            <a:schemeClr val="bg1">
              <a:lumMod val="65000"/>
            </a:schemeClr>
          </a:solidFill>
          <a:ln w="25400" cap="flat">
            <a:solidFill>
              <a:srgbClr val="33928A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21" name="Shape 257"/>
          <p:cNvSpPr/>
          <p:nvPr/>
        </p:nvSpPr>
        <p:spPr>
          <a:xfrm>
            <a:off x="2859856" y="1469083"/>
            <a:ext cx="3072097" cy="1973285"/>
          </a:xfrm>
          <a:prstGeom prst="roundRect">
            <a:avLst>
              <a:gd name="adj" fmla="val 6249"/>
            </a:avLst>
          </a:prstGeom>
          <a:solidFill>
            <a:schemeClr val="bg1">
              <a:lumMod val="65000"/>
            </a:schemeClr>
          </a:solidFill>
          <a:ln w="25400" cap="flat">
            <a:solidFill>
              <a:srgbClr val="33928A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2765848" y="1375067"/>
            <a:ext cx="3072097" cy="3077694"/>
            <a:chOff x="2902088" y="1659503"/>
            <a:chExt cx="2788138" cy="2054001"/>
          </a:xfrm>
        </p:grpSpPr>
        <p:grpSp>
          <p:nvGrpSpPr>
            <p:cNvPr id="5" name="Group 265"/>
            <p:cNvGrpSpPr/>
            <p:nvPr/>
          </p:nvGrpSpPr>
          <p:grpSpPr>
            <a:xfrm>
              <a:off x="2902088" y="1659503"/>
              <a:ext cx="2788138" cy="1316937"/>
              <a:chOff x="-90121" y="0"/>
              <a:chExt cx="2788136" cy="1316934"/>
            </a:xfrm>
          </p:grpSpPr>
          <p:sp>
            <p:nvSpPr>
              <p:cNvPr id="8" name="Shape 257"/>
              <p:cNvSpPr/>
              <p:nvPr/>
            </p:nvSpPr>
            <p:spPr>
              <a:xfrm>
                <a:off x="-90121" y="0"/>
                <a:ext cx="2788136" cy="1316934"/>
              </a:xfrm>
              <a:prstGeom prst="roundRect">
                <a:avLst>
                  <a:gd name="adj" fmla="val 6249"/>
                </a:avLst>
              </a:prstGeom>
              <a:solidFill>
                <a:schemeClr val="bg1">
                  <a:lumMod val="65000"/>
                </a:schemeClr>
              </a:solidFill>
              <a:ln w="25400" cap="flat">
                <a:solidFill>
                  <a:srgbClr val="33928A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grpSp>
            <p:nvGrpSpPr>
              <p:cNvPr id="9" name="Group 264"/>
              <p:cNvGrpSpPr/>
              <p:nvPr/>
            </p:nvGrpSpPr>
            <p:grpSpPr>
              <a:xfrm>
                <a:off x="53089" y="61726"/>
                <a:ext cx="2528091" cy="1193483"/>
                <a:chOff x="0" y="0"/>
                <a:chExt cx="2528089" cy="1193482"/>
              </a:xfrm>
            </p:grpSpPr>
            <p:sp>
              <p:nvSpPr>
                <p:cNvPr id="10" name="Shape 258"/>
                <p:cNvSpPr/>
                <p:nvPr/>
              </p:nvSpPr>
              <p:spPr>
                <a:xfrm>
                  <a:off x="0" y="825909"/>
                  <a:ext cx="2520491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006D6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Data Access</a:t>
                  </a:r>
                </a:p>
              </p:txBody>
            </p:sp>
            <p:sp>
              <p:nvSpPr>
                <p:cNvPr id="11" name="Shape 259"/>
                <p:cNvSpPr/>
                <p:nvPr/>
              </p:nvSpPr>
              <p:spPr>
                <a:xfrm>
                  <a:off x="3380" y="408483"/>
                  <a:ext cx="1374003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Service</a:t>
                  </a:r>
                  <a:endParaRPr sz="1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Shape 260"/>
                <p:cNvSpPr/>
                <p:nvPr/>
              </p:nvSpPr>
              <p:spPr>
                <a:xfrm>
                  <a:off x="20902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HTML</a:t>
                  </a:r>
                  <a:endParaRPr sz="2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Shape 261"/>
                <p:cNvSpPr/>
                <p:nvPr/>
              </p:nvSpPr>
              <p:spPr>
                <a:xfrm>
                  <a:off x="870166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1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Java</a:t>
                  </a:r>
                  <a:endParaRPr lang="en-US" sz="1800" dirty="0" smtClean="0">
                    <a:solidFill>
                      <a:srgbClr val="FFFFFF"/>
                    </a:solidFill>
                  </a:endParaRPr>
                </a:p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Script</a:t>
                  </a:r>
                  <a:endParaRPr sz="1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Shape 262"/>
                <p:cNvSpPr/>
                <p:nvPr/>
              </p:nvSpPr>
              <p:spPr>
                <a:xfrm>
                  <a:off x="1719431" y="5307"/>
                  <a:ext cx="808658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MVC</a:t>
                  </a:r>
                </a:p>
              </p:txBody>
            </p:sp>
            <p:sp>
              <p:nvSpPr>
                <p:cNvPr id="15" name="Shape 263"/>
                <p:cNvSpPr/>
                <p:nvPr/>
              </p:nvSpPr>
              <p:spPr>
                <a:xfrm>
                  <a:off x="1563676" y="408483"/>
                  <a:ext cx="964413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Service</a:t>
                  </a:r>
                  <a:endParaRPr sz="12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6" name="Shape 270"/>
            <p:cNvSpPr/>
            <p:nvPr/>
          </p:nvSpPr>
          <p:spPr>
            <a:xfrm flipH="1">
              <a:off x="4293705" y="2976440"/>
              <a:ext cx="0" cy="288165"/>
            </a:xfrm>
            <a:prstGeom prst="line">
              <a:avLst/>
            </a:prstGeom>
            <a:ln w="25400">
              <a:solidFill>
                <a:srgbClr val="0A6258"/>
              </a:solidFill>
              <a:round/>
              <a:headEnd type="triangle"/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70637" y="3264606"/>
              <a:ext cx="474025" cy="448898"/>
            </a:xfrm>
            <a:prstGeom prst="rect">
              <a:avLst/>
            </a:prstGeom>
          </p:spPr>
        </p:pic>
      </p:grpSp>
      <p:sp>
        <p:nvSpPr>
          <p:cNvPr id="18" name="Shape 182"/>
          <p:cNvSpPr txBox="1"/>
          <p:nvPr/>
        </p:nvSpPr>
        <p:spPr>
          <a:xfrm>
            <a:off x="244737" y="19128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646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The Monolithic Application </a:t>
            </a:r>
            <a:endParaRPr lang="en-US" sz="3200" b="1" dirty="0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38631" y="2130712"/>
            <a:ext cx="1065675" cy="45249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39334" y="1821270"/>
            <a:ext cx="557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X</a:t>
            </a:r>
            <a:endParaRPr lang="en-US" sz="60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946674" y="2999615"/>
            <a:ext cx="5328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noun_14872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9" r="16414" b="13429"/>
          <a:stretch/>
        </p:blipFill>
        <p:spPr>
          <a:xfrm>
            <a:off x="1197059" y="787975"/>
            <a:ext cx="1045886" cy="1375067"/>
          </a:xfrm>
          <a:prstGeom prst="rect">
            <a:avLst/>
          </a:prstGeom>
        </p:spPr>
      </p:pic>
      <p:pic>
        <p:nvPicPr>
          <p:cNvPr id="26" name="Picture 25" descr="noun_32920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5320" r="19821" b="43526"/>
          <a:stretch/>
        </p:blipFill>
        <p:spPr>
          <a:xfrm>
            <a:off x="496342" y="3442368"/>
            <a:ext cx="1815820" cy="1230351"/>
          </a:xfrm>
          <a:prstGeom prst="rect">
            <a:avLst/>
          </a:prstGeom>
        </p:spPr>
      </p:pic>
      <p:pic>
        <p:nvPicPr>
          <p:cNvPr id="27" name="Picture 26" descr="noun_53606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8" r="15574" b="13429"/>
          <a:stretch/>
        </p:blipFill>
        <p:spPr>
          <a:xfrm>
            <a:off x="6802799" y="1375066"/>
            <a:ext cx="1705762" cy="2154877"/>
          </a:xfrm>
          <a:prstGeom prst="rect">
            <a:avLst/>
          </a:prstGeom>
        </p:spPr>
      </p:pic>
      <p:pic>
        <p:nvPicPr>
          <p:cNvPr id="28" name="Picture 27" descr="noun_345898_cc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1" r="12355" b="13429"/>
          <a:stretch/>
        </p:blipFill>
        <p:spPr>
          <a:xfrm>
            <a:off x="3602384" y="1469083"/>
            <a:ext cx="1531865" cy="1766197"/>
          </a:xfrm>
          <a:prstGeom prst="rect">
            <a:avLst/>
          </a:prstGeom>
        </p:spPr>
      </p:pic>
      <p:pic>
        <p:nvPicPr>
          <p:cNvPr id="29" name="Picture 28" descr="noun_100757_cc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8" t="11351" r="9500" b="28769"/>
          <a:stretch/>
        </p:blipFill>
        <p:spPr>
          <a:xfrm>
            <a:off x="3479511" y="3348352"/>
            <a:ext cx="1766579" cy="140161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765848" y="1375067"/>
            <a:ext cx="3072097" cy="1973285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noun_442791_cc.png"/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561" r="5440" b="15815"/>
          <a:stretch/>
        </p:blipFill>
        <p:spPr>
          <a:xfrm>
            <a:off x="496342" y="2174325"/>
            <a:ext cx="629340" cy="58439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25682" y="2274783"/>
            <a:ext cx="126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6+ Months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1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9" grpId="0" animBg="1"/>
      <p:bldP spid="20" grpId="1"/>
      <p:bldP spid="30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244737" y="19128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646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What are Microservices?</a:t>
            </a:r>
          </a:p>
        </p:txBody>
      </p:sp>
      <p:sp>
        <p:nvSpPr>
          <p:cNvPr id="183" name="Shape 183"/>
          <p:cNvSpPr/>
          <p:nvPr/>
        </p:nvSpPr>
        <p:spPr>
          <a:xfrm>
            <a:off x="987233" y="2000108"/>
            <a:ext cx="7539585" cy="13360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Loosely coupled service oriented architecture with bounded contexts</a:t>
            </a:r>
          </a:p>
        </p:txBody>
      </p:sp>
      <p:sp>
        <p:nvSpPr>
          <p:cNvPr id="184" name="Shape 184"/>
          <p:cNvSpPr/>
          <p:nvPr/>
        </p:nvSpPr>
        <p:spPr>
          <a:xfrm rot="10800000" flipH="1">
            <a:off x="874688" y="1743937"/>
            <a:ext cx="3651648" cy="8849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22" y="0"/>
                </a:moveTo>
                <a:cubicBezTo>
                  <a:pt x="4577" y="0"/>
                  <a:pt x="0" y="15677"/>
                  <a:pt x="0" y="35000"/>
                </a:cubicBezTo>
                <a:lnTo>
                  <a:pt x="0" y="49911"/>
                </a:lnTo>
                <a:cubicBezTo>
                  <a:pt x="0" y="69233"/>
                  <a:pt x="4577" y="84866"/>
                  <a:pt x="10222" y="84866"/>
                </a:cubicBezTo>
                <a:lnTo>
                  <a:pt x="25261" y="84866"/>
                </a:lnTo>
                <a:lnTo>
                  <a:pt x="7955" y="120000"/>
                </a:lnTo>
                <a:lnTo>
                  <a:pt x="42827" y="84866"/>
                </a:lnTo>
                <a:lnTo>
                  <a:pt x="109777" y="84866"/>
                </a:lnTo>
                <a:cubicBezTo>
                  <a:pt x="115422" y="84866"/>
                  <a:pt x="120000" y="69233"/>
                  <a:pt x="120000" y="49911"/>
                </a:cubicBezTo>
                <a:lnTo>
                  <a:pt x="120000" y="35000"/>
                </a:lnTo>
                <a:cubicBezTo>
                  <a:pt x="120000" y="15677"/>
                  <a:pt x="115422" y="0"/>
                  <a:pt x="109777" y="0"/>
                </a:cubicBezTo>
                <a:lnTo>
                  <a:pt x="10222" y="0"/>
                </a:lnTo>
                <a:close/>
              </a:path>
            </a:pathLst>
          </a:custGeom>
          <a:noFill/>
          <a:ln w="25400" cap="flat" cmpd="sng">
            <a:solidFill>
              <a:srgbClr val="F9A7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 flipH="1">
            <a:off x="4555379" y="2529363"/>
            <a:ext cx="3998070" cy="8959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22" y="0"/>
                </a:moveTo>
                <a:cubicBezTo>
                  <a:pt x="4438" y="0"/>
                  <a:pt x="0" y="17255"/>
                  <a:pt x="0" y="38561"/>
                </a:cubicBezTo>
                <a:lnTo>
                  <a:pt x="0" y="57088"/>
                </a:lnTo>
                <a:cubicBezTo>
                  <a:pt x="0" y="78400"/>
                  <a:pt x="4438" y="95700"/>
                  <a:pt x="9922" y="95700"/>
                </a:cubicBezTo>
                <a:lnTo>
                  <a:pt x="28405" y="95700"/>
                </a:lnTo>
                <a:lnTo>
                  <a:pt x="20016" y="120000"/>
                </a:lnTo>
                <a:lnTo>
                  <a:pt x="46744" y="95700"/>
                </a:lnTo>
                <a:lnTo>
                  <a:pt x="110066" y="95700"/>
                </a:lnTo>
                <a:cubicBezTo>
                  <a:pt x="115550" y="95700"/>
                  <a:pt x="120000" y="78400"/>
                  <a:pt x="120000" y="57088"/>
                </a:cubicBezTo>
                <a:lnTo>
                  <a:pt x="120000" y="38561"/>
                </a:lnTo>
                <a:cubicBezTo>
                  <a:pt x="120000" y="17255"/>
                  <a:pt x="115550" y="0"/>
                  <a:pt x="110066" y="0"/>
                </a:cubicBezTo>
                <a:lnTo>
                  <a:pt x="9922" y="0"/>
                </a:lnTo>
                <a:close/>
              </a:path>
            </a:pathLst>
          </a:custGeom>
          <a:noFill/>
          <a:ln w="25400" cap="flat" cmpd="sng">
            <a:solidFill>
              <a:srgbClr val="3392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337925" y="1102615"/>
            <a:ext cx="4674676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every service has to be updated in concert, it’s not loosely coupled!</a:t>
            </a:r>
          </a:p>
        </p:txBody>
      </p:sp>
      <p:sp>
        <p:nvSpPr>
          <p:cNvPr id="187" name="Shape 187"/>
          <p:cNvSpPr/>
          <p:nvPr/>
        </p:nvSpPr>
        <p:spPr>
          <a:xfrm>
            <a:off x="4450026" y="3469307"/>
            <a:ext cx="463682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you have to know about surrounding services you don’t have a bounded context.</a:t>
            </a:r>
          </a:p>
        </p:txBody>
      </p:sp>
    </p:spTree>
    <p:extLst>
      <p:ext uri="{BB962C8B-B14F-4D97-AF65-F5344CB8AC3E}">
        <p14:creationId xmlns:p14="http://schemas.microsoft.com/office/powerpoint/2010/main" val="269535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646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Trend towards new lightweight architectures</a:t>
            </a:r>
            <a:br>
              <a:rPr lang="en-US" sz="3200" b="0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00" b="0" i="0" u="none" strike="noStrike" cap="non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32706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Microservices addressing speed to market and cloud scale</a:t>
            </a:r>
          </a:p>
          <a:p>
            <a:pPr marL="0" marR="0" lvl="0" indent="0" algn="l" rtl="0">
              <a:spcBef>
                <a:spcPts val="360"/>
              </a:spcBef>
              <a:buClr>
                <a:srgbClr val="7F7F7F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006834" y="1376389"/>
            <a:ext cx="7130331" cy="3017195"/>
            <a:chOff x="840154" y="1376389"/>
            <a:chExt cx="7130331" cy="3017195"/>
          </a:xfrm>
        </p:grpSpPr>
        <p:grpSp>
          <p:nvGrpSpPr>
            <p:cNvPr id="195" name="Shape 195"/>
            <p:cNvGrpSpPr/>
            <p:nvPr/>
          </p:nvGrpSpPr>
          <p:grpSpPr>
            <a:xfrm>
              <a:off x="840154" y="1376389"/>
              <a:ext cx="2886938" cy="2161562"/>
              <a:chOff x="703385" y="1465386"/>
              <a:chExt cx="2886938" cy="1829750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703385" y="1465386"/>
                <a:ext cx="2886938" cy="1829750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840154" y="1602154"/>
                <a:ext cx="2129692" cy="429845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 rot="5400000">
                <a:off x="2492316" y="2180016"/>
                <a:ext cx="1585571" cy="429845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840154" y="2757880"/>
                <a:ext cx="2129692" cy="429845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983946" y="2189774"/>
                <a:ext cx="985900" cy="429845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840154" y="2189774"/>
                <a:ext cx="985900" cy="429845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Shape 202"/>
            <p:cNvGrpSpPr/>
            <p:nvPr/>
          </p:nvGrpSpPr>
          <p:grpSpPr>
            <a:xfrm>
              <a:off x="5064794" y="1381440"/>
              <a:ext cx="2905691" cy="2180712"/>
              <a:chOff x="5054600" y="1465386"/>
              <a:chExt cx="2905691" cy="2180712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6024880" y="1465386"/>
                <a:ext cx="558799" cy="566614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5481319" y="1818639"/>
                <a:ext cx="439717" cy="445867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6593839" y="2032000"/>
                <a:ext cx="274319" cy="2901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7025078" y="1985667"/>
                <a:ext cx="478641" cy="485334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5745480" y="2356685"/>
                <a:ext cx="381000" cy="349959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6309360" y="2407919"/>
                <a:ext cx="558799" cy="566614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7508239" y="2619619"/>
                <a:ext cx="452051" cy="4583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6101080" y="3062482"/>
                <a:ext cx="416559" cy="390716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5054600" y="2691226"/>
                <a:ext cx="558799" cy="566614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5420360" y="3295135"/>
                <a:ext cx="386079" cy="350963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7020560" y="2604992"/>
                <a:ext cx="274319" cy="2901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6593839" y="3284542"/>
                <a:ext cx="274319" cy="2901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5715000" y="2920861"/>
                <a:ext cx="274319" cy="2901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7025078" y="3060333"/>
                <a:ext cx="558799" cy="566614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5283200" y="2304225"/>
                <a:ext cx="274319" cy="2901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Shape 218"/>
            <p:cNvSpPr txBox="1"/>
            <p:nvPr/>
          </p:nvSpPr>
          <p:spPr>
            <a:xfrm>
              <a:off x="840154" y="3931919"/>
              <a:ext cx="3107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MONOLITHIC/LAYERED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5434707" y="3931919"/>
              <a:ext cx="223519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MICROSERVICES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6207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>
                <a:solidFill>
                  <a:srgbClr val="1C7B70"/>
                </a:solidFill>
              </a:rPr>
              <a:t>One-Size-Fits-All Methodologies have become an Anti-pattern to the Business</a:t>
            </a:r>
            <a:endParaRPr lang="en-US" sz="3200" b="0" dirty="0">
              <a:solidFill>
                <a:srgbClr val="1C7B7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99444" y="1467555"/>
            <a:ext cx="3930485" cy="1973285"/>
            <a:chOff x="2123042" y="1659503"/>
            <a:chExt cx="3567184" cy="1316937"/>
          </a:xfrm>
        </p:grpSpPr>
        <p:grpSp>
          <p:nvGrpSpPr>
            <p:cNvPr id="5" name="Group 265"/>
            <p:cNvGrpSpPr/>
            <p:nvPr/>
          </p:nvGrpSpPr>
          <p:grpSpPr>
            <a:xfrm>
              <a:off x="2902088" y="1659503"/>
              <a:ext cx="2788138" cy="1316937"/>
              <a:chOff x="-90121" y="0"/>
              <a:chExt cx="2788136" cy="1316934"/>
            </a:xfrm>
          </p:grpSpPr>
          <p:sp>
            <p:nvSpPr>
              <p:cNvPr id="8" name="Shape 257"/>
              <p:cNvSpPr/>
              <p:nvPr/>
            </p:nvSpPr>
            <p:spPr>
              <a:xfrm>
                <a:off x="-90121" y="0"/>
                <a:ext cx="2788136" cy="1316934"/>
              </a:xfrm>
              <a:prstGeom prst="roundRect">
                <a:avLst>
                  <a:gd name="adj" fmla="val 6249"/>
                </a:avLst>
              </a:prstGeom>
              <a:solidFill>
                <a:schemeClr val="bg1">
                  <a:lumMod val="65000"/>
                </a:schemeClr>
              </a:solidFill>
              <a:ln w="25400" cap="flat">
                <a:solidFill>
                  <a:srgbClr val="33928A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grpSp>
            <p:nvGrpSpPr>
              <p:cNvPr id="9" name="Group 264"/>
              <p:cNvGrpSpPr/>
              <p:nvPr/>
            </p:nvGrpSpPr>
            <p:grpSpPr>
              <a:xfrm>
                <a:off x="53089" y="61726"/>
                <a:ext cx="2528091" cy="1193483"/>
                <a:chOff x="0" y="0"/>
                <a:chExt cx="2528089" cy="1193482"/>
              </a:xfrm>
            </p:grpSpPr>
            <p:sp>
              <p:nvSpPr>
                <p:cNvPr id="10" name="Shape 258"/>
                <p:cNvSpPr/>
                <p:nvPr/>
              </p:nvSpPr>
              <p:spPr>
                <a:xfrm>
                  <a:off x="0" y="825909"/>
                  <a:ext cx="2520491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006D6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Data Access</a:t>
                  </a:r>
                </a:p>
              </p:txBody>
            </p:sp>
            <p:sp>
              <p:nvSpPr>
                <p:cNvPr id="11" name="Shape 259"/>
                <p:cNvSpPr/>
                <p:nvPr/>
              </p:nvSpPr>
              <p:spPr>
                <a:xfrm>
                  <a:off x="3380" y="408483"/>
                  <a:ext cx="1374003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Service</a:t>
                  </a:r>
                  <a:endParaRPr sz="1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Shape 260"/>
                <p:cNvSpPr/>
                <p:nvPr/>
              </p:nvSpPr>
              <p:spPr>
                <a:xfrm>
                  <a:off x="20902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HTML</a:t>
                  </a:r>
                  <a:endParaRPr sz="2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Shape 261"/>
                <p:cNvSpPr/>
                <p:nvPr/>
              </p:nvSpPr>
              <p:spPr>
                <a:xfrm>
                  <a:off x="870166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1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Java</a:t>
                  </a:r>
                  <a:endParaRPr lang="en-US" sz="1800" dirty="0" smtClean="0">
                    <a:solidFill>
                      <a:srgbClr val="FFFFFF"/>
                    </a:solidFill>
                  </a:endParaRPr>
                </a:p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Script</a:t>
                  </a:r>
                  <a:endParaRPr sz="1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Shape 262"/>
                <p:cNvSpPr/>
                <p:nvPr/>
              </p:nvSpPr>
              <p:spPr>
                <a:xfrm>
                  <a:off x="1719431" y="5307"/>
                  <a:ext cx="808658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MVC</a:t>
                  </a:r>
                </a:p>
              </p:txBody>
            </p:sp>
            <p:sp>
              <p:nvSpPr>
                <p:cNvPr id="15" name="Shape 263"/>
                <p:cNvSpPr/>
                <p:nvPr/>
              </p:nvSpPr>
              <p:spPr>
                <a:xfrm>
                  <a:off x="1563676" y="408483"/>
                  <a:ext cx="964413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Service</a:t>
                  </a:r>
                  <a:endParaRPr sz="12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6" name="Shape 270"/>
            <p:cNvSpPr/>
            <p:nvPr/>
          </p:nvSpPr>
          <p:spPr>
            <a:xfrm flipH="1">
              <a:off x="2597067" y="2339219"/>
              <a:ext cx="305021" cy="0"/>
            </a:xfrm>
            <a:prstGeom prst="line">
              <a:avLst/>
            </a:prstGeom>
            <a:ln w="25400">
              <a:solidFill>
                <a:srgbClr val="0A6258"/>
              </a:solidFill>
              <a:round/>
              <a:headEnd type="triangle"/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123042" y="2129713"/>
              <a:ext cx="474025" cy="448898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1659591" y="4145740"/>
            <a:ext cx="4941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&gt; 2 Pizzas Per Project = Too Many Pizzas</a:t>
            </a:r>
            <a:endParaRPr lang="en-US" sz="2000" dirty="0">
              <a:solidFill>
                <a:srgbClr val="4D4D4D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817287" y="1359538"/>
            <a:ext cx="1965731" cy="2412875"/>
            <a:chOff x="6492493" y="1371205"/>
            <a:chExt cx="2410343" cy="2619932"/>
          </a:xfrm>
        </p:grpSpPr>
        <p:pic>
          <p:nvPicPr>
            <p:cNvPr id="17" name="Picture 16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08" y="1371205"/>
              <a:ext cx="595782" cy="595782"/>
            </a:xfrm>
            <a:prstGeom prst="rect">
              <a:avLst/>
            </a:prstGeom>
          </p:spPr>
        </p:pic>
        <p:pic>
          <p:nvPicPr>
            <p:cNvPr id="18" name="Picture 17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90" y="1371205"/>
              <a:ext cx="595782" cy="595782"/>
            </a:xfrm>
            <a:prstGeom prst="rect">
              <a:avLst/>
            </a:prstGeom>
          </p:spPr>
        </p:pic>
        <p:pic>
          <p:nvPicPr>
            <p:cNvPr id="19" name="Picture 18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272" y="1371205"/>
              <a:ext cx="595782" cy="595782"/>
            </a:xfrm>
            <a:prstGeom prst="rect">
              <a:avLst/>
            </a:prstGeom>
          </p:spPr>
        </p:pic>
        <p:pic>
          <p:nvPicPr>
            <p:cNvPr id="20" name="Picture 19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054" y="1371205"/>
              <a:ext cx="595782" cy="595782"/>
            </a:xfrm>
            <a:prstGeom prst="rect">
              <a:avLst/>
            </a:prstGeom>
          </p:spPr>
        </p:pic>
        <p:pic>
          <p:nvPicPr>
            <p:cNvPr id="21" name="Picture 20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08" y="1883744"/>
              <a:ext cx="595782" cy="595782"/>
            </a:xfrm>
            <a:prstGeom prst="rect">
              <a:avLst/>
            </a:prstGeom>
          </p:spPr>
        </p:pic>
        <p:pic>
          <p:nvPicPr>
            <p:cNvPr id="22" name="Picture 21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90" y="1904809"/>
              <a:ext cx="595782" cy="595782"/>
            </a:xfrm>
            <a:prstGeom prst="rect">
              <a:avLst/>
            </a:prstGeom>
          </p:spPr>
        </p:pic>
        <p:pic>
          <p:nvPicPr>
            <p:cNvPr id="23" name="Picture 22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272" y="1904543"/>
              <a:ext cx="595782" cy="595782"/>
            </a:xfrm>
            <a:prstGeom prst="rect">
              <a:avLst/>
            </a:prstGeom>
          </p:spPr>
        </p:pic>
        <p:pic>
          <p:nvPicPr>
            <p:cNvPr id="24" name="Picture 23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054" y="1883744"/>
              <a:ext cx="595782" cy="595782"/>
            </a:xfrm>
            <a:prstGeom prst="rect">
              <a:avLst/>
            </a:prstGeom>
          </p:spPr>
        </p:pic>
        <p:pic>
          <p:nvPicPr>
            <p:cNvPr id="25" name="Picture 24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08" y="2362871"/>
              <a:ext cx="595782" cy="595782"/>
            </a:xfrm>
            <a:prstGeom prst="rect">
              <a:avLst/>
            </a:prstGeom>
          </p:spPr>
        </p:pic>
        <p:pic>
          <p:nvPicPr>
            <p:cNvPr id="26" name="Picture 25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90" y="2383936"/>
              <a:ext cx="595782" cy="595782"/>
            </a:xfrm>
            <a:prstGeom prst="rect">
              <a:avLst/>
            </a:prstGeom>
          </p:spPr>
        </p:pic>
        <p:pic>
          <p:nvPicPr>
            <p:cNvPr id="27" name="Picture 26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272" y="2383936"/>
              <a:ext cx="595782" cy="595782"/>
            </a:xfrm>
            <a:prstGeom prst="rect">
              <a:avLst/>
            </a:prstGeom>
          </p:spPr>
        </p:pic>
        <p:pic>
          <p:nvPicPr>
            <p:cNvPr id="28" name="Picture 27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054" y="2383936"/>
              <a:ext cx="595782" cy="595782"/>
            </a:xfrm>
            <a:prstGeom prst="rect">
              <a:avLst/>
            </a:prstGeom>
          </p:spPr>
        </p:pic>
        <p:pic>
          <p:nvPicPr>
            <p:cNvPr id="29" name="Picture 28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637" y="2862595"/>
              <a:ext cx="595782" cy="595782"/>
            </a:xfrm>
            <a:prstGeom prst="rect">
              <a:avLst/>
            </a:prstGeom>
          </p:spPr>
        </p:pic>
        <p:pic>
          <p:nvPicPr>
            <p:cNvPr id="30" name="Picture 29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419" y="2874588"/>
              <a:ext cx="595782" cy="595782"/>
            </a:xfrm>
            <a:prstGeom prst="rect">
              <a:avLst/>
            </a:prstGeom>
          </p:spPr>
        </p:pic>
        <p:pic>
          <p:nvPicPr>
            <p:cNvPr id="31" name="Picture 30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2200" y="2874322"/>
              <a:ext cx="595782" cy="595782"/>
            </a:xfrm>
            <a:prstGeom prst="rect">
              <a:avLst/>
            </a:prstGeom>
          </p:spPr>
        </p:pic>
        <p:pic>
          <p:nvPicPr>
            <p:cNvPr id="32" name="Picture 31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054" y="2889809"/>
              <a:ext cx="595782" cy="595782"/>
            </a:xfrm>
            <a:prstGeom prst="rect">
              <a:avLst/>
            </a:prstGeom>
          </p:spPr>
        </p:pic>
        <p:pic>
          <p:nvPicPr>
            <p:cNvPr id="33" name="Picture 32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493" y="3377212"/>
              <a:ext cx="595782" cy="595782"/>
            </a:xfrm>
            <a:prstGeom prst="rect">
              <a:avLst/>
            </a:prstGeom>
          </p:spPr>
        </p:pic>
        <p:pic>
          <p:nvPicPr>
            <p:cNvPr id="34" name="Picture 33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90" y="3380134"/>
              <a:ext cx="595782" cy="595782"/>
            </a:xfrm>
            <a:prstGeom prst="rect">
              <a:avLst/>
            </a:prstGeom>
          </p:spPr>
        </p:pic>
        <p:pic>
          <p:nvPicPr>
            <p:cNvPr id="35" name="Picture 34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2200" y="3379869"/>
              <a:ext cx="595782" cy="595782"/>
            </a:xfrm>
            <a:prstGeom prst="rect">
              <a:avLst/>
            </a:prstGeom>
          </p:spPr>
        </p:pic>
        <p:pic>
          <p:nvPicPr>
            <p:cNvPr id="36" name="Picture 35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054" y="3395355"/>
              <a:ext cx="595782" cy="595782"/>
            </a:xfrm>
            <a:prstGeom prst="rect">
              <a:avLst/>
            </a:prstGeom>
          </p:spPr>
        </p:pic>
      </p:grpSp>
      <p:sp>
        <p:nvSpPr>
          <p:cNvPr id="43" name="Rectangle 42"/>
          <p:cNvSpPr/>
          <p:nvPr/>
        </p:nvSpPr>
        <p:spPr>
          <a:xfrm>
            <a:off x="2602891" y="3490179"/>
            <a:ext cx="1911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Monolithic Application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2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Shape 267"/>
          <p:cNvGrpSpPr/>
          <p:nvPr/>
        </p:nvGrpSpPr>
        <p:grpSpPr>
          <a:xfrm>
            <a:off x="5416200" y="1375880"/>
            <a:ext cx="1248114" cy="1761019"/>
            <a:chOff x="5812605" y="1032464"/>
            <a:chExt cx="1248114" cy="1761019"/>
          </a:xfrm>
        </p:grpSpPr>
        <p:grpSp>
          <p:nvGrpSpPr>
            <p:cNvPr id="268" name="Shape 268"/>
            <p:cNvGrpSpPr/>
            <p:nvPr/>
          </p:nvGrpSpPr>
          <p:grpSpPr>
            <a:xfrm>
              <a:off x="5812605" y="1032464"/>
              <a:ext cx="1248114" cy="630694"/>
              <a:chOff x="4982594" y="1750365"/>
              <a:chExt cx="1248114" cy="630694"/>
            </a:xfrm>
          </p:grpSpPr>
          <p:pic>
            <p:nvPicPr>
              <p:cNvPr id="269" name="Shape 26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800000" flipH="1">
                <a:off x="4982594" y="1968394"/>
                <a:ext cx="489084" cy="4126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Shape 27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800000" flipH="1">
                <a:off x="5367032" y="1750365"/>
                <a:ext cx="489084" cy="4126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Shape 27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800000" flipH="1">
                <a:off x="5741625" y="1967146"/>
                <a:ext cx="489084" cy="4126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2" name="Shape 272"/>
            <p:cNvSpPr/>
            <p:nvPr/>
          </p:nvSpPr>
          <p:spPr>
            <a:xfrm rot="5400000">
              <a:off x="5982876" y="2082864"/>
              <a:ext cx="1082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200">
                  <a:solidFill>
                    <a:srgbClr val="0A6258"/>
                  </a:solidFill>
                  <a:latin typeface="Arial"/>
                  <a:ea typeface="Arial"/>
                  <a:cs typeface="Arial"/>
                  <a:sym typeface="Arial"/>
                </a:rPr>
                <a:t>…..........</a:t>
              </a: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5412761" y="2953980"/>
            <a:ext cx="1248114" cy="630695"/>
            <a:chOff x="4982594" y="3318098"/>
            <a:chExt cx="1248114" cy="630695"/>
          </a:xfrm>
        </p:grpSpPr>
        <p:pic>
          <p:nvPicPr>
            <p:cNvPr id="274" name="Shape 2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82594" y="3318098"/>
              <a:ext cx="489084" cy="412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Shape 2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67033" y="3536128"/>
              <a:ext cx="489084" cy="412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Shape 27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1625" y="3319346"/>
              <a:ext cx="489084" cy="4126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Shape 277"/>
          <p:cNvGrpSpPr/>
          <p:nvPr/>
        </p:nvGrpSpPr>
        <p:grpSpPr>
          <a:xfrm>
            <a:off x="1420484" y="2887256"/>
            <a:ext cx="859528" cy="637175"/>
            <a:chOff x="915266" y="3264919"/>
            <a:chExt cx="859528" cy="637175"/>
          </a:xfrm>
        </p:grpSpPr>
        <p:pic>
          <p:nvPicPr>
            <p:cNvPr id="278" name="Shape 27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15266" y="3264919"/>
              <a:ext cx="488751" cy="412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Shape 27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86042" y="3489710"/>
              <a:ext cx="488751" cy="41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Shape 280"/>
          <p:cNvGrpSpPr/>
          <p:nvPr/>
        </p:nvGrpSpPr>
        <p:grpSpPr>
          <a:xfrm>
            <a:off x="1653805" y="1944597"/>
            <a:ext cx="1476079" cy="942659"/>
            <a:chOff x="1598653" y="1691897"/>
            <a:chExt cx="1476079" cy="942659"/>
          </a:xfrm>
        </p:grpSpPr>
        <p:grpSp>
          <p:nvGrpSpPr>
            <p:cNvPr id="281" name="Shape 281"/>
            <p:cNvGrpSpPr/>
            <p:nvPr/>
          </p:nvGrpSpPr>
          <p:grpSpPr>
            <a:xfrm>
              <a:off x="1598653" y="1691897"/>
              <a:ext cx="1476079" cy="519558"/>
              <a:chOff x="870396" y="2333836"/>
              <a:chExt cx="1476079" cy="519558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1397754" y="2341253"/>
                <a:ext cx="948722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Relational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DB</a:t>
                </a:r>
              </a:p>
            </p:txBody>
          </p:sp>
          <p:pic>
            <p:nvPicPr>
              <p:cNvPr id="283" name="Shape 28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70396" y="2333836"/>
                <a:ext cx="415646" cy="5195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84" name="Shape 284"/>
            <p:cNvCxnSpPr/>
            <p:nvPr/>
          </p:nvCxnSpPr>
          <p:spPr>
            <a:xfrm rot="10800000">
              <a:off x="1763489" y="2251427"/>
              <a:ext cx="0" cy="383129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3129885" y="2909826"/>
            <a:ext cx="1220413" cy="625828"/>
            <a:chOff x="2788783" y="3287842"/>
            <a:chExt cx="1220413" cy="625828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88783" y="3287842"/>
              <a:ext cx="485615" cy="40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Shape 2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60186" y="3503933"/>
              <a:ext cx="485613" cy="409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Shape 28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23582" y="3299064"/>
              <a:ext cx="485613" cy="4097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Shape 289"/>
          <p:cNvGrpSpPr/>
          <p:nvPr/>
        </p:nvGrpSpPr>
        <p:grpSpPr>
          <a:xfrm>
            <a:off x="3572191" y="1919515"/>
            <a:ext cx="1382955" cy="1020357"/>
            <a:chOff x="3517039" y="1666815"/>
            <a:chExt cx="1382955" cy="1020357"/>
          </a:xfrm>
        </p:grpSpPr>
        <p:grpSp>
          <p:nvGrpSpPr>
            <p:cNvPr id="290" name="Shape 290"/>
            <p:cNvGrpSpPr/>
            <p:nvPr/>
          </p:nvGrpSpPr>
          <p:grpSpPr>
            <a:xfrm>
              <a:off x="3517039" y="1666815"/>
              <a:ext cx="1382955" cy="544640"/>
              <a:chOff x="2788783" y="2333836"/>
              <a:chExt cx="1382955" cy="544640"/>
            </a:xfrm>
          </p:grpSpPr>
          <p:pic>
            <p:nvPicPr>
              <p:cNvPr id="291" name="Shape 29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788783" y="2368618"/>
                <a:ext cx="407887" cy="50985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2" name="Shape 292"/>
              <p:cNvSpPr/>
              <p:nvPr/>
            </p:nvSpPr>
            <p:spPr>
              <a:xfrm>
                <a:off x="3325233" y="2333836"/>
                <a:ext cx="846504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Key/Value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Store</a:t>
                </a:r>
              </a:p>
            </p:txBody>
          </p:sp>
        </p:grpSp>
        <p:cxnSp>
          <p:nvCxnSpPr>
            <p:cNvPr id="293" name="Shape 293"/>
            <p:cNvCxnSpPr/>
            <p:nvPr/>
          </p:nvCxnSpPr>
          <p:spPr>
            <a:xfrm rot="10800000">
              <a:off x="3700376" y="2251427"/>
              <a:ext cx="0" cy="435745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</p:grpSp>
      <p:grpSp>
        <p:nvGrpSpPr>
          <p:cNvPr id="294" name="Shape 294"/>
          <p:cNvGrpSpPr/>
          <p:nvPr/>
        </p:nvGrpSpPr>
        <p:grpSpPr>
          <a:xfrm>
            <a:off x="4943352" y="1954204"/>
            <a:ext cx="828939" cy="1111279"/>
            <a:chOff x="5339757" y="1610788"/>
            <a:chExt cx="828939" cy="1111279"/>
          </a:xfrm>
        </p:grpSpPr>
        <p:sp>
          <p:nvSpPr>
            <p:cNvPr id="295" name="Shape 295"/>
            <p:cNvSpPr/>
            <p:nvPr/>
          </p:nvSpPr>
          <p:spPr>
            <a:xfrm>
              <a:off x="5339757" y="1915369"/>
              <a:ext cx="828939" cy="475865"/>
            </a:xfrm>
            <a:prstGeom prst="roundRect">
              <a:avLst>
                <a:gd name="adj" fmla="val 7731"/>
              </a:avLst>
            </a:prstGeom>
            <a:solidFill>
              <a:srgbClr val="E59A2D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AMQP</a:t>
              </a:r>
              <a:endPara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" name="Shape 296"/>
            <p:cNvCxnSpPr/>
            <p:nvPr/>
          </p:nvCxnSpPr>
          <p:spPr>
            <a:xfrm rot="10800000" flipH="1">
              <a:off x="5622308" y="1610788"/>
              <a:ext cx="186856" cy="270242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297" name="Shape 297"/>
            <p:cNvCxnSpPr/>
            <p:nvPr/>
          </p:nvCxnSpPr>
          <p:spPr>
            <a:xfrm rot="10800000">
              <a:off x="5622307" y="2410146"/>
              <a:ext cx="190297" cy="311920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</p:grpSp>
      <p:grpSp>
        <p:nvGrpSpPr>
          <p:cNvPr id="298" name="Shape 298"/>
          <p:cNvGrpSpPr/>
          <p:nvPr/>
        </p:nvGrpSpPr>
        <p:grpSpPr>
          <a:xfrm>
            <a:off x="6580965" y="2013996"/>
            <a:ext cx="1037789" cy="1093820"/>
            <a:chOff x="6963258" y="1628247"/>
            <a:chExt cx="1037789" cy="1093820"/>
          </a:xfrm>
        </p:grpSpPr>
        <p:grpSp>
          <p:nvGrpSpPr>
            <p:cNvPr id="299" name="Shape 299"/>
            <p:cNvGrpSpPr/>
            <p:nvPr/>
          </p:nvGrpSpPr>
          <p:grpSpPr>
            <a:xfrm>
              <a:off x="6963259" y="1915370"/>
              <a:ext cx="1037789" cy="509858"/>
              <a:chOff x="6097371" y="2828075"/>
              <a:chExt cx="1037789" cy="509858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6548980" y="2907047"/>
                <a:ext cx="586180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Shared 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DB</a:t>
                </a:r>
              </a:p>
            </p:txBody>
          </p:sp>
          <p:pic>
            <p:nvPicPr>
              <p:cNvPr id="301" name="Shape 30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6097371" y="2828075"/>
                <a:ext cx="407887" cy="5098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02" name="Shape 302"/>
            <p:cNvCxnSpPr/>
            <p:nvPr/>
          </p:nvCxnSpPr>
          <p:spPr>
            <a:xfrm rot="10800000">
              <a:off x="6963258" y="1628247"/>
              <a:ext cx="262874" cy="238277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303" name="Shape 303"/>
            <p:cNvCxnSpPr/>
            <p:nvPr/>
          </p:nvCxnSpPr>
          <p:spPr>
            <a:xfrm rot="10800000" flipH="1">
              <a:off x="7007534" y="2451825"/>
              <a:ext cx="186856" cy="270242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</p:grpSp>
      <p:cxnSp>
        <p:nvCxnSpPr>
          <p:cNvPr id="304" name="Shape 304"/>
          <p:cNvCxnSpPr/>
          <p:nvPr/>
        </p:nvCxnSpPr>
        <p:spPr>
          <a:xfrm>
            <a:off x="2078153" y="3145702"/>
            <a:ext cx="1159680" cy="0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305" name="Shape 305"/>
          <p:cNvGrpSpPr/>
          <p:nvPr/>
        </p:nvGrpSpPr>
        <p:grpSpPr>
          <a:xfrm>
            <a:off x="1458972" y="1537996"/>
            <a:ext cx="5133835" cy="3011654"/>
            <a:chOff x="1548776" y="1204502"/>
            <a:chExt cx="5133835" cy="3011654"/>
          </a:xfrm>
        </p:grpSpPr>
        <p:sp>
          <p:nvSpPr>
            <p:cNvPr id="306" name="Shape 306"/>
            <p:cNvSpPr/>
            <p:nvPr/>
          </p:nvSpPr>
          <p:spPr>
            <a:xfrm>
              <a:off x="1676177" y="3816046"/>
              <a:ext cx="4727675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Two Pizzas Per Microservice = Manageable!</a:t>
              </a:r>
            </a:p>
          </p:txBody>
        </p:sp>
        <p:grpSp>
          <p:nvGrpSpPr>
            <p:cNvPr id="307" name="Shape 307"/>
            <p:cNvGrpSpPr/>
            <p:nvPr/>
          </p:nvGrpSpPr>
          <p:grpSpPr>
            <a:xfrm>
              <a:off x="1548776" y="1204502"/>
              <a:ext cx="5133835" cy="2235252"/>
              <a:chOff x="1548776" y="1204502"/>
              <a:chExt cx="5133835" cy="2235252"/>
            </a:xfrm>
          </p:grpSpPr>
          <p:grpSp>
            <p:nvGrpSpPr>
              <p:cNvPr id="308" name="Shape 308"/>
              <p:cNvGrpSpPr/>
              <p:nvPr/>
            </p:nvGrpSpPr>
            <p:grpSpPr>
              <a:xfrm>
                <a:off x="5631040" y="2817516"/>
                <a:ext cx="1051571" cy="613237"/>
                <a:chOff x="5899153" y="2628021"/>
                <a:chExt cx="1051571" cy="613237"/>
              </a:xfrm>
            </p:grpSpPr>
            <p:pic>
              <p:nvPicPr>
                <p:cNvPr id="309" name="Shape 30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899153" y="2628021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0" name="Shape 31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354942" y="2645476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11" name="Shape 311"/>
              <p:cNvGrpSpPr/>
              <p:nvPr/>
            </p:nvGrpSpPr>
            <p:grpSpPr>
              <a:xfrm>
                <a:off x="5625540" y="1204502"/>
                <a:ext cx="1051572" cy="613237"/>
                <a:chOff x="5893653" y="1015007"/>
                <a:chExt cx="1051572" cy="613237"/>
              </a:xfrm>
            </p:grpSpPr>
            <p:pic>
              <p:nvPicPr>
                <p:cNvPr id="312" name="Shape 312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893653" y="1015007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3" name="Shape 31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349444" y="1032462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14" name="Shape 314"/>
              <p:cNvGrpSpPr/>
              <p:nvPr/>
            </p:nvGrpSpPr>
            <p:grpSpPr>
              <a:xfrm>
                <a:off x="1548776" y="2785952"/>
                <a:ext cx="976561" cy="630677"/>
                <a:chOff x="1365332" y="2687173"/>
                <a:chExt cx="976561" cy="630677"/>
              </a:xfrm>
            </p:grpSpPr>
            <p:pic>
              <p:nvPicPr>
                <p:cNvPr id="315" name="Shape 315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1365332" y="2687173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6" name="Shape 31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1746111" y="2722068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17" name="Shape 317"/>
              <p:cNvGrpSpPr/>
              <p:nvPr/>
            </p:nvGrpSpPr>
            <p:grpSpPr>
              <a:xfrm>
                <a:off x="3397194" y="2820847"/>
                <a:ext cx="968156" cy="618907"/>
                <a:chOff x="3213750" y="2722068"/>
                <a:chExt cx="968156" cy="618907"/>
              </a:xfrm>
            </p:grpSpPr>
            <p:pic>
              <p:nvPicPr>
                <p:cNvPr id="318" name="Shape 31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3213750" y="2745193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9" name="Shape 31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3586125" y="2722068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646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Agile, Disruptive Companies Use Non-traditional, Modular Approaches to Software Systems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10758" y="3687126"/>
            <a:ext cx="95532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 Service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199564" y="3659953"/>
            <a:ext cx="132600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Caching Service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409760" y="3696912"/>
            <a:ext cx="152101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Messaging Service</a:t>
            </a:r>
          </a:p>
        </p:txBody>
      </p:sp>
      <p:sp>
        <p:nvSpPr>
          <p:cNvPr id="324" name="Shape 324"/>
          <p:cNvSpPr/>
          <p:nvPr/>
        </p:nvSpPr>
        <p:spPr>
          <a:xfrm>
            <a:off x="692775" y="1257015"/>
            <a:ext cx="7594875" cy="284752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826920" y="1308321"/>
            <a:ext cx="287140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Microservice based architecture</a:t>
            </a:r>
          </a:p>
        </p:txBody>
      </p:sp>
      <p:cxnSp>
        <p:nvCxnSpPr>
          <p:cNvPr id="326" name="Shape 326"/>
          <p:cNvCxnSpPr/>
          <p:nvPr/>
        </p:nvCxnSpPr>
        <p:spPr>
          <a:xfrm>
            <a:off x="4281603" y="3158402"/>
            <a:ext cx="1159680" cy="0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6816765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2800" b="1" dirty="0" err="1">
                <a:solidFill>
                  <a:srgbClr val="008774"/>
                </a:solidFill>
                <a:latin typeface="Arial"/>
                <a:cs typeface="Arial"/>
              </a:rPr>
              <a:t>Microservices</a:t>
            </a:r>
            <a:r>
              <a:rPr lang="en-US" sz="2800" b="1" dirty="0">
                <a:solidFill>
                  <a:srgbClr val="008774"/>
                </a:solidFill>
                <a:latin typeface="Arial"/>
                <a:cs typeface="Arial"/>
              </a:rPr>
              <a:t> are NOT</a:t>
            </a:r>
            <a:endParaRPr lang="en" sz="2800" b="1" dirty="0">
              <a:solidFill>
                <a:srgbClr val="008774"/>
              </a:solidFill>
              <a:latin typeface="Arial"/>
              <a:cs typeface="Arial"/>
            </a:endParaRPr>
          </a:p>
        </p:txBody>
      </p:sp>
      <p:grpSp>
        <p:nvGrpSpPr>
          <p:cNvPr id="10" name="Group 267"/>
          <p:cNvGrpSpPr/>
          <p:nvPr/>
        </p:nvGrpSpPr>
        <p:grpSpPr>
          <a:xfrm>
            <a:off x="807503" y="1056820"/>
            <a:ext cx="2634269" cy="1649677"/>
            <a:chOff x="0" y="-332741"/>
            <a:chExt cx="2634268" cy="1649675"/>
          </a:xfrm>
        </p:grpSpPr>
        <p:grpSp>
          <p:nvGrpSpPr>
            <p:cNvPr id="11" name="Group 265"/>
            <p:cNvGrpSpPr/>
            <p:nvPr/>
          </p:nvGrpSpPr>
          <p:grpSpPr>
            <a:xfrm>
              <a:off x="0" y="0"/>
              <a:ext cx="2634268" cy="1316934"/>
              <a:chOff x="0" y="0"/>
              <a:chExt cx="2634267" cy="1316933"/>
            </a:xfrm>
          </p:grpSpPr>
          <p:sp>
            <p:nvSpPr>
              <p:cNvPr id="13" name="Shape 257"/>
              <p:cNvSpPr/>
              <p:nvPr/>
            </p:nvSpPr>
            <p:spPr>
              <a:xfrm>
                <a:off x="0" y="0"/>
                <a:ext cx="2634268" cy="1316934"/>
              </a:xfrm>
              <a:prstGeom prst="roundRect">
                <a:avLst>
                  <a:gd name="adj" fmla="val 6249"/>
                </a:avLst>
              </a:prstGeom>
              <a:solidFill>
                <a:srgbClr val="FFFFFF"/>
              </a:solidFill>
              <a:ln w="25400" cap="flat">
                <a:solidFill>
                  <a:srgbClr val="33928A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grpSp>
            <p:nvGrpSpPr>
              <p:cNvPr id="14" name="Group 264"/>
              <p:cNvGrpSpPr/>
              <p:nvPr/>
            </p:nvGrpSpPr>
            <p:grpSpPr>
              <a:xfrm>
                <a:off x="53089" y="61726"/>
                <a:ext cx="2528090" cy="1193482"/>
                <a:chOff x="0" y="0"/>
                <a:chExt cx="2528088" cy="1193481"/>
              </a:xfrm>
            </p:grpSpPr>
            <p:sp>
              <p:nvSpPr>
                <p:cNvPr id="15" name="Shape 258"/>
                <p:cNvSpPr/>
                <p:nvPr/>
              </p:nvSpPr>
              <p:spPr>
                <a:xfrm>
                  <a:off x="0" y="825909"/>
                  <a:ext cx="2520491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006D6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rgbClr val="FFFFFF"/>
                      </a:solidFill>
                    </a:rPr>
                    <a:t>Data Access</a:t>
                  </a:r>
                </a:p>
              </p:txBody>
            </p:sp>
            <p:sp>
              <p:nvSpPr>
                <p:cNvPr id="16" name="Shape 259"/>
                <p:cNvSpPr/>
                <p:nvPr/>
              </p:nvSpPr>
              <p:spPr>
                <a:xfrm>
                  <a:off x="3380" y="408483"/>
                  <a:ext cx="1663881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rgbClr val="FFFFFF"/>
                      </a:solidFill>
                    </a:rPr>
                    <a:t>Service</a:t>
                  </a:r>
                </a:p>
              </p:txBody>
            </p:sp>
            <p:sp>
              <p:nvSpPr>
                <p:cNvPr id="17" name="Shape 260"/>
                <p:cNvSpPr/>
                <p:nvPr/>
              </p:nvSpPr>
              <p:spPr>
                <a:xfrm>
                  <a:off x="20902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A7A7A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rgbClr val="FFFFFF"/>
                      </a:solidFill>
                    </a:rPr>
                    <a:t>HTML</a:t>
                  </a:r>
                </a:p>
              </p:txBody>
            </p:sp>
            <p:sp>
              <p:nvSpPr>
                <p:cNvPr id="18" name="Shape 261"/>
                <p:cNvSpPr/>
                <p:nvPr/>
              </p:nvSpPr>
              <p:spPr>
                <a:xfrm>
                  <a:off x="870166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A7A7A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1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100">
                      <a:solidFill>
                        <a:srgbClr val="FFFFFF"/>
                      </a:solidFill>
                    </a:rPr>
                    <a:t>JavaScript</a:t>
                  </a:r>
                </a:p>
              </p:txBody>
            </p:sp>
            <p:sp>
              <p:nvSpPr>
                <p:cNvPr id="19" name="Shape 262"/>
                <p:cNvSpPr/>
                <p:nvPr/>
              </p:nvSpPr>
              <p:spPr>
                <a:xfrm>
                  <a:off x="1719431" y="5307"/>
                  <a:ext cx="808658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A7A7A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 dirty="0">
                      <a:solidFill>
                        <a:srgbClr val="FFFFFF"/>
                      </a:solidFill>
                    </a:rPr>
                    <a:t>MVC</a:t>
                  </a:r>
                </a:p>
              </p:txBody>
            </p:sp>
            <p:sp>
              <p:nvSpPr>
                <p:cNvPr id="20" name="Shape 263"/>
                <p:cNvSpPr/>
                <p:nvPr/>
              </p:nvSpPr>
              <p:spPr>
                <a:xfrm>
                  <a:off x="1719431" y="408483"/>
                  <a:ext cx="808658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rgbClr val="FFFFFF"/>
                      </a:solidFill>
                    </a:rPr>
                    <a:t>Service</a:t>
                  </a:r>
                </a:p>
              </p:txBody>
            </p:sp>
          </p:grpSp>
        </p:grpSp>
        <p:sp>
          <p:nvSpPr>
            <p:cNvPr id="12" name="Shape 266"/>
            <p:cNvSpPr/>
            <p:nvPr/>
          </p:nvSpPr>
          <p:spPr>
            <a:xfrm>
              <a:off x="307870" y="-332741"/>
              <a:ext cx="1876835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400"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dirty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</a:rPr>
                <a:t>Monolithic Application</a:t>
              </a:r>
            </a:p>
          </p:txBody>
        </p:sp>
      </p:grpSp>
      <p:sp>
        <p:nvSpPr>
          <p:cNvPr id="21" name="Shape 270"/>
          <p:cNvSpPr/>
          <p:nvPr/>
        </p:nvSpPr>
        <p:spPr>
          <a:xfrm>
            <a:off x="2090425" y="2745032"/>
            <a:ext cx="0" cy="299253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07" y="3451771"/>
            <a:ext cx="474025" cy="448898"/>
          </a:xfrm>
          <a:prstGeom prst="rect">
            <a:avLst/>
          </a:prstGeom>
        </p:spPr>
      </p:pic>
      <p:sp>
        <p:nvSpPr>
          <p:cNvPr id="23" name="Shape 276"/>
          <p:cNvSpPr/>
          <p:nvPr/>
        </p:nvSpPr>
        <p:spPr>
          <a:xfrm>
            <a:off x="5676311" y="1753980"/>
            <a:ext cx="2873680" cy="697822"/>
          </a:xfrm>
          <a:prstGeom prst="roundRect">
            <a:avLst>
              <a:gd name="adj" fmla="val 20000"/>
            </a:avLst>
          </a:prstGeom>
          <a:solidFill>
            <a:srgbClr val="006D6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Enterprise Service Bus</a:t>
            </a:r>
          </a:p>
        </p:txBody>
      </p:sp>
      <p:sp>
        <p:nvSpPr>
          <p:cNvPr id="24" name="Shape 281"/>
          <p:cNvSpPr/>
          <p:nvPr/>
        </p:nvSpPr>
        <p:spPr>
          <a:xfrm>
            <a:off x="6254724" y="1323422"/>
            <a:ext cx="1" cy="430559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" name="Shape 285"/>
          <p:cNvSpPr/>
          <p:nvPr/>
        </p:nvSpPr>
        <p:spPr>
          <a:xfrm>
            <a:off x="5758860" y="1031539"/>
            <a:ext cx="991729" cy="292855"/>
          </a:xfrm>
          <a:prstGeom prst="roundRect">
            <a:avLst>
              <a:gd name="adj" fmla="val 14593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5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6" name="Shape 289"/>
          <p:cNvSpPr/>
          <p:nvPr/>
        </p:nvSpPr>
        <p:spPr>
          <a:xfrm>
            <a:off x="6254724" y="2414980"/>
            <a:ext cx="1" cy="430559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" name="Shape 281"/>
          <p:cNvSpPr/>
          <p:nvPr/>
        </p:nvSpPr>
        <p:spPr>
          <a:xfrm>
            <a:off x="6030319" y="3145078"/>
            <a:ext cx="1" cy="291247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" name="Shape 285"/>
          <p:cNvSpPr/>
          <p:nvPr/>
        </p:nvSpPr>
        <p:spPr>
          <a:xfrm>
            <a:off x="5758860" y="2852223"/>
            <a:ext cx="991729" cy="292855"/>
          </a:xfrm>
          <a:prstGeom prst="roundRect">
            <a:avLst>
              <a:gd name="adj" fmla="val 14593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5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9" name="Shape 281"/>
          <p:cNvSpPr/>
          <p:nvPr/>
        </p:nvSpPr>
        <p:spPr>
          <a:xfrm>
            <a:off x="7503334" y="1323422"/>
            <a:ext cx="1" cy="430559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Shape 285"/>
          <p:cNvSpPr/>
          <p:nvPr/>
        </p:nvSpPr>
        <p:spPr>
          <a:xfrm>
            <a:off x="7007469" y="1031539"/>
            <a:ext cx="991729" cy="292855"/>
          </a:xfrm>
          <a:prstGeom prst="roundRect">
            <a:avLst>
              <a:gd name="adj" fmla="val 14593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5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31" name="Shape 289"/>
          <p:cNvSpPr/>
          <p:nvPr/>
        </p:nvSpPr>
        <p:spPr>
          <a:xfrm>
            <a:off x="7540858" y="2443530"/>
            <a:ext cx="1" cy="430559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" name="Shape 285"/>
          <p:cNvSpPr/>
          <p:nvPr/>
        </p:nvSpPr>
        <p:spPr>
          <a:xfrm>
            <a:off x="7044994" y="2880773"/>
            <a:ext cx="991729" cy="292855"/>
          </a:xfrm>
          <a:prstGeom prst="roundRect">
            <a:avLst>
              <a:gd name="adj" fmla="val 14593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5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Service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56" y="3044285"/>
            <a:ext cx="474025" cy="44889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6267332" y="4171197"/>
            <a:ext cx="1363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Centralized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85859" y="4171197"/>
            <a:ext cx="1805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Tightly Coupled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54042" y="198234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Shape 281"/>
          <p:cNvSpPr/>
          <p:nvPr/>
        </p:nvSpPr>
        <p:spPr>
          <a:xfrm flipH="1">
            <a:off x="6225889" y="3173628"/>
            <a:ext cx="1079778" cy="278143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570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</a:rPr>
              <a:pPr algn="ctr">
                <a:buSzPct val="25000"/>
              </a:pPr>
              <a:t>17</a:t>
            </a:fld>
            <a:endParaRPr lang="en-US" sz="900">
              <a:solidFill>
                <a:srgbClr val="A5A5A5"/>
              </a:solidFill>
            </a:endParaRPr>
          </a:p>
        </p:txBody>
      </p:sp>
      <p:sp>
        <p:nvSpPr>
          <p:cNvPr id="9" name="Shape 258"/>
          <p:cNvSpPr/>
          <p:nvPr/>
        </p:nvSpPr>
        <p:spPr>
          <a:xfrm>
            <a:off x="2561299" y="2503443"/>
            <a:ext cx="2520495" cy="367574"/>
          </a:xfrm>
          <a:prstGeom prst="roundRect">
            <a:avLst>
              <a:gd name="adj" fmla="val 20000"/>
            </a:avLst>
          </a:prstGeom>
          <a:solidFill>
            <a:srgbClr val="006D6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2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Data Access</a:t>
            </a:r>
          </a:p>
        </p:txBody>
      </p:sp>
      <p:sp>
        <p:nvSpPr>
          <p:cNvPr id="10" name="Shape 259"/>
          <p:cNvSpPr/>
          <p:nvPr/>
        </p:nvSpPr>
        <p:spPr>
          <a:xfrm>
            <a:off x="2538762" y="1837883"/>
            <a:ext cx="1663884" cy="367574"/>
          </a:xfrm>
          <a:prstGeom prst="roundRect">
            <a:avLst>
              <a:gd name="adj" fmla="val 20000"/>
            </a:avLst>
          </a:prstGeom>
          <a:solidFill>
            <a:srgbClr val="E8A43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2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11" name="Shape 260"/>
          <p:cNvSpPr/>
          <p:nvPr/>
        </p:nvSpPr>
        <p:spPr>
          <a:xfrm>
            <a:off x="2538762" y="1245611"/>
            <a:ext cx="808660" cy="367573"/>
          </a:xfrm>
          <a:prstGeom prst="roundRect">
            <a:avLst>
              <a:gd name="adj" fmla="val 20000"/>
            </a:avLst>
          </a:prstGeom>
          <a:solidFill>
            <a:srgbClr val="A7A7A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2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12" name="Shape 261"/>
          <p:cNvSpPr/>
          <p:nvPr/>
        </p:nvSpPr>
        <p:spPr>
          <a:xfrm>
            <a:off x="3347422" y="1245612"/>
            <a:ext cx="808660" cy="367573"/>
          </a:xfrm>
          <a:prstGeom prst="roundRect">
            <a:avLst>
              <a:gd name="adj" fmla="val 20000"/>
            </a:avLst>
          </a:prstGeom>
          <a:solidFill>
            <a:srgbClr val="A7A7A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1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13" name="Shape 262"/>
          <p:cNvSpPr/>
          <p:nvPr/>
        </p:nvSpPr>
        <p:spPr>
          <a:xfrm>
            <a:off x="4492401" y="1245611"/>
            <a:ext cx="808659" cy="367574"/>
          </a:xfrm>
          <a:prstGeom prst="roundRect">
            <a:avLst>
              <a:gd name="adj" fmla="val 20000"/>
            </a:avLst>
          </a:prstGeom>
          <a:solidFill>
            <a:srgbClr val="A7A7A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2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</a:rPr>
              <a:t>MVC</a:t>
            </a:r>
          </a:p>
        </p:txBody>
      </p:sp>
      <p:sp>
        <p:nvSpPr>
          <p:cNvPr id="14" name="Shape 263"/>
          <p:cNvSpPr/>
          <p:nvPr/>
        </p:nvSpPr>
        <p:spPr>
          <a:xfrm>
            <a:off x="4492401" y="1837883"/>
            <a:ext cx="808659" cy="367574"/>
          </a:xfrm>
          <a:prstGeom prst="roundRect">
            <a:avLst>
              <a:gd name="adj" fmla="val 20000"/>
            </a:avLst>
          </a:prstGeom>
          <a:solidFill>
            <a:srgbClr val="E8A43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2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15" name="Shape 270"/>
          <p:cNvSpPr/>
          <p:nvPr/>
        </p:nvSpPr>
        <p:spPr>
          <a:xfrm>
            <a:off x="3791132" y="2971276"/>
            <a:ext cx="0" cy="299253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963" y="3270529"/>
            <a:ext cx="474025" cy="448898"/>
          </a:xfrm>
          <a:prstGeom prst="rect">
            <a:avLst/>
          </a:prstGeom>
        </p:spPr>
      </p:pic>
      <p:sp>
        <p:nvSpPr>
          <p:cNvPr id="18" name="Shape 293"/>
          <p:cNvSpPr txBox="1">
            <a:spLocks/>
          </p:cNvSpPr>
          <p:nvPr/>
        </p:nvSpPr>
        <p:spPr>
          <a:xfrm>
            <a:off x="366713" y="71438"/>
            <a:ext cx="8410576" cy="554104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rgbClr val="008774"/>
                </a:solidFill>
                <a:ea typeface="+mj-ea"/>
              </a:rPr>
              <a:t>SOA Architecture</a:t>
            </a:r>
            <a:endParaRPr lang="en-US" sz="2800" dirty="0">
              <a:solidFill>
                <a:srgbClr val="008774"/>
              </a:solidFill>
              <a:ea typeface="+mj-ea"/>
            </a:endParaRPr>
          </a:p>
        </p:txBody>
      </p:sp>
      <p:sp>
        <p:nvSpPr>
          <p:cNvPr id="19" name="Shape 276"/>
          <p:cNvSpPr/>
          <p:nvPr/>
        </p:nvSpPr>
        <p:spPr>
          <a:xfrm rot="5400000">
            <a:off x="5544927" y="1933676"/>
            <a:ext cx="2873680" cy="697822"/>
          </a:xfrm>
          <a:prstGeom prst="roundRect">
            <a:avLst>
              <a:gd name="adj" fmla="val 20000"/>
            </a:avLst>
          </a:prstGeom>
          <a:solidFill>
            <a:srgbClr val="006D6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Enterprise Service Bus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226238" y="1722407"/>
            <a:ext cx="353112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26238" y="2349198"/>
            <a:ext cx="353112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711242" y="831151"/>
            <a:ext cx="1" cy="312368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57963" y="440876"/>
            <a:ext cx="199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Business Change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8" name="Picture 27" descr="noun_65871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1" t="1389" r="6576" b="14154"/>
          <a:stretch/>
        </p:blipFill>
        <p:spPr>
          <a:xfrm>
            <a:off x="6754577" y="3164596"/>
            <a:ext cx="500770" cy="5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0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 flipH="1">
            <a:off x="6537022" y="4111616"/>
            <a:ext cx="489084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 flipH="1">
            <a:off x="6921460" y="3893586"/>
            <a:ext cx="489085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 flipH="1">
            <a:off x="7296052" y="4110368"/>
            <a:ext cx="489084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71169" y="3989181"/>
            <a:ext cx="407887" cy="509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0231" y="3212363"/>
            <a:ext cx="488752" cy="41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96888" y="3262442"/>
            <a:ext cx="485615" cy="409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asted-image.pdf"/>
          <p:cNvPicPr/>
          <p:nvPr/>
        </p:nvPicPr>
        <p:blipFill>
          <a:blip r:embed="rId7">
            <a:lum bright="70000" contrast="-70000"/>
            <a:extLst/>
          </a:blip>
          <a:stretch>
            <a:fillRect/>
          </a:stretch>
        </p:blipFill>
        <p:spPr>
          <a:xfrm>
            <a:off x="3434549" y="812666"/>
            <a:ext cx="261272" cy="437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asted-image.pdf"/>
          <p:cNvPicPr/>
          <p:nvPr/>
        </p:nvPicPr>
        <p:blipFill>
          <a:blip r:embed="rId8">
            <a:lum bright="70000" contrast="-70000"/>
            <a:extLst/>
          </a:blip>
          <a:stretch>
            <a:fillRect/>
          </a:stretch>
        </p:blipFill>
        <p:spPr>
          <a:xfrm>
            <a:off x="4560848" y="808127"/>
            <a:ext cx="589683" cy="446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image.pdf"/>
          <p:cNvPicPr/>
          <p:nvPr/>
        </p:nvPicPr>
        <p:blipFill>
          <a:blip r:embed="rId9">
            <a:lum bright="70000" contrast="-70000"/>
            <a:extLst/>
          </a:blip>
          <a:stretch>
            <a:fillRect/>
          </a:stretch>
        </p:blipFill>
        <p:spPr>
          <a:xfrm>
            <a:off x="5773042" y="787863"/>
            <a:ext cx="400766" cy="487085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66713" y="71438"/>
            <a:ext cx="8410576" cy="554104"/>
          </a:xfrm>
          <a:prstGeom prst="rect">
            <a:avLst/>
          </a:prstGeom>
        </p:spPr>
        <p:txBody>
          <a:bodyPr/>
          <a:lstStyle/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0" dirty="0" err="1">
                <a:solidFill>
                  <a:srgbClr val="008774"/>
                </a:solidFill>
                <a:ea typeface="+mj-ea"/>
              </a:rPr>
              <a:t>Microservice</a:t>
            </a:r>
            <a:r>
              <a:rPr lang="en-US" sz="2800" b="0" dirty="0">
                <a:solidFill>
                  <a:srgbClr val="008774"/>
                </a:solidFill>
                <a:ea typeface="+mj-ea"/>
              </a:rPr>
              <a:t> Architecture</a:t>
            </a:r>
            <a:endParaRPr sz="2800" b="0" dirty="0">
              <a:solidFill>
                <a:srgbClr val="008774"/>
              </a:solidFill>
              <a:ea typeface="+mj-ea"/>
            </a:endParaRP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4294967295"/>
          </p:nvPr>
        </p:nvSpPr>
        <p:spPr>
          <a:xfrm>
            <a:off x="8610600" y="5021263"/>
            <a:ext cx="533400" cy="127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18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102396" y="3379735"/>
            <a:ext cx="719373" cy="650531"/>
          </a:xfrm>
          <a:prstGeom prst="roundRect">
            <a:avLst>
              <a:gd name="adj" fmla="val 7731"/>
            </a:avLst>
          </a:prstGeom>
          <a:solidFill>
            <a:srgbClr val="E59A2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FFFFFF"/>
                </a:solidFill>
                <a:uFillTx/>
                <a:latin typeface="FontAwesome"/>
                <a:ea typeface="FontAwesome"/>
                <a:cs typeface="FontAwesome"/>
                <a:sym typeface="FontAwesome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Shape 296"/>
          <p:cNvSpPr/>
          <p:nvPr/>
        </p:nvSpPr>
        <p:spPr>
          <a:xfrm flipH="1">
            <a:off x="4583942" y="1966638"/>
            <a:ext cx="1721494" cy="388405"/>
          </a:xfrm>
          <a:prstGeom prst="roundRect">
            <a:avLst>
              <a:gd name="adj" fmla="val 13079"/>
            </a:avLst>
          </a:prstGeom>
          <a:solidFill>
            <a:srgbClr val="E59A2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Shape 297"/>
          <p:cNvSpPr/>
          <p:nvPr/>
        </p:nvSpPr>
        <p:spPr>
          <a:xfrm rot="5400000">
            <a:off x="1662732" y="2789376"/>
            <a:ext cx="696549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Shape 298"/>
          <p:cNvSpPr/>
          <p:nvPr/>
        </p:nvSpPr>
        <p:spPr>
          <a:xfrm rot="5400000">
            <a:off x="5045350" y="2857831"/>
            <a:ext cx="833467" cy="1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Shape 299"/>
          <p:cNvSpPr/>
          <p:nvPr/>
        </p:nvSpPr>
        <p:spPr>
          <a:xfrm flipV="1">
            <a:off x="5911234" y="2986602"/>
            <a:ext cx="954525" cy="638145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911235" y="3788972"/>
            <a:ext cx="661443" cy="378375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Shape 306"/>
          <p:cNvSpPr/>
          <p:nvPr/>
        </p:nvSpPr>
        <p:spPr>
          <a:xfrm rot="5400000">
            <a:off x="7118371" y="3492064"/>
            <a:ext cx="28212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A6258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…</a:t>
            </a:r>
          </a:p>
        </p:txBody>
      </p:sp>
      <p:grpSp>
        <p:nvGrpSpPr>
          <p:cNvPr id="315" name="Group 315"/>
          <p:cNvGrpSpPr/>
          <p:nvPr/>
        </p:nvGrpSpPr>
        <p:grpSpPr>
          <a:xfrm>
            <a:off x="1679648" y="853766"/>
            <a:ext cx="710665" cy="355279"/>
            <a:chOff x="0" y="0"/>
            <a:chExt cx="710663" cy="355277"/>
          </a:xfrm>
        </p:grpSpPr>
        <p:sp>
          <p:nvSpPr>
            <p:cNvPr id="307" name="Shape 307"/>
            <p:cNvSpPr/>
            <p:nvPr/>
          </p:nvSpPr>
          <p:spPr>
            <a:xfrm>
              <a:off x="0" y="0"/>
              <a:ext cx="710664" cy="355278"/>
            </a:xfrm>
            <a:prstGeom prst="roundRect">
              <a:avLst>
                <a:gd name="adj" fmla="val 6249"/>
              </a:avLst>
            </a:prstGeom>
            <a:solidFill>
              <a:srgbClr val="FFFFFF"/>
            </a:solidFill>
            <a:ln w="25400" cap="flat">
              <a:solidFill>
                <a:srgbClr val="33928A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14" name="Group 314"/>
            <p:cNvGrpSpPr/>
            <p:nvPr/>
          </p:nvGrpSpPr>
          <p:grpSpPr>
            <a:xfrm>
              <a:off x="14322" y="16652"/>
              <a:ext cx="682020" cy="321974"/>
              <a:chOff x="0" y="0"/>
              <a:chExt cx="682019" cy="321973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0" y="222811"/>
                <a:ext cx="679970" cy="99163"/>
              </a:xfrm>
              <a:prstGeom prst="roundRect">
                <a:avLst>
                  <a:gd name="adj" fmla="val 20000"/>
                </a:avLst>
              </a:prstGeom>
              <a:solidFill>
                <a:srgbClr val="006D6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911" y="110199"/>
                <a:ext cx="448877" cy="99163"/>
              </a:xfrm>
              <a:prstGeom prst="roundRect">
                <a:avLst>
                  <a:gd name="adj" fmla="val 20000"/>
                </a:avLst>
              </a:prstGeom>
              <a:solidFill>
                <a:srgbClr val="E8A4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5639" y="0"/>
                <a:ext cx="218157" cy="99163"/>
              </a:xfrm>
              <a:prstGeom prst="roundRect">
                <a:avLst>
                  <a:gd name="adj" fmla="val 20000"/>
                </a:avLst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234750" y="0"/>
                <a:ext cx="218158" cy="99163"/>
              </a:xfrm>
              <a:prstGeom prst="roundRect">
                <a:avLst>
                  <a:gd name="adj" fmla="val 20000"/>
                </a:avLst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463862" y="1431"/>
                <a:ext cx="218158" cy="99164"/>
              </a:xfrm>
              <a:prstGeom prst="roundRect">
                <a:avLst>
                  <a:gd name="adj" fmla="val 20000"/>
                </a:avLst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463862" y="110199"/>
                <a:ext cx="218158" cy="99163"/>
              </a:xfrm>
              <a:prstGeom prst="roundRect">
                <a:avLst>
                  <a:gd name="adj" fmla="val 20000"/>
                </a:avLst>
              </a:prstGeom>
              <a:solidFill>
                <a:srgbClr val="E8A4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318" name="Shape 318"/>
          <p:cNvSpPr/>
          <p:nvPr/>
        </p:nvSpPr>
        <p:spPr>
          <a:xfrm>
            <a:off x="7792439" y="3075663"/>
            <a:ext cx="365398" cy="365399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9" name="Shape 319"/>
          <p:cNvSpPr/>
          <p:nvPr/>
        </p:nvSpPr>
        <p:spPr>
          <a:xfrm flipV="1">
            <a:off x="7792439" y="3853377"/>
            <a:ext cx="365398" cy="365398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464581" y="2645515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sp>
        <p:nvSpPr>
          <p:cNvPr id="326" name="Shape 326"/>
          <p:cNvSpPr/>
          <p:nvPr/>
        </p:nvSpPr>
        <p:spPr>
          <a:xfrm>
            <a:off x="5538185" y="2750109"/>
            <a:ext cx="54847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AMQP</a:t>
            </a:r>
          </a:p>
        </p:txBody>
      </p:sp>
      <p:sp>
        <p:nvSpPr>
          <p:cNvPr id="327" name="Shape 327"/>
          <p:cNvSpPr/>
          <p:nvPr/>
        </p:nvSpPr>
        <p:spPr>
          <a:xfrm>
            <a:off x="6060694" y="3573528"/>
            <a:ext cx="54847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AMQP</a:t>
            </a:r>
          </a:p>
        </p:txBody>
      </p:sp>
      <p:sp>
        <p:nvSpPr>
          <p:cNvPr id="328" name="Shape 328"/>
          <p:cNvSpPr/>
          <p:nvPr/>
        </p:nvSpPr>
        <p:spPr>
          <a:xfrm>
            <a:off x="876298" y="3979358"/>
            <a:ext cx="82064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Relational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DB</a:t>
            </a:r>
          </a:p>
        </p:txBody>
      </p:sp>
      <p:sp>
        <p:nvSpPr>
          <p:cNvPr id="329" name="Shape 329"/>
          <p:cNvSpPr/>
          <p:nvPr/>
        </p:nvSpPr>
        <p:spPr>
          <a:xfrm>
            <a:off x="2560932" y="3979358"/>
            <a:ext cx="84650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Key/Value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Store</a:t>
            </a:r>
          </a:p>
        </p:txBody>
      </p:sp>
      <p:sp>
        <p:nvSpPr>
          <p:cNvPr id="330" name="Shape 330"/>
          <p:cNvSpPr/>
          <p:nvPr/>
        </p:nvSpPr>
        <p:spPr>
          <a:xfrm>
            <a:off x="8160507" y="3949637"/>
            <a:ext cx="520652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Graph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DB</a:t>
            </a:r>
          </a:p>
        </p:txBody>
      </p:sp>
      <p:pic>
        <p:nvPicPr>
          <p:cNvPr id="331" name="pasted-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91499" y="104381"/>
            <a:ext cx="7239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68292" y="3035794"/>
            <a:ext cx="485614" cy="409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77742" y="3467311"/>
            <a:ext cx="485614" cy="409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11008" y="3437153"/>
            <a:ext cx="488752" cy="41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asted-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788047" y="3989181"/>
            <a:ext cx="415646" cy="519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3105" y="2783948"/>
            <a:ext cx="489085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7544" y="3001978"/>
            <a:ext cx="489084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2135" y="2785196"/>
            <a:ext cx="489084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asted-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272888" y="3549379"/>
            <a:ext cx="3810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pasted-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309584" y="2054623"/>
            <a:ext cx="2286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asted-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208091" y="3423651"/>
            <a:ext cx="407887" cy="50985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296"/>
          <p:cNvSpPr/>
          <p:nvPr/>
        </p:nvSpPr>
        <p:spPr>
          <a:xfrm flipH="1">
            <a:off x="3104929" y="1966638"/>
            <a:ext cx="924232" cy="388405"/>
          </a:xfrm>
          <a:prstGeom prst="roundRect">
            <a:avLst>
              <a:gd name="adj" fmla="val 13079"/>
            </a:avLst>
          </a:prstGeom>
          <a:solidFill>
            <a:srgbClr val="E59A2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Shape 296"/>
          <p:cNvSpPr/>
          <p:nvPr/>
        </p:nvSpPr>
        <p:spPr>
          <a:xfrm flipH="1">
            <a:off x="1701282" y="1966638"/>
            <a:ext cx="636896" cy="388405"/>
          </a:xfrm>
          <a:prstGeom prst="roundRect">
            <a:avLst>
              <a:gd name="adj" fmla="val 13079"/>
            </a:avLst>
          </a:prstGeom>
          <a:solidFill>
            <a:srgbClr val="E59A2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pasted-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452744" y="2054623"/>
            <a:ext cx="2286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906589" y="2054623"/>
            <a:ext cx="228601" cy="2032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297"/>
          <p:cNvSpPr/>
          <p:nvPr/>
        </p:nvSpPr>
        <p:spPr>
          <a:xfrm rot="5400000">
            <a:off x="1769532" y="1648240"/>
            <a:ext cx="507443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Shape 325"/>
          <p:cNvSpPr/>
          <p:nvPr/>
        </p:nvSpPr>
        <p:spPr>
          <a:xfrm>
            <a:off x="1476828" y="1540518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sp>
        <p:nvSpPr>
          <p:cNvPr id="68" name="Shape 297"/>
          <p:cNvSpPr/>
          <p:nvPr/>
        </p:nvSpPr>
        <p:spPr>
          <a:xfrm rot="5400000">
            <a:off x="3315635" y="1648240"/>
            <a:ext cx="507443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Shape 325"/>
          <p:cNvSpPr/>
          <p:nvPr/>
        </p:nvSpPr>
        <p:spPr>
          <a:xfrm>
            <a:off x="3022931" y="1540518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sp>
        <p:nvSpPr>
          <p:cNvPr id="70" name="Shape 297"/>
          <p:cNvSpPr/>
          <p:nvPr/>
        </p:nvSpPr>
        <p:spPr>
          <a:xfrm rot="5400000">
            <a:off x="4585828" y="1648240"/>
            <a:ext cx="507443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Shape 325"/>
          <p:cNvSpPr/>
          <p:nvPr/>
        </p:nvSpPr>
        <p:spPr>
          <a:xfrm>
            <a:off x="4293124" y="1540518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sp>
        <p:nvSpPr>
          <p:cNvPr id="72" name="Shape 297"/>
          <p:cNvSpPr/>
          <p:nvPr/>
        </p:nvSpPr>
        <p:spPr>
          <a:xfrm rot="5400000">
            <a:off x="5761931" y="1648240"/>
            <a:ext cx="507443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Shape 325"/>
          <p:cNvSpPr/>
          <p:nvPr/>
        </p:nvSpPr>
        <p:spPr>
          <a:xfrm>
            <a:off x="5469227" y="1540518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sp>
        <p:nvSpPr>
          <p:cNvPr id="74" name="Shape 297"/>
          <p:cNvSpPr/>
          <p:nvPr/>
        </p:nvSpPr>
        <p:spPr>
          <a:xfrm rot="5400000">
            <a:off x="3286426" y="2724030"/>
            <a:ext cx="565859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Shape 325"/>
          <p:cNvSpPr/>
          <p:nvPr/>
        </p:nvSpPr>
        <p:spPr>
          <a:xfrm>
            <a:off x="3022930" y="2645515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751776" y="853767"/>
            <a:ext cx="0" cy="367051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569355" y="787863"/>
            <a:ext cx="3279" cy="3687289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181527" y="852519"/>
            <a:ext cx="0" cy="367051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57963" y="440876"/>
            <a:ext cx="199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Business Change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95961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19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Continuously </a:t>
            </a:r>
            <a:r>
              <a:rPr lang="en-US" sz="2800" dirty="0">
                <a:solidFill>
                  <a:srgbClr val="7F7F7F"/>
                </a:solidFill>
              </a:rPr>
              <a:t>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 smtClean="0">
                <a:solidFill>
                  <a:srgbClr val="FFFFFF"/>
                </a:solidFill>
              </a:rPr>
              <a:t>DevOps</a:t>
            </a:r>
            <a:endParaRPr lang="en-US" sz="2800" b="1" dirty="0">
              <a:solidFill>
                <a:srgbClr val="FFFFFF"/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Self</a:t>
            </a:r>
            <a:r>
              <a:rPr lang="en-US" sz="2800" dirty="0">
                <a:solidFill>
                  <a:srgbClr val="7F7F7F"/>
                </a:solidFill>
              </a:rPr>
              <a:t>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346340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2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Twelve Factor Apps (http://12factor.net/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Continuously </a:t>
            </a:r>
            <a:r>
              <a:rPr lang="en-US" sz="2800" dirty="0">
                <a:solidFill>
                  <a:srgbClr val="FFFFFF"/>
                </a:solidFill>
              </a:rPr>
              <a:t>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DevOps</a:t>
            </a:r>
            <a:endParaRPr lang="en-US" sz="2800" dirty="0">
              <a:solidFill>
                <a:srgbClr val="FFFFFF"/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Self</a:t>
            </a:r>
            <a:r>
              <a:rPr lang="en-US" sz="2800" dirty="0">
                <a:solidFill>
                  <a:srgbClr val="FFFFFF"/>
                </a:solidFill>
              </a:rPr>
              <a:t>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347628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20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14502" y="430622"/>
            <a:ext cx="714996" cy="685800"/>
            <a:chOff x="4307344" y="912290"/>
            <a:chExt cx="714996" cy="685800"/>
          </a:xfrm>
        </p:grpSpPr>
        <p:grpSp>
          <p:nvGrpSpPr>
            <p:cNvPr id="8" name="Group 7"/>
            <p:cNvGrpSpPr/>
            <p:nvPr/>
          </p:nvGrpSpPr>
          <p:grpSpPr>
            <a:xfrm>
              <a:off x="4336540" y="912290"/>
              <a:ext cx="685800" cy="685800"/>
              <a:chOff x="3248118" y="503585"/>
              <a:chExt cx="538374" cy="496283"/>
            </a:xfrm>
            <a:solidFill>
              <a:srgbClr val="162128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3326646" y="58386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86500" y="54737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248118" y="503585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7344" y="1023224"/>
              <a:ext cx="6523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Apps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0" y="2831738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un_176842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8560" b="17731"/>
          <a:stretch/>
        </p:blipFill>
        <p:spPr>
          <a:xfrm flipH="1">
            <a:off x="0" y="2123800"/>
            <a:ext cx="576632" cy="586683"/>
          </a:xfrm>
          <a:prstGeom prst="rect">
            <a:avLst/>
          </a:prstGeom>
        </p:spPr>
      </p:pic>
      <p:pic>
        <p:nvPicPr>
          <p:cNvPr id="14" name="Picture 13" descr="noun_185240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840" b="12992"/>
          <a:stretch/>
        </p:blipFill>
        <p:spPr>
          <a:xfrm>
            <a:off x="8653499" y="2116123"/>
            <a:ext cx="424810" cy="594360"/>
          </a:xfrm>
          <a:prstGeom prst="rect">
            <a:avLst/>
          </a:prstGeom>
        </p:spPr>
      </p:pic>
      <p:pic>
        <p:nvPicPr>
          <p:cNvPr id="15" name="Picture 14" descr="noun_428433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14048" r="9536" b="28485"/>
          <a:stretch/>
        </p:blipFill>
        <p:spPr>
          <a:xfrm>
            <a:off x="7948764" y="1487156"/>
            <a:ext cx="835939" cy="594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9982" y="239706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12" y="23970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Dev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9832" y="239706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502" y="2397068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Deploy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6362" y="2397068"/>
            <a:ext cx="101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Operate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3979" y="664148"/>
            <a:ext cx="9066227" cy="4386298"/>
            <a:chOff x="33979" y="664148"/>
            <a:chExt cx="9066227" cy="4386298"/>
          </a:xfrm>
        </p:grpSpPr>
        <p:sp>
          <p:nvSpPr>
            <p:cNvPr id="43" name="Block Arc 42"/>
            <p:cNvSpPr/>
            <p:nvPr/>
          </p:nvSpPr>
          <p:spPr>
            <a:xfrm flipV="1">
              <a:off x="33979" y="664148"/>
              <a:ext cx="9066227" cy="4386298"/>
            </a:xfrm>
            <a:prstGeom prst="blockArc">
              <a:avLst>
                <a:gd name="adj1" fmla="val 10800000"/>
                <a:gd name="adj2" fmla="val 21568072"/>
                <a:gd name="adj3" fmla="val 816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2221" y="2848640"/>
              <a:ext cx="6853" cy="16557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436722" y="1066437"/>
            <a:ext cx="7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Agile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noun_29833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r="6105" b="14012"/>
          <a:stretch/>
        </p:blipFill>
        <p:spPr>
          <a:xfrm>
            <a:off x="1742729" y="1487156"/>
            <a:ext cx="2196667" cy="22040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63013" y="1896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1030" y="2912037"/>
            <a:ext cx="1029398" cy="138499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CI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-CI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-Build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-Unit Tests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-Artifact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6406" y="3160567"/>
            <a:ext cx="184666" cy="307777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4649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</a:t>
            </a:r>
            <a:r>
              <a:rPr lang="en-US" sz="1400" dirty="0">
                <a:solidFill>
                  <a:srgbClr val="FFFFFF"/>
                </a:solidFill>
              </a:rPr>
              <a:t>Code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9855" y="2912037"/>
            <a:ext cx="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SIT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95502" y="1896850"/>
            <a:ext cx="169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CD - Automate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58347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8621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5672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7733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6643" y="291054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FT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35384" y="2912037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UAT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8621" y="2910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FFFFFF"/>
                </a:solidFill>
              </a:rPr>
              <a:t>Perf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2778" y="2910548"/>
            <a:ext cx="59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Prod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4649" y="3218325"/>
            <a:ext cx="5555557" cy="1583978"/>
          </a:xfrm>
          <a:prstGeom prst="rect">
            <a:avLst/>
          </a:prstGeom>
          <a:solidFill>
            <a:srgbClr val="162128">
              <a:alpha val="89000"/>
            </a:srgbClr>
          </a:solidFill>
          <a:ln w="285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44648" y="3774862"/>
            <a:ext cx="55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Automated Platform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99982" y="1370087"/>
            <a:ext cx="7192796" cy="51387"/>
          </a:xfrm>
          <a:prstGeom prst="straightConnector1">
            <a:avLst/>
          </a:prstGeom>
          <a:ln>
            <a:solidFill>
              <a:srgbClr val="FFFFFF"/>
            </a:solidFill>
            <a:headEnd type="oval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8689" y="1204241"/>
            <a:ext cx="1018503" cy="369332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DevOps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2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</a:rPr>
              <a:pPr algn="ctr">
                <a:buSzPct val="25000"/>
              </a:pPr>
              <a:t>21</a:t>
            </a:fld>
            <a:endParaRPr lang="en-US" sz="900">
              <a:solidFill>
                <a:srgbClr val="A5A5A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0" y="1185537"/>
            <a:ext cx="9144000" cy="2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1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</a:rPr>
              <a:pPr algn="ctr">
                <a:buSzPct val="25000"/>
              </a:pPr>
              <a:t>22</a:t>
            </a:fld>
            <a:endParaRPr lang="en-US" sz="900">
              <a:solidFill>
                <a:srgbClr val="A5A5A5"/>
              </a:solidFill>
            </a:endParaRPr>
          </a:p>
        </p:txBody>
      </p:sp>
      <p:sp>
        <p:nvSpPr>
          <p:cNvPr id="4" name="Shape 275"/>
          <p:cNvSpPr txBox="1">
            <a:spLocks/>
          </p:cNvSpPr>
          <p:nvPr/>
        </p:nvSpPr>
        <p:spPr>
          <a:xfrm>
            <a:off x="366712" y="11536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kern="1200" dirty="0" smtClean="0">
                <a:solidFill>
                  <a:srgbClr val="F79646"/>
                </a:solidFill>
              </a:rPr>
              <a:t>Agile Org Structures</a:t>
            </a:r>
            <a:endParaRPr lang="en" sz="3200" kern="1200" dirty="0">
              <a:solidFill>
                <a:srgbClr val="F79646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9071" y="1094753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Arch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9071" y="3452241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9071" y="4041613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9071" y="1684125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UI/Mobile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9071" y="2273497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9071" y="2862869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DBA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9071" y="4630984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OPS</a:t>
            </a:r>
            <a:endParaRPr lang="en-US" dirty="0"/>
          </a:p>
        </p:txBody>
      </p:sp>
      <p:pic>
        <p:nvPicPr>
          <p:cNvPr id="12" name="Picture 11" descr="noun_541054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0" t="17198" r="26461" b="35179"/>
          <a:stretch/>
        </p:blipFill>
        <p:spPr>
          <a:xfrm>
            <a:off x="2832067" y="532778"/>
            <a:ext cx="451533" cy="496287"/>
          </a:xfrm>
          <a:prstGeom prst="rect">
            <a:avLst/>
          </a:prstGeom>
        </p:spPr>
      </p:pic>
      <p:pic>
        <p:nvPicPr>
          <p:cNvPr id="13" name="Picture 12" descr="noun_541054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0" t="17198" r="26461" b="35179"/>
          <a:stretch/>
        </p:blipFill>
        <p:spPr>
          <a:xfrm>
            <a:off x="4528677" y="532778"/>
            <a:ext cx="451533" cy="496287"/>
          </a:xfrm>
          <a:prstGeom prst="rect">
            <a:avLst/>
          </a:prstGeom>
        </p:spPr>
      </p:pic>
      <p:pic>
        <p:nvPicPr>
          <p:cNvPr id="14" name="Picture 13" descr="noun_541054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0" t="17198" r="26461" b="35179"/>
          <a:stretch/>
        </p:blipFill>
        <p:spPr>
          <a:xfrm>
            <a:off x="6225286" y="532778"/>
            <a:ext cx="451533" cy="49628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576599" y="1029065"/>
            <a:ext cx="948888" cy="410624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3230" y="575944"/>
            <a:ext cx="111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BO/Product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5749" y="572340"/>
            <a:ext cx="111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BO/Product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8346" y="574455"/>
            <a:ext cx="111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BO/Product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211" y="1037260"/>
            <a:ext cx="948888" cy="410624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958428" y="1029065"/>
            <a:ext cx="948888" cy="410624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2" name="Picture 21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91825" y="1123858"/>
            <a:ext cx="343060" cy="343275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4745848" y="1198050"/>
            <a:ext cx="129693" cy="235684"/>
            <a:chOff x="7976205" y="532778"/>
            <a:chExt cx="129693" cy="235684"/>
          </a:xfrm>
        </p:grpSpPr>
        <p:sp>
          <p:nvSpPr>
            <p:cNvPr id="23" name="Oval 22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03302" y="1187661"/>
            <a:ext cx="260196" cy="235684"/>
            <a:chOff x="8128605" y="685178"/>
            <a:chExt cx="260196" cy="235684"/>
          </a:xfrm>
        </p:grpSpPr>
        <p:sp>
          <p:nvSpPr>
            <p:cNvPr id="26" name="Oval 25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08150" y="1193475"/>
            <a:ext cx="260196" cy="235684"/>
            <a:chOff x="8128605" y="685178"/>
            <a:chExt cx="260196" cy="235684"/>
          </a:xfrm>
        </p:grpSpPr>
        <p:sp>
          <p:nvSpPr>
            <p:cNvPr id="35" name="Oval 34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11987" y="2968650"/>
            <a:ext cx="260196" cy="235684"/>
            <a:chOff x="8128605" y="685178"/>
            <a:chExt cx="260196" cy="235684"/>
          </a:xfrm>
        </p:grpSpPr>
        <p:sp>
          <p:nvSpPr>
            <p:cNvPr id="39" name="Oval 38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11987" y="1780825"/>
            <a:ext cx="260196" cy="235684"/>
            <a:chOff x="8128605" y="685178"/>
            <a:chExt cx="260196" cy="235684"/>
          </a:xfrm>
        </p:grpSpPr>
        <p:sp>
          <p:nvSpPr>
            <p:cNvPr id="43" name="Oval 42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54408" y="1771595"/>
            <a:ext cx="260196" cy="235684"/>
            <a:chOff x="8128605" y="685178"/>
            <a:chExt cx="260196" cy="235684"/>
          </a:xfrm>
        </p:grpSpPr>
        <p:sp>
          <p:nvSpPr>
            <p:cNvPr id="47" name="Oval 46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00312" y="2371002"/>
            <a:ext cx="260196" cy="235684"/>
            <a:chOff x="8128605" y="685178"/>
            <a:chExt cx="260196" cy="235684"/>
          </a:xfrm>
        </p:grpSpPr>
        <p:sp>
          <p:nvSpPr>
            <p:cNvPr id="52" name="Oval 51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41680" y="2344600"/>
            <a:ext cx="260196" cy="235684"/>
            <a:chOff x="8128605" y="685178"/>
            <a:chExt cx="260196" cy="235684"/>
          </a:xfrm>
        </p:grpSpPr>
        <p:sp>
          <p:nvSpPr>
            <p:cNvPr id="56" name="Oval 55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680832" y="2361772"/>
            <a:ext cx="260196" cy="235684"/>
            <a:chOff x="8128605" y="685178"/>
            <a:chExt cx="260196" cy="235684"/>
          </a:xfrm>
        </p:grpSpPr>
        <p:sp>
          <p:nvSpPr>
            <p:cNvPr id="60" name="Oval 59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399590" y="2371002"/>
            <a:ext cx="260196" cy="235684"/>
            <a:chOff x="8128605" y="685178"/>
            <a:chExt cx="260196" cy="235684"/>
          </a:xfrm>
        </p:grpSpPr>
        <p:sp>
          <p:nvSpPr>
            <p:cNvPr id="64" name="Oval 63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15152" y="2357415"/>
            <a:ext cx="129693" cy="235684"/>
            <a:chOff x="7976205" y="532778"/>
            <a:chExt cx="129693" cy="235684"/>
          </a:xfrm>
        </p:grpSpPr>
        <p:sp>
          <p:nvSpPr>
            <p:cNvPr id="68" name="Oval 67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61337" y="1771595"/>
            <a:ext cx="129693" cy="235684"/>
            <a:chOff x="7976205" y="532778"/>
            <a:chExt cx="129693" cy="235684"/>
          </a:xfrm>
        </p:grpSpPr>
        <p:sp>
          <p:nvSpPr>
            <p:cNvPr id="71" name="Oval 70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41347" y="2968650"/>
            <a:ext cx="129693" cy="235684"/>
            <a:chOff x="7976205" y="532778"/>
            <a:chExt cx="129693" cy="235684"/>
          </a:xfrm>
        </p:grpSpPr>
        <p:sp>
          <p:nvSpPr>
            <p:cNvPr id="74" name="Oval 73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976833" y="4136979"/>
            <a:ext cx="129693" cy="235684"/>
            <a:chOff x="7976205" y="532778"/>
            <a:chExt cx="129693" cy="235684"/>
          </a:xfrm>
        </p:grpSpPr>
        <p:sp>
          <p:nvSpPr>
            <p:cNvPr id="77" name="Oval 76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19895" y="4743620"/>
            <a:ext cx="129693" cy="235684"/>
            <a:chOff x="7976205" y="532778"/>
            <a:chExt cx="129693" cy="235684"/>
          </a:xfrm>
        </p:grpSpPr>
        <p:sp>
          <p:nvSpPr>
            <p:cNvPr id="80" name="Oval 79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49365" y="4110577"/>
            <a:ext cx="129693" cy="235684"/>
            <a:chOff x="7976205" y="532778"/>
            <a:chExt cx="129693" cy="235684"/>
          </a:xfrm>
        </p:grpSpPr>
        <p:sp>
          <p:nvSpPr>
            <p:cNvPr id="83" name="Oval 82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980210" y="1754423"/>
            <a:ext cx="129693" cy="235684"/>
            <a:chOff x="7976205" y="532778"/>
            <a:chExt cx="129693" cy="235684"/>
          </a:xfrm>
        </p:grpSpPr>
        <p:sp>
          <p:nvSpPr>
            <p:cNvPr id="86" name="Oval 85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/>
          <p:cNvSpPr/>
          <p:nvPr/>
        </p:nvSpPr>
        <p:spPr>
          <a:xfrm>
            <a:off x="6381374" y="3053811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722812" y="3629078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388845" y="3644020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004482" y="3636549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752696" y="4196874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399296" y="4805005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985049" y="4797534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97060" y="1727029"/>
            <a:ext cx="343060" cy="343275"/>
          </a:xfrm>
          <a:prstGeom prst="rect">
            <a:avLst/>
          </a:prstGeom>
        </p:spPr>
      </p:pic>
      <p:pic>
        <p:nvPicPr>
          <p:cNvPr id="96" name="Picture 95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94824" y="2298746"/>
            <a:ext cx="343060" cy="343275"/>
          </a:xfrm>
          <a:prstGeom prst="rect">
            <a:avLst/>
          </a:prstGeom>
        </p:spPr>
      </p:pic>
      <p:pic>
        <p:nvPicPr>
          <p:cNvPr id="97" name="Picture 96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91825" y="2905624"/>
            <a:ext cx="343060" cy="343275"/>
          </a:xfrm>
          <a:prstGeom prst="rect">
            <a:avLst/>
          </a:prstGeom>
        </p:spPr>
      </p:pic>
      <p:pic>
        <p:nvPicPr>
          <p:cNvPr id="98" name="Picture 97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94824" y="3472382"/>
            <a:ext cx="343060" cy="343275"/>
          </a:xfrm>
          <a:prstGeom prst="rect">
            <a:avLst/>
          </a:prstGeom>
        </p:spPr>
      </p:pic>
      <p:pic>
        <p:nvPicPr>
          <p:cNvPr id="99" name="Picture 98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72695" y="4056781"/>
            <a:ext cx="343060" cy="343275"/>
          </a:xfrm>
          <a:prstGeom prst="rect">
            <a:avLst/>
          </a:prstGeom>
        </p:spPr>
      </p:pic>
      <p:pic>
        <p:nvPicPr>
          <p:cNvPr id="100" name="Picture 99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302295" y="4663422"/>
            <a:ext cx="343060" cy="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3200" kern="1200" dirty="0">
                <a:solidFill>
                  <a:srgbClr val="F79646"/>
                </a:solidFill>
              </a:rPr>
              <a:t>Conway’s Law</a:t>
            </a:r>
            <a:endParaRPr lang="en" sz="3200" kern="1200" dirty="0">
              <a:solidFill>
                <a:srgbClr val="F7964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30" y="4670847"/>
            <a:ext cx="64393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http://</a:t>
            </a:r>
            <a:r>
              <a:rPr lang="en-US" dirty="0" err="1">
                <a:solidFill>
                  <a:srgbClr val="FFFFFF"/>
                </a:solidFill>
              </a:rPr>
              <a:t>www.melconway.com</a:t>
            </a:r>
            <a:r>
              <a:rPr lang="en-US" dirty="0">
                <a:solidFill>
                  <a:srgbClr val="FFFFFF"/>
                </a:solidFill>
              </a:rPr>
              <a:t>/Home/</a:t>
            </a:r>
            <a:r>
              <a:rPr lang="en-US" dirty="0" err="1">
                <a:solidFill>
                  <a:srgbClr val="FFFFFF"/>
                </a:solidFill>
              </a:rPr>
              <a:t>Committees_Paper.html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7593" y="1417588"/>
            <a:ext cx="5887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venir Next Demi Bold Italic"/>
                <a:ea typeface="Avenir Next Regular"/>
                <a:cs typeface="Avenir Next Demi Bold Italic"/>
              </a:rPr>
              <a:t>“</a:t>
            </a:r>
            <a:r>
              <a:rPr lang="en-US" sz="2400" u="sng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venir Next Demi Bold Italic"/>
                <a:ea typeface="Avenir Next Regular"/>
                <a:cs typeface="Avenir Next Demi Bold Italic"/>
                <a:sym typeface="Avenir Next Regular"/>
              </a:rPr>
              <a:t>Any</a:t>
            </a:r>
            <a:r>
              <a:rPr lang="en-US" sz="240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venir Next Demi Bold Italic"/>
                <a:ea typeface="Avenir Next Regular"/>
                <a:cs typeface="Avenir Next Demi Bold Italic"/>
              </a:rPr>
              <a:t> organization that designs a system (defined broadly) will produce a design whose structure is a copy of the organization's communication structure.”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09407" y="3044542"/>
            <a:ext cx="3290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 Demi Bold Italic"/>
                <a:ea typeface="Avenir Next Regular"/>
                <a:cs typeface="Avenir Next Demi Bold Italic"/>
              </a:rPr>
              <a:t>- Melvin Conway, 1967</a:t>
            </a:r>
          </a:p>
        </p:txBody>
      </p:sp>
    </p:spTree>
    <p:extLst>
      <p:ext uri="{BB962C8B-B14F-4D97-AF65-F5344CB8AC3E}">
        <p14:creationId xmlns:p14="http://schemas.microsoft.com/office/powerpoint/2010/main" val="20811675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Inverse Conway Maneuver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Enable Continuous Delivery</a:t>
            </a:r>
            <a:endParaRPr lang="en" sz="2400" baseline="30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5931" y="1804276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Product Mgr.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81655" y="1804276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err="1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Dev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26140" y="1804276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UX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70625" y="1804276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QA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906351" y="1804276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DBA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45931" y="2762470"/>
            <a:ext cx="3652351" cy="5220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Business Capabilities Team Using </a:t>
            </a:r>
            <a:r>
              <a:rPr lang="en-US" sz="1400" b="1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Microservices</a:t>
            </a:r>
            <a:endParaRPr lang="en-US" sz="1400" b="1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76580" y="1793767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Sys Admin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912304" y="1793767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Network Admin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56789" y="1793767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Storage Admin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76580" y="2751961"/>
            <a:ext cx="2172140" cy="5220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Platform Operations Team</a:t>
            </a:r>
            <a:endParaRPr lang="en-US" sz="14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825999" y="2539125"/>
            <a:ext cx="1094829" cy="446690"/>
          </a:xfrm>
          <a:prstGeom prst="leftRightArrow">
            <a:avLst/>
          </a:prstGeom>
          <a:solidFill>
            <a:srgbClr val="28746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1171" y="1717654"/>
            <a:ext cx="12612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b="1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Self</a:t>
            </a:r>
          </a:p>
          <a:p>
            <a:pPr defTabSz="914400"/>
            <a:r>
              <a:rPr lang="en-US" sz="14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r>
              <a:rPr lang="en-US" sz="1400" b="1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ervice </a:t>
            </a:r>
          </a:p>
          <a:p>
            <a:pPr defTabSz="914400"/>
            <a:r>
              <a:rPr lang="en-US" sz="1400" b="1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APIS</a:t>
            </a:r>
            <a:endParaRPr lang="en-US" sz="1400" b="1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6711" y="4083933"/>
            <a:ext cx="7040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  <a:r>
              <a:rPr lang="en-US" sz="14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://jonnyleroy.com/2011/02/03/dealing-with-creaky-legacy-platforms</a:t>
            </a:r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defTabSz="914400"/>
            <a:r>
              <a:rPr lang="en-US" sz="14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http://www.slideshare.net/adriancockcroft/microservices-the-good-bad-and-the-</a:t>
            </a:r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ugly</a:t>
            </a:r>
            <a:endParaRPr lang="en-US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162340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/>
        </p:nvSpPr>
        <p:spPr>
          <a:xfrm>
            <a:off x="1696636" y="2750203"/>
            <a:ext cx="4861035" cy="1766103"/>
          </a:xfrm>
          <a:prstGeom prst="roundRect">
            <a:avLst/>
          </a:prstGeom>
          <a:solidFill>
            <a:srgbClr val="17232A"/>
          </a:solidFill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96636" y="899896"/>
            <a:ext cx="4861035" cy="1762725"/>
          </a:xfrm>
          <a:prstGeom prst="roundRect">
            <a:avLst/>
          </a:prstGeom>
          <a:solidFill>
            <a:srgbClr val="17232A"/>
          </a:solidFill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rgbClr val="FFFFFF"/>
                </a:solidFill>
              </a:rPr>
              <a:t>Enabling Continuous Delivery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950510" y="1188552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4" name="Donut 3"/>
          <p:cNvSpPr/>
          <p:nvPr/>
        </p:nvSpPr>
        <p:spPr>
          <a:xfrm>
            <a:off x="2399522" y="1116841"/>
            <a:ext cx="600662" cy="617864"/>
          </a:xfrm>
          <a:prstGeom prst="donut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17" name="Chevron 16"/>
          <p:cNvSpPr/>
          <p:nvPr/>
        </p:nvSpPr>
        <p:spPr>
          <a:xfrm rot="5400000">
            <a:off x="2828567" y="1337549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19" name="Chevron 18"/>
          <p:cNvSpPr/>
          <p:nvPr/>
        </p:nvSpPr>
        <p:spPr>
          <a:xfrm rot="16200000">
            <a:off x="2395239" y="1307522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103835" y="1530626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69525" y="1205164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917770" y="1625017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250841" y="1953318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699853" y="1881607"/>
            <a:ext cx="600662" cy="617864"/>
          </a:xfrm>
          <a:prstGeom prst="donut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9" name="Chevron 28"/>
          <p:cNvSpPr/>
          <p:nvPr/>
        </p:nvSpPr>
        <p:spPr>
          <a:xfrm rot="5400000">
            <a:off x="3128898" y="2102315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30" name="Chevron 29"/>
          <p:cNvSpPr/>
          <p:nvPr/>
        </p:nvSpPr>
        <p:spPr>
          <a:xfrm rot="16200000">
            <a:off x="2695570" y="2072288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404166" y="2295392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569856" y="1969930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218101" y="2389783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300515" y="1225357"/>
            <a:ext cx="1354647" cy="311402"/>
          </a:xfrm>
          <a:prstGeom prst="rightArrow">
            <a:avLst/>
          </a:prstGeom>
          <a:solidFill>
            <a:srgbClr val="17232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738325" y="1990123"/>
            <a:ext cx="916836" cy="311402"/>
          </a:xfrm>
          <a:prstGeom prst="rightArrow">
            <a:avLst/>
          </a:prstGeom>
          <a:solidFill>
            <a:srgbClr val="17232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655162" y="1098738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655162" y="1778861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97" y="1955513"/>
            <a:ext cx="292100" cy="279400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97" y="1279599"/>
            <a:ext cx="292100" cy="2794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232" y="2333173"/>
            <a:ext cx="224186" cy="196846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823" y="1564136"/>
            <a:ext cx="224186" cy="196846"/>
          </a:xfrm>
          <a:prstGeom prst="rect">
            <a:avLst/>
          </a:prstGeom>
        </p:spPr>
      </p:pic>
      <p:pic>
        <p:nvPicPr>
          <p:cNvPr id="277" name="Picture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418" y="1230558"/>
            <a:ext cx="262462" cy="196846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414" y="1982898"/>
            <a:ext cx="262462" cy="196846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5408223" y="1157035"/>
            <a:ext cx="167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>
                    <a:lumMod val="8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Production Release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46759" y="1801194"/>
            <a:ext cx="167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>
                    <a:lumMod val="8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Production Release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045234" y="1585277"/>
            <a:ext cx="100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ORDERS</a:t>
            </a:r>
            <a:endParaRPr lang="en-US" sz="1400" kern="0" dirty="0">
              <a:solidFill>
                <a:srgbClr val="F27C3A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980101" y="3042027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69" name="Donut 68"/>
          <p:cNvSpPr/>
          <p:nvPr/>
        </p:nvSpPr>
        <p:spPr>
          <a:xfrm>
            <a:off x="2429113" y="2970316"/>
            <a:ext cx="600662" cy="617864"/>
          </a:xfrm>
          <a:prstGeom prst="donut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0" name="Chevron 69"/>
          <p:cNvSpPr/>
          <p:nvPr/>
        </p:nvSpPr>
        <p:spPr>
          <a:xfrm rot="5400000">
            <a:off x="2858158" y="3191024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1" name="Chevron 70"/>
          <p:cNvSpPr/>
          <p:nvPr/>
        </p:nvSpPr>
        <p:spPr>
          <a:xfrm rot="16200000">
            <a:off x="2424830" y="3160997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3133426" y="3384101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2299116" y="3058639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2947361" y="3478492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2280432" y="3806793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6" name="Donut 75"/>
          <p:cNvSpPr/>
          <p:nvPr/>
        </p:nvSpPr>
        <p:spPr>
          <a:xfrm>
            <a:off x="2729444" y="3735082"/>
            <a:ext cx="600662" cy="617864"/>
          </a:xfrm>
          <a:prstGeom prst="donut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7" name="Chevron 76"/>
          <p:cNvSpPr/>
          <p:nvPr/>
        </p:nvSpPr>
        <p:spPr>
          <a:xfrm rot="5400000">
            <a:off x="3158489" y="3955790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8" name="Chevron 77"/>
          <p:cNvSpPr/>
          <p:nvPr/>
        </p:nvSpPr>
        <p:spPr>
          <a:xfrm rot="16200000">
            <a:off x="2725161" y="3925763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3433757" y="4148867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2599447" y="3823405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3247692" y="4243258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3330106" y="3078832"/>
            <a:ext cx="1354647" cy="311402"/>
          </a:xfrm>
          <a:prstGeom prst="rightArrow">
            <a:avLst/>
          </a:prstGeom>
          <a:solidFill>
            <a:srgbClr val="17232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3767916" y="3843598"/>
            <a:ext cx="916836" cy="311402"/>
          </a:xfrm>
          <a:prstGeom prst="rightArrow">
            <a:avLst/>
          </a:prstGeom>
          <a:solidFill>
            <a:srgbClr val="17232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684753" y="2934695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684753" y="3632336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88" y="3808988"/>
            <a:ext cx="292100" cy="2794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88" y="3133074"/>
            <a:ext cx="292100" cy="2794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823" y="4186648"/>
            <a:ext cx="224186" cy="19684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414" y="3417611"/>
            <a:ext cx="224186" cy="196846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009" y="3084033"/>
            <a:ext cx="262462" cy="196846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005" y="3836373"/>
            <a:ext cx="262462" cy="196846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6200000">
            <a:off x="985877" y="3420637"/>
            <a:ext cx="112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SHIPPING</a:t>
            </a:r>
            <a:endParaRPr lang="en-US" sz="1400" kern="0" dirty="0">
              <a:solidFill>
                <a:srgbClr val="F27C3A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459018" y="3025344"/>
            <a:ext cx="167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>
                    <a:lumMod val="8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Production Release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459018" y="3732692"/>
            <a:ext cx="167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>
                    <a:lumMod val="8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Production Release </a:t>
            </a:r>
          </a:p>
        </p:txBody>
      </p:sp>
    </p:spTree>
    <p:extLst>
      <p:ext uri="{BB962C8B-B14F-4D97-AF65-F5344CB8AC3E}">
        <p14:creationId xmlns:p14="http://schemas.microsoft.com/office/powerpoint/2010/main" val="14320647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26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Continuously 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DevOps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Self-Service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65799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2800" dirty="0">
                <a:solidFill>
                  <a:srgbClr val="008774"/>
                </a:solidFill>
                <a:latin typeface="Arial"/>
                <a:cs typeface="Arial"/>
              </a:rPr>
              <a:t>It Takes a Platform</a:t>
            </a:r>
            <a:endParaRPr lang="en" sz="2800" dirty="0">
              <a:solidFill>
                <a:srgbClr val="008774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9241" y="1417588"/>
            <a:ext cx="6498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7F7F7F"/>
                </a:solidFill>
              </a:rPr>
              <a:t>An end-to-end platform that makes implementing distributed application best practices, a </a:t>
            </a:r>
            <a:r>
              <a:rPr lang="en-US" sz="3600" dirty="0" smtClean="0">
                <a:solidFill>
                  <a:srgbClr val="E46C0A"/>
                </a:solidFill>
              </a:rPr>
              <a:t>turn-key</a:t>
            </a:r>
            <a:r>
              <a:rPr lang="en-US" sz="3600" dirty="0" smtClean="0">
                <a:solidFill>
                  <a:srgbClr val="7F7F7F"/>
                </a:solidFill>
              </a:rPr>
              <a:t> and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first</a:t>
            </a:r>
            <a:r>
              <a:rPr lang="en-US" sz="3600" dirty="0" smtClean="0">
                <a:solidFill>
                  <a:srgbClr val="7F7F7F"/>
                </a:solidFill>
              </a:rPr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1887832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28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Continuously 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DevOps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Self-Service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65799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</a:rPr>
              <a:pPr algn="ctr">
                <a:buSzPct val="25000"/>
              </a:pPr>
              <a:t>29</a:t>
            </a:fld>
            <a:endParaRPr lang="en-US" sz="900">
              <a:solidFill>
                <a:srgbClr val="A5A5A5"/>
              </a:solidFill>
            </a:endParaRPr>
          </a:p>
        </p:txBody>
      </p:sp>
      <p:pic>
        <p:nvPicPr>
          <p:cNvPr id="3" name="Picture 2" descr="it-help-desk-softw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0"/>
            <a:ext cx="6524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7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3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Twelve Factor Apps (http://12factor.net/</a:t>
            </a:r>
            <a:r>
              <a:rPr lang="en-US" sz="2800" b="1" dirty="0" smtClean="0">
                <a:solidFill>
                  <a:srgbClr val="FFFFFF"/>
                </a:solidFill>
              </a:rPr>
              <a:t>)</a:t>
            </a:r>
            <a:endParaRPr lang="en-US" sz="28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Continuously 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DevOps</a:t>
            </a:r>
            <a:endParaRPr lang="en-US" sz="2800" dirty="0">
              <a:solidFill>
                <a:srgbClr val="7F7F7F"/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Self</a:t>
            </a:r>
            <a:r>
              <a:rPr lang="en-US" sz="2800" dirty="0">
                <a:solidFill>
                  <a:srgbClr val="7F7F7F"/>
                </a:solidFill>
              </a:rPr>
              <a:t>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16701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30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Continuously 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DevOps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Self-Service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65799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445973" y="1075736"/>
            <a:ext cx="3017714" cy="2955194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1309074" y="1085504"/>
            <a:ext cx="3017714" cy="2945424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9074" y="1075736"/>
            <a:ext cx="2934310" cy="285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7377" y="4109082"/>
            <a:ext cx="1133231" cy="56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16766" y="4217517"/>
            <a:ext cx="1504463" cy="37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2862" y="1104066"/>
            <a:ext cx="2921977" cy="286824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13720" y="149918"/>
            <a:ext cx="8080540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79646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However… Microservices are Hard</a:t>
            </a:r>
          </a:p>
        </p:txBody>
      </p:sp>
    </p:spTree>
    <p:extLst>
      <p:ext uri="{BB962C8B-B14F-4D97-AF65-F5344CB8AC3E}">
        <p14:creationId xmlns:p14="http://schemas.microsoft.com/office/powerpoint/2010/main" val="8268670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3200" dirty="0">
                <a:solidFill>
                  <a:srgbClr val="1C7B70"/>
                </a:solidFill>
                <a:latin typeface="Arial"/>
                <a:cs typeface="Arial"/>
              </a:rPr>
              <a:t>Challenges of Distributed Systems</a:t>
            </a:r>
            <a:endParaRPr lang="en" sz="3200" dirty="0">
              <a:solidFill>
                <a:srgbClr val="1C7B7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66716" y="1074738"/>
            <a:ext cx="8410575" cy="3382962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Configuration Management</a:t>
            </a:r>
          </a:p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Service Registration &amp; Discovery</a:t>
            </a:r>
          </a:p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Routing &amp; Load Balancing</a:t>
            </a:r>
          </a:p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Fault Tolerance (Circuit Breakers) </a:t>
            </a:r>
          </a:p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Monitoring and Tracing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Concurrent API Aggregation &amp; </a:t>
            </a:r>
            <a:r>
              <a:rPr lang="en-US" sz="2800" dirty="0" smtClean="0">
                <a:solidFill>
                  <a:schemeClr val="bg1"/>
                </a:solidFill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029973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01786E"/>
                </a:solidFill>
                <a:latin typeface="+mj-lt"/>
              </a:rPr>
              <a:t>Foundations</a:t>
            </a:r>
            <a:endParaRPr sz="2800" dirty="0">
              <a:solidFill>
                <a:srgbClr val="01786E"/>
              </a:solidFill>
              <a:latin typeface="+mj-lt"/>
            </a:endParaRPr>
          </a:p>
        </p:txBody>
      </p:sp>
      <p:sp>
        <p:nvSpPr>
          <p:cNvPr id="893" name="Shape 893"/>
          <p:cNvSpPr>
            <a:spLocks noGrp="1"/>
          </p:cNvSpPr>
          <p:nvPr>
            <p:ph type="sldNum" sz="quarter" idx="4294967295"/>
          </p:nvPr>
        </p:nvSpPr>
        <p:spPr>
          <a:xfrm>
            <a:off x="8610600" y="5021263"/>
            <a:ext cx="533400" cy="127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33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pic>
        <p:nvPicPr>
          <p:cNvPr id="895" name="Picture 894"/>
          <p:cNvPicPr/>
          <p:nvPr/>
        </p:nvPicPr>
        <p:blipFill>
          <a:blip/>
          <a:stretch>
            <a:fillRect/>
          </a:stretch>
        </p:blipFill>
        <p:spPr>
          <a:xfrm>
            <a:off x="4572900" y="2752824"/>
            <a:ext cx="12701" cy="12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9" name="Group 899"/>
          <p:cNvGrpSpPr/>
          <p:nvPr/>
        </p:nvGrpSpPr>
        <p:grpSpPr>
          <a:xfrm>
            <a:off x="614076" y="1271978"/>
            <a:ext cx="7915848" cy="2962416"/>
            <a:chOff x="0" y="0"/>
            <a:chExt cx="7915846" cy="2962415"/>
          </a:xfrm>
        </p:grpSpPr>
        <p:pic>
          <p:nvPicPr>
            <p:cNvPr id="896" name="pasted-image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47660" cy="296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7" name="pasted-image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913253" y="0"/>
              <a:ext cx="2002594" cy="296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8" name="pasted-image.jp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17886" y="0"/>
              <a:ext cx="2402607" cy="296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1019041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>
            <a:off x="3837672" y="1942324"/>
            <a:ext cx="1050792" cy="898361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7855" y="955693"/>
            <a:ext cx="2927110" cy="3133108"/>
          </a:xfrm>
          <a:prstGeom prst="roundRect">
            <a:avLst/>
          </a:prstGeom>
          <a:solidFill>
            <a:srgbClr val="17232A"/>
          </a:solidFill>
          <a:ln w="19050" cmpd="sng"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26010" y="1403724"/>
            <a:ext cx="2359362" cy="954556"/>
          </a:xfrm>
          <a:prstGeom prst="roundRect">
            <a:avLst/>
          </a:prstGeom>
          <a:solidFill>
            <a:srgbClr val="17232A"/>
          </a:solidFill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rgbClr val="FFFFFF"/>
                </a:solidFill>
              </a:rPr>
              <a:t>12-Factor Applications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038" y="965242"/>
            <a:ext cx="49232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Codebase</a:t>
            </a:r>
            <a:endParaRPr lang="en-US" sz="16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Dependencies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Configuration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Backing Services</a:t>
            </a:r>
            <a:endParaRPr lang="en-US" sz="16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Build</a:t>
            </a:r>
            <a:r>
              <a:rPr lang="en-US" sz="16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release, </a:t>
            </a: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run</a:t>
            </a:r>
            <a:endParaRPr lang="en-US" sz="16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Processes</a:t>
            </a:r>
            <a:endParaRPr lang="en-US" sz="16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Port binding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Concurrency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Disposability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Dev</a:t>
            </a:r>
            <a:r>
              <a:rPr lang="en-US" sz="16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/prod </a:t>
            </a: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parity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Logs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Admin processes</a:t>
            </a:r>
            <a:endParaRPr lang="en-US" sz="16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3052" y="2391505"/>
            <a:ext cx="2788200" cy="975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b="1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Cloud Platform</a:t>
            </a:r>
            <a:endParaRPr lang="en-US" sz="1400" b="1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89058" y="1709260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40" y="1890121"/>
            <a:ext cx="292100" cy="2794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923065" y="1709260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547" y="1890121"/>
            <a:ext cx="292100" cy="2794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765612" y="1707015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094" y="1887876"/>
            <a:ext cx="292100" cy="279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878103" y="1401483"/>
            <a:ext cx="673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b="1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APPS</a:t>
            </a:r>
            <a:endParaRPr lang="en-US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6712" y="4245262"/>
            <a:ext cx="4980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Architectural </a:t>
            </a:r>
            <a:r>
              <a:rPr lang="en-US" sz="1400" kern="0" dirty="0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</a:t>
            </a:r>
            <a:r>
              <a:rPr lang="en-US" sz="1400" kern="0" dirty="0" smtClean="0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development practices – http://12factor.net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94965" y="2208969"/>
            <a:ext cx="825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contract</a:t>
            </a:r>
            <a:endParaRPr lang="en-US"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558537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5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 smtClean="0">
                <a:solidFill>
                  <a:srgbClr val="FFFFFF"/>
                </a:solidFill>
              </a:rPr>
              <a:t>Continuously 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Microservices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DevOps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346340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6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14502" y="430622"/>
            <a:ext cx="714996" cy="685800"/>
            <a:chOff x="4307344" y="912290"/>
            <a:chExt cx="714996" cy="685800"/>
          </a:xfrm>
        </p:grpSpPr>
        <p:grpSp>
          <p:nvGrpSpPr>
            <p:cNvPr id="8" name="Group 7"/>
            <p:cNvGrpSpPr/>
            <p:nvPr/>
          </p:nvGrpSpPr>
          <p:grpSpPr>
            <a:xfrm>
              <a:off x="4336540" y="912290"/>
              <a:ext cx="685800" cy="685800"/>
              <a:chOff x="3248118" y="503585"/>
              <a:chExt cx="538374" cy="496283"/>
            </a:xfrm>
            <a:solidFill>
              <a:srgbClr val="162128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3326646" y="58386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86500" y="54737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248118" y="503585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7344" y="1023224"/>
              <a:ext cx="6523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Apps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0" y="2831738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un_176842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8560" b="17731"/>
          <a:stretch/>
        </p:blipFill>
        <p:spPr>
          <a:xfrm flipH="1">
            <a:off x="0" y="2123800"/>
            <a:ext cx="576632" cy="586683"/>
          </a:xfrm>
          <a:prstGeom prst="rect">
            <a:avLst/>
          </a:prstGeom>
        </p:spPr>
      </p:pic>
      <p:pic>
        <p:nvPicPr>
          <p:cNvPr id="14" name="Picture 13" descr="noun_185240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840" b="12992"/>
          <a:stretch/>
        </p:blipFill>
        <p:spPr>
          <a:xfrm>
            <a:off x="8653499" y="2116123"/>
            <a:ext cx="424810" cy="594360"/>
          </a:xfrm>
          <a:prstGeom prst="rect">
            <a:avLst/>
          </a:prstGeom>
        </p:spPr>
      </p:pic>
      <p:pic>
        <p:nvPicPr>
          <p:cNvPr id="15" name="Picture 14" descr="noun_428433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14048" r="9536" b="28485"/>
          <a:stretch/>
        </p:blipFill>
        <p:spPr>
          <a:xfrm>
            <a:off x="7948764" y="1487156"/>
            <a:ext cx="835939" cy="594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9982" y="239706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12" y="23970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Dev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9832" y="239706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502" y="2397068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Deploy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6362" y="2397068"/>
            <a:ext cx="101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Operate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3979" y="664148"/>
            <a:ext cx="9066227" cy="4386298"/>
            <a:chOff x="33979" y="664148"/>
            <a:chExt cx="9066227" cy="4386298"/>
          </a:xfrm>
        </p:grpSpPr>
        <p:sp>
          <p:nvSpPr>
            <p:cNvPr id="43" name="Block Arc 42"/>
            <p:cNvSpPr/>
            <p:nvPr/>
          </p:nvSpPr>
          <p:spPr>
            <a:xfrm flipV="1">
              <a:off x="33979" y="664148"/>
              <a:ext cx="9066227" cy="4386298"/>
            </a:xfrm>
            <a:prstGeom prst="blockArc">
              <a:avLst>
                <a:gd name="adj1" fmla="val 10800000"/>
                <a:gd name="adj2" fmla="val 21568072"/>
                <a:gd name="adj3" fmla="val 816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2221" y="2848640"/>
              <a:ext cx="6853" cy="16557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 descr="noun_104090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2838" r="9536" b="17276"/>
          <a:stretch/>
        </p:blipFill>
        <p:spPr>
          <a:xfrm flipH="1">
            <a:off x="4109430" y="3430215"/>
            <a:ext cx="925141" cy="914400"/>
          </a:xfrm>
          <a:prstGeom prst="rect">
            <a:avLst/>
          </a:prstGeom>
        </p:spPr>
      </p:pic>
      <p:pic>
        <p:nvPicPr>
          <p:cNvPr id="51" name="Picture 50" descr="noun_442791_cc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561" r="5440" b="15815"/>
          <a:stretch/>
        </p:blipFill>
        <p:spPr>
          <a:xfrm>
            <a:off x="3497029" y="1422112"/>
            <a:ext cx="846701" cy="78623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74353" y="1637177"/>
            <a:ext cx="126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6+ Months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7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14502" y="430622"/>
            <a:ext cx="714996" cy="685800"/>
            <a:chOff x="4307344" y="912290"/>
            <a:chExt cx="714996" cy="685800"/>
          </a:xfrm>
        </p:grpSpPr>
        <p:grpSp>
          <p:nvGrpSpPr>
            <p:cNvPr id="8" name="Group 7"/>
            <p:cNvGrpSpPr/>
            <p:nvPr/>
          </p:nvGrpSpPr>
          <p:grpSpPr>
            <a:xfrm>
              <a:off x="4336540" y="912290"/>
              <a:ext cx="685800" cy="685800"/>
              <a:chOff x="3248118" y="503585"/>
              <a:chExt cx="538374" cy="496283"/>
            </a:xfrm>
            <a:solidFill>
              <a:srgbClr val="162128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3326646" y="58386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86500" y="54737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248118" y="503585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7344" y="1023224"/>
              <a:ext cx="6523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Apps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0" y="2831738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un_176842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8560" b="17731"/>
          <a:stretch/>
        </p:blipFill>
        <p:spPr>
          <a:xfrm flipH="1">
            <a:off x="0" y="2123800"/>
            <a:ext cx="576632" cy="586683"/>
          </a:xfrm>
          <a:prstGeom prst="rect">
            <a:avLst/>
          </a:prstGeom>
        </p:spPr>
      </p:pic>
      <p:pic>
        <p:nvPicPr>
          <p:cNvPr id="14" name="Picture 13" descr="noun_185240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840" b="12992"/>
          <a:stretch/>
        </p:blipFill>
        <p:spPr>
          <a:xfrm>
            <a:off x="8653499" y="2116123"/>
            <a:ext cx="424810" cy="594360"/>
          </a:xfrm>
          <a:prstGeom prst="rect">
            <a:avLst/>
          </a:prstGeom>
        </p:spPr>
      </p:pic>
      <p:pic>
        <p:nvPicPr>
          <p:cNvPr id="15" name="Picture 14" descr="noun_428433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14048" r="9536" b="28485"/>
          <a:stretch/>
        </p:blipFill>
        <p:spPr>
          <a:xfrm>
            <a:off x="7948764" y="1487156"/>
            <a:ext cx="835939" cy="594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9982" y="239706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12" y="23970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Dev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9832" y="239706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502" y="2397068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Deploy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6362" y="2397068"/>
            <a:ext cx="101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Operate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3979" y="664148"/>
            <a:ext cx="9066227" cy="4386298"/>
            <a:chOff x="33979" y="664148"/>
            <a:chExt cx="9066227" cy="4386298"/>
          </a:xfrm>
        </p:grpSpPr>
        <p:sp>
          <p:nvSpPr>
            <p:cNvPr id="43" name="Block Arc 42"/>
            <p:cNvSpPr/>
            <p:nvPr/>
          </p:nvSpPr>
          <p:spPr>
            <a:xfrm flipV="1">
              <a:off x="33979" y="664148"/>
              <a:ext cx="9066227" cy="4386298"/>
            </a:xfrm>
            <a:prstGeom prst="blockArc">
              <a:avLst>
                <a:gd name="adj1" fmla="val 10800000"/>
                <a:gd name="adj2" fmla="val 21568072"/>
                <a:gd name="adj3" fmla="val 816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2221" y="2848640"/>
              <a:ext cx="6853" cy="16557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436722" y="1066437"/>
            <a:ext cx="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Agile!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noun_29833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r="6105" b="14012"/>
          <a:stretch/>
        </p:blipFill>
        <p:spPr>
          <a:xfrm>
            <a:off x="1742729" y="1487156"/>
            <a:ext cx="2196667" cy="22040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63013" y="1896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CI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58068" y="1116422"/>
            <a:ext cx="0" cy="294145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14502" y="1116422"/>
            <a:ext cx="0" cy="294145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noun_442791_cc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561" r="5440" b="15815"/>
          <a:stretch/>
        </p:blipFill>
        <p:spPr>
          <a:xfrm>
            <a:off x="5326981" y="1435769"/>
            <a:ext cx="629340" cy="58439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56321" y="1536227"/>
            <a:ext cx="126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6+ Months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2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8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14502" y="430622"/>
            <a:ext cx="714996" cy="685800"/>
            <a:chOff x="4307344" y="912290"/>
            <a:chExt cx="714996" cy="685800"/>
          </a:xfrm>
        </p:grpSpPr>
        <p:grpSp>
          <p:nvGrpSpPr>
            <p:cNvPr id="8" name="Group 7"/>
            <p:cNvGrpSpPr/>
            <p:nvPr/>
          </p:nvGrpSpPr>
          <p:grpSpPr>
            <a:xfrm>
              <a:off x="4336540" y="912290"/>
              <a:ext cx="685800" cy="685800"/>
              <a:chOff x="3248118" y="503585"/>
              <a:chExt cx="538374" cy="496283"/>
            </a:xfrm>
            <a:solidFill>
              <a:srgbClr val="162128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3326646" y="58386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86500" y="54737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248118" y="503585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7344" y="1023224"/>
              <a:ext cx="6523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Apps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0" y="2831738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un_176842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8560" b="17731"/>
          <a:stretch/>
        </p:blipFill>
        <p:spPr>
          <a:xfrm flipH="1">
            <a:off x="0" y="2123800"/>
            <a:ext cx="576632" cy="586683"/>
          </a:xfrm>
          <a:prstGeom prst="rect">
            <a:avLst/>
          </a:prstGeom>
        </p:spPr>
      </p:pic>
      <p:pic>
        <p:nvPicPr>
          <p:cNvPr id="14" name="Picture 13" descr="noun_185240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840" b="12992"/>
          <a:stretch/>
        </p:blipFill>
        <p:spPr>
          <a:xfrm>
            <a:off x="8653499" y="2116123"/>
            <a:ext cx="424810" cy="594360"/>
          </a:xfrm>
          <a:prstGeom prst="rect">
            <a:avLst/>
          </a:prstGeom>
        </p:spPr>
      </p:pic>
      <p:pic>
        <p:nvPicPr>
          <p:cNvPr id="15" name="Picture 14" descr="noun_428433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14048" r="9536" b="28485"/>
          <a:stretch/>
        </p:blipFill>
        <p:spPr>
          <a:xfrm>
            <a:off x="7948764" y="1487156"/>
            <a:ext cx="835939" cy="594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9982" y="239706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12" y="23970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Dev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9832" y="239706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502" y="2397068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Deploy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6362" y="2397068"/>
            <a:ext cx="101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Operate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3979" y="664148"/>
            <a:ext cx="9066227" cy="4386298"/>
            <a:chOff x="33979" y="664148"/>
            <a:chExt cx="9066227" cy="4386298"/>
          </a:xfrm>
        </p:grpSpPr>
        <p:sp>
          <p:nvSpPr>
            <p:cNvPr id="43" name="Block Arc 42"/>
            <p:cNvSpPr/>
            <p:nvPr/>
          </p:nvSpPr>
          <p:spPr>
            <a:xfrm flipV="1">
              <a:off x="33979" y="664148"/>
              <a:ext cx="9066227" cy="4386298"/>
            </a:xfrm>
            <a:prstGeom prst="blockArc">
              <a:avLst>
                <a:gd name="adj1" fmla="val 10800000"/>
                <a:gd name="adj2" fmla="val 21568072"/>
                <a:gd name="adj3" fmla="val 816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2221" y="2848640"/>
              <a:ext cx="6853" cy="16557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436722" y="1066437"/>
            <a:ext cx="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Agile!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noun_29833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r="6105" b="14012"/>
          <a:stretch/>
        </p:blipFill>
        <p:spPr>
          <a:xfrm>
            <a:off x="1742729" y="1487156"/>
            <a:ext cx="2196667" cy="22040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63013" y="1896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1030" y="2912037"/>
            <a:ext cx="1029398" cy="138499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CI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-CI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-Build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-Unit Tests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-Artifact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6406" y="3160567"/>
            <a:ext cx="184666" cy="307777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4649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</a:t>
            </a:r>
            <a:r>
              <a:rPr lang="en-US" sz="1400" dirty="0">
                <a:solidFill>
                  <a:srgbClr val="FFFFFF"/>
                </a:solidFill>
              </a:rPr>
              <a:t>Code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9855" y="2912037"/>
            <a:ext cx="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SIT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58347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8621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5672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7733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6643" y="291054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FT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35384" y="2912037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UAT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8621" y="2910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FFFFFF"/>
                </a:solidFill>
              </a:rPr>
              <a:t>Perf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2778" y="2910548"/>
            <a:ext cx="59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Prod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4648" y="3344280"/>
            <a:ext cx="5599351" cy="923330"/>
          </a:xfrm>
          <a:prstGeom prst="rect">
            <a:avLst/>
          </a:prstGeom>
          <a:solidFill>
            <a:srgbClr val="162128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Inconsistent, Corrupt &amp; Dirty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71030" y="1066437"/>
            <a:ext cx="851578" cy="369332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Scrum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80286" y="1066437"/>
            <a:ext cx="932730" cy="369332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Water -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73031" y="1066437"/>
            <a:ext cx="697614" cy="369332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- Fall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5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0" grpId="0" animBg="1"/>
      <p:bldP spid="32" grpId="0"/>
      <p:bldP spid="42" grpId="0" animBg="1"/>
      <p:bldP spid="45" grpId="0" animBg="1"/>
      <p:bldP spid="46" grpId="0" animBg="1"/>
      <p:bldP spid="47" grpId="0" animBg="1"/>
      <p:bldP spid="33" grpId="0"/>
      <p:bldP spid="34" grpId="0"/>
      <p:bldP spid="35" grpId="0"/>
      <p:bldP spid="21" grpId="0" animBg="1"/>
      <p:bldP spid="48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9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14502" y="430622"/>
            <a:ext cx="714996" cy="685800"/>
            <a:chOff x="4307344" y="912290"/>
            <a:chExt cx="714996" cy="685800"/>
          </a:xfrm>
        </p:grpSpPr>
        <p:grpSp>
          <p:nvGrpSpPr>
            <p:cNvPr id="8" name="Group 7"/>
            <p:cNvGrpSpPr/>
            <p:nvPr/>
          </p:nvGrpSpPr>
          <p:grpSpPr>
            <a:xfrm>
              <a:off x="4336540" y="912290"/>
              <a:ext cx="685800" cy="685800"/>
              <a:chOff x="3248118" y="503585"/>
              <a:chExt cx="538374" cy="496283"/>
            </a:xfrm>
            <a:solidFill>
              <a:srgbClr val="162128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3326646" y="58386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86500" y="54737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248118" y="503585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7344" y="1023224"/>
              <a:ext cx="6523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Apps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0" y="2831738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un_176842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8560" b="17731"/>
          <a:stretch/>
        </p:blipFill>
        <p:spPr>
          <a:xfrm flipH="1">
            <a:off x="0" y="2123800"/>
            <a:ext cx="576632" cy="586683"/>
          </a:xfrm>
          <a:prstGeom prst="rect">
            <a:avLst/>
          </a:prstGeom>
        </p:spPr>
      </p:pic>
      <p:pic>
        <p:nvPicPr>
          <p:cNvPr id="14" name="Picture 13" descr="noun_185240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840" b="12992"/>
          <a:stretch/>
        </p:blipFill>
        <p:spPr>
          <a:xfrm>
            <a:off x="8653499" y="2116123"/>
            <a:ext cx="424810" cy="594360"/>
          </a:xfrm>
          <a:prstGeom prst="rect">
            <a:avLst/>
          </a:prstGeom>
        </p:spPr>
      </p:pic>
      <p:pic>
        <p:nvPicPr>
          <p:cNvPr id="15" name="Picture 14" descr="noun_428433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14048" r="9536" b="28485"/>
          <a:stretch/>
        </p:blipFill>
        <p:spPr>
          <a:xfrm>
            <a:off x="7948764" y="1487156"/>
            <a:ext cx="835939" cy="594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9982" y="239706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12" y="23970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Dev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9832" y="239706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502" y="2397068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Deploy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6362" y="2397068"/>
            <a:ext cx="101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Operate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3979" y="664148"/>
            <a:ext cx="9066227" cy="4386298"/>
            <a:chOff x="33979" y="664148"/>
            <a:chExt cx="9066227" cy="4386298"/>
          </a:xfrm>
        </p:grpSpPr>
        <p:sp>
          <p:nvSpPr>
            <p:cNvPr id="43" name="Block Arc 42"/>
            <p:cNvSpPr/>
            <p:nvPr/>
          </p:nvSpPr>
          <p:spPr>
            <a:xfrm flipV="1">
              <a:off x="33979" y="664148"/>
              <a:ext cx="9066227" cy="4386298"/>
            </a:xfrm>
            <a:prstGeom prst="blockArc">
              <a:avLst>
                <a:gd name="adj1" fmla="val 10800000"/>
                <a:gd name="adj2" fmla="val 21568072"/>
                <a:gd name="adj3" fmla="val 816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2221" y="2848640"/>
              <a:ext cx="6853" cy="16557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436722" y="1066437"/>
            <a:ext cx="7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Agile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noun_29833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r="6105" b="14012"/>
          <a:stretch/>
        </p:blipFill>
        <p:spPr>
          <a:xfrm>
            <a:off x="1742729" y="1487156"/>
            <a:ext cx="2196667" cy="22040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63013" y="1896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1030" y="2912037"/>
            <a:ext cx="1029398" cy="138499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CI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-CI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-Build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-Unit Tests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-Artifact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6406" y="3160567"/>
            <a:ext cx="184666" cy="307777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4649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</a:t>
            </a:r>
            <a:r>
              <a:rPr lang="en-US" sz="1400" dirty="0">
                <a:solidFill>
                  <a:srgbClr val="FFFFFF"/>
                </a:solidFill>
              </a:rPr>
              <a:t>Code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9855" y="2912037"/>
            <a:ext cx="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SIT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95502" y="1896850"/>
            <a:ext cx="169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CD - Automate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58347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8621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5672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7733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6643" y="291054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FT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35384" y="2912037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UAT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8621" y="2910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FFFFFF"/>
                </a:solidFill>
              </a:rPr>
              <a:t>Perf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2778" y="2910548"/>
            <a:ext cx="59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Prod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4649" y="3218325"/>
            <a:ext cx="5555557" cy="1583978"/>
          </a:xfrm>
          <a:prstGeom prst="rect">
            <a:avLst/>
          </a:prstGeom>
          <a:solidFill>
            <a:srgbClr val="162128">
              <a:alpha val="89000"/>
            </a:srgbClr>
          </a:solidFill>
          <a:ln w="285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44648" y="3774862"/>
            <a:ext cx="55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Automated Platform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99982" y="1370087"/>
            <a:ext cx="7192796" cy="51387"/>
          </a:xfrm>
          <a:prstGeom prst="straightConnector1">
            <a:avLst/>
          </a:prstGeom>
          <a:ln>
            <a:solidFill>
              <a:srgbClr val="FFFFFF"/>
            </a:solidFill>
            <a:headEnd type="oval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8689" y="1204241"/>
            <a:ext cx="1018503" cy="369332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DevOps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7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  <p:bldP spid="39" grpId="0" animBg="1"/>
    </p:bld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25108</TotalTime>
  <Words>2164</Words>
  <Application>Microsoft Macintosh PowerPoint</Application>
  <PresentationFormat>On-screen Show (16:9)</PresentationFormat>
  <Paragraphs>553</Paragraphs>
  <Slides>33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3_Office Theme</vt:lpstr>
      <vt:lpstr>Pivotal Main</vt:lpstr>
      <vt:lpstr>1_Pivotal Main</vt:lpstr>
      <vt:lpstr>Pivotal_interim_040113_template_</vt:lpstr>
      <vt:lpstr>1_Pivotal_interim_040113_template_</vt:lpstr>
      <vt:lpstr>2_Pivotal_interim_040113_template_</vt:lpstr>
      <vt:lpstr>5_Office Theme</vt:lpstr>
      <vt:lpstr>6_Office Theme</vt:lpstr>
      <vt:lpstr>PowerPoint Presentation</vt:lpstr>
      <vt:lpstr>PowerPoint Presentation</vt:lpstr>
      <vt:lpstr>PowerPoint Presentation</vt:lpstr>
      <vt:lpstr>12-Factor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 towards new lightweight architectures </vt:lpstr>
      <vt:lpstr>One-Size-Fits-All Methodologies have become an Anti-pattern to the Business</vt:lpstr>
      <vt:lpstr>Agile, Disruptive Companies Use Non-traditional, Modular Approaches to Software Systems</vt:lpstr>
      <vt:lpstr>Microservices are NOT</vt:lpstr>
      <vt:lpstr>PowerPoint Presentation</vt:lpstr>
      <vt:lpstr>Microservice Architecture</vt:lpstr>
      <vt:lpstr>PowerPoint Presentation</vt:lpstr>
      <vt:lpstr>PowerPoint Presentation</vt:lpstr>
      <vt:lpstr>PowerPoint Presentation</vt:lpstr>
      <vt:lpstr>PowerPoint Presentation</vt:lpstr>
      <vt:lpstr>Conway’s Law</vt:lpstr>
      <vt:lpstr>Inverse Conway Maneuver Enable Continuous Delivery</vt:lpstr>
      <vt:lpstr>Enabling Continuous Delivery</vt:lpstr>
      <vt:lpstr>PowerPoint Presentation</vt:lpstr>
      <vt:lpstr>It Takes a Platform</vt:lpstr>
      <vt:lpstr>PowerPoint Presentation</vt:lpstr>
      <vt:lpstr>PowerPoint Presentation</vt:lpstr>
      <vt:lpstr>PowerPoint Presentation</vt:lpstr>
      <vt:lpstr>However… Microservices are Hard</vt:lpstr>
      <vt:lpstr>Challenges of Distributed Systems</vt:lpstr>
      <vt:lpstr>Foundations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Raviteja Appalla</cp:lastModifiedBy>
  <cp:revision>310</cp:revision>
  <dcterms:created xsi:type="dcterms:W3CDTF">2015-10-05T21:15:00Z</dcterms:created>
  <dcterms:modified xsi:type="dcterms:W3CDTF">2017-05-03T05:06:56Z</dcterms:modified>
  <cp:category/>
</cp:coreProperties>
</file>