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2" d="100"/>
          <a:sy n="102" d="100"/>
        </p:scale>
        <p:origin x="-424"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wrap="square"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wrap="square"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9783254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34" name="Shape 134"/>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7" name="Shape 237"/>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Spring Boot is designed to help us build good apps rapidly. A key piece of making this happen is how Boot plugs in its opinions. Boot is not an exclusive concept. There are other opinionated frameworks out there like Play and Dropwizard. Some of these may even leverage Boot under the hood and use features of Boot that are very useful. However, Spring Boot, to it’s credit, makes things trivial for the Developer to say, “No. I don’t agree with you Boot. I know what I’m doing and I’d like to do it my way because I understand my business use case better than you do.” Boot tries to be non-intrusive. i.e. Boot says “Mr Developer, I will only start doing things if you choose not to.” And if the Developer chooses to build his application the way he likes, Boot will happily step aside.</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Boot believes the correct way is the easiest way.</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While, the Spring Framework makes things simple. Spring Boot takes Spring a step further by making the simplest thing the easiest.</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38" name="Shape 23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10</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4" name="Shape 244"/>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45" name="Shape 245"/>
          <p:cNvSpPr txBox="1">
            <a:spLocks noGrp="1"/>
          </p:cNvSpPr>
          <p:nvPr>
            <p:ph type="sldNum" idx="12"/>
          </p:nvPr>
        </p:nvSpPr>
        <p:spPr>
          <a:xfrm>
            <a:off x="3841925" y="8613435"/>
            <a:ext cx="2939143" cy="453421"/>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rgbClr val="000000"/>
                </a:solidFill>
                <a:latin typeface="Calibri"/>
                <a:ea typeface="Calibri"/>
                <a:cs typeface="Calibri"/>
                <a:sym typeface="Calibri"/>
              </a:rPr>
              <a:t>11</a:t>
            </a:fld>
            <a:endParaRPr lang="en-US" sz="1200">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6" name="Shape 256"/>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57" name="Shape 257"/>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12</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43" name="Shape 143"/>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330" name="Shape 3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354" name="Shape 3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364" name="Shape 3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378" name="Shape 3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4" name="Shape 384"/>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85" name="Shape 385"/>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27</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50" name="Shape 150"/>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425" name="Shape 4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Shape 43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431" name="Shape 4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443" name="Shape 4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483" name="Shape 4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489" name="Shape 4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498" name="Shape 4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504" name="Shape 5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511" name="Shape 5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541" name="Shape 5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562" name="Shape 5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Shape 5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570" name="Shape 5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Shape 5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576" name="Shape 5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Shape 5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585" name="Shape 5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Shape 5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596" name="Shape 5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Shape 6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605" name="Shape 6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Shape 61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613" name="Shape 6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Shape 6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626" name="Shape 6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Shape 6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634" name="Shape 6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Shape 6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642" name="Shape 6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Shape 647"/>
          <p:cNvSpPr>
            <a:spLocks noGrp="1" noRot="1" noChangeAspect="1"/>
          </p:cNvSpPr>
          <p:nvPr>
            <p:ph type="sldImg" idx="2"/>
          </p:nvPr>
        </p:nvSpPr>
        <p:spPr>
          <a:xfrm>
            <a:off x="784225" y="685800"/>
            <a:ext cx="5289550" cy="29765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648" name="Shape 648"/>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649" name="Shape 649"/>
          <p:cNvSpPr txBox="1">
            <a:spLocks noGrp="1"/>
          </p:cNvSpPr>
          <p:nvPr>
            <p:ph type="sldNum" idx="12"/>
          </p:nvPr>
        </p:nvSpPr>
        <p:spPr>
          <a:xfrm>
            <a:off x="3884613" y="8685213"/>
            <a:ext cx="2971800" cy="457200"/>
          </a:xfrm>
          <a:prstGeom prst="rect">
            <a:avLst/>
          </a:prstGeom>
          <a:noFill/>
          <a:ln>
            <a:noFill/>
          </a:ln>
        </p:spPr>
        <p:txBody>
          <a:bodyPr wrap="square" lIns="91400" tIns="45700" rIns="91400" bIns="45700" anchor="b" anchorCtr="0">
            <a:noAutofit/>
          </a:bodyPr>
          <a:lstStyle/>
          <a:p>
            <a:pPr marL="0" marR="0" lvl="0" indent="0" algn="r" rtl="0">
              <a:spcBef>
                <a:spcPts val="0"/>
              </a:spcBef>
              <a:spcAft>
                <a:spcPts val="0"/>
              </a:spcAft>
              <a:buSzPct val="25000"/>
              <a:buNone/>
            </a:pPr>
            <a:fld id="{00000000-1234-1234-1234-123412341234}" type="slidenum">
              <a:rPr lang="en-US" sz="1200">
                <a:solidFill>
                  <a:schemeClr val="dk1"/>
                </a:solidFill>
                <a:latin typeface="Calibri"/>
                <a:ea typeface="Calibri"/>
                <a:cs typeface="Calibri"/>
                <a:sym typeface="Calibri"/>
              </a:rPr>
              <a:t>53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Shape 6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a:t>Here’s a proposed UI for displaying the Health Metrics from the Actuator endpoint into PCF’s Apps Manager</a:t>
            </a:r>
          </a:p>
        </p:txBody>
      </p:sp>
      <p:sp>
        <p:nvSpPr>
          <p:cNvPr id="692" name="Shape 6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Shape 6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698" name="Shape 6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0" name="Shape 230"/>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31" name="Shape 231"/>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9</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199" y="342231"/>
            <a:ext cx="6662271" cy="363558"/>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4" name="Shape 14"/>
          <p:cNvSpPr txBox="1">
            <a:spLocks noGrp="1"/>
          </p:cNvSpPr>
          <p:nvPr>
            <p:ph type="body" idx="1"/>
          </p:nvPr>
        </p:nvSpPr>
        <p:spPr>
          <a:xfrm>
            <a:off x="457200" y="1519381"/>
            <a:ext cx="8229600" cy="3075242"/>
          </a:xfrm>
          <a:prstGeom prst="rect">
            <a:avLst/>
          </a:prstGeom>
          <a:noFill/>
          <a:ln>
            <a:noFill/>
          </a:ln>
        </p:spPr>
        <p:txBody>
          <a:bodyPr wrap="square" lIns="91425" tIns="91425" rIns="91425" bIns="91425" anchor="t" anchorCtr="0"/>
          <a:lstStyle>
            <a:lvl1pPr marL="342900" marR="0" lvl="0" indent="-165100" algn="l" rtl="0">
              <a:spcBef>
                <a:spcPts val="560"/>
              </a:spcBef>
              <a:buClr>
                <a:srgbClr val="878787"/>
              </a:buClr>
              <a:buSzPct val="100000"/>
              <a:buFont typeface="Arial"/>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cxnSp>
        <p:nvCxnSpPr>
          <p:cNvPr id="15" name="Shape 15"/>
          <p:cNvCxnSpPr/>
          <p:nvPr/>
        </p:nvCxnSpPr>
        <p:spPr>
          <a:xfrm>
            <a:off x="0" y="952606"/>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ustom Layou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199" y="87914"/>
            <a:ext cx="6662271" cy="857250"/>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1" name="Shape 61"/>
          <p:cNvSpPr txBox="1">
            <a:spLocks noGrp="1"/>
          </p:cNvSpPr>
          <p:nvPr>
            <p:ph type="body" idx="1"/>
          </p:nvPr>
        </p:nvSpPr>
        <p:spPr>
          <a:xfrm>
            <a:off x="457200" y="1519381"/>
            <a:ext cx="8229600" cy="3075242"/>
          </a:xfrm>
          <a:prstGeom prst="rect">
            <a:avLst/>
          </a:prstGeom>
          <a:noFill/>
          <a:ln>
            <a:noFill/>
          </a:ln>
        </p:spPr>
        <p:txBody>
          <a:bodyPr wrap="square" lIns="91425" tIns="91425" rIns="91425" bIns="91425" anchor="t" anchorCtr="0"/>
          <a:lstStyle>
            <a:lvl1pPr marL="0" marR="0" lvl="0" indent="0" algn="l" rtl="0">
              <a:spcBef>
                <a:spcPts val="560"/>
              </a:spcBef>
              <a:buClr>
                <a:srgbClr val="878787"/>
              </a:buClr>
              <a:buFont typeface="Arial"/>
              <a:buNone/>
              <a:defRPr sz="28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480"/>
              </a:spcBef>
              <a:buClr>
                <a:srgbClr val="878787"/>
              </a:buClr>
              <a:buFont typeface="Arial"/>
              <a:buNone/>
              <a:defRPr sz="24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cxnSp>
        <p:nvCxnSpPr>
          <p:cNvPr id="62" name="Shape 62"/>
          <p:cNvCxnSpPr/>
          <p:nvPr/>
        </p:nvCxnSpPr>
        <p:spPr>
          <a:xfrm>
            <a:off x="0" y="952606"/>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199" y="342231"/>
            <a:ext cx="6662271" cy="363558"/>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5" name="Shape 65"/>
          <p:cNvSpPr txBox="1">
            <a:spLocks noGrp="1"/>
          </p:cNvSpPr>
          <p:nvPr>
            <p:ph type="body" idx="1"/>
          </p:nvPr>
        </p:nvSpPr>
        <p:spPr>
          <a:xfrm>
            <a:off x="457200" y="1200151"/>
            <a:ext cx="4038600" cy="3394472"/>
          </a:xfrm>
          <a:prstGeom prst="rect">
            <a:avLst/>
          </a:prstGeom>
          <a:noFill/>
          <a:ln>
            <a:noFill/>
          </a:ln>
        </p:spPr>
        <p:txBody>
          <a:bodyPr wrap="square" lIns="91425" tIns="91425" rIns="91425" bIns="91425" anchor="t" anchorCtr="0"/>
          <a:lstStyle>
            <a:lvl1pPr marL="342900" marR="0" lvl="0" indent="-19050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1pPr>
            <a:lvl2pPr marL="742950" marR="0" lvl="1" indent="-15875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2pPr>
            <a:lvl3pPr marL="1143000" marR="0" lvl="2"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3pPr>
            <a:lvl4pPr marL="1600200" marR="0" lvl="3" indent="-127000" algn="l" rtl="0">
              <a:spcBef>
                <a:spcPts val="320"/>
              </a:spcBef>
              <a:buClr>
                <a:srgbClr val="878787"/>
              </a:buClr>
              <a:buSzPct val="100000"/>
              <a:buFont typeface="Arial"/>
              <a:buChar char="–"/>
              <a:defRPr sz="1600" b="0" i="0" u="none" strike="noStrike" cap="none">
                <a:solidFill>
                  <a:srgbClr val="878787"/>
                </a:solidFill>
                <a:latin typeface="Source Sans Pro"/>
                <a:ea typeface="Source Sans Pro"/>
                <a:cs typeface="Source Sans Pro"/>
                <a:sym typeface="Source Sans Pro"/>
              </a:defRPr>
            </a:lvl4pPr>
            <a:lvl5pPr marL="2057400" marR="0" lvl="4" indent="-127000" algn="l" rtl="0">
              <a:spcBef>
                <a:spcPts val="320"/>
              </a:spcBef>
              <a:buClr>
                <a:srgbClr val="878787"/>
              </a:buClr>
              <a:buSzPct val="100000"/>
              <a:buFont typeface="Arial"/>
              <a:buChar char="»"/>
              <a:defRPr sz="1600" b="0" i="0" u="none" strike="noStrike" cap="none">
                <a:solidFill>
                  <a:srgbClr val="878787"/>
                </a:solidFill>
                <a:latin typeface="Source Sans Pro"/>
                <a:ea typeface="Source Sans Pro"/>
                <a:cs typeface="Source Sans Pro"/>
                <a:sym typeface="Source Sans Pro"/>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6" name="Shape 66"/>
          <p:cNvSpPr txBox="1">
            <a:spLocks noGrp="1"/>
          </p:cNvSpPr>
          <p:nvPr>
            <p:ph type="body" idx="2"/>
          </p:nvPr>
        </p:nvSpPr>
        <p:spPr>
          <a:xfrm>
            <a:off x="4648200" y="1200151"/>
            <a:ext cx="4038600" cy="3394472"/>
          </a:xfrm>
          <a:prstGeom prst="rect">
            <a:avLst/>
          </a:prstGeom>
          <a:noFill/>
          <a:ln>
            <a:noFill/>
          </a:ln>
        </p:spPr>
        <p:txBody>
          <a:bodyPr wrap="square" lIns="91425" tIns="91425" rIns="91425" bIns="91425" anchor="t" anchorCtr="0"/>
          <a:lstStyle>
            <a:lvl1pPr marL="342900" marR="0" lvl="0" indent="-19050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1pPr>
            <a:lvl2pPr marL="742950" marR="0" lvl="1" indent="-15875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2pPr>
            <a:lvl3pPr marL="1143000" marR="0" lvl="2"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3pPr>
            <a:lvl4pPr marL="1600200" marR="0" lvl="3" indent="-127000" algn="l" rtl="0">
              <a:spcBef>
                <a:spcPts val="320"/>
              </a:spcBef>
              <a:buClr>
                <a:srgbClr val="878787"/>
              </a:buClr>
              <a:buSzPct val="100000"/>
              <a:buFont typeface="Arial"/>
              <a:buChar char="–"/>
              <a:defRPr sz="1600" b="0" i="0" u="none" strike="noStrike" cap="none">
                <a:solidFill>
                  <a:srgbClr val="878787"/>
                </a:solidFill>
                <a:latin typeface="Source Sans Pro"/>
                <a:ea typeface="Source Sans Pro"/>
                <a:cs typeface="Source Sans Pro"/>
                <a:sym typeface="Source Sans Pro"/>
              </a:defRPr>
            </a:lvl4pPr>
            <a:lvl5pPr marL="2057400" marR="0" lvl="4" indent="-127000" algn="l" rtl="0">
              <a:spcBef>
                <a:spcPts val="320"/>
              </a:spcBef>
              <a:buClr>
                <a:srgbClr val="878787"/>
              </a:buClr>
              <a:buSzPct val="100000"/>
              <a:buFont typeface="Arial"/>
              <a:buChar char="»"/>
              <a:defRPr sz="1600" b="0" i="0" u="none" strike="noStrike" cap="none">
                <a:solidFill>
                  <a:srgbClr val="878787"/>
                </a:solidFill>
                <a:latin typeface="Source Sans Pro"/>
                <a:ea typeface="Source Sans Pro"/>
                <a:cs typeface="Source Sans Pro"/>
                <a:sym typeface="Source Sans Pro"/>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9pPr>
          </a:lstStyle>
          <a:p>
            <a:endParaRPr/>
          </a:p>
        </p:txBody>
      </p:sp>
      <p:cxnSp>
        <p:nvCxnSpPr>
          <p:cNvPr id="67" name="Shape 67"/>
          <p:cNvCxnSpPr/>
          <p:nvPr/>
        </p:nvCxnSpPr>
        <p:spPr>
          <a:xfrm>
            <a:off x="0" y="952606"/>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wo Content">
    <p:spTree>
      <p:nvGrpSpPr>
        <p:cNvPr id="1" name="Shape 68"/>
        <p:cNvGrpSpPr/>
        <p:nvPr/>
      </p:nvGrpSpPr>
      <p:grpSpPr>
        <a:xfrm>
          <a:off x="0" y="0"/>
          <a:ext cx="0" cy="0"/>
          <a:chOff x="0" y="0"/>
          <a:chExt cx="0" cy="0"/>
        </a:xfrm>
      </p:grpSpPr>
      <p:sp>
        <p:nvSpPr>
          <p:cNvPr id="69" name="Shape 69"/>
          <p:cNvSpPr/>
          <p:nvPr/>
        </p:nvSpPr>
        <p:spPr>
          <a:xfrm>
            <a:off x="-7471" y="-52294"/>
            <a:ext cx="9218706" cy="5210736"/>
          </a:xfrm>
          <a:prstGeom prst="rect">
            <a:avLst/>
          </a:prstGeom>
          <a:solidFill>
            <a:schemeClr val="dk2"/>
          </a:solidFill>
          <a:ln>
            <a:noFill/>
          </a:ln>
          <a:effectLst>
            <a:outerShdw blurRad="40000" dist="20000" dir="5400000" rotWithShape="0">
              <a:srgbClr val="000000">
                <a:alpha val="37647"/>
              </a:srgbClr>
            </a:outerShdw>
          </a:effectLst>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70" name="Shape 70"/>
          <p:cNvSpPr/>
          <p:nvPr/>
        </p:nvSpPr>
        <p:spPr>
          <a:xfrm>
            <a:off x="4495799" y="948765"/>
            <a:ext cx="4722907" cy="4258235"/>
          </a:xfrm>
          <a:prstGeom prst="rect">
            <a:avLst/>
          </a:prstGeom>
          <a:solidFill>
            <a:schemeClr val="accent1"/>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71" name="Shape 71"/>
          <p:cNvSpPr txBox="1">
            <a:spLocks noGrp="1"/>
          </p:cNvSpPr>
          <p:nvPr>
            <p:ph type="title"/>
          </p:nvPr>
        </p:nvSpPr>
        <p:spPr>
          <a:xfrm>
            <a:off x="231588" y="318403"/>
            <a:ext cx="8538884" cy="363558"/>
          </a:xfrm>
          <a:prstGeom prst="rect">
            <a:avLst/>
          </a:prstGeom>
          <a:noFill/>
          <a:ln>
            <a:noFill/>
          </a:ln>
        </p:spPr>
        <p:txBody>
          <a:bodyPr wrap="square" lIns="91425" tIns="91425" rIns="91425" bIns="91425" anchor="ctr" anchorCtr="0"/>
          <a:lstStyle>
            <a:lvl1pPr marL="0" marR="0" lvl="0" indent="0" algn="l" rtl="0">
              <a:spcBef>
                <a:spcPts val="0"/>
              </a:spcBef>
              <a:buClr>
                <a:schemeClr val="lt1"/>
              </a:buClr>
              <a:buFont typeface="Source Sans Pro"/>
              <a:buNone/>
              <a:defRPr sz="2800" b="1" i="0" u="none" strike="noStrike" cap="none">
                <a:solidFill>
                  <a:schemeClr val="l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2" name="Shape 72"/>
          <p:cNvSpPr txBox="1">
            <a:spLocks noGrp="1"/>
          </p:cNvSpPr>
          <p:nvPr>
            <p:ph type="body" idx="1"/>
          </p:nvPr>
        </p:nvSpPr>
        <p:spPr>
          <a:xfrm>
            <a:off x="4728882" y="1192686"/>
            <a:ext cx="3957918" cy="3394472"/>
          </a:xfrm>
          <a:prstGeom prst="rect">
            <a:avLst/>
          </a:prstGeom>
          <a:noFill/>
          <a:ln>
            <a:noFill/>
          </a:ln>
        </p:spPr>
        <p:txBody>
          <a:bodyPr wrap="square" lIns="91425" tIns="91425" rIns="91425" bIns="91425" anchor="t" anchorCtr="0"/>
          <a:lstStyle>
            <a:lvl1pPr marL="285750" marR="0" lvl="0" indent="-184150" algn="l" rtl="0">
              <a:spcBef>
                <a:spcPts val="320"/>
              </a:spcBef>
              <a:spcAft>
                <a:spcPts val="600"/>
              </a:spcAft>
              <a:buClr>
                <a:schemeClr val="lt1"/>
              </a:buClr>
              <a:buSzPct val="100000"/>
              <a:buFont typeface="Arial"/>
              <a:buChar char="•"/>
              <a:defRPr sz="1600" b="0" i="0" u="none" strike="noStrike" cap="none">
                <a:solidFill>
                  <a:schemeClr val="lt1"/>
                </a:solidFill>
                <a:latin typeface="Source Sans Pro"/>
                <a:ea typeface="Source Sans Pro"/>
                <a:cs typeface="Source Sans Pro"/>
                <a:sym typeface="Source Sans Pro"/>
              </a:defRPr>
            </a:lvl1pPr>
            <a:lvl2pPr marL="457200" marR="0" lvl="1" indent="0" algn="l" rtl="0">
              <a:spcBef>
                <a:spcPts val="320"/>
              </a:spcBef>
              <a:buClr>
                <a:srgbClr val="878787"/>
              </a:buClr>
              <a:buFont typeface="Arial"/>
              <a:buNone/>
              <a:defRPr sz="16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80"/>
              </a:spcBef>
              <a:buClr>
                <a:srgbClr val="878787"/>
              </a:buClr>
              <a:buFont typeface="Arial"/>
              <a:buNone/>
              <a:defRPr sz="14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73" name="Shape 73"/>
          <p:cNvSpPr>
            <a:spLocks noGrp="1"/>
          </p:cNvSpPr>
          <p:nvPr>
            <p:ph type="pic" idx="2"/>
          </p:nvPr>
        </p:nvSpPr>
        <p:spPr>
          <a:xfrm>
            <a:off x="0" y="956796"/>
            <a:ext cx="4495800" cy="4250204"/>
          </a:xfrm>
          <a:prstGeom prst="rect">
            <a:avLst/>
          </a:prstGeom>
          <a:noFill/>
          <a:ln>
            <a:noFill/>
          </a:ln>
        </p:spPr>
        <p:txBody>
          <a:bodyPr wrap="square" lIns="91425" tIns="91425" rIns="91425" bIns="91425" anchor="t" anchorCtr="0"/>
          <a:lstStyle>
            <a:lvl1pPr marL="342900" marR="0" lvl="0" indent="-165100" algn="l" rtl="0">
              <a:spcBef>
                <a:spcPts val="560"/>
              </a:spcBef>
              <a:buClr>
                <a:srgbClr val="878787"/>
              </a:buClr>
              <a:buSzPct val="100000"/>
              <a:buFont typeface="Arial"/>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Two Conten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199" y="342231"/>
            <a:ext cx="6662271" cy="363558"/>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a:off x="457200" y="1200151"/>
            <a:ext cx="4038600" cy="3394472"/>
          </a:xfrm>
          <a:prstGeom prst="rect">
            <a:avLst/>
          </a:prstGeom>
          <a:noFill/>
          <a:ln>
            <a:noFill/>
          </a:ln>
        </p:spPr>
        <p:txBody>
          <a:bodyPr wrap="square" lIns="91425" tIns="91425" rIns="91425" bIns="91425" anchor="t" anchorCtr="0"/>
          <a:lstStyle>
            <a:lvl1pPr marL="0" marR="0" lvl="0" indent="0" algn="l" rtl="0">
              <a:spcBef>
                <a:spcPts val="320"/>
              </a:spcBef>
              <a:spcAft>
                <a:spcPts val="600"/>
              </a:spcAft>
              <a:buClr>
                <a:srgbClr val="878787"/>
              </a:buClr>
              <a:buFont typeface="Arial"/>
              <a:buNone/>
              <a:defRPr sz="16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320"/>
              </a:spcBef>
              <a:buClr>
                <a:srgbClr val="878787"/>
              </a:buClr>
              <a:buFont typeface="Arial"/>
              <a:buNone/>
              <a:defRPr sz="16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80"/>
              </a:spcBef>
              <a:buClr>
                <a:srgbClr val="878787"/>
              </a:buClr>
              <a:buFont typeface="Arial"/>
              <a:buNone/>
              <a:defRPr sz="14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77" name="Shape 77"/>
          <p:cNvSpPr txBox="1">
            <a:spLocks noGrp="1"/>
          </p:cNvSpPr>
          <p:nvPr>
            <p:ph type="body" idx="2"/>
          </p:nvPr>
        </p:nvSpPr>
        <p:spPr>
          <a:xfrm>
            <a:off x="4662394" y="3832344"/>
            <a:ext cx="4070350" cy="665162"/>
          </a:xfrm>
          <a:prstGeom prst="rect">
            <a:avLst/>
          </a:prstGeom>
          <a:noFill/>
          <a:ln>
            <a:noFill/>
          </a:ln>
        </p:spPr>
        <p:txBody>
          <a:bodyPr wrap="square" lIns="91425" tIns="91425" rIns="91425" bIns="91425" anchor="t" anchorCtr="0"/>
          <a:lstStyle>
            <a:lvl1pPr marL="0" marR="0" lvl="0" indent="0" algn="l" rtl="0">
              <a:spcBef>
                <a:spcPts val="220"/>
              </a:spcBef>
              <a:buClr>
                <a:srgbClr val="BFBFBF"/>
              </a:buClr>
              <a:buFont typeface="Arial"/>
              <a:buNone/>
              <a:defRPr sz="1100" b="0" i="1" u="none" strike="noStrike" cap="none">
                <a:solidFill>
                  <a:srgbClr val="BFBFBF"/>
                </a:solidFill>
                <a:latin typeface="Source Sans Pro"/>
                <a:ea typeface="Source Sans Pro"/>
                <a:cs typeface="Source Sans Pro"/>
                <a:sym typeface="Source Sans Pro"/>
              </a:defRPr>
            </a:lvl1pPr>
            <a:lvl2pPr marL="457200" marR="0" lvl="1"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20"/>
              </a:spcBef>
              <a:buClr>
                <a:srgbClr val="878787"/>
              </a:buClr>
              <a:buFont typeface="Arial"/>
              <a:buNone/>
              <a:defRPr sz="11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210"/>
              </a:spcBef>
              <a:buClr>
                <a:srgbClr val="878787"/>
              </a:buClr>
              <a:buFont typeface="Arial"/>
              <a:buNone/>
              <a:defRPr sz="105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210"/>
              </a:spcBef>
              <a:buClr>
                <a:srgbClr val="878787"/>
              </a:buClr>
              <a:buFont typeface="Arial"/>
              <a:buNone/>
              <a:defRPr sz="105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78" name="Shape 78"/>
          <p:cNvSpPr>
            <a:spLocks noGrp="1"/>
          </p:cNvSpPr>
          <p:nvPr>
            <p:ph type="pic" idx="3"/>
          </p:nvPr>
        </p:nvSpPr>
        <p:spPr>
          <a:xfrm>
            <a:off x="4662488" y="1200150"/>
            <a:ext cx="4070350" cy="2430556"/>
          </a:xfrm>
          <a:prstGeom prst="rect">
            <a:avLst/>
          </a:prstGeom>
          <a:noFill/>
          <a:ln>
            <a:noFill/>
          </a:ln>
        </p:spPr>
        <p:txBody>
          <a:bodyPr wrap="square" lIns="91425" tIns="91425" rIns="91425" bIns="91425" anchor="t" anchorCtr="0"/>
          <a:lstStyle>
            <a:lvl1pPr marL="342900" marR="0" lvl="0" indent="-165100" algn="l" rtl="0">
              <a:spcBef>
                <a:spcPts val="560"/>
              </a:spcBef>
              <a:buClr>
                <a:srgbClr val="878787"/>
              </a:buClr>
              <a:buSzPct val="100000"/>
              <a:buFont typeface="Arial"/>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cxnSp>
        <p:nvCxnSpPr>
          <p:cNvPr id="79" name="Shape 79"/>
          <p:cNvCxnSpPr/>
          <p:nvPr/>
        </p:nvCxnSpPr>
        <p:spPr>
          <a:xfrm>
            <a:off x="0" y="952606"/>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57199" y="342231"/>
            <a:ext cx="6662271" cy="363558"/>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2" name="Shape 82"/>
          <p:cNvSpPr txBox="1">
            <a:spLocks noGrp="1"/>
          </p:cNvSpPr>
          <p:nvPr>
            <p:ph type="body" idx="1"/>
          </p:nvPr>
        </p:nvSpPr>
        <p:spPr>
          <a:xfrm>
            <a:off x="457200" y="1151335"/>
            <a:ext cx="4040188" cy="753600"/>
          </a:xfrm>
          <a:prstGeom prst="rect">
            <a:avLst/>
          </a:prstGeom>
          <a:noFill/>
          <a:ln>
            <a:noFill/>
          </a:ln>
        </p:spPr>
        <p:txBody>
          <a:bodyPr wrap="square" lIns="91425" tIns="91425" rIns="91425" bIns="91425" anchor="b" anchorCtr="0"/>
          <a:lstStyle>
            <a:lvl1pPr marL="0" marR="0" lvl="0" indent="0" algn="l" rtl="0">
              <a:spcBef>
                <a:spcPts val="480"/>
              </a:spcBef>
              <a:buClr>
                <a:srgbClr val="878787"/>
              </a:buClr>
              <a:buFont typeface="Arial"/>
              <a:buNone/>
              <a:defRPr sz="2400" b="1" i="0" u="none" strike="noStrike" cap="none">
                <a:solidFill>
                  <a:srgbClr val="878787"/>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1" i="0" u="none" strike="noStrike" cap="none">
                <a:solidFill>
                  <a:srgbClr val="878787"/>
                </a:solidFill>
                <a:latin typeface="Source Sans Pro"/>
                <a:ea typeface="Source Sans Pro"/>
                <a:cs typeface="Source Sans Pro"/>
                <a:sym typeface="Source Sans Pro"/>
              </a:defRPr>
            </a:lvl2pPr>
            <a:lvl3pPr marL="914400" marR="0" lvl="2" indent="0" algn="l" rtl="0">
              <a:spcBef>
                <a:spcPts val="360"/>
              </a:spcBef>
              <a:buClr>
                <a:srgbClr val="878787"/>
              </a:buClr>
              <a:buFont typeface="Arial"/>
              <a:buNone/>
              <a:defRPr sz="1800" b="1" i="0" u="none" strike="noStrike" cap="none">
                <a:solidFill>
                  <a:srgbClr val="878787"/>
                </a:solidFill>
                <a:latin typeface="Source Sans Pro"/>
                <a:ea typeface="Source Sans Pro"/>
                <a:cs typeface="Source Sans Pro"/>
                <a:sym typeface="Source Sans Pro"/>
              </a:defRPr>
            </a:lvl3pPr>
            <a:lvl4pPr marL="1371600" marR="0" lvl="3"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4pPr>
            <a:lvl5pPr marL="1828800" marR="0" lvl="4"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5pPr>
            <a:lvl6pPr marL="2286000" marR="0" lvl="5"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83" name="Shape 83"/>
          <p:cNvSpPr txBox="1">
            <a:spLocks noGrp="1"/>
          </p:cNvSpPr>
          <p:nvPr>
            <p:ph type="body" idx="2"/>
          </p:nvPr>
        </p:nvSpPr>
        <p:spPr>
          <a:xfrm>
            <a:off x="457200" y="2016580"/>
            <a:ext cx="4040188" cy="2578042"/>
          </a:xfrm>
          <a:prstGeom prst="rect">
            <a:avLst/>
          </a:prstGeom>
          <a:noFill/>
          <a:ln>
            <a:noFill/>
          </a:ln>
        </p:spPr>
        <p:txBody>
          <a:bodyPr wrap="square" lIns="91425" tIns="91425" rIns="91425" bIns="91425" anchor="t" anchorCtr="0"/>
          <a:lstStyle>
            <a:lvl1pPr marL="342900" marR="0" lvl="0" indent="-2159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1pPr>
            <a:lvl2pPr marL="742950" marR="0" lvl="1" indent="-15875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4pPr>
            <a:lvl5pPr marL="2057400" marR="0" lvl="4"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9pPr>
          </a:lstStyle>
          <a:p>
            <a:endParaRPr/>
          </a:p>
        </p:txBody>
      </p:sp>
      <p:sp>
        <p:nvSpPr>
          <p:cNvPr id="84" name="Shape 84"/>
          <p:cNvSpPr txBox="1">
            <a:spLocks noGrp="1"/>
          </p:cNvSpPr>
          <p:nvPr>
            <p:ph type="body" idx="3"/>
          </p:nvPr>
        </p:nvSpPr>
        <p:spPr>
          <a:xfrm>
            <a:off x="4645026" y="1151335"/>
            <a:ext cx="4041775" cy="753600"/>
          </a:xfrm>
          <a:prstGeom prst="rect">
            <a:avLst/>
          </a:prstGeom>
          <a:noFill/>
          <a:ln>
            <a:noFill/>
          </a:ln>
        </p:spPr>
        <p:txBody>
          <a:bodyPr wrap="square" lIns="91425" tIns="91425" rIns="91425" bIns="91425" anchor="b" anchorCtr="0"/>
          <a:lstStyle>
            <a:lvl1pPr marL="0" marR="0" lvl="0" indent="0" algn="l" rtl="0">
              <a:spcBef>
                <a:spcPts val="480"/>
              </a:spcBef>
              <a:buClr>
                <a:srgbClr val="878787"/>
              </a:buClr>
              <a:buFont typeface="Arial"/>
              <a:buNone/>
              <a:defRPr sz="2400" b="1" i="0" u="none" strike="noStrike" cap="none">
                <a:solidFill>
                  <a:srgbClr val="878787"/>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1" i="0" u="none" strike="noStrike" cap="none">
                <a:solidFill>
                  <a:srgbClr val="878787"/>
                </a:solidFill>
                <a:latin typeface="Source Sans Pro"/>
                <a:ea typeface="Source Sans Pro"/>
                <a:cs typeface="Source Sans Pro"/>
                <a:sym typeface="Source Sans Pro"/>
              </a:defRPr>
            </a:lvl2pPr>
            <a:lvl3pPr marL="914400" marR="0" lvl="2" indent="0" algn="l" rtl="0">
              <a:spcBef>
                <a:spcPts val="360"/>
              </a:spcBef>
              <a:buClr>
                <a:srgbClr val="878787"/>
              </a:buClr>
              <a:buFont typeface="Arial"/>
              <a:buNone/>
              <a:defRPr sz="1800" b="1" i="0" u="none" strike="noStrike" cap="none">
                <a:solidFill>
                  <a:srgbClr val="878787"/>
                </a:solidFill>
                <a:latin typeface="Source Sans Pro"/>
                <a:ea typeface="Source Sans Pro"/>
                <a:cs typeface="Source Sans Pro"/>
                <a:sym typeface="Source Sans Pro"/>
              </a:defRPr>
            </a:lvl3pPr>
            <a:lvl4pPr marL="1371600" marR="0" lvl="3"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4pPr>
            <a:lvl5pPr marL="1828800" marR="0" lvl="4"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5pPr>
            <a:lvl6pPr marL="2286000" marR="0" lvl="5"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85" name="Shape 85"/>
          <p:cNvSpPr txBox="1">
            <a:spLocks noGrp="1"/>
          </p:cNvSpPr>
          <p:nvPr>
            <p:ph type="body" idx="4"/>
          </p:nvPr>
        </p:nvSpPr>
        <p:spPr>
          <a:xfrm>
            <a:off x="4645026" y="2016580"/>
            <a:ext cx="4041775" cy="2578042"/>
          </a:xfrm>
          <a:prstGeom prst="rect">
            <a:avLst/>
          </a:prstGeom>
          <a:noFill/>
          <a:ln>
            <a:noFill/>
          </a:ln>
        </p:spPr>
        <p:txBody>
          <a:bodyPr wrap="square" lIns="91425" tIns="91425" rIns="91425" bIns="91425" anchor="t" anchorCtr="0"/>
          <a:lstStyle>
            <a:lvl1pPr marL="342900" marR="0" lvl="0" indent="-2159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1pPr>
            <a:lvl2pPr marL="742950" marR="0" lvl="1" indent="-15875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4pPr>
            <a:lvl5pPr marL="2057400" marR="0" lvl="4"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9pPr>
          </a:lstStyle>
          <a:p>
            <a:endParaRPr/>
          </a:p>
        </p:txBody>
      </p:sp>
      <p:cxnSp>
        <p:nvCxnSpPr>
          <p:cNvPr id="86" name="Shape 86"/>
          <p:cNvCxnSpPr/>
          <p:nvPr/>
        </p:nvCxnSpPr>
        <p:spPr>
          <a:xfrm>
            <a:off x="0" y="952606"/>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Shape 87"/>
        <p:cNvGrpSpPr/>
        <p:nvPr/>
      </p:nvGrpSpPr>
      <p:grpSpPr>
        <a:xfrm>
          <a:off x="0" y="0"/>
          <a:ext cx="0" cy="0"/>
          <a:chOff x="0" y="0"/>
          <a:chExt cx="0" cy="0"/>
        </a:xfrm>
      </p:grpSpPr>
      <p:sp>
        <p:nvSpPr>
          <p:cNvPr id="88" name="Shape 88"/>
          <p:cNvSpPr/>
          <p:nvPr/>
        </p:nvSpPr>
        <p:spPr>
          <a:xfrm>
            <a:off x="0" y="0"/>
            <a:ext cx="9144000" cy="5143500"/>
          </a:xfrm>
          <a:prstGeom prst="rect">
            <a:avLst/>
          </a:prstGeom>
          <a:solidFill>
            <a:schemeClr val="dk2"/>
          </a:solidFill>
          <a:ln>
            <a:noFill/>
          </a:ln>
          <a:effectLst>
            <a:outerShdw blurRad="40000" dist="20000" dir="5400000" rotWithShape="0">
              <a:srgbClr val="000000">
                <a:alpha val="37647"/>
              </a:srgbClr>
            </a:outerShdw>
          </a:effectLst>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89" name="Shape 89"/>
          <p:cNvSpPr txBox="1">
            <a:spLocks noGrp="1"/>
          </p:cNvSpPr>
          <p:nvPr>
            <p:ph type="title"/>
          </p:nvPr>
        </p:nvSpPr>
        <p:spPr>
          <a:xfrm>
            <a:off x="0" y="373780"/>
            <a:ext cx="9144000" cy="300461"/>
          </a:xfrm>
          <a:prstGeom prst="rect">
            <a:avLst/>
          </a:prstGeom>
          <a:noFill/>
          <a:ln>
            <a:noFill/>
          </a:ln>
        </p:spPr>
        <p:txBody>
          <a:bodyPr wrap="square" lIns="91425" tIns="91425" rIns="91425" bIns="91425" anchor="ctr" anchorCtr="0"/>
          <a:lstStyle>
            <a:lvl1pPr marL="0" marR="0" lvl="0" indent="0" algn="ctr" rtl="0">
              <a:spcBef>
                <a:spcPts val="0"/>
              </a:spcBef>
              <a:buClr>
                <a:schemeClr val="accent1"/>
              </a:buClr>
              <a:buFont typeface="Source Sans Pro"/>
              <a:buNone/>
              <a:defRPr sz="1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0" name="Shape 90"/>
          <p:cNvSpPr txBox="1">
            <a:spLocks noGrp="1"/>
          </p:cNvSpPr>
          <p:nvPr>
            <p:ph type="body" idx="1"/>
          </p:nvPr>
        </p:nvSpPr>
        <p:spPr>
          <a:xfrm>
            <a:off x="1042147" y="1770529"/>
            <a:ext cx="7059706" cy="1377484"/>
          </a:xfrm>
          <a:prstGeom prst="rect">
            <a:avLst/>
          </a:prstGeom>
          <a:noFill/>
          <a:ln>
            <a:noFill/>
          </a:ln>
        </p:spPr>
        <p:txBody>
          <a:bodyPr wrap="square" lIns="91425" tIns="91425" rIns="91425" bIns="91425" anchor="t" anchorCtr="0"/>
          <a:lstStyle>
            <a:lvl1pPr marL="0" marR="0" lvl="0" indent="0" algn="ctr" rtl="0">
              <a:spcBef>
                <a:spcPts val="560"/>
              </a:spcBef>
              <a:buClr>
                <a:srgbClr val="FFFFFF"/>
              </a:buClr>
              <a:buFont typeface="Arial"/>
              <a:buNone/>
              <a:defRPr sz="2800" b="0" i="0" u="none" strike="noStrike" cap="none">
                <a:solidFill>
                  <a:srgbClr val="FFFFFF"/>
                </a:solidFill>
                <a:latin typeface="Source Sans Pro"/>
                <a:ea typeface="Source Sans Pro"/>
                <a:cs typeface="Source Sans Pro"/>
                <a:sym typeface="Source Sans Pro"/>
              </a:defRPr>
            </a:lvl1pPr>
            <a:lvl2pPr marL="457200" marR="0" lvl="1" indent="0" algn="ctr" rtl="0">
              <a:spcBef>
                <a:spcPts val="480"/>
              </a:spcBef>
              <a:buClr>
                <a:srgbClr val="878787"/>
              </a:buClr>
              <a:buFont typeface="Arial"/>
              <a:buNone/>
              <a:defRPr sz="2400" b="0" i="0" u="none" strike="noStrike" cap="none">
                <a:solidFill>
                  <a:srgbClr val="878787"/>
                </a:solidFill>
                <a:latin typeface="Source Sans Pro"/>
                <a:ea typeface="Source Sans Pro"/>
                <a:cs typeface="Source Sans Pro"/>
                <a:sym typeface="Source Sans Pro"/>
              </a:defRPr>
            </a:lvl2pPr>
            <a:lvl3pPr marL="914400" marR="0" lvl="2" indent="0" algn="ctr"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ctr"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4pPr>
            <a:lvl5pPr marL="1828800" marR="0" lvl="4" indent="0" algn="ctr"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pic>
        <p:nvPicPr>
          <p:cNvPr id="91" name="Shape 91" descr="Pattern1.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92"/>
        <p:cNvGrpSpPr/>
        <p:nvPr/>
      </p:nvGrpSpPr>
      <p:grpSpPr>
        <a:xfrm>
          <a:off x="0" y="0"/>
          <a:ext cx="0" cy="0"/>
          <a:chOff x="0" y="0"/>
          <a:chExt cx="0" cy="0"/>
        </a:xfrm>
      </p:grpSpPr>
      <p:sp>
        <p:nvSpPr>
          <p:cNvPr id="93" name="Shape 93"/>
          <p:cNvSpPr/>
          <p:nvPr/>
        </p:nvSpPr>
        <p:spPr>
          <a:xfrm>
            <a:off x="-67234" y="-126999"/>
            <a:ext cx="9226176" cy="5285441"/>
          </a:xfrm>
          <a:prstGeom prst="rect">
            <a:avLst/>
          </a:prstGeom>
          <a:solidFill>
            <a:srgbClr val="97ACB5"/>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accent3"/>
              </a:solidFill>
              <a:latin typeface="Source Sans Pro"/>
              <a:ea typeface="Source Sans Pro"/>
              <a:cs typeface="Source Sans Pro"/>
              <a:sym typeface="Source Sans Pro"/>
            </a:endParaRPr>
          </a:p>
        </p:txBody>
      </p:sp>
      <p:sp>
        <p:nvSpPr>
          <p:cNvPr id="94" name="Shape 94"/>
          <p:cNvSpPr txBox="1">
            <a:spLocks noGrp="1"/>
          </p:cNvSpPr>
          <p:nvPr>
            <p:ph type="title"/>
          </p:nvPr>
        </p:nvSpPr>
        <p:spPr>
          <a:xfrm>
            <a:off x="239056" y="465167"/>
            <a:ext cx="8516471" cy="376792"/>
          </a:xfrm>
          <a:prstGeom prst="rect">
            <a:avLst/>
          </a:prstGeom>
          <a:noFill/>
          <a:ln>
            <a:noFill/>
          </a:ln>
        </p:spPr>
        <p:txBody>
          <a:bodyPr wrap="square" lIns="91425" tIns="91425" rIns="91425" bIns="91425" anchor="b" anchorCtr="0"/>
          <a:lstStyle>
            <a:lvl1pPr marL="0" marR="0" lvl="0" indent="0" algn="l" rtl="0">
              <a:spcBef>
                <a:spcPts val="0"/>
              </a:spcBef>
              <a:buClr>
                <a:srgbClr val="FFFFFF"/>
              </a:buClr>
              <a:buFont typeface="Source Sans Pro"/>
              <a:buNone/>
              <a:defRPr sz="2800" b="0" i="0" u="none" strike="noStrike" cap="none">
                <a:solidFill>
                  <a:srgbClr val="FFFFFF"/>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5" name="Shape 95"/>
          <p:cNvSpPr>
            <a:spLocks noGrp="1"/>
          </p:cNvSpPr>
          <p:nvPr>
            <p:ph type="pic" idx="2"/>
          </p:nvPr>
        </p:nvSpPr>
        <p:spPr>
          <a:xfrm>
            <a:off x="-82176" y="1105647"/>
            <a:ext cx="9226176" cy="4037853"/>
          </a:xfrm>
          <a:prstGeom prst="rect">
            <a:avLst/>
          </a:prstGeom>
          <a:noFill/>
          <a:ln>
            <a:noFill/>
          </a:ln>
        </p:spPr>
        <p:txBody>
          <a:bodyPr wrap="square" lIns="91425" tIns="91425" rIns="91425" bIns="91425" anchor="t" anchorCtr="0"/>
          <a:lstStyle>
            <a:lvl1pPr marL="0" marR="0" lvl="0" indent="0" algn="l" rtl="0">
              <a:spcBef>
                <a:spcPts val="640"/>
              </a:spcBef>
              <a:buClr>
                <a:srgbClr val="878787"/>
              </a:buClr>
              <a:buFont typeface="Arial"/>
              <a:buNone/>
              <a:defRPr sz="32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560"/>
              </a:spcBef>
              <a:buClr>
                <a:srgbClr val="878787"/>
              </a:buClr>
              <a:buFont typeface="Arial"/>
              <a:buNone/>
              <a:defRPr sz="28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80"/>
              </a:spcBef>
              <a:buClr>
                <a:srgbClr val="878787"/>
              </a:buClr>
              <a:buFont typeface="Arial"/>
              <a:buNone/>
              <a:defRPr sz="24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5pPr>
            <a:lvl6pPr marL="2286000" marR="0" lvl="5"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96" name="Shape 96"/>
          <p:cNvSpPr txBox="1">
            <a:spLocks noGrp="1"/>
          </p:cNvSpPr>
          <p:nvPr>
            <p:ph type="body" idx="1"/>
          </p:nvPr>
        </p:nvSpPr>
        <p:spPr>
          <a:xfrm>
            <a:off x="239056" y="157381"/>
            <a:ext cx="8516471" cy="229215"/>
          </a:xfrm>
          <a:prstGeom prst="rect">
            <a:avLst/>
          </a:prstGeom>
          <a:noFill/>
          <a:ln>
            <a:noFill/>
          </a:ln>
        </p:spPr>
        <p:txBody>
          <a:bodyPr wrap="square" lIns="91425" tIns="91425" rIns="91425" bIns="91425" anchor="t" anchorCtr="0"/>
          <a:lstStyle>
            <a:lvl1pPr marL="0" marR="0" lvl="0" indent="0" algn="l" rtl="0">
              <a:spcBef>
                <a:spcPts val="240"/>
              </a:spcBef>
              <a:buClr>
                <a:schemeClr val="dk2"/>
              </a:buClr>
              <a:buFont typeface="Arial"/>
              <a:buNone/>
              <a:defRPr sz="1200" b="1" i="0" u="none" strike="noStrike" cap="none">
                <a:solidFill>
                  <a:schemeClr val="dk2"/>
                </a:solidFill>
                <a:latin typeface="Source Sans Pro"/>
                <a:ea typeface="Source Sans Pro"/>
                <a:cs typeface="Source Sans Pro"/>
                <a:sym typeface="Source Sans Pro"/>
              </a:defRPr>
            </a:lvl1pPr>
            <a:lvl2pPr marL="457200" marR="0" lvl="1"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00"/>
              </a:spcBef>
              <a:buClr>
                <a:srgbClr val="878787"/>
              </a:buClr>
              <a:buFont typeface="Arial"/>
              <a:buNone/>
              <a:defRPr sz="1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180"/>
              </a:spcBef>
              <a:buClr>
                <a:srgbClr val="878787"/>
              </a:buClr>
              <a:buFont typeface="Arial"/>
              <a:buNone/>
              <a:defRPr sz="9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180"/>
              </a:spcBef>
              <a:buClr>
                <a:srgbClr val="878787"/>
              </a:buClr>
              <a:buFont typeface="Arial"/>
              <a:buNone/>
              <a:defRPr sz="900" b="0" i="0" u="none" strike="noStrike" cap="none">
                <a:solidFill>
                  <a:srgbClr val="878787"/>
                </a:solidFill>
                <a:latin typeface="Source Sans Pro"/>
                <a:ea typeface="Source Sans Pro"/>
                <a:cs typeface="Source Sans Pro"/>
                <a:sym typeface="Source Sans Pro"/>
              </a:defRPr>
            </a:lvl5pPr>
            <a:lvl6pPr marL="2286000" marR="0" lvl="5"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Comparison">
    <p:spTree>
      <p:nvGrpSpPr>
        <p:cNvPr id="1" name="Shape 97"/>
        <p:cNvGrpSpPr/>
        <p:nvPr/>
      </p:nvGrpSpPr>
      <p:grpSpPr>
        <a:xfrm>
          <a:off x="0" y="0"/>
          <a:ext cx="0" cy="0"/>
          <a:chOff x="0" y="0"/>
          <a:chExt cx="0" cy="0"/>
        </a:xfrm>
      </p:grpSpPr>
      <p:sp>
        <p:nvSpPr>
          <p:cNvPr id="98" name="Shape 98"/>
          <p:cNvSpPr/>
          <p:nvPr/>
        </p:nvSpPr>
        <p:spPr>
          <a:xfrm>
            <a:off x="366059" y="1822334"/>
            <a:ext cx="2039470" cy="2772079"/>
          </a:xfrm>
          <a:prstGeom prst="rect">
            <a:avLst/>
          </a:prstGeom>
          <a:solidFill>
            <a:srgbClr val="F5F5F5"/>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99" name="Shape 99"/>
          <p:cNvSpPr/>
          <p:nvPr/>
        </p:nvSpPr>
        <p:spPr>
          <a:xfrm>
            <a:off x="2488201" y="1822334"/>
            <a:ext cx="2039470" cy="2772079"/>
          </a:xfrm>
          <a:prstGeom prst="rect">
            <a:avLst/>
          </a:prstGeom>
          <a:solidFill>
            <a:srgbClr val="F5F5F5"/>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00" name="Shape 100"/>
          <p:cNvSpPr/>
          <p:nvPr/>
        </p:nvSpPr>
        <p:spPr>
          <a:xfrm>
            <a:off x="4610343" y="1822334"/>
            <a:ext cx="2039470" cy="2772079"/>
          </a:xfrm>
          <a:prstGeom prst="rect">
            <a:avLst/>
          </a:prstGeom>
          <a:solidFill>
            <a:srgbClr val="F5F5F5"/>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01" name="Shape 101"/>
          <p:cNvSpPr/>
          <p:nvPr/>
        </p:nvSpPr>
        <p:spPr>
          <a:xfrm>
            <a:off x="6732485" y="1822334"/>
            <a:ext cx="2039470" cy="2772079"/>
          </a:xfrm>
          <a:prstGeom prst="rect">
            <a:avLst/>
          </a:prstGeom>
          <a:solidFill>
            <a:srgbClr val="F5F5F5"/>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102" name="Shape 102"/>
          <p:cNvSpPr txBox="1">
            <a:spLocks noGrp="1"/>
          </p:cNvSpPr>
          <p:nvPr>
            <p:ph type="title"/>
          </p:nvPr>
        </p:nvSpPr>
        <p:spPr>
          <a:xfrm>
            <a:off x="457199" y="342231"/>
            <a:ext cx="6662271" cy="363558"/>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3" name="Shape 103"/>
          <p:cNvSpPr txBox="1">
            <a:spLocks noGrp="1"/>
          </p:cNvSpPr>
          <p:nvPr>
            <p:ph type="body" idx="1"/>
          </p:nvPr>
        </p:nvSpPr>
        <p:spPr>
          <a:xfrm>
            <a:off x="457200" y="1233421"/>
            <a:ext cx="1948329" cy="514719"/>
          </a:xfrm>
          <a:prstGeom prst="rect">
            <a:avLst/>
          </a:prstGeom>
          <a:noFill/>
          <a:ln>
            <a:noFill/>
          </a:ln>
        </p:spPr>
        <p:txBody>
          <a:bodyPr wrap="square" lIns="91425" tIns="91425" rIns="91425" bIns="91425" anchor="b" anchorCtr="0"/>
          <a:lstStyle>
            <a:lvl1pPr marL="0" marR="0" lvl="0" indent="0" algn="ctr" rtl="0">
              <a:spcBef>
                <a:spcPts val="480"/>
              </a:spcBef>
              <a:buClr>
                <a:srgbClr val="006FD6"/>
              </a:buClr>
              <a:buFont typeface="Arial"/>
              <a:buNone/>
              <a:defRPr sz="2400" b="1" i="0" u="none" strike="noStrike" cap="none">
                <a:solidFill>
                  <a:srgbClr val="006FD6"/>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1" i="0" u="none" strike="noStrike" cap="none">
                <a:solidFill>
                  <a:srgbClr val="878787"/>
                </a:solidFill>
                <a:latin typeface="Source Sans Pro"/>
                <a:ea typeface="Source Sans Pro"/>
                <a:cs typeface="Source Sans Pro"/>
                <a:sym typeface="Source Sans Pro"/>
              </a:defRPr>
            </a:lvl2pPr>
            <a:lvl3pPr marL="914400" marR="0" lvl="2" indent="0" algn="l" rtl="0">
              <a:spcBef>
                <a:spcPts val="360"/>
              </a:spcBef>
              <a:buClr>
                <a:srgbClr val="878787"/>
              </a:buClr>
              <a:buFont typeface="Arial"/>
              <a:buNone/>
              <a:defRPr sz="1800" b="1" i="0" u="none" strike="noStrike" cap="none">
                <a:solidFill>
                  <a:srgbClr val="878787"/>
                </a:solidFill>
                <a:latin typeface="Source Sans Pro"/>
                <a:ea typeface="Source Sans Pro"/>
                <a:cs typeface="Source Sans Pro"/>
                <a:sym typeface="Source Sans Pro"/>
              </a:defRPr>
            </a:lvl3pPr>
            <a:lvl4pPr marL="1371600" marR="0" lvl="3"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4pPr>
            <a:lvl5pPr marL="1828800" marR="0" lvl="4"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5pPr>
            <a:lvl6pPr marL="2286000" marR="0" lvl="5"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104" name="Shape 104"/>
          <p:cNvSpPr txBox="1">
            <a:spLocks noGrp="1"/>
          </p:cNvSpPr>
          <p:nvPr>
            <p:ph type="body" idx="2"/>
          </p:nvPr>
        </p:nvSpPr>
        <p:spPr>
          <a:xfrm>
            <a:off x="457200" y="1904515"/>
            <a:ext cx="1948329" cy="2578042"/>
          </a:xfrm>
          <a:prstGeom prst="rect">
            <a:avLst/>
          </a:prstGeom>
          <a:noFill/>
          <a:ln>
            <a:noFill/>
          </a:ln>
        </p:spPr>
        <p:txBody>
          <a:bodyPr wrap="square" lIns="91425" tIns="91425" rIns="91425" bIns="91425" anchor="t" anchorCtr="0"/>
          <a:lstStyle>
            <a:lvl1pPr marL="285750" marR="0" lvl="0" indent="-222250" algn="l" rtl="0">
              <a:lnSpc>
                <a:spcPct val="110000"/>
              </a:lnSpc>
              <a:spcBef>
                <a:spcPts val="200"/>
              </a:spcBef>
              <a:spcAft>
                <a:spcPts val="600"/>
              </a:spcAft>
              <a:buClr>
                <a:srgbClr val="878787"/>
              </a:buClr>
              <a:buSzPct val="100000"/>
              <a:buFont typeface="Arial"/>
              <a:buChar char="•"/>
              <a:defRPr sz="10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9pPr>
          </a:lstStyle>
          <a:p>
            <a:endParaRPr/>
          </a:p>
        </p:txBody>
      </p:sp>
      <p:sp>
        <p:nvSpPr>
          <p:cNvPr id="105" name="Shape 105"/>
          <p:cNvSpPr txBox="1">
            <a:spLocks noGrp="1"/>
          </p:cNvSpPr>
          <p:nvPr>
            <p:ph type="body" idx="3"/>
          </p:nvPr>
        </p:nvSpPr>
        <p:spPr>
          <a:xfrm>
            <a:off x="2548961" y="1233421"/>
            <a:ext cx="1948329" cy="514719"/>
          </a:xfrm>
          <a:prstGeom prst="rect">
            <a:avLst/>
          </a:prstGeom>
          <a:noFill/>
          <a:ln>
            <a:noFill/>
          </a:ln>
        </p:spPr>
        <p:txBody>
          <a:bodyPr wrap="square" lIns="91425" tIns="91425" rIns="91425" bIns="91425" anchor="b" anchorCtr="0"/>
          <a:lstStyle>
            <a:lvl1pPr marL="0" marR="0" lvl="0" indent="0" algn="ctr" rtl="0">
              <a:spcBef>
                <a:spcPts val="480"/>
              </a:spcBef>
              <a:buClr>
                <a:srgbClr val="1863AF"/>
              </a:buClr>
              <a:buFont typeface="Arial"/>
              <a:buNone/>
              <a:defRPr sz="2400" b="1" i="0" u="none" strike="noStrike" cap="none">
                <a:solidFill>
                  <a:srgbClr val="1863AF"/>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1" i="0" u="none" strike="noStrike" cap="none">
                <a:solidFill>
                  <a:srgbClr val="878787"/>
                </a:solidFill>
                <a:latin typeface="Source Sans Pro"/>
                <a:ea typeface="Source Sans Pro"/>
                <a:cs typeface="Source Sans Pro"/>
                <a:sym typeface="Source Sans Pro"/>
              </a:defRPr>
            </a:lvl2pPr>
            <a:lvl3pPr marL="914400" marR="0" lvl="2" indent="0" algn="l" rtl="0">
              <a:spcBef>
                <a:spcPts val="360"/>
              </a:spcBef>
              <a:buClr>
                <a:srgbClr val="878787"/>
              </a:buClr>
              <a:buFont typeface="Arial"/>
              <a:buNone/>
              <a:defRPr sz="1800" b="1" i="0" u="none" strike="noStrike" cap="none">
                <a:solidFill>
                  <a:srgbClr val="878787"/>
                </a:solidFill>
                <a:latin typeface="Source Sans Pro"/>
                <a:ea typeface="Source Sans Pro"/>
                <a:cs typeface="Source Sans Pro"/>
                <a:sym typeface="Source Sans Pro"/>
              </a:defRPr>
            </a:lvl3pPr>
            <a:lvl4pPr marL="1371600" marR="0" lvl="3"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4pPr>
            <a:lvl5pPr marL="1828800" marR="0" lvl="4"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5pPr>
            <a:lvl6pPr marL="2286000" marR="0" lvl="5"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106" name="Shape 106"/>
          <p:cNvSpPr txBox="1">
            <a:spLocks noGrp="1"/>
          </p:cNvSpPr>
          <p:nvPr>
            <p:ph type="body" idx="4"/>
          </p:nvPr>
        </p:nvSpPr>
        <p:spPr>
          <a:xfrm>
            <a:off x="2548961" y="1904515"/>
            <a:ext cx="1948329" cy="2578042"/>
          </a:xfrm>
          <a:prstGeom prst="rect">
            <a:avLst/>
          </a:prstGeom>
          <a:noFill/>
          <a:ln>
            <a:noFill/>
          </a:ln>
        </p:spPr>
        <p:txBody>
          <a:bodyPr wrap="square" lIns="91425" tIns="91425" rIns="91425" bIns="91425" anchor="t" anchorCtr="0"/>
          <a:lstStyle>
            <a:lvl1pPr marL="285750" marR="0" lvl="0" indent="-222250" algn="l" rtl="0">
              <a:lnSpc>
                <a:spcPct val="100000"/>
              </a:lnSpc>
              <a:spcBef>
                <a:spcPts val="200"/>
              </a:spcBef>
              <a:spcAft>
                <a:spcPts val="600"/>
              </a:spcAft>
              <a:buClr>
                <a:srgbClr val="878787"/>
              </a:buClr>
              <a:buSzPct val="100000"/>
              <a:buFont typeface="Arial"/>
              <a:buChar char="•"/>
              <a:defRPr sz="10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9pPr>
          </a:lstStyle>
          <a:p>
            <a:endParaRPr/>
          </a:p>
        </p:txBody>
      </p:sp>
      <p:sp>
        <p:nvSpPr>
          <p:cNvPr id="107" name="Shape 107"/>
          <p:cNvSpPr txBox="1">
            <a:spLocks noGrp="1"/>
          </p:cNvSpPr>
          <p:nvPr>
            <p:ph type="body" idx="5"/>
          </p:nvPr>
        </p:nvSpPr>
        <p:spPr>
          <a:xfrm>
            <a:off x="4655665" y="1233421"/>
            <a:ext cx="1948329" cy="514719"/>
          </a:xfrm>
          <a:prstGeom prst="rect">
            <a:avLst/>
          </a:prstGeom>
          <a:noFill/>
          <a:ln>
            <a:noFill/>
          </a:ln>
        </p:spPr>
        <p:txBody>
          <a:bodyPr wrap="square" lIns="91425" tIns="91425" rIns="91425" bIns="91425" anchor="b" anchorCtr="0"/>
          <a:lstStyle>
            <a:lvl1pPr marL="0" marR="0" lvl="0" indent="0" algn="ctr" rtl="0">
              <a:spcBef>
                <a:spcPts val="480"/>
              </a:spcBef>
              <a:buClr>
                <a:srgbClr val="1863AF"/>
              </a:buClr>
              <a:buFont typeface="Arial"/>
              <a:buNone/>
              <a:defRPr sz="2400" b="1" i="0" u="none" strike="noStrike" cap="none">
                <a:solidFill>
                  <a:srgbClr val="1863AF"/>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1" i="0" u="none" strike="noStrike" cap="none">
                <a:solidFill>
                  <a:srgbClr val="878787"/>
                </a:solidFill>
                <a:latin typeface="Source Sans Pro"/>
                <a:ea typeface="Source Sans Pro"/>
                <a:cs typeface="Source Sans Pro"/>
                <a:sym typeface="Source Sans Pro"/>
              </a:defRPr>
            </a:lvl2pPr>
            <a:lvl3pPr marL="914400" marR="0" lvl="2" indent="0" algn="l" rtl="0">
              <a:spcBef>
                <a:spcPts val="360"/>
              </a:spcBef>
              <a:buClr>
                <a:srgbClr val="878787"/>
              </a:buClr>
              <a:buFont typeface="Arial"/>
              <a:buNone/>
              <a:defRPr sz="1800" b="1" i="0" u="none" strike="noStrike" cap="none">
                <a:solidFill>
                  <a:srgbClr val="878787"/>
                </a:solidFill>
                <a:latin typeface="Source Sans Pro"/>
                <a:ea typeface="Source Sans Pro"/>
                <a:cs typeface="Source Sans Pro"/>
                <a:sym typeface="Source Sans Pro"/>
              </a:defRPr>
            </a:lvl3pPr>
            <a:lvl4pPr marL="1371600" marR="0" lvl="3"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4pPr>
            <a:lvl5pPr marL="1828800" marR="0" lvl="4"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5pPr>
            <a:lvl6pPr marL="2286000" marR="0" lvl="5"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108" name="Shape 108"/>
          <p:cNvSpPr txBox="1">
            <a:spLocks noGrp="1"/>
          </p:cNvSpPr>
          <p:nvPr>
            <p:ph type="body" idx="6"/>
          </p:nvPr>
        </p:nvSpPr>
        <p:spPr>
          <a:xfrm>
            <a:off x="4655665" y="1904515"/>
            <a:ext cx="1948329" cy="2578042"/>
          </a:xfrm>
          <a:prstGeom prst="rect">
            <a:avLst/>
          </a:prstGeom>
          <a:noFill/>
          <a:ln>
            <a:noFill/>
          </a:ln>
        </p:spPr>
        <p:txBody>
          <a:bodyPr wrap="square" lIns="91425" tIns="91425" rIns="91425" bIns="91425" anchor="t" anchorCtr="0"/>
          <a:lstStyle>
            <a:lvl1pPr marL="285750" marR="0" lvl="0" indent="-222250" algn="l" rtl="0">
              <a:lnSpc>
                <a:spcPct val="100000"/>
              </a:lnSpc>
              <a:spcBef>
                <a:spcPts val="200"/>
              </a:spcBef>
              <a:spcAft>
                <a:spcPts val="600"/>
              </a:spcAft>
              <a:buClr>
                <a:srgbClr val="878787"/>
              </a:buClr>
              <a:buSzPct val="100000"/>
              <a:buFont typeface="Arial"/>
              <a:buChar char="•"/>
              <a:defRPr sz="10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9pPr>
          </a:lstStyle>
          <a:p>
            <a:endParaRPr/>
          </a:p>
        </p:txBody>
      </p:sp>
      <p:sp>
        <p:nvSpPr>
          <p:cNvPr id="109" name="Shape 109"/>
          <p:cNvSpPr txBox="1">
            <a:spLocks noGrp="1"/>
          </p:cNvSpPr>
          <p:nvPr>
            <p:ph type="body" idx="7"/>
          </p:nvPr>
        </p:nvSpPr>
        <p:spPr>
          <a:xfrm>
            <a:off x="6732485" y="1233421"/>
            <a:ext cx="1948329" cy="514719"/>
          </a:xfrm>
          <a:prstGeom prst="rect">
            <a:avLst/>
          </a:prstGeom>
          <a:noFill/>
          <a:ln>
            <a:noFill/>
          </a:ln>
        </p:spPr>
        <p:txBody>
          <a:bodyPr wrap="square" lIns="91425" tIns="91425" rIns="91425" bIns="91425" anchor="b" anchorCtr="0"/>
          <a:lstStyle>
            <a:lvl1pPr marL="0" marR="0" lvl="0" indent="0" algn="ctr" rtl="0">
              <a:spcBef>
                <a:spcPts val="480"/>
              </a:spcBef>
              <a:buClr>
                <a:srgbClr val="1863AF"/>
              </a:buClr>
              <a:buFont typeface="Arial"/>
              <a:buNone/>
              <a:defRPr sz="2400" b="1" i="0" u="none" strike="noStrike" cap="none">
                <a:solidFill>
                  <a:srgbClr val="1863AF"/>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1" i="0" u="none" strike="noStrike" cap="none">
                <a:solidFill>
                  <a:srgbClr val="878787"/>
                </a:solidFill>
                <a:latin typeface="Source Sans Pro"/>
                <a:ea typeface="Source Sans Pro"/>
                <a:cs typeface="Source Sans Pro"/>
                <a:sym typeface="Source Sans Pro"/>
              </a:defRPr>
            </a:lvl2pPr>
            <a:lvl3pPr marL="914400" marR="0" lvl="2" indent="0" algn="l" rtl="0">
              <a:spcBef>
                <a:spcPts val="360"/>
              </a:spcBef>
              <a:buClr>
                <a:srgbClr val="878787"/>
              </a:buClr>
              <a:buFont typeface="Arial"/>
              <a:buNone/>
              <a:defRPr sz="1800" b="1" i="0" u="none" strike="noStrike" cap="none">
                <a:solidFill>
                  <a:srgbClr val="878787"/>
                </a:solidFill>
                <a:latin typeface="Source Sans Pro"/>
                <a:ea typeface="Source Sans Pro"/>
                <a:cs typeface="Source Sans Pro"/>
                <a:sym typeface="Source Sans Pro"/>
              </a:defRPr>
            </a:lvl3pPr>
            <a:lvl4pPr marL="1371600" marR="0" lvl="3"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4pPr>
            <a:lvl5pPr marL="1828800" marR="0" lvl="4" indent="0" algn="l" rtl="0">
              <a:spcBef>
                <a:spcPts val="320"/>
              </a:spcBef>
              <a:buClr>
                <a:srgbClr val="878787"/>
              </a:buClr>
              <a:buFont typeface="Arial"/>
              <a:buNone/>
              <a:defRPr sz="1600" b="1" i="0" u="none" strike="noStrike" cap="none">
                <a:solidFill>
                  <a:srgbClr val="878787"/>
                </a:solidFill>
                <a:latin typeface="Source Sans Pro"/>
                <a:ea typeface="Source Sans Pro"/>
                <a:cs typeface="Source Sans Pro"/>
                <a:sym typeface="Source Sans Pro"/>
              </a:defRPr>
            </a:lvl5pPr>
            <a:lvl6pPr marL="2286000" marR="0" lvl="5"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6pPr>
            <a:lvl7pPr marL="2743200" marR="0" lvl="6"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7pPr>
            <a:lvl8pPr marL="3200400" marR="0" lvl="7"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8pPr>
            <a:lvl9pPr marL="3657600" marR="0" lvl="8" indent="0" algn="l" rtl="0">
              <a:spcBef>
                <a:spcPts val="320"/>
              </a:spcBef>
              <a:buClr>
                <a:schemeClr val="dk1"/>
              </a:buClr>
              <a:buFont typeface="Arial"/>
              <a:buNone/>
              <a:defRPr sz="1600" b="1" i="0" u="none" strike="noStrike" cap="none">
                <a:solidFill>
                  <a:schemeClr val="dk1"/>
                </a:solidFill>
                <a:latin typeface="Source Sans Pro"/>
                <a:ea typeface="Source Sans Pro"/>
                <a:cs typeface="Source Sans Pro"/>
                <a:sym typeface="Source Sans Pro"/>
              </a:defRPr>
            </a:lvl9pPr>
          </a:lstStyle>
          <a:p>
            <a:endParaRPr/>
          </a:p>
        </p:txBody>
      </p:sp>
      <p:sp>
        <p:nvSpPr>
          <p:cNvPr id="110" name="Shape 110"/>
          <p:cNvSpPr txBox="1">
            <a:spLocks noGrp="1"/>
          </p:cNvSpPr>
          <p:nvPr>
            <p:ph type="body" idx="8"/>
          </p:nvPr>
        </p:nvSpPr>
        <p:spPr>
          <a:xfrm>
            <a:off x="6732485" y="1904515"/>
            <a:ext cx="1948329" cy="2578042"/>
          </a:xfrm>
          <a:prstGeom prst="rect">
            <a:avLst/>
          </a:prstGeom>
          <a:noFill/>
          <a:ln>
            <a:noFill/>
          </a:ln>
        </p:spPr>
        <p:txBody>
          <a:bodyPr wrap="square" lIns="91425" tIns="91425" rIns="91425" bIns="91425" anchor="t" anchorCtr="0"/>
          <a:lstStyle>
            <a:lvl1pPr marL="285750" marR="0" lvl="0" indent="-222250" algn="l" rtl="0">
              <a:lnSpc>
                <a:spcPct val="100000"/>
              </a:lnSpc>
              <a:spcBef>
                <a:spcPts val="200"/>
              </a:spcBef>
              <a:spcAft>
                <a:spcPts val="600"/>
              </a:spcAft>
              <a:buClr>
                <a:srgbClr val="878787"/>
              </a:buClr>
              <a:buSzPct val="100000"/>
              <a:buFont typeface="Arial"/>
              <a:buChar char="•"/>
              <a:defRPr sz="10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Source Sans Pro"/>
                <a:ea typeface="Source Sans Pro"/>
                <a:cs typeface="Source Sans Pro"/>
                <a:sym typeface="Source Sans Pro"/>
              </a:defRPr>
            </a:lvl9pPr>
          </a:lstStyle>
          <a:p>
            <a:endParaRPr/>
          </a:p>
        </p:txBody>
      </p:sp>
      <p:cxnSp>
        <p:nvCxnSpPr>
          <p:cNvPr id="111" name="Shape 111"/>
          <p:cNvCxnSpPr/>
          <p:nvPr/>
        </p:nvCxnSpPr>
        <p:spPr>
          <a:xfrm>
            <a:off x="0" y="952606"/>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Picture with Caption">
    <p:spTree>
      <p:nvGrpSpPr>
        <p:cNvPr id="1" name="Shape 112"/>
        <p:cNvGrpSpPr/>
        <p:nvPr/>
      </p:nvGrpSpPr>
      <p:grpSpPr>
        <a:xfrm>
          <a:off x="0" y="0"/>
          <a:ext cx="0" cy="0"/>
          <a:chOff x="0" y="0"/>
          <a:chExt cx="0" cy="0"/>
        </a:xfrm>
      </p:grpSpPr>
      <p:sp>
        <p:nvSpPr>
          <p:cNvPr id="113" name="Shape 113"/>
          <p:cNvSpPr/>
          <p:nvPr/>
        </p:nvSpPr>
        <p:spPr>
          <a:xfrm>
            <a:off x="4669118" y="-126999"/>
            <a:ext cx="4736352" cy="5285441"/>
          </a:xfrm>
          <a:prstGeom prst="rect">
            <a:avLst/>
          </a:prstGeom>
          <a:solidFill>
            <a:schemeClr val="lt1"/>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accent3"/>
              </a:solidFill>
              <a:latin typeface="Source Sans Pro"/>
              <a:ea typeface="Source Sans Pro"/>
              <a:cs typeface="Source Sans Pro"/>
              <a:sym typeface="Source Sans Pro"/>
            </a:endParaRPr>
          </a:p>
        </p:txBody>
      </p:sp>
      <p:sp>
        <p:nvSpPr>
          <p:cNvPr id="114" name="Shape 114"/>
          <p:cNvSpPr/>
          <p:nvPr/>
        </p:nvSpPr>
        <p:spPr>
          <a:xfrm>
            <a:off x="-67233" y="-126999"/>
            <a:ext cx="4736352" cy="5285441"/>
          </a:xfrm>
          <a:prstGeom prst="rect">
            <a:avLst/>
          </a:prstGeom>
          <a:solidFill>
            <a:srgbClr val="97ACB5"/>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accent3"/>
              </a:solidFill>
              <a:latin typeface="Source Sans Pro"/>
              <a:ea typeface="Source Sans Pro"/>
              <a:cs typeface="Source Sans Pro"/>
              <a:sym typeface="Source Sans Pro"/>
            </a:endParaRPr>
          </a:p>
        </p:txBody>
      </p:sp>
      <p:sp>
        <p:nvSpPr>
          <p:cNvPr id="115" name="Shape 115"/>
          <p:cNvSpPr txBox="1">
            <a:spLocks noGrp="1"/>
          </p:cNvSpPr>
          <p:nvPr>
            <p:ph type="title"/>
          </p:nvPr>
        </p:nvSpPr>
        <p:spPr>
          <a:xfrm>
            <a:off x="239057" y="483683"/>
            <a:ext cx="4430061" cy="414471"/>
          </a:xfrm>
          <a:prstGeom prst="rect">
            <a:avLst/>
          </a:prstGeom>
          <a:noFill/>
          <a:ln>
            <a:noFill/>
          </a:ln>
        </p:spPr>
        <p:txBody>
          <a:bodyPr wrap="square" lIns="91425" tIns="91425" rIns="91425" bIns="91425" anchor="b" anchorCtr="0"/>
          <a:lstStyle>
            <a:lvl1pPr marL="0" marR="0" lvl="0" indent="0" algn="l" rtl="0">
              <a:spcBef>
                <a:spcPts val="0"/>
              </a:spcBef>
              <a:buClr>
                <a:srgbClr val="FFFFFF"/>
              </a:buClr>
              <a:buFont typeface="Source Sans Pro"/>
              <a:buNone/>
              <a:defRPr sz="2800" b="0" i="0" u="none" strike="noStrike" cap="none">
                <a:solidFill>
                  <a:srgbClr val="FFFFFF"/>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6" name="Shape 116"/>
          <p:cNvSpPr>
            <a:spLocks noGrp="1"/>
          </p:cNvSpPr>
          <p:nvPr>
            <p:ph type="pic" idx="2"/>
          </p:nvPr>
        </p:nvSpPr>
        <p:spPr>
          <a:xfrm>
            <a:off x="4669118" y="1"/>
            <a:ext cx="4474881" cy="5143500"/>
          </a:xfrm>
          <a:prstGeom prst="rect">
            <a:avLst/>
          </a:prstGeom>
          <a:noFill/>
          <a:ln>
            <a:noFill/>
          </a:ln>
        </p:spPr>
        <p:txBody>
          <a:bodyPr wrap="square" lIns="91425" tIns="91425" rIns="91425" bIns="91425" anchor="t" anchorCtr="0"/>
          <a:lstStyle>
            <a:lvl1pPr marL="0" marR="0" lvl="0" indent="0" algn="l" rtl="0">
              <a:spcBef>
                <a:spcPts val="640"/>
              </a:spcBef>
              <a:buClr>
                <a:srgbClr val="878787"/>
              </a:buClr>
              <a:buFont typeface="Arial"/>
              <a:buNone/>
              <a:defRPr sz="3200" b="0" i="0" u="none" strike="noStrike" cap="none">
                <a:solidFill>
                  <a:srgbClr val="878787"/>
                </a:solidFill>
                <a:latin typeface="Source Sans Pro"/>
                <a:ea typeface="Source Sans Pro"/>
                <a:cs typeface="Source Sans Pro"/>
                <a:sym typeface="Source Sans Pro"/>
              </a:defRPr>
            </a:lvl1pPr>
            <a:lvl2pPr marL="457200" marR="0" lvl="1" indent="0" algn="l" rtl="0">
              <a:spcBef>
                <a:spcPts val="560"/>
              </a:spcBef>
              <a:buClr>
                <a:srgbClr val="878787"/>
              </a:buClr>
              <a:buFont typeface="Arial"/>
              <a:buNone/>
              <a:defRPr sz="28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80"/>
              </a:spcBef>
              <a:buClr>
                <a:srgbClr val="878787"/>
              </a:buClr>
              <a:buFont typeface="Arial"/>
              <a:buNone/>
              <a:defRPr sz="24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5pPr>
            <a:lvl6pPr marL="2286000" marR="0" lvl="5"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400"/>
              </a:spcBef>
              <a:buClr>
                <a:schemeClr val="dk1"/>
              </a:buClr>
              <a:buFont typeface="Arial"/>
              <a:buNone/>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117" name="Shape 117"/>
          <p:cNvSpPr txBox="1">
            <a:spLocks noGrp="1"/>
          </p:cNvSpPr>
          <p:nvPr>
            <p:ph type="body" idx="1"/>
          </p:nvPr>
        </p:nvSpPr>
        <p:spPr>
          <a:xfrm>
            <a:off x="239057" y="224620"/>
            <a:ext cx="4430062" cy="229215"/>
          </a:xfrm>
          <a:prstGeom prst="rect">
            <a:avLst/>
          </a:prstGeom>
          <a:noFill/>
          <a:ln>
            <a:noFill/>
          </a:ln>
        </p:spPr>
        <p:txBody>
          <a:bodyPr wrap="square" lIns="91425" tIns="91425" rIns="91425" bIns="91425" anchor="t" anchorCtr="0"/>
          <a:lstStyle>
            <a:lvl1pPr marL="0" marR="0" lvl="0" indent="0" algn="l" rtl="0">
              <a:spcBef>
                <a:spcPts val="200"/>
              </a:spcBef>
              <a:buClr>
                <a:schemeClr val="dk2"/>
              </a:buClr>
              <a:buFont typeface="Arial"/>
              <a:buNone/>
              <a:defRPr sz="1000" b="1" i="0" u="none" strike="noStrike" cap="none">
                <a:solidFill>
                  <a:schemeClr val="dk2"/>
                </a:solidFill>
                <a:latin typeface="Source Sans Pro"/>
                <a:ea typeface="Source Sans Pro"/>
                <a:cs typeface="Source Sans Pro"/>
                <a:sym typeface="Source Sans Pro"/>
              </a:defRPr>
            </a:lvl1pPr>
            <a:lvl2pPr marL="457200" marR="0" lvl="1" indent="0" algn="l" rtl="0">
              <a:spcBef>
                <a:spcPts val="240"/>
              </a:spcBef>
              <a:buClr>
                <a:srgbClr val="878787"/>
              </a:buClr>
              <a:buFont typeface="Arial"/>
              <a:buNone/>
              <a:defRPr sz="12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200"/>
              </a:spcBef>
              <a:buClr>
                <a:srgbClr val="878787"/>
              </a:buClr>
              <a:buFont typeface="Arial"/>
              <a:buNone/>
              <a:defRPr sz="1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180"/>
              </a:spcBef>
              <a:buClr>
                <a:srgbClr val="878787"/>
              </a:buClr>
              <a:buFont typeface="Arial"/>
              <a:buNone/>
              <a:defRPr sz="9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180"/>
              </a:spcBef>
              <a:buClr>
                <a:srgbClr val="878787"/>
              </a:buClr>
              <a:buFont typeface="Arial"/>
              <a:buNone/>
              <a:defRPr sz="900" b="0" i="0" u="none" strike="noStrike" cap="none">
                <a:solidFill>
                  <a:srgbClr val="878787"/>
                </a:solidFill>
                <a:latin typeface="Source Sans Pro"/>
                <a:ea typeface="Source Sans Pro"/>
                <a:cs typeface="Source Sans Pro"/>
                <a:sym typeface="Source Sans Pro"/>
              </a:defRPr>
            </a:lvl5pPr>
            <a:lvl6pPr marL="2286000" marR="0" lvl="5"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180"/>
              </a:spcBef>
              <a:buClr>
                <a:schemeClr val="dk1"/>
              </a:buClr>
              <a:buFont typeface="Arial"/>
              <a:buNone/>
              <a:defRPr sz="900" b="0" i="0" u="none" strike="noStrike" cap="none">
                <a:solidFill>
                  <a:schemeClr val="dk1"/>
                </a:solidFill>
                <a:latin typeface="Source Sans Pro"/>
                <a:ea typeface="Source Sans Pro"/>
                <a:cs typeface="Source Sans Pro"/>
                <a:sym typeface="Source Sans Pro"/>
              </a:defRPr>
            </a:lvl9pPr>
          </a:lstStyle>
          <a:p>
            <a:endParaRPr/>
          </a:p>
        </p:txBody>
      </p:sp>
      <p:sp>
        <p:nvSpPr>
          <p:cNvPr id="118" name="Shape 118"/>
          <p:cNvSpPr txBox="1">
            <a:spLocks noGrp="1"/>
          </p:cNvSpPr>
          <p:nvPr>
            <p:ph type="body" idx="3"/>
          </p:nvPr>
        </p:nvSpPr>
        <p:spPr>
          <a:xfrm>
            <a:off x="239057" y="1225718"/>
            <a:ext cx="4430061" cy="914400"/>
          </a:xfrm>
          <a:prstGeom prst="rect">
            <a:avLst/>
          </a:prstGeom>
          <a:noFill/>
          <a:ln>
            <a:noFill/>
          </a:ln>
        </p:spPr>
        <p:txBody>
          <a:bodyPr wrap="square" lIns="91425" tIns="91425" rIns="91425" bIns="91425" anchor="t" anchorCtr="0"/>
          <a:lstStyle>
            <a:lvl1pPr marL="342900" marR="0" lvl="0" indent="-241300" algn="l" rtl="0">
              <a:spcBef>
                <a:spcPts val="320"/>
              </a:spcBef>
              <a:buClr>
                <a:schemeClr val="lt1"/>
              </a:buClr>
              <a:buSzPct val="100000"/>
              <a:buFont typeface="Arial"/>
              <a:buChar char="•"/>
              <a:defRPr sz="1600" b="0" i="0" u="none" strike="noStrike" cap="none">
                <a:solidFill>
                  <a:schemeClr val="lt1"/>
                </a:solidFill>
                <a:latin typeface="Source Sans Pro"/>
                <a:ea typeface="Source Sans Pro"/>
                <a:cs typeface="Source Sans Pro"/>
                <a:sym typeface="Source Sans Pro"/>
              </a:defRPr>
            </a:lvl1pPr>
            <a:lvl2pPr marL="742950" marR="0" lvl="1" indent="-196850" algn="l" rtl="0">
              <a:spcBef>
                <a:spcPts val="280"/>
              </a:spcBef>
              <a:buClr>
                <a:schemeClr val="lt1"/>
              </a:buClr>
              <a:buSzPct val="100000"/>
              <a:buFont typeface="Arial"/>
              <a:buChar char="–"/>
              <a:defRPr sz="1400" b="0" i="0" u="none" strike="noStrike" cap="none">
                <a:solidFill>
                  <a:schemeClr val="lt1"/>
                </a:solidFill>
                <a:latin typeface="Source Sans Pro"/>
                <a:ea typeface="Source Sans Pro"/>
                <a:cs typeface="Source Sans Pro"/>
                <a:sym typeface="Source Sans Pro"/>
              </a:defRPr>
            </a:lvl2pPr>
            <a:lvl3pPr marL="1143000" marR="0" lvl="2" indent="-152400" algn="l" rtl="0">
              <a:spcBef>
                <a:spcPts val="240"/>
              </a:spcBef>
              <a:buClr>
                <a:schemeClr val="lt1"/>
              </a:buClr>
              <a:buSzPct val="100000"/>
              <a:buFont typeface="Arial"/>
              <a:buChar char="•"/>
              <a:defRPr sz="1200" b="0" i="0" u="none" strike="noStrike" cap="none">
                <a:solidFill>
                  <a:schemeClr val="lt1"/>
                </a:solidFill>
                <a:latin typeface="Source Sans Pro"/>
                <a:ea typeface="Source Sans Pro"/>
                <a:cs typeface="Source Sans Pro"/>
                <a:sym typeface="Source Sans Pro"/>
              </a:defRPr>
            </a:lvl3pPr>
            <a:lvl4pPr marL="1600200" marR="0" lvl="3" indent="-158750" algn="l" rtl="0">
              <a:spcBef>
                <a:spcPts val="220"/>
              </a:spcBef>
              <a:buClr>
                <a:schemeClr val="lt1"/>
              </a:buClr>
              <a:buSzPct val="100000"/>
              <a:buFont typeface="Arial"/>
              <a:buChar char="–"/>
              <a:defRPr sz="1100" b="0" i="0" u="none" strike="noStrike" cap="none">
                <a:solidFill>
                  <a:schemeClr val="lt1"/>
                </a:solidFill>
                <a:latin typeface="Source Sans Pro"/>
                <a:ea typeface="Source Sans Pro"/>
                <a:cs typeface="Source Sans Pro"/>
                <a:sym typeface="Source Sans Pro"/>
              </a:defRPr>
            </a:lvl4pPr>
            <a:lvl5pPr marL="2057400" marR="0" lvl="4" indent="-158750" algn="l" rtl="0">
              <a:spcBef>
                <a:spcPts val="220"/>
              </a:spcBef>
              <a:buClr>
                <a:schemeClr val="lt1"/>
              </a:buClr>
              <a:buSzPct val="100000"/>
              <a:buFont typeface="Arial"/>
              <a:buChar char="»"/>
              <a:defRPr sz="1100" b="0" i="0" u="none" strike="noStrike" cap="none">
                <a:solidFill>
                  <a:schemeClr val="lt1"/>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4_Custom Layou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457199" y="342231"/>
            <a:ext cx="6662271" cy="363558"/>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1" name="Shape 121"/>
          <p:cNvSpPr/>
          <p:nvPr/>
        </p:nvSpPr>
        <p:spPr>
          <a:xfrm>
            <a:off x="-163871" y="-65548"/>
            <a:ext cx="9447161" cy="5284838"/>
          </a:xfrm>
          <a:prstGeom prst="rect">
            <a:avLst/>
          </a:prstGeom>
          <a:solidFill>
            <a:schemeClr val="dk2"/>
          </a:solidFill>
          <a:ln w="12700" cap="flat" cmpd="sng">
            <a:solidFill>
              <a:schemeClr val="lt2"/>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2"/>
              </a:solidFill>
              <a:latin typeface="Source Sans Pro"/>
              <a:ea typeface="Source Sans Pro"/>
              <a:cs typeface="Source Sans Pro"/>
              <a:sym typeface="Source Sans Pro"/>
            </a:endParaRPr>
          </a:p>
        </p:txBody>
      </p:sp>
      <p:sp>
        <p:nvSpPr>
          <p:cNvPr id="122" name="Shape 122"/>
          <p:cNvSpPr txBox="1"/>
          <p:nvPr/>
        </p:nvSpPr>
        <p:spPr>
          <a:xfrm>
            <a:off x="1701800" y="3094038"/>
            <a:ext cx="5689600" cy="461962"/>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SzPct val="25000"/>
              <a:buNone/>
            </a:pPr>
            <a:r>
              <a:rPr lang="en-US" sz="2400">
                <a:solidFill>
                  <a:schemeClr val="accent5"/>
                </a:solidFill>
                <a:latin typeface="Arial"/>
                <a:ea typeface="Arial"/>
                <a:cs typeface="Arial"/>
                <a:sym typeface="Arial"/>
              </a:rPr>
              <a:t>A NEW PLATFORM </a:t>
            </a:r>
            <a:r>
              <a:rPr lang="en-US" sz="2400">
                <a:solidFill>
                  <a:schemeClr val="accent1"/>
                </a:solidFill>
                <a:latin typeface="Arial"/>
                <a:ea typeface="Arial"/>
                <a:cs typeface="Arial"/>
                <a:sym typeface="Arial"/>
              </a:rPr>
              <a:t>FOR A NEW ERA</a:t>
            </a:r>
          </a:p>
        </p:txBody>
      </p:sp>
      <p:pic>
        <p:nvPicPr>
          <p:cNvPr id="123" name="Shape 123" descr="Pivotal_Logo_white.png"/>
          <p:cNvPicPr preferRelativeResize="0"/>
          <p:nvPr/>
        </p:nvPicPr>
        <p:blipFill rotWithShape="1">
          <a:blip r:embed="rId2">
            <a:alphaModFix/>
          </a:blip>
          <a:srcRect r="5547"/>
          <a:stretch/>
        </p:blipFill>
        <p:spPr>
          <a:xfrm>
            <a:off x="1973263" y="1658938"/>
            <a:ext cx="5189537" cy="12604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emp Basic with Rule">
    <p:bg>
      <p:bgPr>
        <a:solidFill>
          <a:srgbClr val="17232A"/>
        </a:solidFill>
        <a:effectLst/>
      </p:bgPr>
    </p:bg>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199" y="320040"/>
            <a:ext cx="8229601" cy="363558"/>
          </a:xfrm>
          <a:prstGeom prst="rect">
            <a:avLst/>
          </a:prstGeom>
          <a:noFill/>
          <a:ln>
            <a:noFill/>
          </a:ln>
        </p:spPr>
        <p:txBody>
          <a:bodyPr wrap="square" lIns="91425" tIns="91425" rIns="91425" bIns="91425" anchor="ctr" anchorCtr="0"/>
          <a:lstStyle>
            <a:lvl1pPr marL="0" marR="0" lvl="0" indent="0" algn="l" rtl="0">
              <a:spcBef>
                <a:spcPts val="0"/>
              </a:spcBef>
              <a:buClr>
                <a:schemeClr val="lt1"/>
              </a:buClr>
              <a:buFont typeface="Arial"/>
              <a:buNone/>
              <a:defRPr sz="32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body" idx="1"/>
          </p:nvPr>
        </p:nvSpPr>
        <p:spPr>
          <a:xfrm>
            <a:off x="457200" y="1108074"/>
            <a:ext cx="8229600" cy="3082925"/>
          </a:xfrm>
          <a:prstGeom prst="rect">
            <a:avLst/>
          </a:prstGeom>
          <a:noFill/>
          <a:ln>
            <a:noFill/>
          </a:ln>
        </p:spPr>
        <p:txBody>
          <a:bodyPr wrap="square" lIns="91425" tIns="91425" rIns="91425" bIns="91425" anchor="t" anchorCtr="0"/>
          <a:lstStyle>
            <a:lvl1pPr marL="342900" marR="0" lvl="0" indent="-165100" algn="l" rtl="0">
              <a:spcBef>
                <a:spcPts val="560"/>
              </a:spcBef>
              <a:buClr>
                <a:schemeClr val="lt1"/>
              </a:buClr>
              <a:buSzPct val="100000"/>
              <a:buFont typeface="Arial"/>
              <a:buChar char="•"/>
              <a:defRPr sz="2800" b="0" i="0" u="none" strike="noStrike" cap="none">
                <a:solidFill>
                  <a:schemeClr val="lt1"/>
                </a:solidFill>
                <a:latin typeface="Arial"/>
                <a:ea typeface="Arial"/>
                <a:cs typeface="Arial"/>
                <a:sym typeface="Arial"/>
              </a:defRPr>
            </a:lvl1pPr>
            <a:lvl2pPr marL="742950" marR="0" lvl="1" indent="-13335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3pPr>
            <a:lvl4pPr marL="1600200" marR="0" lvl="3"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4pPr>
            <a:lvl5pPr marL="2057400" marR="0" lvl="4"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19" name="Shape 19"/>
          <p:cNvSpPr/>
          <p:nvPr/>
        </p:nvSpPr>
        <p:spPr>
          <a:xfrm>
            <a:off x="0" y="4629150"/>
            <a:ext cx="9144000" cy="385763"/>
          </a:xfrm>
          <a:prstGeom prst="rect">
            <a:avLst/>
          </a:prstGeom>
          <a:solidFill>
            <a:srgbClr val="00786E"/>
          </a:solidFill>
          <a:ln>
            <a:noFill/>
          </a:ln>
        </p:spPr>
        <p:txBody>
          <a:bodyPr wrap="square"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Source Sans Pro"/>
              <a:ea typeface="Source Sans Pro"/>
              <a:cs typeface="Source Sans Pro"/>
              <a:sym typeface="Source Sans Pro"/>
            </a:endParaRPr>
          </a:p>
        </p:txBody>
      </p:sp>
      <p:sp>
        <p:nvSpPr>
          <p:cNvPr id="20" name="Shape 20"/>
          <p:cNvSpPr txBox="1"/>
          <p:nvPr/>
        </p:nvSpPr>
        <p:spPr>
          <a:xfrm>
            <a:off x="366713" y="5018449"/>
            <a:ext cx="2274887" cy="92333"/>
          </a:xfrm>
          <a:prstGeom prst="rect">
            <a:avLst/>
          </a:prstGeom>
          <a:noFill/>
          <a:ln>
            <a:noFill/>
          </a:ln>
        </p:spPr>
        <p:txBody>
          <a:bodyPr wrap="square" lIns="0" tIns="0" rIns="0" bIns="0" anchor="t" anchorCtr="0">
            <a:noAutofit/>
          </a:bodyPr>
          <a:lstStyle/>
          <a:p>
            <a:pPr marL="0" marR="0" lvl="0" indent="0" algn="l" rtl="0">
              <a:spcBef>
                <a:spcPts val="0"/>
              </a:spcBef>
              <a:buSzPct val="25000"/>
              <a:buNone/>
            </a:pPr>
            <a:r>
              <a:rPr lang="en-US" sz="600" b="0" i="0" u="none" strike="noStrike" cap="none">
                <a:solidFill>
                  <a:srgbClr val="7F7F7F"/>
                </a:solidFill>
                <a:latin typeface="Arial"/>
                <a:ea typeface="Arial"/>
                <a:cs typeface="Arial"/>
                <a:sym typeface="Arial"/>
              </a:rPr>
              <a:t>© Copyright 2015 Pivotal. All rights reserved.</a:t>
            </a:r>
          </a:p>
        </p:txBody>
      </p:sp>
      <p:pic>
        <p:nvPicPr>
          <p:cNvPr id="21" name="Shape 21" descr="Pivotal_Logo_white.png"/>
          <p:cNvPicPr preferRelativeResize="0"/>
          <p:nvPr/>
        </p:nvPicPr>
        <p:blipFill rotWithShape="1">
          <a:blip r:embed="rId2">
            <a:alphaModFix/>
          </a:blip>
          <a:srcRect/>
          <a:stretch/>
        </p:blipFill>
        <p:spPr>
          <a:xfrm>
            <a:off x="7941733" y="4713966"/>
            <a:ext cx="957262" cy="219455"/>
          </a:xfrm>
          <a:prstGeom prst="rect">
            <a:avLst/>
          </a:prstGeom>
          <a:noFill/>
          <a:ln>
            <a:noFill/>
          </a:ln>
        </p:spPr>
      </p:pic>
      <p:cxnSp>
        <p:nvCxnSpPr>
          <p:cNvPr id="22" name="Shape 22"/>
          <p:cNvCxnSpPr/>
          <p:nvPr/>
        </p:nvCxnSpPr>
        <p:spPr>
          <a:xfrm>
            <a:off x="0" y="885931"/>
            <a:ext cx="9144000" cy="0"/>
          </a:xfrm>
          <a:prstGeom prst="straightConnector1">
            <a:avLst/>
          </a:prstGeom>
          <a:noFill/>
          <a:ln w="9525" cap="flat" cmpd="sng">
            <a:solidFill>
              <a:srgbClr val="E8E8E8"/>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p:spTree>
      <p:nvGrpSpPr>
        <p:cNvPr id="1" name="Shape 1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emp Basic without Rule">
    <p:bg>
      <p:bgPr>
        <a:solidFill>
          <a:srgbClr val="17232A"/>
        </a:solidFill>
        <a:effectLst/>
      </p:bgPr>
    </p:bg>
    <p:spTree>
      <p:nvGrpSpPr>
        <p:cNvPr id="1" name="Shape 125"/>
        <p:cNvGrpSpPr/>
        <p:nvPr/>
      </p:nvGrpSpPr>
      <p:grpSpPr>
        <a:xfrm>
          <a:off x="0" y="0"/>
          <a:ext cx="0" cy="0"/>
          <a:chOff x="0" y="0"/>
          <a:chExt cx="0" cy="0"/>
        </a:xfrm>
      </p:grpSpPr>
      <p:sp>
        <p:nvSpPr>
          <p:cNvPr id="126" name="Shape 126"/>
          <p:cNvSpPr/>
          <p:nvPr/>
        </p:nvSpPr>
        <p:spPr>
          <a:xfrm>
            <a:off x="0" y="4629150"/>
            <a:ext cx="9144000" cy="385763"/>
          </a:xfrm>
          <a:prstGeom prst="rect">
            <a:avLst/>
          </a:prstGeom>
          <a:solidFill>
            <a:srgbClr val="00786E"/>
          </a:solidFill>
          <a:ln>
            <a:noFill/>
          </a:ln>
        </p:spPr>
        <p:txBody>
          <a:bodyPr wrap="square" lIns="91425" tIns="45700" rIns="91425" bIns="45700" anchor="ctr" anchorCtr="0">
            <a:noAutofit/>
          </a:bodyPr>
          <a:lstStyle/>
          <a:p>
            <a:pPr marL="0" marR="0" lvl="0" indent="0" algn="l" rtl="0">
              <a:spcBef>
                <a:spcPts val="0"/>
              </a:spcBef>
              <a:buNone/>
            </a:pPr>
            <a:endParaRPr sz="1800">
              <a:solidFill>
                <a:schemeClr val="lt1"/>
              </a:solidFill>
              <a:latin typeface="Source Sans Pro"/>
              <a:ea typeface="Source Sans Pro"/>
              <a:cs typeface="Source Sans Pro"/>
              <a:sym typeface="Source Sans Pro"/>
            </a:endParaRPr>
          </a:p>
        </p:txBody>
      </p:sp>
      <p:sp>
        <p:nvSpPr>
          <p:cNvPr id="127" name="Shape 127"/>
          <p:cNvSpPr txBox="1"/>
          <p:nvPr/>
        </p:nvSpPr>
        <p:spPr>
          <a:xfrm>
            <a:off x="366713" y="5018449"/>
            <a:ext cx="2274887" cy="92333"/>
          </a:xfrm>
          <a:prstGeom prst="rect">
            <a:avLst/>
          </a:prstGeom>
          <a:noFill/>
          <a:ln>
            <a:noFill/>
          </a:ln>
        </p:spPr>
        <p:txBody>
          <a:bodyPr wrap="square" lIns="0" tIns="0" rIns="0" bIns="0" anchor="t" anchorCtr="0">
            <a:noAutofit/>
          </a:bodyPr>
          <a:lstStyle/>
          <a:p>
            <a:pPr marL="0" marR="0" lvl="0" indent="0" algn="l" rtl="0">
              <a:spcBef>
                <a:spcPts val="0"/>
              </a:spcBef>
              <a:buSzPct val="25000"/>
              <a:buNone/>
            </a:pPr>
            <a:r>
              <a:rPr lang="en-US" sz="600">
                <a:solidFill>
                  <a:srgbClr val="7F7F7F"/>
                </a:solidFill>
                <a:latin typeface="Arial"/>
                <a:ea typeface="Arial"/>
                <a:cs typeface="Arial"/>
                <a:sym typeface="Arial"/>
              </a:rPr>
              <a:t>© Copyright 2015 Pivotal. All rights reserved.</a:t>
            </a:r>
          </a:p>
        </p:txBody>
      </p:sp>
      <p:pic>
        <p:nvPicPr>
          <p:cNvPr id="128" name="Shape 128" descr="Pivotal_Logo_white.png"/>
          <p:cNvPicPr preferRelativeResize="0"/>
          <p:nvPr/>
        </p:nvPicPr>
        <p:blipFill rotWithShape="1">
          <a:blip r:embed="rId2">
            <a:alphaModFix/>
          </a:blip>
          <a:srcRect/>
          <a:stretch/>
        </p:blipFill>
        <p:spPr>
          <a:xfrm>
            <a:off x="7941733" y="4713966"/>
            <a:ext cx="957262" cy="219455"/>
          </a:xfrm>
          <a:prstGeom prst="rect">
            <a:avLst/>
          </a:prstGeom>
          <a:noFill/>
          <a:ln>
            <a:noFill/>
          </a:ln>
        </p:spPr>
      </p:pic>
      <p:sp>
        <p:nvSpPr>
          <p:cNvPr id="129" name="Shape 129"/>
          <p:cNvSpPr txBox="1">
            <a:spLocks noGrp="1"/>
          </p:cNvSpPr>
          <p:nvPr>
            <p:ph type="title"/>
          </p:nvPr>
        </p:nvSpPr>
        <p:spPr>
          <a:xfrm>
            <a:off x="457199" y="320040"/>
            <a:ext cx="8229601" cy="363558"/>
          </a:xfrm>
          <a:prstGeom prst="rect">
            <a:avLst/>
          </a:prstGeom>
          <a:noFill/>
          <a:ln>
            <a:noFill/>
          </a:ln>
        </p:spPr>
        <p:txBody>
          <a:bodyPr wrap="square" lIns="91425" tIns="91425" rIns="91425" bIns="91425" anchor="ctr" anchorCtr="0"/>
          <a:lstStyle>
            <a:lvl1pPr marL="0" marR="0" lvl="0" indent="0" algn="l" rtl="0">
              <a:spcBef>
                <a:spcPts val="0"/>
              </a:spcBef>
              <a:buClr>
                <a:schemeClr val="lt1"/>
              </a:buClr>
              <a:buFont typeface="Arial"/>
              <a:buNone/>
              <a:defRPr sz="32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0" name="Shape 130"/>
          <p:cNvSpPr txBox="1">
            <a:spLocks noGrp="1"/>
          </p:cNvSpPr>
          <p:nvPr>
            <p:ph type="body" idx="1"/>
          </p:nvPr>
        </p:nvSpPr>
        <p:spPr>
          <a:xfrm>
            <a:off x="457200" y="1108074"/>
            <a:ext cx="8229600" cy="3082925"/>
          </a:xfrm>
          <a:prstGeom prst="rect">
            <a:avLst/>
          </a:prstGeom>
          <a:noFill/>
          <a:ln>
            <a:noFill/>
          </a:ln>
        </p:spPr>
        <p:txBody>
          <a:bodyPr wrap="square" lIns="91425" tIns="91425" rIns="91425" bIns="91425" anchor="t" anchorCtr="0"/>
          <a:lstStyle>
            <a:lvl1pPr marL="342900" marR="0" lvl="0" indent="-165100" algn="l" rtl="0">
              <a:spcBef>
                <a:spcPts val="560"/>
              </a:spcBef>
              <a:buClr>
                <a:schemeClr val="lt1"/>
              </a:buClr>
              <a:buSzPct val="100000"/>
              <a:buFont typeface="Arial"/>
              <a:buChar char="•"/>
              <a:defRPr sz="2800" b="0" i="0" u="none" strike="noStrike" cap="none">
                <a:solidFill>
                  <a:schemeClr val="lt1"/>
                </a:solidFill>
                <a:latin typeface="Arial"/>
                <a:ea typeface="Arial"/>
                <a:cs typeface="Arial"/>
                <a:sym typeface="Arial"/>
              </a:defRPr>
            </a:lvl1pPr>
            <a:lvl2pPr marL="742950" marR="0" lvl="1" indent="-13335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3pPr>
            <a:lvl4pPr marL="1600200" marR="0" lvl="3"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4pPr>
            <a:lvl5pPr marL="2057400" marR="0" lvl="4"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age">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13722" y="149918"/>
            <a:ext cx="8796928" cy="474445"/>
          </a:xfrm>
          <a:prstGeom prst="rect">
            <a:avLst/>
          </a:prstGeom>
          <a:noFill/>
          <a:ln>
            <a:noFill/>
          </a:ln>
        </p:spPr>
        <p:txBody>
          <a:bodyPr wrap="square" lIns="91425" tIns="91425" rIns="91425" bIns="91425" anchor="ctr" anchorCtr="0"/>
          <a:lstStyle>
            <a:lvl1pPr marL="0" marR="0" lvl="0" indent="0" algn="l" rtl="0">
              <a:spcBef>
                <a:spcPts val="0"/>
              </a:spcBef>
              <a:buClr>
                <a:srgbClr val="008774"/>
              </a:buClr>
              <a:buFont typeface="Arial"/>
              <a:buNone/>
              <a:defRPr sz="2800" b="1" i="0" u="none" strike="noStrike" cap="none">
                <a:solidFill>
                  <a:srgbClr val="008774"/>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sldNum" idx="12"/>
          </p:nvPr>
        </p:nvSpPr>
        <p:spPr>
          <a:xfrm>
            <a:off x="48247" y="4861463"/>
            <a:ext cx="373338" cy="273844"/>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fld id="{00000000-1234-1234-1234-123412341234}" type="slidenum">
              <a:rPr lang="en-US" sz="900">
                <a:solidFill>
                  <a:srgbClr val="A5A5A5"/>
                </a:solidFill>
                <a:latin typeface="Source Sans Pro"/>
                <a:ea typeface="Source Sans Pro"/>
                <a:cs typeface="Source Sans Pro"/>
                <a:sym typeface="Source Sans Pro"/>
              </a:rPr>
              <a:t>‹#›</a:t>
            </a:fld>
            <a:endParaRPr lang="en-US" sz="900">
              <a:solidFill>
                <a:srgbClr val="A5A5A5"/>
              </a:solidFill>
              <a:latin typeface="Source Sans Pro"/>
              <a:ea typeface="Source Sans Pro"/>
              <a:cs typeface="Source Sans Pro"/>
              <a:sym typeface="Source Sans Pro"/>
            </a:endParaRPr>
          </a:p>
        </p:txBody>
      </p:sp>
      <p:sp>
        <p:nvSpPr>
          <p:cNvPr id="26" name="Shape 26"/>
          <p:cNvSpPr txBox="1">
            <a:spLocks noGrp="1"/>
          </p:cNvSpPr>
          <p:nvPr>
            <p:ph type="body" idx="1"/>
          </p:nvPr>
        </p:nvSpPr>
        <p:spPr>
          <a:xfrm>
            <a:off x="114300" y="624363"/>
            <a:ext cx="8796338" cy="288565"/>
          </a:xfrm>
          <a:prstGeom prst="rect">
            <a:avLst/>
          </a:prstGeom>
          <a:noFill/>
          <a:ln>
            <a:noFill/>
          </a:ln>
        </p:spPr>
        <p:txBody>
          <a:bodyPr wrap="square" lIns="91425" tIns="91425" rIns="91425" bIns="91425" anchor="t" anchorCtr="0"/>
          <a:lstStyle>
            <a:lvl1pPr marL="0" marR="0" lvl="0" indent="0" algn="l" rtl="0">
              <a:spcBef>
                <a:spcPts val="360"/>
              </a:spcBef>
              <a:buClr>
                <a:srgbClr val="7F7F7F"/>
              </a:buClr>
              <a:buFont typeface="Arial"/>
              <a:buNone/>
              <a:defRPr sz="1800" b="0" i="0" u="none" strike="noStrike" cap="none">
                <a:solidFill>
                  <a:srgbClr val="7F7F7F"/>
                </a:solidFill>
                <a:latin typeface="Arial"/>
                <a:ea typeface="Arial"/>
                <a:cs typeface="Arial"/>
                <a:sym typeface="Arial"/>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27" name="Shape 27"/>
          <p:cNvSpPr/>
          <p:nvPr/>
        </p:nvSpPr>
        <p:spPr>
          <a:xfrm>
            <a:off x="0" y="0"/>
            <a:ext cx="9144000" cy="53993"/>
          </a:xfrm>
          <a:prstGeom prst="rect">
            <a:avLst/>
          </a:prstGeom>
          <a:solidFill>
            <a:srgbClr val="008774"/>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Title and Content, no circles">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66712" y="325437"/>
            <a:ext cx="8410499" cy="460500"/>
          </a:xfrm>
          <a:prstGeom prst="rect">
            <a:avLst/>
          </a:prstGeom>
          <a:noFill/>
          <a:ln>
            <a:noFill/>
          </a:ln>
        </p:spPr>
        <p:txBody>
          <a:bodyPr wrap="square" lIns="91425" tIns="91425" rIns="91425" bIns="91425" anchor="t" anchorCtr="0"/>
          <a:lstStyle>
            <a:lvl1pPr marL="0" marR="0" lvl="0" indent="0" algn="l" rtl="0">
              <a:lnSpc>
                <a:spcPct val="90000"/>
              </a:lnSpc>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0" name="Shape 30"/>
          <p:cNvSpPr txBox="1">
            <a:spLocks noGrp="1"/>
          </p:cNvSpPr>
          <p:nvPr>
            <p:ph type="body" idx="1"/>
          </p:nvPr>
        </p:nvSpPr>
        <p:spPr>
          <a:xfrm>
            <a:off x="366712" y="1074737"/>
            <a:ext cx="8410499" cy="3383098"/>
          </a:xfrm>
          <a:prstGeom prst="rect">
            <a:avLst/>
          </a:prstGeom>
          <a:noFill/>
          <a:ln>
            <a:noFill/>
          </a:ln>
        </p:spPr>
        <p:txBody>
          <a:bodyPr wrap="square" lIns="91425" tIns="91425" rIns="91425" bIns="91425" anchor="t" anchorCtr="0"/>
          <a:lstStyle>
            <a:lvl1pPr marL="342900" marR="0" lvl="0" indent="-165100" algn="l" rtl="0">
              <a:spcBef>
                <a:spcPts val="1200"/>
              </a:spcBef>
              <a:buClr>
                <a:schemeClr val="accent1"/>
              </a:buClr>
              <a:buSzPct val="100000"/>
              <a:buFont typeface="Noto Sans Symbols"/>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300"/>
              </a:spcBef>
              <a:buClr>
                <a:schemeClr val="accent1"/>
              </a:buClr>
              <a:buSzPct val="100000"/>
              <a:buFont typeface="Verdana"/>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300"/>
              </a:spcBef>
              <a:buClr>
                <a:schemeClr val="accent1"/>
              </a:buClr>
              <a:buSzPct val="100000"/>
              <a:buFont typeface="Verdana"/>
              <a:buChar char="▪"/>
              <a:defRPr sz="2000" b="0" i="0" u="none" strike="noStrike" cap="none">
                <a:solidFill>
                  <a:srgbClr val="878787"/>
                </a:solidFill>
                <a:latin typeface="Source Sans Pro"/>
                <a:ea typeface="Source Sans Pro"/>
                <a:cs typeface="Source Sans Pro"/>
                <a:sym typeface="Source Sans Pro"/>
              </a:defRPr>
            </a:lvl3pPr>
            <a:lvl4pPr marL="1658936" marR="0" lvl="3" indent="-7935" algn="l" rtl="0">
              <a:spcBef>
                <a:spcPts val="300"/>
              </a:spcBef>
              <a:buClr>
                <a:schemeClr val="accent1"/>
              </a:buClr>
              <a:buSzPct val="100000"/>
              <a:buFont typeface="Verdana"/>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00"/>
              </a:spcBef>
              <a:buClr>
                <a:schemeClr val="accent1"/>
              </a:buClr>
              <a:buSzPct val="100000"/>
              <a:buFont typeface="Verdana"/>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Slide">
    <p:spTree>
      <p:nvGrpSpPr>
        <p:cNvPr id="1" name="Shape 31"/>
        <p:cNvGrpSpPr/>
        <p:nvPr/>
      </p:nvGrpSpPr>
      <p:grpSpPr>
        <a:xfrm>
          <a:off x="0" y="0"/>
          <a:ext cx="0" cy="0"/>
          <a:chOff x="0" y="0"/>
          <a:chExt cx="0" cy="0"/>
        </a:xfrm>
      </p:grpSpPr>
      <p:sp>
        <p:nvSpPr>
          <p:cNvPr id="32" name="Shape 32"/>
          <p:cNvSpPr/>
          <p:nvPr/>
        </p:nvSpPr>
        <p:spPr>
          <a:xfrm>
            <a:off x="-89647" y="-27990"/>
            <a:ext cx="9259047" cy="5220256"/>
          </a:xfrm>
          <a:prstGeom prst="rect">
            <a:avLst/>
          </a:prstGeom>
          <a:solidFill>
            <a:schemeClr val="accent1"/>
          </a:solidFill>
          <a:ln w="25400" cap="flat" cmpd="sng">
            <a:solidFill>
              <a:srgbClr val="0D645B"/>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pic>
        <p:nvPicPr>
          <p:cNvPr id="33" name="Shape 33" descr="PivLogo_White.png"/>
          <p:cNvPicPr preferRelativeResize="0"/>
          <p:nvPr/>
        </p:nvPicPr>
        <p:blipFill rotWithShape="1">
          <a:blip r:embed="rId2">
            <a:alphaModFix/>
          </a:blip>
          <a:srcRect/>
          <a:stretch/>
        </p:blipFill>
        <p:spPr>
          <a:xfrm>
            <a:off x="7401984" y="366152"/>
            <a:ext cx="1364191" cy="309289"/>
          </a:xfrm>
          <a:prstGeom prst="rect">
            <a:avLst/>
          </a:prstGeom>
          <a:noFill/>
          <a:ln>
            <a:noFill/>
          </a:ln>
        </p:spPr>
      </p:pic>
      <p:sp>
        <p:nvSpPr>
          <p:cNvPr id="34" name="Shape 34"/>
          <p:cNvSpPr txBox="1">
            <a:spLocks noGrp="1"/>
          </p:cNvSpPr>
          <p:nvPr>
            <p:ph type="ctrTitle"/>
          </p:nvPr>
        </p:nvSpPr>
        <p:spPr>
          <a:xfrm>
            <a:off x="1134021" y="2005054"/>
            <a:ext cx="6530788" cy="1147664"/>
          </a:xfrm>
          <a:prstGeom prst="rect">
            <a:avLst/>
          </a:prstGeom>
          <a:noFill/>
          <a:ln>
            <a:noFill/>
          </a:ln>
        </p:spPr>
        <p:txBody>
          <a:bodyPr wrap="square" lIns="91425" tIns="91425" rIns="91425" bIns="91425" anchor="ctr" anchorCtr="0"/>
          <a:lstStyle>
            <a:lvl1pPr marL="0" marR="0" lvl="0" indent="0" algn="l" rtl="0">
              <a:lnSpc>
                <a:spcPct val="80000"/>
              </a:lnSpc>
              <a:spcBef>
                <a:spcPts val="0"/>
              </a:spcBef>
              <a:spcAft>
                <a:spcPts val="500"/>
              </a:spcAft>
              <a:buClr>
                <a:srgbClr val="FFFFFF"/>
              </a:buClr>
              <a:buFont typeface="Source Sans Pro"/>
              <a:buNone/>
              <a:defRPr sz="4800" b="1" i="0" u="none" strike="noStrike" cap="none">
                <a:solidFill>
                  <a:srgbClr val="FFFFFF"/>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subTitle" idx="1"/>
          </p:nvPr>
        </p:nvSpPr>
        <p:spPr>
          <a:xfrm>
            <a:off x="1134021" y="1586264"/>
            <a:ext cx="6110923" cy="314872"/>
          </a:xfrm>
          <a:prstGeom prst="rect">
            <a:avLst/>
          </a:prstGeom>
          <a:noFill/>
          <a:ln>
            <a:noFill/>
          </a:ln>
        </p:spPr>
        <p:txBody>
          <a:bodyPr wrap="square" lIns="91425" tIns="91425" rIns="91425" bIns="91425" anchor="t" anchorCtr="0"/>
          <a:lstStyle>
            <a:lvl1pPr marL="0" marR="0" lvl="0" indent="0" algn="l" rtl="0">
              <a:spcBef>
                <a:spcPts val="320"/>
              </a:spcBef>
              <a:buClr>
                <a:schemeClr val="dk1"/>
              </a:buClr>
              <a:buFont typeface="Arial"/>
              <a:buNone/>
              <a:defRPr sz="1600" b="0" i="0" u="none" strike="noStrike" cap="none">
                <a:solidFill>
                  <a:schemeClr val="dk1"/>
                </a:solidFill>
                <a:latin typeface="Source Sans Pro"/>
                <a:ea typeface="Source Sans Pro"/>
                <a:cs typeface="Source Sans Pro"/>
                <a:sym typeface="Source Sans Pro"/>
              </a:defRPr>
            </a:lvl1pPr>
            <a:lvl2pPr marL="457200" marR="0" lvl="1" indent="0" algn="ctr" rtl="0">
              <a:spcBef>
                <a:spcPts val="480"/>
              </a:spcBef>
              <a:buClr>
                <a:srgbClr val="8B8B8B"/>
              </a:buClr>
              <a:buFont typeface="Arial"/>
              <a:buNone/>
              <a:defRPr sz="2400" b="0" i="0" u="none" strike="noStrike" cap="none">
                <a:solidFill>
                  <a:srgbClr val="8B8B8B"/>
                </a:solidFill>
                <a:latin typeface="Source Sans Pro"/>
                <a:ea typeface="Source Sans Pro"/>
                <a:cs typeface="Source Sans Pro"/>
                <a:sym typeface="Source Sans Pro"/>
              </a:defRPr>
            </a:lvl2pPr>
            <a:lvl3pPr marL="914400" marR="0" lvl="2"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3pPr>
            <a:lvl4pPr marL="1371600" marR="0" lvl="3" indent="0" algn="ctr" rtl="0">
              <a:spcBef>
                <a:spcPts val="360"/>
              </a:spcBef>
              <a:buClr>
                <a:srgbClr val="8B8B8B"/>
              </a:buClr>
              <a:buFont typeface="Arial"/>
              <a:buNone/>
              <a:defRPr sz="1800" b="0" i="0" u="none" strike="noStrike" cap="none">
                <a:solidFill>
                  <a:srgbClr val="8B8B8B"/>
                </a:solidFill>
                <a:latin typeface="Source Sans Pro"/>
                <a:ea typeface="Source Sans Pro"/>
                <a:cs typeface="Source Sans Pro"/>
                <a:sym typeface="Source Sans Pro"/>
              </a:defRPr>
            </a:lvl4pPr>
            <a:lvl5pPr marL="1828800" marR="0" lvl="4" indent="0" algn="ctr" rtl="0">
              <a:spcBef>
                <a:spcPts val="360"/>
              </a:spcBef>
              <a:buClr>
                <a:srgbClr val="8B8B8B"/>
              </a:buClr>
              <a:buFont typeface="Arial"/>
              <a:buNone/>
              <a:defRPr sz="1800" b="0" i="0" u="none" strike="noStrike" cap="none">
                <a:solidFill>
                  <a:srgbClr val="8B8B8B"/>
                </a:solidFill>
                <a:latin typeface="Source Sans Pro"/>
                <a:ea typeface="Source Sans Pro"/>
                <a:cs typeface="Source Sans Pro"/>
                <a:sym typeface="Source Sans Pro"/>
              </a:defRPr>
            </a:lvl5pPr>
            <a:lvl6pPr marL="2286000" marR="0" lvl="5"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6pPr>
            <a:lvl7pPr marL="2743200" marR="0" lvl="6"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7pPr>
            <a:lvl8pPr marL="3200400" marR="0" lvl="7"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8pPr>
            <a:lvl9pPr marL="3657600" marR="0" lvl="8"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9pPr>
          </a:lstStyle>
          <a:p>
            <a:endParaRPr/>
          </a:p>
        </p:txBody>
      </p:sp>
      <p:sp>
        <p:nvSpPr>
          <p:cNvPr id="36" name="Shape 36"/>
          <p:cNvSpPr txBox="1">
            <a:spLocks noGrp="1"/>
          </p:cNvSpPr>
          <p:nvPr>
            <p:ph type="body" idx="2"/>
          </p:nvPr>
        </p:nvSpPr>
        <p:spPr>
          <a:xfrm>
            <a:off x="1134021" y="3315823"/>
            <a:ext cx="7881472" cy="345129"/>
          </a:xfrm>
          <a:prstGeom prst="rect">
            <a:avLst/>
          </a:prstGeom>
          <a:noFill/>
          <a:ln>
            <a:noFill/>
          </a:ln>
        </p:spPr>
        <p:txBody>
          <a:bodyPr wrap="square" lIns="91425" tIns="91425" rIns="91425" bIns="91425" anchor="t" anchorCtr="0"/>
          <a:lstStyle>
            <a:lvl1pPr marL="0" marR="0" lvl="0" indent="0" algn="l" rtl="0">
              <a:spcBef>
                <a:spcPts val="280"/>
              </a:spcBef>
              <a:buClr>
                <a:schemeClr val="accent5"/>
              </a:buClr>
              <a:buFont typeface="Arial"/>
              <a:buNone/>
              <a:defRPr sz="1400" b="0" i="0" u="none" strike="noStrike" cap="none">
                <a:solidFill>
                  <a:schemeClr val="accent5"/>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37"/>
        <p:cNvGrpSpPr/>
        <p:nvPr/>
      </p:nvGrpSpPr>
      <p:grpSpPr>
        <a:xfrm>
          <a:off x="0" y="0"/>
          <a:ext cx="0" cy="0"/>
          <a:chOff x="0" y="0"/>
          <a:chExt cx="0" cy="0"/>
        </a:xfrm>
      </p:grpSpPr>
      <p:sp>
        <p:nvSpPr>
          <p:cNvPr id="38" name="Shape 38"/>
          <p:cNvSpPr/>
          <p:nvPr/>
        </p:nvSpPr>
        <p:spPr>
          <a:xfrm>
            <a:off x="-89647" y="-27990"/>
            <a:ext cx="9259047" cy="5220256"/>
          </a:xfrm>
          <a:prstGeom prst="rect">
            <a:avLst/>
          </a:prstGeom>
          <a:solidFill>
            <a:srgbClr val="1B2831"/>
          </a:solidFill>
          <a:ln w="25400" cap="flat" cmpd="sng">
            <a:solidFill>
              <a:srgbClr val="0D645B"/>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pic>
        <p:nvPicPr>
          <p:cNvPr id="39" name="Shape 39" descr="PivLogo_White.png"/>
          <p:cNvPicPr preferRelativeResize="0"/>
          <p:nvPr/>
        </p:nvPicPr>
        <p:blipFill rotWithShape="1">
          <a:blip r:embed="rId2">
            <a:alphaModFix/>
          </a:blip>
          <a:srcRect/>
          <a:stretch/>
        </p:blipFill>
        <p:spPr>
          <a:xfrm>
            <a:off x="7401984" y="366152"/>
            <a:ext cx="1364191" cy="309289"/>
          </a:xfrm>
          <a:prstGeom prst="rect">
            <a:avLst/>
          </a:prstGeom>
          <a:noFill/>
          <a:ln>
            <a:noFill/>
          </a:ln>
        </p:spPr>
      </p:pic>
      <p:sp>
        <p:nvSpPr>
          <p:cNvPr id="40" name="Shape 40"/>
          <p:cNvSpPr txBox="1">
            <a:spLocks noGrp="1"/>
          </p:cNvSpPr>
          <p:nvPr>
            <p:ph type="ctrTitle"/>
          </p:nvPr>
        </p:nvSpPr>
        <p:spPr>
          <a:xfrm>
            <a:off x="1134021" y="2005054"/>
            <a:ext cx="6530788" cy="1147664"/>
          </a:xfrm>
          <a:prstGeom prst="rect">
            <a:avLst/>
          </a:prstGeom>
          <a:noFill/>
          <a:ln>
            <a:noFill/>
          </a:ln>
        </p:spPr>
        <p:txBody>
          <a:bodyPr wrap="square" lIns="91425" tIns="91425" rIns="91425" bIns="91425" anchor="ctr" anchorCtr="0"/>
          <a:lstStyle>
            <a:lvl1pPr marL="0" marR="0" lvl="0" indent="0" algn="l" rtl="0">
              <a:lnSpc>
                <a:spcPct val="80000"/>
              </a:lnSpc>
              <a:spcBef>
                <a:spcPts val="0"/>
              </a:spcBef>
              <a:spcAft>
                <a:spcPts val="500"/>
              </a:spcAft>
              <a:buClr>
                <a:srgbClr val="FFFFFF"/>
              </a:buClr>
              <a:buFont typeface="Source Sans Pro"/>
              <a:buNone/>
              <a:defRPr sz="4800" b="1" i="0" u="none" strike="noStrike" cap="none">
                <a:solidFill>
                  <a:srgbClr val="FFFFFF"/>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1" name="Shape 41"/>
          <p:cNvSpPr txBox="1">
            <a:spLocks noGrp="1"/>
          </p:cNvSpPr>
          <p:nvPr>
            <p:ph type="subTitle" idx="1"/>
          </p:nvPr>
        </p:nvSpPr>
        <p:spPr>
          <a:xfrm>
            <a:off x="1134021" y="1586264"/>
            <a:ext cx="6110923" cy="314872"/>
          </a:xfrm>
          <a:prstGeom prst="rect">
            <a:avLst/>
          </a:prstGeom>
          <a:noFill/>
          <a:ln>
            <a:noFill/>
          </a:ln>
        </p:spPr>
        <p:txBody>
          <a:bodyPr wrap="square" lIns="91425" tIns="91425" rIns="91425" bIns="91425" anchor="t" anchorCtr="0"/>
          <a:lstStyle>
            <a:lvl1pPr marL="0" marR="0" lvl="0" indent="0" algn="l" rtl="0">
              <a:spcBef>
                <a:spcPts val="320"/>
              </a:spcBef>
              <a:buClr>
                <a:srgbClr val="43E5D5"/>
              </a:buClr>
              <a:buFont typeface="Arial"/>
              <a:buNone/>
              <a:defRPr sz="1600" b="0" i="0" u="none" strike="noStrike" cap="none">
                <a:solidFill>
                  <a:srgbClr val="43E5D5"/>
                </a:solidFill>
                <a:latin typeface="Source Sans Pro"/>
                <a:ea typeface="Source Sans Pro"/>
                <a:cs typeface="Source Sans Pro"/>
                <a:sym typeface="Source Sans Pro"/>
              </a:defRPr>
            </a:lvl1pPr>
            <a:lvl2pPr marL="457200" marR="0" lvl="1" indent="0" algn="ctr" rtl="0">
              <a:spcBef>
                <a:spcPts val="480"/>
              </a:spcBef>
              <a:buClr>
                <a:srgbClr val="8B8B8B"/>
              </a:buClr>
              <a:buFont typeface="Arial"/>
              <a:buNone/>
              <a:defRPr sz="2400" b="0" i="0" u="none" strike="noStrike" cap="none">
                <a:solidFill>
                  <a:srgbClr val="8B8B8B"/>
                </a:solidFill>
                <a:latin typeface="Source Sans Pro"/>
                <a:ea typeface="Source Sans Pro"/>
                <a:cs typeface="Source Sans Pro"/>
                <a:sym typeface="Source Sans Pro"/>
              </a:defRPr>
            </a:lvl2pPr>
            <a:lvl3pPr marL="914400" marR="0" lvl="2"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3pPr>
            <a:lvl4pPr marL="1371600" marR="0" lvl="3" indent="0" algn="ctr" rtl="0">
              <a:spcBef>
                <a:spcPts val="360"/>
              </a:spcBef>
              <a:buClr>
                <a:srgbClr val="8B8B8B"/>
              </a:buClr>
              <a:buFont typeface="Arial"/>
              <a:buNone/>
              <a:defRPr sz="1800" b="0" i="0" u="none" strike="noStrike" cap="none">
                <a:solidFill>
                  <a:srgbClr val="8B8B8B"/>
                </a:solidFill>
                <a:latin typeface="Source Sans Pro"/>
                <a:ea typeface="Source Sans Pro"/>
                <a:cs typeface="Source Sans Pro"/>
                <a:sym typeface="Source Sans Pro"/>
              </a:defRPr>
            </a:lvl4pPr>
            <a:lvl5pPr marL="1828800" marR="0" lvl="4" indent="0" algn="ctr" rtl="0">
              <a:spcBef>
                <a:spcPts val="360"/>
              </a:spcBef>
              <a:buClr>
                <a:srgbClr val="8B8B8B"/>
              </a:buClr>
              <a:buFont typeface="Arial"/>
              <a:buNone/>
              <a:defRPr sz="1800" b="0" i="0" u="none" strike="noStrike" cap="none">
                <a:solidFill>
                  <a:srgbClr val="8B8B8B"/>
                </a:solidFill>
                <a:latin typeface="Source Sans Pro"/>
                <a:ea typeface="Source Sans Pro"/>
                <a:cs typeface="Source Sans Pro"/>
                <a:sym typeface="Source Sans Pro"/>
              </a:defRPr>
            </a:lvl5pPr>
            <a:lvl6pPr marL="2286000" marR="0" lvl="5"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6pPr>
            <a:lvl7pPr marL="2743200" marR="0" lvl="6"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7pPr>
            <a:lvl8pPr marL="3200400" marR="0" lvl="7"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8pPr>
            <a:lvl9pPr marL="3657600" marR="0" lvl="8" indent="0" algn="ctr" rtl="0">
              <a:spcBef>
                <a:spcPts val="400"/>
              </a:spcBef>
              <a:buClr>
                <a:srgbClr val="8B8B8B"/>
              </a:buClr>
              <a:buFont typeface="Arial"/>
              <a:buNone/>
              <a:defRPr sz="2000" b="0" i="0" u="none" strike="noStrike" cap="none">
                <a:solidFill>
                  <a:srgbClr val="8B8B8B"/>
                </a:solidFill>
                <a:latin typeface="Source Sans Pro"/>
                <a:ea typeface="Source Sans Pro"/>
                <a:cs typeface="Source Sans Pro"/>
                <a:sym typeface="Source Sans Pro"/>
              </a:defRPr>
            </a:lvl9pPr>
          </a:lstStyle>
          <a:p>
            <a:endParaRPr/>
          </a:p>
        </p:txBody>
      </p:sp>
      <p:sp>
        <p:nvSpPr>
          <p:cNvPr id="42" name="Shape 42"/>
          <p:cNvSpPr txBox="1">
            <a:spLocks noGrp="1"/>
          </p:cNvSpPr>
          <p:nvPr>
            <p:ph type="body" idx="2"/>
          </p:nvPr>
        </p:nvSpPr>
        <p:spPr>
          <a:xfrm>
            <a:off x="1134021" y="3315823"/>
            <a:ext cx="7881472" cy="345129"/>
          </a:xfrm>
          <a:prstGeom prst="rect">
            <a:avLst/>
          </a:prstGeom>
          <a:noFill/>
          <a:ln>
            <a:noFill/>
          </a:ln>
        </p:spPr>
        <p:txBody>
          <a:bodyPr wrap="square" lIns="91425" tIns="91425" rIns="91425" bIns="91425" anchor="t" anchorCtr="0"/>
          <a:lstStyle>
            <a:lvl1pPr marL="0" marR="0" lvl="0" indent="0" algn="l" rtl="0">
              <a:spcBef>
                <a:spcPts val="280"/>
              </a:spcBef>
              <a:buClr>
                <a:schemeClr val="accent5"/>
              </a:buClr>
              <a:buFont typeface="Arial"/>
              <a:buNone/>
              <a:defRPr sz="1400" b="0" i="0" u="none" strike="noStrike" cap="none">
                <a:solidFill>
                  <a:schemeClr val="accent5"/>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43"/>
        <p:cNvGrpSpPr/>
        <p:nvPr/>
      </p:nvGrpSpPr>
      <p:grpSpPr>
        <a:xfrm>
          <a:off x="0" y="0"/>
          <a:ext cx="0" cy="0"/>
          <a:chOff x="0" y="0"/>
          <a:chExt cx="0" cy="0"/>
        </a:xfrm>
      </p:grpSpPr>
      <p:sp>
        <p:nvSpPr>
          <p:cNvPr id="44" name="Shape 44"/>
          <p:cNvSpPr/>
          <p:nvPr/>
        </p:nvSpPr>
        <p:spPr>
          <a:xfrm>
            <a:off x="0" y="0"/>
            <a:ext cx="10167471" cy="5143500"/>
          </a:xfrm>
          <a:prstGeom prst="rect">
            <a:avLst/>
          </a:prstGeom>
          <a:solidFill>
            <a:schemeClr val="dk2"/>
          </a:solidFill>
          <a:ln w="25400" cap="flat" cmpd="sng">
            <a:solidFill>
              <a:srgbClr val="1B1B1B"/>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45" name="Shape 45"/>
          <p:cNvSpPr txBox="1">
            <a:spLocks noGrp="1"/>
          </p:cNvSpPr>
          <p:nvPr>
            <p:ph type="title"/>
          </p:nvPr>
        </p:nvSpPr>
        <p:spPr>
          <a:xfrm>
            <a:off x="1195325" y="1916328"/>
            <a:ext cx="6947616" cy="532285"/>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Source Sans Pro"/>
              <a:buNone/>
              <a:defRPr sz="36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46" name="Shape 46" descr="PivLogo_White.png"/>
          <p:cNvPicPr preferRelativeResize="0"/>
          <p:nvPr/>
        </p:nvPicPr>
        <p:blipFill rotWithShape="1">
          <a:blip r:embed="rId2">
            <a:alphaModFix/>
          </a:blip>
          <a:srcRect/>
          <a:stretch/>
        </p:blipFill>
        <p:spPr>
          <a:xfrm>
            <a:off x="7401984" y="366152"/>
            <a:ext cx="1364191" cy="309289"/>
          </a:xfrm>
          <a:prstGeom prst="rect">
            <a:avLst/>
          </a:prstGeom>
          <a:noFill/>
          <a:ln>
            <a:noFill/>
          </a:ln>
        </p:spPr>
      </p:pic>
      <p:sp>
        <p:nvSpPr>
          <p:cNvPr id="47" name="Shape 47"/>
          <p:cNvSpPr txBox="1">
            <a:spLocks noGrp="1"/>
          </p:cNvSpPr>
          <p:nvPr>
            <p:ph type="body" idx="1"/>
          </p:nvPr>
        </p:nvSpPr>
        <p:spPr>
          <a:xfrm>
            <a:off x="1195325" y="2502217"/>
            <a:ext cx="5828553" cy="437905"/>
          </a:xfrm>
          <a:prstGeom prst="rect">
            <a:avLst/>
          </a:prstGeom>
          <a:noFill/>
          <a:ln>
            <a:noFill/>
          </a:ln>
        </p:spPr>
        <p:txBody>
          <a:bodyPr wrap="square" lIns="91425" tIns="91425" rIns="91425" bIns="91425" anchor="t" anchorCtr="0"/>
          <a:lstStyle>
            <a:lvl1pPr marL="0" marR="0" lvl="0" indent="0" algn="l" rtl="0">
              <a:spcBef>
                <a:spcPts val="480"/>
              </a:spcBef>
              <a:buClr>
                <a:schemeClr val="lt1"/>
              </a:buClr>
              <a:buFont typeface="Arial"/>
              <a:buNone/>
              <a:defRPr sz="2400" b="0" i="0" u="none" strike="noStrike" cap="none">
                <a:solidFill>
                  <a:schemeClr val="lt1"/>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48" name="Shape 48"/>
          <p:cNvSpPr txBox="1">
            <a:spLocks noGrp="1"/>
          </p:cNvSpPr>
          <p:nvPr>
            <p:ph type="body" idx="2"/>
          </p:nvPr>
        </p:nvSpPr>
        <p:spPr>
          <a:xfrm>
            <a:off x="1195325" y="4442307"/>
            <a:ext cx="7881472" cy="379642"/>
          </a:xfrm>
          <a:prstGeom prst="rect">
            <a:avLst/>
          </a:prstGeom>
          <a:noFill/>
          <a:ln>
            <a:noFill/>
          </a:ln>
        </p:spPr>
        <p:txBody>
          <a:bodyPr wrap="square" lIns="91425" tIns="91425" rIns="91425" bIns="91425" anchor="t" anchorCtr="0"/>
          <a:lstStyle>
            <a:lvl1pPr marL="0" marR="0" lvl="0" indent="0" algn="l" rtl="0">
              <a:spcBef>
                <a:spcPts val="360"/>
              </a:spcBef>
              <a:buClr>
                <a:schemeClr val="accent5"/>
              </a:buClr>
              <a:buFont typeface="Arial"/>
              <a:buNone/>
              <a:defRPr sz="1800" b="0" i="0" u="none" strike="noStrike" cap="none">
                <a:solidFill>
                  <a:schemeClr val="accent5"/>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914400" marR="0" lvl="2" indent="0" algn="l" rtl="0">
              <a:spcBef>
                <a:spcPts val="400"/>
              </a:spcBef>
              <a:buClr>
                <a:srgbClr val="878787"/>
              </a:buClr>
              <a:buFont typeface="Arial"/>
              <a:buNone/>
              <a:defRPr sz="2000" b="0" i="0" u="none" strike="noStrike" cap="none">
                <a:solidFill>
                  <a:srgbClr val="878787"/>
                </a:solidFill>
                <a:latin typeface="Source Sans Pro"/>
                <a:ea typeface="Source Sans Pro"/>
                <a:cs typeface="Source Sans Pro"/>
                <a:sym typeface="Source Sans Pro"/>
              </a:defRPr>
            </a:lvl3pPr>
            <a:lvl4pPr marL="1371600" marR="0" lvl="3"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4pPr>
            <a:lvl5pPr marL="1828800" marR="0" lvl="4" indent="0" algn="l" rtl="0">
              <a:spcBef>
                <a:spcPts val="360"/>
              </a:spcBef>
              <a:buClr>
                <a:srgbClr val="878787"/>
              </a:buClr>
              <a:buFont typeface="Arial"/>
              <a:buNone/>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_Custom Layout">
    <p:spTree>
      <p:nvGrpSpPr>
        <p:cNvPr id="1" name="Shape 49"/>
        <p:cNvGrpSpPr/>
        <p:nvPr/>
      </p:nvGrpSpPr>
      <p:grpSpPr>
        <a:xfrm>
          <a:off x="0" y="0"/>
          <a:ext cx="0" cy="0"/>
          <a:chOff x="0" y="0"/>
          <a:chExt cx="0" cy="0"/>
        </a:xfrm>
      </p:grpSpPr>
      <p:sp>
        <p:nvSpPr>
          <p:cNvPr id="50" name="Shape 50"/>
          <p:cNvSpPr/>
          <p:nvPr/>
        </p:nvSpPr>
        <p:spPr>
          <a:xfrm>
            <a:off x="0" y="0"/>
            <a:ext cx="10167471" cy="5143500"/>
          </a:xfrm>
          <a:prstGeom prst="rect">
            <a:avLst/>
          </a:prstGeom>
          <a:solidFill>
            <a:schemeClr val="dk2"/>
          </a:solidFill>
          <a:ln w="25400" cap="flat" cmpd="sng">
            <a:solidFill>
              <a:srgbClr val="1B1B1B"/>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51" name="Shape 51"/>
          <p:cNvSpPr>
            <a:spLocks noGrp="1"/>
          </p:cNvSpPr>
          <p:nvPr>
            <p:ph type="pic" idx="2"/>
          </p:nvPr>
        </p:nvSpPr>
        <p:spPr>
          <a:xfrm>
            <a:off x="0" y="0"/>
            <a:ext cx="9144000" cy="5143500"/>
          </a:xfrm>
          <a:prstGeom prst="rect">
            <a:avLst/>
          </a:prstGeom>
          <a:noFill/>
          <a:ln>
            <a:noFill/>
          </a:ln>
        </p:spPr>
        <p:txBody>
          <a:bodyPr wrap="square" lIns="91425" tIns="91425" rIns="91425" bIns="91425" anchor="t" anchorCtr="0"/>
          <a:lstStyle>
            <a:lvl1pPr marL="342900" marR="0" lvl="0" indent="-165100" algn="l" rtl="0">
              <a:spcBef>
                <a:spcPts val="560"/>
              </a:spcBef>
              <a:buClr>
                <a:srgbClr val="878787"/>
              </a:buClr>
              <a:buSzPct val="100000"/>
              <a:buFont typeface="Arial"/>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52" name="Shape 52"/>
          <p:cNvSpPr txBox="1">
            <a:spLocks noGrp="1"/>
          </p:cNvSpPr>
          <p:nvPr>
            <p:ph type="title"/>
          </p:nvPr>
        </p:nvSpPr>
        <p:spPr>
          <a:xfrm>
            <a:off x="1117709" y="407953"/>
            <a:ext cx="6947616" cy="585514"/>
          </a:xfrm>
          <a:prstGeom prst="rect">
            <a:avLst/>
          </a:prstGeom>
          <a:noFill/>
          <a:ln>
            <a:noFill/>
          </a:ln>
        </p:spPr>
        <p:txBody>
          <a:bodyPr wrap="square" lIns="91425" tIns="91425" rIns="91425" bIns="91425" anchor="ctr" anchorCtr="0"/>
          <a:lstStyle>
            <a:lvl1pPr marL="0" marR="0" lvl="0" indent="0" algn="l" rtl="0">
              <a:spcBef>
                <a:spcPts val="0"/>
              </a:spcBef>
              <a:buClr>
                <a:schemeClr val="lt1"/>
              </a:buClr>
              <a:buFont typeface="Source Sans Pro"/>
              <a:buNone/>
              <a:defRPr sz="3600" b="1" i="0" u="none" strike="noStrike" cap="none">
                <a:solidFill>
                  <a:schemeClr val="l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3" name="Shape 53"/>
          <p:cNvSpPr txBox="1">
            <a:spLocks noGrp="1"/>
          </p:cNvSpPr>
          <p:nvPr>
            <p:ph type="body" idx="1"/>
          </p:nvPr>
        </p:nvSpPr>
        <p:spPr>
          <a:xfrm>
            <a:off x="1117709" y="998561"/>
            <a:ext cx="5828553" cy="481696"/>
          </a:xfrm>
          <a:prstGeom prst="rect">
            <a:avLst/>
          </a:prstGeom>
          <a:noFill/>
          <a:ln>
            <a:noFill/>
          </a:ln>
        </p:spPr>
        <p:txBody>
          <a:bodyPr wrap="square" lIns="91425" tIns="91425" rIns="91425" bIns="91425" anchor="t" anchorCtr="0"/>
          <a:lstStyle>
            <a:lvl1pPr marL="0" marR="0" lvl="0" indent="0" algn="l" rtl="0">
              <a:spcBef>
                <a:spcPts val="480"/>
              </a:spcBef>
              <a:buClr>
                <a:schemeClr val="lt1"/>
              </a:buClr>
              <a:buFont typeface="Arial"/>
              <a:buNone/>
              <a:defRPr sz="2400" b="0" i="0" u="none" strike="noStrike" cap="none">
                <a:solidFill>
                  <a:schemeClr val="lt1"/>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3_Custom Layout">
    <p:spTree>
      <p:nvGrpSpPr>
        <p:cNvPr id="1" name="Shape 54"/>
        <p:cNvGrpSpPr/>
        <p:nvPr/>
      </p:nvGrpSpPr>
      <p:grpSpPr>
        <a:xfrm>
          <a:off x="0" y="0"/>
          <a:ext cx="0" cy="0"/>
          <a:chOff x="0" y="0"/>
          <a:chExt cx="0" cy="0"/>
        </a:xfrm>
      </p:grpSpPr>
      <p:sp>
        <p:nvSpPr>
          <p:cNvPr id="55" name="Shape 55"/>
          <p:cNvSpPr/>
          <p:nvPr/>
        </p:nvSpPr>
        <p:spPr>
          <a:xfrm>
            <a:off x="0" y="0"/>
            <a:ext cx="10167471" cy="5143500"/>
          </a:xfrm>
          <a:prstGeom prst="rect">
            <a:avLst/>
          </a:prstGeom>
          <a:solidFill>
            <a:schemeClr val="dk2"/>
          </a:solidFill>
          <a:ln w="25400" cap="flat" cmpd="sng">
            <a:solidFill>
              <a:srgbClr val="1B1B1B"/>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rgbClr val="0A1215"/>
              </a:solidFill>
              <a:latin typeface="Source Sans Pro"/>
              <a:ea typeface="Source Sans Pro"/>
              <a:cs typeface="Source Sans Pro"/>
              <a:sym typeface="Source Sans Pro"/>
            </a:endParaRPr>
          </a:p>
        </p:txBody>
      </p:sp>
      <p:sp>
        <p:nvSpPr>
          <p:cNvPr id="56" name="Shape 56"/>
          <p:cNvSpPr>
            <a:spLocks noGrp="1"/>
          </p:cNvSpPr>
          <p:nvPr>
            <p:ph type="pic" idx="2"/>
          </p:nvPr>
        </p:nvSpPr>
        <p:spPr>
          <a:xfrm>
            <a:off x="0" y="1756833"/>
            <a:ext cx="9144000" cy="3386667"/>
          </a:xfrm>
          <a:prstGeom prst="rect">
            <a:avLst/>
          </a:prstGeom>
          <a:noFill/>
          <a:ln>
            <a:noFill/>
          </a:ln>
        </p:spPr>
        <p:txBody>
          <a:bodyPr wrap="square" lIns="91425" tIns="91425" rIns="91425" bIns="91425" anchor="t" anchorCtr="0"/>
          <a:lstStyle>
            <a:lvl1pPr marL="342900" marR="0" lvl="0" indent="-165100" algn="l" rtl="0">
              <a:spcBef>
                <a:spcPts val="560"/>
              </a:spcBef>
              <a:buClr>
                <a:srgbClr val="878787"/>
              </a:buClr>
              <a:buSzPct val="100000"/>
              <a:buFont typeface="Arial"/>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57" name="Shape 57"/>
          <p:cNvSpPr txBox="1">
            <a:spLocks noGrp="1"/>
          </p:cNvSpPr>
          <p:nvPr>
            <p:ph type="title"/>
          </p:nvPr>
        </p:nvSpPr>
        <p:spPr>
          <a:xfrm>
            <a:off x="1117709" y="407953"/>
            <a:ext cx="6947616" cy="585514"/>
          </a:xfrm>
          <a:prstGeom prst="rect">
            <a:avLst/>
          </a:prstGeom>
          <a:noFill/>
          <a:ln>
            <a:noFill/>
          </a:ln>
        </p:spPr>
        <p:txBody>
          <a:bodyPr wrap="square" lIns="91425" tIns="91425" rIns="91425" bIns="91425" anchor="ctr" anchorCtr="0"/>
          <a:lstStyle>
            <a:lvl1pPr marL="0" marR="0" lvl="0" indent="0" algn="ctr" rtl="0">
              <a:spcBef>
                <a:spcPts val="0"/>
              </a:spcBef>
              <a:buClr>
                <a:schemeClr val="lt1"/>
              </a:buClr>
              <a:buFont typeface="Source Sans Pro"/>
              <a:buNone/>
              <a:defRPr sz="3600" b="1" i="0" u="none" strike="noStrike" cap="none">
                <a:solidFill>
                  <a:schemeClr val="l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8" name="Shape 58"/>
          <p:cNvSpPr txBox="1">
            <a:spLocks noGrp="1"/>
          </p:cNvSpPr>
          <p:nvPr>
            <p:ph type="body" idx="1"/>
          </p:nvPr>
        </p:nvSpPr>
        <p:spPr>
          <a:xfrm>
            <a:off x="1677241" y="998561"/>
            <a:ext cx="5828553" cy="481696"/>
          </a:xfrm>
          <a:prstGeom prst="rect">
            <a:avLst/>
          </a:prstGeom>
          <a:noFill/>
          <a:ln>
            <a:noFill/>
          </a:ln>
        </p:spPr>
        <p:txBody>
          <a:bodyPr wrap="square" lIns="91425" tIns="91425" rIns="91425" bIns="91425" anchor="t" anchorCtr="0"/>
          <a:lstStyle>
            <a:lvl1pPr marL="0" marR="0" lvl="0" indent="0" algn="ctr" rtl="0">
              <a:spcBef>
                <a:spcPts val="480"/>
              </a:spcBef>
              <a:buClr>
                <a:schemeClr val="lt1"/>
              </a:buClr>
              <a:buFont typeface="Arial"/>
              <a:buNone/>
              <a:defRPr sz="2400" b="0" i="0" u="none" strike="noStrike" cap="none">
                <a:solidFill>
                  <a:schemeClr val="lt1"/>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199" y="342231"/>
            <a:ext cx="6662271" cy="363558"/>
          </a:xfrm>
          <a:prstGeom prst="rect">
            <a:avLst/>
          </a:prstGeom>
          <a:noFill/>
          <a:ln>
            <a:noFill/>
          </a:ln>
        </p:spPr>
        <p:txBody>
          <a:bodyPr wrap="square" lIns="91425" tIns="91425" rIns="91425" bIns="91425" anchor="ctr" anchorCtr="0"/>
          <a:lstStyle>
            <a:lvl1pPr marL="0" marR="0" lvl="0" indent="0" algn="l" rtl="0">
              <a:spcBef>
                <a:spcPts val="0"/>
              </a:spcBef>
              <a:buClr>
                <a:schemeClr val="accent1"/>
              </a:buClr>
              <a:buFont typeface="Source Sans Pro"/>
              <a:buNone/>
              <a:defRPr sz="2800" b="1" i="0" u="none" strike="noStrike" cap="none">
                <a:solidFill>
                  <a:schemeClr val="accent1"/>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519381"/>
            <a:ext cx="8229600" cy="3075242"/>
          </a:xfrm>
          <a:prstGeom prst="rect">
            <a:avLst/>
          </a:prstGeom>
          <a:noFill/>
          <a:ln>
            <a:noFill/>
          </a:ln>
        </p:spPr>
        <p:txBody>
          <a:bodyPr wrap="square" lIns="91425" tIns="91425" rIns="91425" bIns="91425" anchor="t" anchorCtr="0"/>
          <a:lstStyle>
            <a:lvl1pPr marL="342900" marR="0" lvl="0" indent="-165100" algn="l" rtl="0">
              <a:spcBef>
                <a:spcPts val="560"/>
              </a:spcBef>
              <a:buClr>
                <a:srgbClr val="878787"/>
              </a:buClr>
              <a:buSzPct val="100000"/>
              <a:buFont typeface="Arial"/>
              <a:buChar char="•"/>
              <a:defRPr sz="2800" b="0" i="0" u="none" strike="noStrike" cap="none">
                <a:solidFill>
                  <a:srgbClr val="878787"/>
                </a:solidFill>
                <a:latin typeface="Source Sans Pro"/>
                <a:ea typeface="Source Sans Pro"/>
                <a:cs typeface="Source Sans Pro"/>
                <a:sym typeface="Source Sans Pro"/>
              </a:defRPr>
            </a:lvl1pPr>
            <a:lvl2pPr marL="742950" marR="0" lvl="1" indent="-133350" algn="l" rtl="0">
              <a:spcBef>
                <a:spcPts val="480"/>
              </a:spcBef>
              <a:buClr>
                <a:srgbClr val="878787"/>
              </a:buClr>
              <a:buSzPct val="100000"/>
              <a:buFont typeface="Arial"/>
              <a:buChar char="–"/>
              <a:defRPr sz="2400" b="0" i="0" u="none" strike="noStrike" cap="none">
                <a:solidFill>
                  <a:srgbClr val="878787"/>
                </a:solidFill>
                <a:latin typeface="Source Sans Pro"/>
                <a:ea typeface="Source Sans Pro"/>
                <a:cs typeface="Source Sans Pro"/>
                <a:sym typeface="Source Sans Pro"/>
              </a:defRPr>
            </a:lvl2pPr>
            <a:lvl3pPr marL="1143000" marR="0" lvl="2" indent="-101600" algn="l" rtl="0">
              <a:spcBef>
                <a:spcPts val="400"/>
              </a:spcBef>
              <a:buClr>
                <a:srgbClr val="878787"/>
              </a:buClr>
              <a:buSzPct val="100000"/>
              <a:buFont typeface="Arial"/>
              <a:buChar char="•"/>
              <a:defRPr sz="2000" b="0" i="0" u="none" strike="noStrike" cap="none">
                <a:solidFill>
                  <a:srgbClr val="878787"/>
                </a:solidFill>
                <a:latin typeface="Source Sans Pro"/>
                <a:ea typeface="Source Sans Pro"/>
                <a:cs typeface="Source Sans Pro"/>
                <a:sym typeface="Source Sans Pro"/>
              </a:defRPr>
            </a:lvl3pPr>
            <a:lvl4pPr marL="1600200" marR="0" lvl="3"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4pPr>
            <a:lvl5pPr marL="2057400" marR="0" lvl="4" indent="-114300" algn="l" rtl="0">
              <a:spcBef>
                <a:spcPts val="360"/>
              </a:spcBef>
              <a:buClr>
                <a:srgbClr val="878787"/>
              </a:buClr>
              <a:buSzPct val="100000"/>
              <a:buFont typeface="Arial"/>
              <a:buChar char="»"/>
              <a:defRPr sz="1800" b="0" i="0" u="none" strike="noStrike" cap="none">
                <a:solidFill>
                  <a:srgbClr val="878787"/>
                </a:solidFill>
                <a:latin typeface="Source Sans Pro"/>
                <a:ea typeface="Source Sans Pro"/>
                <a:cs typeface="Source Sans Pro"/>
                <a:sym typeface="Source Sans Pro"/>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9.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9" Type="http://schemas.openxmlformats.org/officeDocument/2006/relationships/image" Target="../media/image55.png"/><Relationship Id="rId20" Type="http://schemas.openxmlformats.org/officeDocument/2006/relationships/image" Target="../media/image66.png"/><Relationship Id="rId21" Type="http://schemas.openxmlformats.org/officeDocument/2006/relationships/image" Target="../media/image67.jpg"/><Relationship Id="rId22" Type="http://schemas.openxmlformats.org/officeDocument/2006/relationships/image" Target="../media/image68.png"/><Relationship Id="rId23" Type="http://schemas.openxmlformats.org/officeDocument/2006/relationships/image" Target="../media/image69.png"/><Relationship Id="rId24" Type="http://schemas.openxmlformats.org/officeDocument/2006/relationships/image" Target="../media/image70.png"/><Relationship Id="rId25" Type="http://schemas.openxmlformats.org/officeDocument/2006/relationships/image" Target="../media/image71.png"/><Relationship Id="rId26" Type="http://schemas.openxmlformats.org/officeDocument/2006/relationships/image" Target="../media/image72.png"/><Relationship Id="rId27" Type="http://schemas.openxmlformats.org/officeDocument/2006/relationships/image" Target="../media/image73.png"/><Relationship Id="rId28" Type="http://schemas.openxmlformats.org/officeDocument/2006/relationships/image" Target="../media/image74.png"/><Relationship Id="rId29" Type="http://schemas.openxmlformats.org/officeDocument/2006/relationships/image" Target="../media/image75.png"/><Relationship Id="rId30" Type="http://schemas.openxmlformats.org/officeDocument/2006/relationships/image" Target="../media/image76.png"/><Relationship Id="rId10" Type="http://schemas.openxmlformats.org/officeDocument/2006/relationships/image" Target="../media/image56.png"/><Relationship Id="rId11" Type="http://schemas.openxmlformats.org/officeDocument/2006/relationships/image" Target="../media/image57.png"/><Relationship Id="rId12" Type="http://schemas.openxmlformats.org/officeDocument/2006/relationships/image" Target="../media/image58.png"/><Relationship Id="rId13" Type="http://schemas.openxmlformats.org/officeDocument/2006/relationships/image" Target="../media/image59.png"/><Relationship Id="rId14" Type="http://schemas.openxmlformats.org/officeDocument/2006/relationships/image" Target="../media/image60.png"/><Relationship Id="rId15" Type="http://schemas.openxmlformats.org/officeDocument/2006/relationships/image" Target="../media/image61.png"/><Relationship Id="rId16" Type="http://schemas.openxmlformats.org/officeDocument/2006/relationships/image" Target="../media/image62.png"/><Relationship Id="rId17" Type="http://schemas.openxmlformats.org/officeDocument/2006/relationships/image" Target="../media/image63.png"/><Relationship Id="rId18" Type="http://schemas.openxmlformats.org/officeDocument/2006/relationships/image" Target="../media/image64.jpg"/><Relationship Id="rId19" Type="http://schemas.openxmlformats.org/officeDocument/2006/relationships/image" Target="../media/image65.jpg"/><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image" Target="../media/image52.png"/><Relationship Id="rId7" Type="http://schemas.openxmlformats.org/officeDocument/2006/relationships/image" Target="../media/image53.png"/><Relationship Id="rId8" Type="http://schemas.openxmlformats.org/officeDocument/2006/relationships/image" Target="../media/image54.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77.png"/></Relationships>
</file>

<file path=ppt/slides/_rels/slide55.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Shape 136" descr="C:\Users\sdunn\Documents\Pivotal Corporate\presentation\New Approach to Big Data\assets\Strata-Data-wide.jpg"/>
          <p:cNvPicPr preferRelativeResize="0"/>
          <p:nvPr/>
        </p:nvPicPr>
        <p:blipFill rotWithShape="1">
          <a:blip r:embed="rId3">
            <a:alphaModFix/>
          </a:blip>
          <a:srcRect/>
          <a:stretch/>
        </p:blipFill>
        <p:spPr>
          <a:xfrm>
            <a:off x="-3" y="-6462"/>
            <a:ext cx="9167237" cy="5156574"/>
          </a:xfrm>
          <a:prstGeom prst="rect">
            <a:avLst/>
          </a:prstGeom>
          <a:noFill/>
          <a:ln>
            <a:noFill/>
          </a:ln>
        </p:spPr>
      </p:pic>
      <p:sp>
        <p:nvSpPr>
          <p:cNvPr id="137" name="Shape 137"/>
          <p:cNvSpPr txBox="1"/>
          <p:nvPr/>
        </p:nvSpPr>
        <p:spPr>
          <a:xfrm>
            <a:off x="446036" y="1487156"/>
            <a:ext cx="3965191" cy="1975190"/>
          </a:xfrm>
          <a:prstGeom prst="rect">
            <a:avLst/>
          </a:prstGeom>
          <a:noFill/>
          <a:ln>
            <a:noFill/>
          </a:ln>
        </p:spPr>
        <p:txBody>
          <a:bodyPr wrap="square" lIns="91425" tIns="45700" rIns="91425" bIns="45700" anchor="ctr" anchorCtr="0">
            <a:noAutofit/>
          </a:bodyPr>
          <a:lstStyle/>
          <a:p>
            <a:pPr marL="0" marR="0" lvl="0" indent="0" algn="l" rtl="0">
              <a:spcBef>
                <a:spcPts val="0"/>
              </a:spcBef>
              <a:buClr>
                <a:schemeClr val="lt1"/>
              </a:buClr>
              <a:buSzPct val="25000"/>
              <a:buFont typeface="Roboto"/>
              <a:buNone/>
            </a:pPr>
            <a:r>
              <a:rPr lang="en-US" sz="4000" b="0" i="0" u="none" strike="noStrike" cap="none">
                <a:solidFill>
                  <a:schemeClr val="lt1"/>
                </a:solidFill>
                <a:latin typeface="Roboto"/>
                <a:ea typeface="Roboto"/>
                <a:cs typeface="Roboto"/>
                <a:sym typeface="Roboto"/>
              </a:rPr>
              <a:t>Spring Boot</a:t>
            </a:r>
          </a:p>
        </p:txBody>
      </p:sp>
      <p:pic>
        <p:nvPicPr>
          <p:cNvPr id="138" name="Shape 138" descr="C:\Users\sdunn\Documents\Pivotal Corporate\presentation\Misc Assets\pivotal-logo.png"/>
          <p:cNvPicPr preferRelativeResize="0"/>
          <p:nvPr/>
        </p:nvPicPr>
        <p:blipFill rotWithShape="1">
          <a:blip r:embed="rId4">
            <a:alphaModFix/>
          </a:blip>
          <a:srcRect/>
          <a:stretch/>
        </p:blipFill>
        <p:spPr>
          <a:xfrm>
            <a:off x="566613" y="1"/>
            <a:ext cx="2045956" cy="801794"/>
          </a:xfrm>
          <a:prstGeom prst="rect">
            <a:avLst/>
          </a:prstGeom>
          <a:noFill/>
          <a:ln>
            <a:noFill/>
          </a:ln>
        </p:spPr>
      </p:pic>
      <p:sp>
        <p:nvSpPr>
          <p:cNvPr id="139" name="Shape 139"/>
          <p:cNvSpPr txBox="1"/>
          <p:nvPr/>
        </p:nvSpPr>
        <p:spPr>
          <a:xfrm>
            <a:off x="747200" y="3411400"/>
            <a:ext cx="3527700" cy="411600"/>
          </a:xfrm>
          <a:prstGeom prst="rect">
            <a:avLst/>
          </a:prstGeom>
          <a:noFill/>
          <a:ln>
            <a:noFill/>
          </a:ln>
        </p:spPr>
        <p:txBody>
          <a:bodyPr wrap="square" lIns="91425" tIns="91425" rIns="91425" bIns="91425" anchor="t" anchorCtr="0">
            <a:noAutofit/>
          </a:bodyPr>
          <a:lstStyle/>
          <a:p>
            <a:pPr lvl="0">
              <a:spcBef>
                <a:spcPts val="0"/>
              </a:spcBef>
              <a:buNone/>
            </a:pPr>
            <a:endParaRPr lang="en-US"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endParaRPr sz="3200" b="0" i="0" u="none" strike="noStrike" cap="none">
              <a:solidFill>
                <a:schemeClr val="lt1"/>
              </a:solidFill>
              <a:latin typeface="Arial"/>
              <a:ea typeface="Arial"/>
              <a:cs typeface="Arial"/>
              <a:sym typeface="Arial"/>
            </a:endParaRPr>
          </a:p>
        </p:txBody>
      </p:sp>
      <p:sp>
        <p:nvSpPr>
          <p:cNvPr id="241" name="Shape 241"/>
          <p:cNvSpPr txBox="1">
            <a:spLocks noGrp="1"/>
          </p:cNvSpPr>
          <p:nvPr>
            <p:ph type="body" idx="1"/>
          </p:nvPr>
        </p:nvSpPr>
        <p:spPr>
          <a:xfrm>
            <a:off x="457200" y="1108074"/>
            <a:ext cx="8229600" cy="3293454"/>
          </a:xfrm>
          <a:prstGeom prst="rect">
            <a:avLst/>
          </a:prstGeom>
          <a:noFill/>
          <a:ln>
            <a:noFill/>
          </a:ln>
        </p:spPr>
        <p:txBody>
          <a:bodyPr wrap="square" lIns="91425" tIns="45700" rIns="91425" bIns="45700" anchor="ctr" anchorCtr="0">
            <a:noAutofit/>
          </a:bodyPr>
          <a:lstStyle/>
          <a:p>
            <a:pPr marL="0" marR="0" lvl="0" indent="0" algn="ctr" rtl="0">
              <a:lnSpc>
                <a:spcPct val="150000"/>
              </a:lnSpc>
              <a:spcBef>
                <a:spcPts val="0"/>
              </a:spcBef>
              <a:spcAft>
                <a:spcPts val="0"/>
              </a:spcAft>
              <a:buClr>
                <a:schemeClr val="lt1"/>
              </a:buClr>
              <a:buSzPct val="25000"/>
              <a:buFont typeface="Arial"/>
              <a:buNone/>
            </a:pPr>
            <a:endParaRPr sz="2800" b="0" i="0" u="none" strike="noStrike" cap="none">
              <a:solidFill>
                <a:schemeClr val="lt1"/>
              </a:solidFill>
              <a:latin typeface="Arial"/>
              <a:ea typeface="Arial"/>
              <a:cs typeface="Arial"/>
              <a:sym typeface="Arial"/>
            </a:endParaRPr>
          </a:p>
          <a:p>
            <a:pPr marL="0" marR="0" lvl="0" indent="0" algn="ctr" rtl="0">
              <a:lnSpc>
                <a:spcPct val="120000"/>
              </a:lnSpc>
              <a:spcBef>
                <a:spcPts val="560"/>
              </a:spcBef>
              <a:spcAft>
                <a:spcPts val="0"/>
              </a:spcAft>
              <a:buClr>
                <a:schemeClr val="lt1"/>
              </a:buClr>
              <a:buSzPct val="25000"/>
              <a:buFont typeface="Arial"/>
              <a:buNone/>
            </a:pPr>
            <a:r>
              <a:rPr lang="en-US" sz="2800" b="0" i="0" u="none" strike="noStrike" cap="none">
                <a:solidFill>
                  <a:schemeClr val="lt1"/>
                </a:solidFill>
                <a:latin typeface="Arial"/>
                <a:ea typeface="Arial"/>
                <a:cs typeface="Arial"/>
                <a:sym typeface="Arial"/>
              </a:rPr>
              <a:t>Spring Boot is an opinionated framework to simplify bootstrapping and development of new Spring Applications</a:t>
            </a:r>
          </a:p>
          <a:p>
            <a:pPr marL="0" marR="0" lvl="0" indent="0" algn="l" rtl="0">
              <a:spcBef>
                <a:spcPts val="560"/>
              </a:spcBef>
              <a:buClr>
                <a:schemeClr val="lt1"/>
              </a:buClr>
              <a:buSzPct val="25000"/>
              <a:buFont typeface="Arial"/>
              <a:buNone/>
            </a:pPr>
            <a:endParaRPr sz="2800" b="0" i="0" u="none" strike="noStrike" cap="none">
              <a:solidFill>
                <a:schemeClr val="lt1"/>
              </a:solidFill>
              <a:latin typeface="Arial"/>
              <a:ea typeface="Arial"/>
              <a:cs typeface="Arial"/>
              <a:sym typeface="Arial"/>
            </a:endParaRPr>
          </a:p>
        </p:txBody>
      </p:sp>
    </p:spTree>
  </p:cSld>
  <p:clrMapOvr>
    <a:masterClrMapping/>
  </p:clrMapOvr>
  <p:transition xmlns:p14="http://schemas.microsoft.com/office/powerpoint/2010/mai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113722" y="149918"/>
            <a:ext cx="8796900" cy="4743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008774"/>
              </a:buClr>
              <a:buSzPct val="25000"/>
              <a:buFont typeface="Arial"/>
              <a:buNone/>
            </a:pPr>
            <a:r>
              <a:rPr lang="en-US" sz="2800" b="1" i="0" u="none" strike="noStrike" cap="none">
                <a:solidFill>
                  <a:srgbClr val="008774"/>
                </a:solidFill>
                <a:latin typeface="Arial"/>
                <a:ea typeface="Arial"/>
                <a:cs typeface="Arial"/>
                <a:sym typeface="Arial"/>
              </a:rPr>
              <a:t>Spring Boot Adoption</a:t>
            </a:r>
            <a:br>
              <a:rPr lang="en-US" sz="2800" b="1" i="0" u="none" strike="noStrike" cap="none">
                <a:solidFill>
                  <a:srgbClr val="008774"/>
                </a:solidFill>
                <a:latin typeface="Arial"/>
                <a:ea typeface="Arial"/>
                <a:cs typeface="Arial"/>
                <a:sym typeface="Arial"/>
              </a:rPr>
            </a:br>
            <a:endParaRPr lang="en-US" sz="2800" b="1" i="0" u="none" strike="noStrike" cap="none">
              <a:solidFill>
                <a:srgbClr val="008774"/>
              </a:solidFill>
              <a:latin typeface="Arial"/>
              <a:ea typeface="Arial"/>
              <a:cs typeface="Arial"/>
              <a:sym typeface="Arial"/>
            </a:endParaRPr>
          </a:p>
        </p:txBody>
      </p:sp>
      <p:sp>
        <p:nvSpPr>
          <p:cNvPr id="248" name="Shape 248"/>
          <p:cNvSpPr/>
          <p:nvPr/>
        </p:nvSpPr>
        <p:spPr>
          <a:xfrm>
            <a:off x="155959" y="4866501"/>
            <a:ext cx="1929735" cy="276999"/>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a:solidFill>
                  <a:srgbClr val="000000"/>
                </a:solidFill>
                <a:latin typeface="Arial"/>
                <a:ea typeface="Arial"/>
                <a:cs typeface="Arial"/>
                <a:sym typeface="Arial"/>
              </a:rPr>
              <a:t>Source: oss.sonatype.org</a:t>
            </a:r>
          </a:p>
        </p:txBody>
      </p:sp>
      <p:sp>
        <p:nvSpPr>
          <p:cNvPr id="249" name="Shape 249"/>
          <p:cNvSpPr/>
          <p:nvPr/>
        </p:nvSpPr>
        <p:spPr>
          <a:xfrm rot="1682093">
            <a:off x="7489137" y="405811"/>
            <a:ext cx="895349" cy="833627"/>
          </a:xfrm>
          <a:prstGeom prst="irregularSeal2">
            <a:avLst/>
          </a:prstGeom>
          <a:gradFill>
            <a:gsLst>
              <a:gs pos="0">
                <a:srgbClr val="019B8C"/>
              </a:gs>
              <a:gs pos="100000">
                <a:srgbClr val="9FE9DB"/>
              </a:gs>
            </a:gsLst>
            <a:lin ang="16200000" scaled="0"/>
          </a:gradFill>
          <a:ln w="9525" cap="flat" cmpd="sng">
            <a:solidFill>
              <a:srgbClr val="0F887D"/>
            </a:solidFill>
            <a:prstDash val="solid"/>
            <a:round/>
            <a:headEnd type="none" w="med" len="med"/>
            <a:tailEnd type="none" w="med" len="med"/>
          </a:ln>
          <a:effectLst>
            <a:outerShdw blurRad="40000" dist="23000" dir="5400000" rotWithShape="0">
              <a:srgbClr val="000000">
                <a:alpha val="34901"/>
              </a:srgbClr>
            </a:outerShdw>
          </a:effectLst>
        </p:spPr>
        <p:txBody>
          <a:bodyPr wrap="square" lIns="91425" tIns="45700" rIns="91425" bIns="45700" anchor="ctr" anchorCtr="0">
            <a:noAutofit/>
          </a:bodyPr>
          <a:lstStyle/>
          <a:p>
            <a:pPr marL="0" marR="0" lvl="0" indent="0" algn="l" rtl="0">
              <a:spcBef>
                <a:spcPts val="0"/>
              </a:spcBef>
              <a:buNone/>
            </a:pPr>
            <a:endParaRPr sz="1800">
              <a:solidFill>
                <a:srgbClr val="FFFFFF"/>
              </a:solidFill>
              <a:latin typeface="Arial"/>
              <a:ea typeface="Arial"/>
              <a:cs typeface="Arial"/>
              <a:sym typeface="Arial"/>
            </a:endParaRPr>
          </a:p>
        </p:txBody>
      </p:sp>
      <p:sp>
        <p:nvSpPr>
          <p:cNvPr id="250" name="Shape 250"/>
          <p:cNvSpPr txBox="1"/>
          <p:nvPr/>
        </p:nvSpPr>
        <p:spPr>
          <a:xfrm>
            <a:off x="7315283" y="675443"/>
            <a:ext cx="1144270" cy="307777"/>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b="1">
                <a:solidFill>
                  <a:srgbClr val="FFFFFF"/>
                </a:solidFill>
              </a:rPr>
              <a:t>19.7M</a:t>
            </a:r>
          </a:p>
        </p:txBody>
      </p:sp>
      <p:sp>
        <p:nvSpPr>
          <p:cNvPr id="251" name="Shape 251"/>
          <p:cNvSpPr/>
          <p:nvPr/>
        </p:nvSpPr>
        <p:spPr>
          <a:xfrm>
            <a:off x="3225799" y="849146"/>
            <a:ext cx="2917686"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a:solidFill>
                  <a:srgbClr val="4C4C4C"/>
                </a:solidFill>
                <a:latin typeface="Arial"/>
                <a:ea typeface="Arial"/>
                <a:cs typeface="Arial"/>
                <a:sym typeface="Arial"/>
              </a:rPr>
              <a:t>Monthly Maven downloads</a:t>
            </a:r>
          </a:p>
        </p:txBody>
      </p:sp>
      <p:pic>
        <p:nvPicPr>
          <p:cNvPr id="252" name="Shape 252"/>
          <p:cNvPicPr preferRelativeResize="0"/>
          <p:nvPr/>
        </p:nvPicPr>
        <p:blipFill>
          <a:blip r:embed="rId3">
            <a:alphaModFix/>
          </a:blip>
          <a:stretch>
            <a:fillRect/>
          </a:stretch>
        </p:blipFill>
        <p:spPr>
          <a:xfrm>
            <a:off x="0" y="983225"/>
            <a:ext cx="9143999" cy="3890205"/>
          </a:xfrm>
          <a:prstGeom prst="rect">
            <a:avLst/>
          </a:prstGeom>
          <a:noFill/>
          <a:ln>
            <a:noFill/>
          </a:ln>
        </p:spPr>
      </p:pic>
      <p:pic>
        <p:nvPicPr>
          <p:cNvPr id="253" name="Shape 253"/>
          <p:cNvPicPr preferRelativeResize="0"/>
          <p:nvPr/>
        </p:nvPicPr>
        <p:blipFill>
          <a:blip r:embed="rId4">
            <a:alphaModFix/>
          </a:blip>
          <a:stretch>
            <a:fillRect/>
          </a:stretch>
        </p:blipFill>
        <p:spPr>
          <a:xfrm>
            <a:off x="12979" y="0"/>
            <a:ext cx="9118046" cy="5143500"/>
          </a:xfrm>
          <a:prstGeom prst="rect">
            <a:avLst/>
          </a:prstGeom>
          <a:noFill/>
          <a:ln>
            <a:noFill/>
          </a:ln>
        </p:spPr>
      </p:pic>
    </p:spTree>
  </p:cSld>
  <p:clrMapOvr>
    <a:masterClrMapping/>
  </p:clrMapOvr>
  <p:transition xmlns:p14="http://schemas.microsoft.com/office/powerpoint/2010/mai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Agenda</a:t>
            </a:r>
          </a:p>
        </p:txBody>
      </p:sp>
      <p:sp>
        <p:nvSpPr>
          <p:cNvPr id="260" name="Shape 260"/>
          <p:cNvSpPr txBox="1">
            <a:spLocks noGrp="1"/>
          </p:cNvSpPr>
          <p:nvPr>
            <p:ph type="body" idx="1"/>
          </p:nvPr>
        </p:nvSpPr>
        <p:spPr>
          <a:xfrm>
            <a:off x="810380" y="1108074"/>
            <a:ext cx="7745259" cy="3273007"/>
          </a:xfrm>
          <a:prstGeom prst="rect">
            <a:avLst/>
          </a:prstGeom>
          <a:noFill/>
          <a:ln>
            <a:noFill/>
          </a:ln>
        </p:spPr>
        <p:txBody>
          <a:bodyPr wrap="square" lIns="91425" tIns="45700" rIns="91425" bIns="45700" anchor="ctr" anchorCtr="0">
            <a:noAutofit/>
          </a:bodyPr>
          <a:lstStyle/>
          <a:p>
            <a:pPr marL="514350" marR="0" lvl="0" indent="-514350" algn="l" rtl="0">
              <a:spcBef>
                <a:spcPts val="0"/>
              </a:spcBef>
              <a:spcAft>
                <a:spcPts val="0"/>
              </a:spcAft>
              <a:buClr>
                <a:srgbClr val="7A7A7A"/>
              </a:buClr>
              <a:buSzPct val="100000"/>
              <a:buFont typeface="Source Sans Pro"/>
              <a:buAutoNum type="arabicPeriod"/>
            </a:pPr>
            <a:r>
              <a:rPr lang="en-US" sz="2800" b="0" i="0" u="none" strike="noStrike" cap="none">
                <a:solidFill>
                  <a:srgbClr val="7A7A7A"/>
                </a:solidFill>
                <a:latin typeface="Arial"/>
                <a:ea typeface="Arial"/>
                <a:cs typeface="Arial"/>
                <a:sym typeface="Arial"/>
              </a:rPr>
              <a:t>Challenges building non-Boot applications</a:t>
            </a:r>
          </a:p>
          <a:p>
            <a:pPr marL="514350" marR="0" lvl="0" indent="-514350" algn="l" rtl="0">
              <a:spcBef>
                <a:spcPts val="560"/>
              </a:spcBef>
              <a:spcAft>
                <a:spcPts val="0"/>
              </a:spcAft>
              <a:buClr>
                <a:srgbClr val="7A7A7A"/>
              </a:buClr>
              <a:buSzPct val="100000"/>
              <a:buFont typeface="Source Sans Pro"/>
              <a:buAutoNum type="arabicPeriod"/>
            </a:pPr>
            <a:r>
              <a:rPr lang="en-US" sz="2800" b="0" i="0" u="none" strike="noStrike" cap="none">
                <a:solidFill>
                  <a:srgbClr val="7A7A7A"/>
                </a:solidFill>
                <a:latin typeface="Arial"/>
                <a:ea typeface="Arial"/>
                <a:cs typeface="Arial"/>
                <a:sym typeface="Arial"/>
              </a:rPr>
              <a:t>What is Spring Boot?</a:t>
            </a:r>
          </a:p>
          <a:p>
            <a:pPr marL="514350" marR="0" lvl="0" indent="-514350" algn="l" rtl="0">
              <a:spcBef>
                <a:spcPts val="560"/>
              </a:spcBef>
              <a:spcAft>
                <a:spcPts val="0"/>
              </a:spcAft>
              <a:buClr>
                <a:schemeClr val="lt1"/>
              </a:buClr>
              <a:buSzPct val="100000"/>
              <a:buFont typeface="Source Sans Pro"/>
              <a:buAutoNum type="arabicPeriod"/>
            </a:pPr>
            <a:r>
              <a:rPr lang="en-US" sz="2800" b="0" i="0" u="none" strike="noStrike" cap="none">
                <a:solidFill>
                  <a:schemeClr val="lt1"/>
                </a:solidFill>
                <a:latin typeface="Arial"/>
                <a:ea typeface="Arial"/>
                <a:cs typeface="Arial"/>
                <a:sym typeface="Arial"/>
              </a:rPr>
              <a:t>Capabilities</a:t>
            </a:r>
          </a:p>
          <a:p>
            <a:pPr marL="342900" marR="0" lvl="0" indent="-342900" algn="l" rtl="0">
              <a:spcBef>
                <a:spcPts val="560"/>
              </a:spcBef>
              <a:buClr>
                <a:schemeClr val="lt1"/>
              </a:buClr>
              <a:buSzPct val="100000"/>
              <a:buFont typeface="Arial"/>
              <a:buNone/>
            </a:pPr>
            <a:endParaRPr sz="2800" b="0" i="0" u="none" strike="noStrike" cap="non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Capabilities</a:t>
            </a:r>
          </a:p>
        </p:txBody>
      </p:sp>
      <p:sp>
        <p:nvSpPr>
          <p:cNvPr id="266" name="Shape 266"/>
          <p:cNvSpPr txBox="1">
            <a:spLocks noGrp="1"/>
          </p:cNvSpPr>
          <p:nvPr>
            <p:ph type="body" idx="1"/>
          </p:nvPr>
        </p:nvSpPr>
        <p:spPr>
          <a:xfrm>
            <a:off x="457200" y="1108074"/>
            <a:ext cx="8229600" cy="3082925"/>
          </a:xfrm>
          <a:prstGeom prst="rect">
            <a:avLst/>
          </a:prstGeom>
          <a:noFill/>
          <a:ln>
            <a:noFill/>
          </a:ln>
        </p:spPr>
        <p:txBody>
          <a:bodyPr wrap="square" lIns="91425" tIns="45700" rIns="91425" bIns="45700" anchor="ctr" anchorCtr="0">
            <a:noAutofit/>
          </a:bodyPr>
          <a:lstStyle/>
          <a:p>
            <a:pPr marL="342900" marR="0" lvl="0" indent="-342900" algn="l" rtl="0">
              <a:spcBef>
                <a:spcPts val="0"/>
              </a:spcBef>
              <a:spcAft>
                <a:spcPts val="0"/>
              </a:spcAft>
              <a:buClr>
                <a:schemeClr val="lt1"/>
              </a:buClr>
              <a:buSzPct val="100000"/>
              <a:buFont typeface="Arial"/>
              <a:buChar char="•"/>
            </a:pPr>
            <a:r>
              <a:rPr lang="en-US" sz="2800" b="0" i="0" u="none" strike="noStrike" cap="none">
                <a:solidFill>
                  <a:schemeClr val="lt1"/>
                </a:solidFill>
                <a:latin typeface="Arial"/>
                <a:ea typeface="Arial"/>
                <a:cs typeface="Arial"/>
                <a:sym typeface="Arial"/>
              </a:rPr>
              <a:t>Quick start project generation</a:t>
            </a:r>
          </a:p>
          <a:p>
            <a:pPr marL="342900" marR="0" lvl="0" indent="-342900" algn="l" rtl="0">
              <a:spcBef>
                <a:spcPts val="560"/>
              </a:spcBef>
              <a:spcAft>
                <a:spcPts val="0"/>
              </a:spcAft>
              <a:buClr>
                <a:schemeClr val="lt1"/>
              </a:buClr>
              <a:buSzPct val="100000"/>
              <a:buFont typeface="Arial"/>
              <a:buChar char="•"/>
            </a:pPr>
            <a:r>
              <a:rPr lang="en-US" sz="2800" b="0" i="0" u="none" strike="noStrike" cap="none">
                <a:solidFill>
                  <a:schemeClr val="lt1"/>
                </a:solidFill>
                <a:latin typeface="Arial"/>
                <a:ea typeface="Arial"/>
                <a:cs typeface="Arial"/>
                <a:sym typeface="Arial"/>
              </a:rPr>
              <a:t>Automatic project dependency management</a:t>
            </a:r>
          </a:p>
          <a:p>
            <a:pPr marL="342900" marR="0" lvl="0" indent="-342900" algn="l" rtl="0">
              <a:spcBef>
                <a:spcPts val="560"/>
              </a:spcBef>
              <a:spcAft>
                <a:spcPts val="0"/>
              </a:spcAft>
              <a:buClr>
                <a:schemeClr val="lt1"/>
              </a:buClr>
              <a:buSzPct val="100000"/>
              <a:buFont typeface="Arial"/>
              <a:buChar char="•"/>
            </a:pPr>
            <a:r>
              <a:rPr lang="en-US" sz="2800" b="0" i="0" u="none" strike="noStrike" cap="none">
                <a:solidFill>
                  <a:schemeClr val="lt1"/>
                </a:solidFill>
                <a:latin typeface="Arial"/>
                <a:ea typeface="Arial"/>
                <a:cs typeface="Arial"/>
                <a:sym typeface="Arial"/>
              </a:rPr>
              <a:t>Configuration drift prevention</a:t>
            </a:r>
          </a:p>
          <a:p>
            <a:pPr marL="342900" marR="0" lvl="0" indent="-342900" algn="l" rtl="0">
              <a:spcBef>
                <a:spcPts val="560"/>
              </a:spcBef>
              <a:buClr>
                <a:schemeClr val="lt1"/>
              </a:buClr>
              <a:buSzPct val="100000"/>
              <a:buFont typeface="Arial"/>
              <a:buChar char="•"/>
            </a:pPr>
            <a:r>
              <a:rPr lang="en-US" sz="2800" b="0" i="0" u="none" strike="noStrike" cap="none">
                <a:solidFill>
                  <a:schemeClr val="lt1"/>
                </a:solidFill>
                <a:latin typeface="Arial"/>
                <a:ea typeface="Arial"/>
                <a:cs typeface="Arial"/>
                <a:sym typeface="Arial"/>
              </a:rPr>
              <a:t>Conditional configuration</a:t>
            </a:r>
          </a:p>
        </p:txBody>
      </p:sp>
    </p:spTree>
  </p:cSld>
  <p:clrMapOvr>
    <a:masterClrMapping/>
  </p:clrMapOvr>
  <p:transition xmlns:p14="http://schemas.microsoft.com/office/powerpoint/2010/mai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endParaRPr sz="2000" b="0" i="0" u="none" strike="noStrike" cap="none">
              <a:solidFill>
                <a:schemeClr val="lt1"/>
              </a:solidFill>
              <a:latin typeface="Arial"/>
              <a:ea typeface="Arial"/>
              <a:cs typeface="Arial"/>
              <a:sym typeface="Arial"/>
            </a:endParaRPr>
          </a:p>
        </p:txBody>
      </p:sp>
      <p:sp>
        <p:nvSpPr>
          <p:cNvPr id="272" name="Shape 272"/>
          <p:cNvSpPr txBox="1">
            <a:spLocks noGrp="1"/>
          </p:cNvSpPr>
          <p:nvPr>
            <p:ph type="body" idx="1"/>
          </p:nvPr>
        </p:nvSpPr>
        <p:spPr>
          <a:xfrm>
            <a:off x="457200" y="1108074"/>
            <a:ext cx="8229600" cy="3082925"/>
          </a:xfrm>
          <a:prstGeom prst="rect">
            <a:avLst/>
          </a:prstGeom>
          <a:noFill/>
          <a:ln>
            <a:noFill/>
          </a:ln>
        </p:spPr>
        <p:txBody>
          <a:bodyPr wrap="square" lIns="91425" tIns="45700" rIns="91425" bIns="45700" anchor="ctr" anchorCtr="0">
            <a:noAutofit/>
          </a:bodyPr>
          <a:lstStyle/>
          <a:p>
            <a:pPr marL="342900" marR="0" lvl="0" indent="-342900" algn="l" rtl="0">
              <a:spcBef>
                <a:spcPts val="0"/>
              </a:spcBef>
              <a:spcAft>
                <a:spcPts val="0"/>
              </a:spcAft>
              <a:buClr>
                <a:schemeClr val="lt1"/>
              </a:buClr>
              <a:buSzPct val="100000"/>
              <a:buFont typeface="Arial"/>
              <a:buChar char="•"/>
            </a:pPr>
            <a:r>
              <a:rPr lang="en-US" sz="2800" b="0" i="0" u="none" strike="noStrike" cap="none">
                <a:solidFill>
                  <a:schemeClr val="lt1"/>
                </a:solidFill>
                <a:latin typeface="Arial"/>
                <a:ea typeface="Arial"/>
                <a:cs typeface="Arial"/>
                <a:sym typeface="Arial"/>
              </a:rPr>
              <a:t>Developer Productivity Tooling</a:t>
            </a:r>
          </a:p>
          <a:p>
            <a:pPr marL="342900" marR="0" lvl="0" indent="-342900" algn="l" rtl="0">
              <a:spcBef>
                <a:spcPts val="560"/>
              </a:spcBef>
              <a:spcAft>
                <a:spcPts val="0"/>
              </a:spcAft>
              <a:buClr>
                <a:schemeClr val="lt1"/>
              </a:buClr>
              <a:buSzPct val="100000"/>
              <a:buFont typeface="Arial"/>
              <a:buChar char="•"/>
            </a:pPr>
            <a:r>
              <a:rPr lang="en-US" sz="2800" b="0" i="0" u="none" strike="noStrike" cap="none">
                <a:solidFill>
                  <a:schemeClr val="lt1"/>
                </a:solidFill>
                <a:latin typeface="Arial"/>
                <a:ea typeface="Arial"/>
                <a:cs typeface="Arial"/>
                <a:sym typeface="Arial"/>
              </a:rPr>
              <a:t>Auto-configuration</a:t>
            </a:r>
          </a:p>
          <a:p>
            <a:pPr marL="342900" marR="0" lvl="0" indent="-342900" algn="l" rtl="0">
              <a:spcBef>
                <a:spcPts val="560"/>
              </a:spcBef>
              <a:spcAft>
                <a:spcPts val="0"/>
              </a:spcAft>
              <a:buClr>
                <a:schemeClr val="lt1"/>
              </a:buClr>
              <a:buSzPct val="100000"/>
              <a:buFont typeface="Arial"/>
              <a:buChar char="•"/>
            </a:pPr>
            <a:r>
              <a:rPr lang="en-US" sz="2800" b="0" i="0" u="none" strike="noStrike" cap="none">
                <a:solidFill>
                  <a:schemeClr val="lt1"/>
                </a:solidFill>
                <a:latin typeface="Arial"/>
                <a:ea typeface="Arial"/>
                <a:cs typeface="Arial"/>
                <a:sym typeface="Arial"/>
              </a:rPr>
              <a:t>Monitoring and management endpoints</a:t>
            </a:r>
          </a:p>
          <a:p>
            <a:pPr marL="342900" marR="0" lvl="0" indent="-342900" algn="l" rtl="0">
              <a:spcBef>
                <a:spcPts val="560"/>
              </a:spcBef>
              <a:buClr>
                <a:schemeClr val="lt1"/>
              </a:buClr>
              <a:buSzPct val="100000"/>
              <a:buFont typeface="Arial"/>
              <a:buChar char="•"/>
            </a:pPr>
            <a:r>
              <a:rPr lang="en-US" sz="2800" b="0" i="0" u="none" strike="noStrike" cap="none">
                <a:solidFill>
                  <a:schemeClr val="lt1"/>
                </a:solidFill>
                <a:latin typeface="Arial"/>
                <a:ea typeface="Arial"/>
                <a:cs typeface="Arial"/>
                <a:sym typeface="Arial"/>
              </a:rPr>
              <a:t>Microservices-friendliness</a:t>
            </a:r>
          </a:p>
        </p:txBody>
      </p:sp>
    </p:spTree>
  </p:cSld>
  <p:clrMapOvr>
    <a:masterClrMapping/>
  </p:clrMapOvr>
  <p:transition xmlns:p14="http://schemas.microsoft.com/office/powerpoint/2010/mai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endParaRPr sz="3200" b="0" i="0" u="none" strike="noStrike" cap="none">
              <a:solidFill>
                <a:schemeClr val="lt1"/>
              </a:solidFill>
              <a:latin typeface="Arial"/>
              <a:ea typeface="Arial"/>
              <a:cs typeface="Arial"/>
              <a:sym typeface="Arial"/>
            </a:endParaRPr>
          </a:p>
        </p:txBody>
      </p:sp>
      <p:sp>
        <p:nvSpPr>
          <p:cNvPr id="278" name="Shape 278"/>
          <p:cNvSpPr txBox="1">
            <a:spLocks noGrp="1"/>
          </p:cNvSpPr>
          <p:nvPr>
            <p:ph type="body" idx="1"/>
          </p:nvPr>
        </p:nvSpPr>
        <p:spPr>
          <a:xfrm>
            <a:off x="457200" y="1108074"/>
            <a:ext cx="8229600" cy="3082925"/>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Clr>
                <a:schemeClr val="lt1"/>
              </a:buClr>
              <a:buSzPct val="25000"/>
              <a:buFont typeface="Arial"/>
              <a:buNone/>
            </a:pPr>
            <a:r>
              <a:rPr lang="en-US" sz="4800" b="0" i="0" u="none" strike="noStrike" cap="none">
                <a:solidFill>
                  <a:schemeClr val="lt1"/>
                </a:solidFill>
                <a:latin typeface="Arial"/>
                <a:ea typeface="Arial"/>
                <a:cs typeface="Arial"/>
                <a:sym typeface="Arial"/>
              </a:rPr>
              <a:t>Spring Initializr</a:t>
            </a:r>
          </a:p>
          <a:p>
            <a:pPr marL="0" marR="0" lvl="0" indent="0" algn="ctr" rtl="0">
              <a:spcBef>
                <a:spcPts val="360"/>
              </a:spcBef>
              <a:buClr>
                <a:srgbClr val="7A7A7A"/>
              </a:buClr>
              <a:buSzPct val="25000"/>
              <a:buFont typeface="Arial"/>
              <a:buNone/>
            </a:pPr>
            <a:r>
              <a:rPr lang="en-US" sz="1800" b="0" i="0" u="none" strike="noStrike" cap="none">
                <a:solidFill>
                  <a:srgbClr val="7A7A7A"/>
                </a:solidFill>
                <a:latin typeface="Arial"/>
                <a:ea typeface="Arial"/>
                <a:cs typeface="Arial"/>
                <a:sym typeface="Arial"/>
              </a:rPr>
              <a:t>(Quick start project generation)</a:t>
            </a:r>
          </a:p>
        </p:txBody>
      </p:sp>
    </p:spTree>
  </p:cSld>
  <p:clrMapOvr>
    <a:masterClrMapping/>
  </p:clrMapOvr>
  <p:transition xmlns:p14="http://schemas.microsoft.com/office/powerpoint/2010/mai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45104"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endParaRPr sz="3200" b="0" i="0" u="none" strike="noStrike" cap="none">
              <a:solidFill>
                <a:schemeClr val="lt1"/>
              </a:solidFill>
              <a:latin typeface="Arial"/>
              <a:ea typeface="Arial"/>
              <a:cs typeface="Arial"/>
              <a:sym typeface="Arial"/>
            </a:endParaRPr>
          </a:p>
        </p:txBody>
      </p:sp>
      <p:sp>
        <p:nvSpPr>
          <p:cNvPr id="284" name="Shape 284"/>
          <p:cNvSpPr txBox="1">
            <a:spLocks noGrp="1"/>
          </p:cNvSpPr>
          <p:nvPr>
            <p:ph type="body" idx="1"/>
          </p:nvPr>
        </p:nvSpPr>
        <p:spPr>
          <a:xfrm>
            <a:off x="457200" y="1108074"/>
            <a:ext cx="8229600" cy="3082925"/>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Clr>
                <a:schemeClr val="lt1"/>
              </a:buClr>
              <a:buSzPct val="25000"/>
              <a:buFont typeface="Arial"/>
              <a:buNone/>
            </a:pPr>
            <a:r>
              <a:rPr lang="en-US" sz="2800" b="0" i="0" u="none" strike="noStrike" cap="none">
                <a:solidFill>
                  <a:schemeClr val="lt1"/>
                </a:solidFill>
                <a:latin typeface="Arial"/>
                <a:ea typeface="Arial"/>
                <a:cs typeface="Arial"/>
                <a:sym typeface="Arial"/>
              </a:rPr>
              <a:t>Spring Initializr is a configurable service to consistently and easily generate a quick start project</a:t>
            </a:r>
          </a:p>
          <a:p>
            <a:pPr marL="0" marR="0" lvl="0" indent="0" algn="l" rtl="0">
              <a:spcBef>
                <a:spcPts val="560"/>
              </a:spcBef>
              <a:buClr>
                <a:schemeClr val="lt1"/>
              </a:buClr>
              <a:buSzPct val="25000"/>
              <a:buFont typeface="Arial"/>
              <a:buNone/>
            </a:pPr>
            <a:endParaRPr sz="2800" b="0" i="0" u="none" strike="noStrike" cap="none">
              <a:solidFill>
                <a:schemeClr val="lt1"/>
              </a:solidFill>
              <a:latin typeface="Arial"/>
              <a:ea typeface="Arial"/>
              <a:cs typeface="Arial"/>
              <a:sym typeface="Arial"/>
            </a:endParaRPr>
          </a:p>
        </p:txBody>
      </p:sp>
    </p:spTree>
  </p:cSld>
  <p:clrMapOvr>
    <a:masterClrMapping/>
  </p:clrMapOvr>
  <p:transition xmlns:p14="http://schemas.microsoft.com/office/powerpoint/2010/mai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endParaRPr sz="2400" b="0" i="0" u="none" strike="noStrike" cap="none">
              <a:solidFill>
                <a:schemeClr val="lt1"/>
              </a:solidFill>
              <a:latin typeface="Arial"/>
              <a:ea typeface="Arial"/>
              <a:cs typeface="Arial"/>
              <a:sym typeface="Arial"/>
            </a:endParaRPr>
          </a:p>
        </p:txBody>
      </p:sp>
      <p:sp>
        <p:nvSpPr>
          <p:cNvPr id="290" name="Shape 290"/>
          <p:cNvSpPr txBox="1">
            <a:spLocks noGrp="1"/>
          </p:cNvSpPr>
          <p:nvPr>
            <p:ph type="body" idx="1"/>
          </p:nvPr>
        </p:nvSpPr>
        <p:spPr>
          <a:xfrm>
            <a:off x="457200" y="1108074"/>
            <a:ext cx="8229600" cy="3082925"/>
          </a:xfrm>
          <a:prstGeom prst="rect">
            <a:avLst/>
          </a:prstGeom>
          <a:noFill/>
          <a:ln>
            <a:noFill/>
          </a:ln>
        </p:spPr>
        <p:txBody>
          <a:bodyPr wrap="square" lIns="91425" tIns="45700" rIns="91425" bIns="45700" anchor="ctr" anchorCtr="0">
            <a:noAutofit/>
          </a:bodyPr>
          <a:lstStyle/>
          <a:p>
            <a:pPr marL="342900" marR="0" lvl="0" indent="-342900" algn="l" rtl="0">
              <a:spcBef>
                <a:spcPts val="0"/>
              </a:spcBef>
              <a:spcAft>
                <a:spcPts val="0"/>
              </a:spcAft>
              <a:buClr>
                <a:schemeClr val="lt1"/>
              </a:buClr>
              <a:buSzPct val="100000"/>
              <a:buFont typeface="Arial"/>
              <a:buChar char="•"/>
            </a:pPr>
            <a:r>
              <a:rPr lang="en-US" sz="2400" b="0" i="0" u="none" strike="noStrike" cap="none">
                <a:solidFill>
                  <a:schemeClr val="lt1"/>
                </a:solidFill>
                <a:latin typeface="Arial"/>
                <a:ea typeface="Arial"/>
                <a:cs typeface="Arial"/>
                <a:sym typeface="Arial"/>
              </a:rPr>
              <a:t>Generates a Spring Boot project structure</a:t>
            </a:r>
          </a:p>
          <a:p>
            <a:pPr marL="342900" marR="0" lvl="0" indent="-342900" algn="l" rtl="0">
              <a:spcBef>
                <a:spcPts val="480"/>
              </a:spcBef>
              <a:spcAft>
                <a:spcPts val="0"/>
              </a:spcAft>
              <a:buClr>
                <a:schemeClr val="lt1"/>
              </a:buClr>
              <a:buSzPct val="100000"/>
              <a:buFont typeface="Arial"/>
              <a:buChar char="•"/>
            </a:pPr>
            <a:r>
              <a:rPr lang="en-US" sz="2400" b="0" i="0" u="none" strike="noStrike" cap="none">
                <a:solidFill>
                  <a:schemeClr val="lt1"/>
                </a:solidFill>
                <a:latin typeface="Arial"/>
                <a:ea typeface="Arial"/>
                <a:cs typeface="Arial"/>
                <a:sym typeface="Arial"/>
              </a:rPr>
              <a:t>Provides a Maven/Gradle build specification</a:t>
            </a:r>
          </a:p>
          <a:p>
            <a:pPr marL="342900" marR="0" lvl="0" indent="-342900" algn="l" rtl="0">
              <a:spcBef>
                <a:spcPts val="480"/>
              </a:spcBef>
              <a:spcAft>
                <a:spcPts val="0"/>
              </a:spcAft>
              <a:buClr>
                <a:schemeClr val="lt1"/>
              </a:buClr>
              <a:buSzPct val="100000"/>
              <a:buFont typeface="Arial"/>
              <a:buChar char="•"/>
            </a:pPr>
            <a:r>
              <a:rPr lang="en-US" sz="2400" b="0" i="0" u="none" strike="noStrike" cap="none">
                <a:solidFill>
                  <a:schemeClr val="lt1"/>
                </a:solidFill>
                <a:latin typeface="Arial"/>
                <a:ea typeface="Arial"/>
                <a:cs typeface="Arial"/>
                <a:sym typeface="Arial"/>
              </a:rPr>
              <a:t>Doesn’t generate application code</a:t>
            </a:r>
          </a:p>
          <a:p>
            <a:pPr marL="342900" marR="0" lvl="0" indent="-342900" algn="l" rtl="0">
              <a:spcBef>
                <a:spcPts val="480"/>
              </a:spcBef>
              <a:spcAft>
                <a:spcPts val="0"/>
              </a:spcAft>
              <a:buClr>
                <a:schemeClr val="lt1"/>
              </a:buClr>
              <a:buSzPct val="100000"/>
              <a:buFont typeface="Arial"/>
              <a:buChar char="•"/>
            </a:pPr>
            <a:r>
              <a:rPr lang="en-US" sz="2400" b="0" i="0" u="none" strike="noStrike" cap="none">
                <a:solidFill>
                  <a:schemeClr val="lt1"/>
                </a:solidFill>
                <a:latin typeface="Arial"/>
                <a:ea typeface="Arial"/>
                <a:cs typeface="Arial"/>
                <a:sym typeface="Arial"/>
              </a:rPr>
              <a:t>You can customize the Spring Initialzr</a:t>
            </a:r>
          </a:p>
          <a:p>
            <a:pPr marL="742950" marR="0" lvl="1" indent="-285750" algn="l" rtl="0">
              <a:spcBef>
                <a:spcPts val="400"/>
              </a:spcBef>
              <a:buClr>
                <a:schemeClr val="lt1"/>
              </a:buClr>
              <a:buSzPct val="100000"/>
              <a:buFont typeface="Arial"/>
              <a:buChar char="–"/>
            </a:pPr>
            <a:r>
              <a:rPr lang="en-US" sz="2000" b="0" i="0" u="none" strike="noStrike" cap="none">
                <a:solidFill>
                  <a:schemeClr val="lt1"/>
                </a:solidFill>
                <a:latin typeface="Courier"/>
                <a:ea typeface="Courier"/>
                <a:cs typeface="Courier"/>
                <a:sym typeface="Courier"/>
              </a:rPr>
              <a:t>https://github.com/spring-io/initializr/</a:t>
            </a:r>
          </a:p>
        </p:txBody>
      </p:sp>
    </p:spTree>
  </p:cSld>
  <p:clrMapOvr>
    <a:masterClrMapping/>
  </p:clrMapOvr>
  <p:transition xmlns:p14="http://schemas.microsoft.com/office/powerpoint/2010/mai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445104"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endParaRPr sz="3200" b="0" i="0" u="none" strike="noStrike" cap="none">
              <a:solidFill>
                <a:schemeClr val="lt1"/>
              </a:solidFill>
              <a:latin typeface="Arial"/>
              <a:ea typeface="Arial"/>
              <a:cs typeface="Arial"/>
              <a:sym typeface="Arial"/>
            </a:endParaRPr>
          </a:p>
        </p:txBody>
      </p:sp>
      <p:sp>
        <p:nvSpPr>
          <p:cNvPr id="296" name="Shape 296"/>
          <p:cNvSpPr txBox="1">
            <a:spLocks noGrp="1"/>
          </p:cNvSpPr>
          <p:nvPr>
            <p:ph type="body" idx="1"/>
          </p:nvPr>
        </p:nvSpPr>
        <p:spPr>
          <a:xfrm>
            <a:off x="457200" y="1108074"/>
            <a:ext cx="8229600" cy="3082925"/>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Clr>
                <a:schemeClr val="lt1"/>
              </a:buClr>
              <a:buSzPct val="25000"/>
              <a:buFont typeface="Arial"/>
              <a:buNone/>
            </a:pPr>
            <a:r>
              <a:rPr lang="en-US" sz="2800" b="0" i="0" u="none" strike="noStrike" cap="none">
                <a:solidFill>
                  <a:schemeClr val="lt1"/>
                </a:solidFill>
                <a:latin typeface="Arial"/>
                <a:ea typeface="Arial"/>
                <a:cs typeface="Arial"/>
                <a:sym typeface="Arial"/>
              </a:rPr>
              <a:t>Spring Initializr has three supported interfaces</a:t>
            </a:r>
          </a:p>
          <a:p>
            <a:pPr marL="0" marR="0" lvl="0" indent="0" algn="l" rtl="0">
              <a:spcBef>
                <a:spcPts val="560"/>
              </a:spcBef>
              <a:buClr>
                <a:schemeClr val="lt1"/>
              </a:buClr>
              <a:buSzPct val="25000"/>
              <a:buFont typeface="Arial"/>
              <a:buNone/>
            </a:pPr>
            <a:endParaRPr sz="2800" b="0" i="0" u="none" strike="noStrike" cap="none">
              <a:solidFill>
                <a:schemeClr val="lt1"/>
              </a:solidFill>
              <a:latin typeface="Arial"/>
              <a:ea typeface="Arial"/>
              <a:cs typeface="Arial"/>
              <a:sym typeface="Arial"/>
            </a:endParaRPr>
          </a:p>
        </p:txBody>
      </p:sp>
    </p:spTree>
  </p:cSld>
  <p:clrMapOvr>
    <a:masterClrMapping/>
  </p:clrMapOvr>
  <p:transition xmlns:p14="http://schemas.microsoft.com/office/powerpoint/2010/mai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endParaRPr sz="3200" b="0" i="0" u="none" strike="noStrike" cap="none">
              <a:solidFill>
                <a:schemeClr val="lt1"/>
              </a:solidFill>
              <a:latin typeface="Arial"/>
              <a:ea typeface="Arial"/>
              <a:cs typeface="Arial"/>
              <a:sym typeface="Arial"/>
            </a:endParaRPr>
          </a:p>
        </p:txBody>
      </p:sp>
      <p:pic>
        <p:nvPicPr>
          <p:cNvPr id="302" name="Shape 302" descr="Screen Shot 2016-01-17 at 6.25.36 PM.png"/>
          <p:cNvPicPr preferRelativeResize="0"/>
          <p:nvPr/>
        </p:nvPicPr>
        <p:blipFill rotWithShape="1">
          <a:blip r:embed="rId3">
            <a:alphaModFix/>
          </a:blip>
          <a:srcRect/>
          <a:stretch/>
        </p:blipFill>
        <p:spPr>
          <a:xfrm>
            <a:off x="4330095" y="1257977"/>
            <a:ext cx="4469524" cy="3001647"/>
          </a:xfrm>
          <a:prstGeom prst="rect">
            <a:avLst/>
          </a:prstGeom>
          <a:noFill/>
          <a:ln>
            <a:noFill/>
          </a:ln>
        </p:spPr>
      </p:pic>
      <p:sp>
        <p:nvSpPr>
          <p:cNvPr id="303" name="Shape 303"/>
          <p:cNvSpPr txBox="1"/>
          <p:nvPr/>
        </p:nvSpPr>
        <p:spPr>
          <a:xfrm>
            <a:off x="866011" y="1321019"/>
            <a:ext cx="2133918" cy="2677656"/>
          </a:xfrm>
          <a:prstGeom prst="rect">
            <a:avLst/>
          </a:prstGeom>
          <a:noFill/>
          <a:ln>
            <a:noFill/>
          </a:ln>
        </p:spPr>
        <p:txBody>
          <a:bodyPr wrap="square" lIns="91425" tIns="45700" rIns="91425" bIns="45700" anchor="ctr" anchorCtr="0">
            <a:noAutofit/>
          </a:bodyPr>
          <a:lstStyle/>
          <a:p>
            <a:pPr marL="342900" marR="0" lvl="0" indent="-342900" algn="l" rtl="0">
              <a:spcBef>
                <a:spcPts val="0"/>
              </a:spcBef>
              <a:buClr>
                <a:schemeClr val="lt1"/>
              </a:buClr>
              <a:buSzPct val="100000"/>
              <a:buFont typeface="Source Sans Pro"/>
              <a:buAutoNum type="arabicPeriod"/>
            </a:pPr>
            <a:r>
              <a:rPr lang="en-US" sz="2800">
                <a:solidFill>
                  <a:schemeClr val="lt1"/>
                </a:solidFill>
                <a:latin typeface="Arial"/>
                <a:ea typeface="Arial"/>
                <a:cs typeface="Arial"/>
                <a:sym typeface="Arial"/>
              </a:rPr>
              <a:t>IDE</a:t>
            </a:r>
          </a:p>
          <a:p>
            <a:pPr marL="0" marR="0" lvl="0" indent="0" algn="l" rtl="0">
              <a:spcBef>
                <a:spcPts val="0"/>
              </a:spcBef>
              <a:buNone/>
            </a:pPr>
            <a:endParaRPr sz="2800">
              <a:solidFill>
                <a:schemeClr val="lt1"/>
              </a:solidFill>
              <a:latin typeface="Arial"/>
              <a:ea typeface="Arial"/>
              <a:cs typeface="Arial"/>
              <a:sym typeface="Arial"/>
            </a:endParaRPr>
          </a:p>
          <a:p>
            <a:pPr marL="0" marR="0" lvl="0" indent="0" algn="l" rtl="0">
              <a:spcBef>
                <a:spcPts val="0"/>
              </a:spcBef>
              <a:buNone/>
            </a:pPr>
            <a:endParaRPr sz="2800">
              <a:solidFill>
                <a:schemeClr val="lt1"/>
              </a:solidFill>
              <a:latin typeface="Arial"/>
              <a:ea typeface="Arial"/>
              <a:cs typeface="Arial"/>
              <a:sym typeface="Arial"/>
            </a:endParaRPr>
          </a:p>
          <a:p>
            <a:pPr marL="742950" marR="0" lvl="1" indent="-285750" algn="l" rtl="0">
              <a:spcBef>
                <a:spcPts val="0"/>
              </a:spcBef>
              <a:buClr>
                <a:schemeClr val="lt1"/>
              </a:buClr>
              <a:buSzPct val="100000"/>
              <a:buFont typeface="Arial"/>
              <a:buChar char="•"/>
            </a:pPr>
            <a:r>
              <a:rPr lang="en-US" sz="2800" b="0" i="0" u="none" strike="noStrike" cap="none">
                <a:solidFill>
                  <a:schemeClr val="lt1"/>
                </a:solidFill>
                <a:latin typeface="Arial"/>
                <a:ea typeface="Arial"/>
                <a:cs typeface="Arial"/>
                <a:sym typeface="Arial"/>
              </a:rPr>
              <a:t>Eclipse</a:t>
            </a:r>
          </a:p>
          <a:p>
            <a:pPr marL="457200" marR="0" lvl="1" indent="0" algn="l" rtl="0">
              <a:spcBef>
                <a:spcPts val="0"/>
              </a:spcBef>
              <a:buNone/>
            </a:pPr>
            <a:endParaRPr sz="2800" b="0" i="0" u="none" strike="noStrike" cap="none">
              <a:solidFill>
                <a:schemeClr val="lt1"/>
              </a:solidFill>
              <a:latin typeface="Arial"/>
              <a:ea typeface="Arial"/>
              <a:cs typeface="Arial"/>
              <a:sym typeface="Arial"/>
            </a:endParaRPr>
          </a:p>
          <a:p>
            <a:pPr marL="742950" marR="0" lvl="1" indent="-285750" algn="l" rtl="0">
              <a:spcBef>
                <a:spcPts val="0"/>
              </a:spcBef>
              <a:buClr>
                <a:schemeClr val="lt1"/>
              </a:buClr>
              <a:buSzPct val="100000"/>
              <a:buFont typeface="Arial"/>
              <a:buChar char="•"/>
            </a:pPr>
            <a:r>
              <a:rPr lang="en-US" sz="2800" b="0" i="0" u="none" strike="noStrike" cap="none">
                <a:solidFill>
                  <a:schemeClr val="lt1"/>
                </a:solidFill>
                <a:latin typeface="Arial"/>
                <a:ea typeface="Arial"/>
                <a:cs typeface="Arial"/>
                <a:sym typeface="Arial"/>
              </a:rPr>
              <a:t>Intellij</a:t>
            </a:r>
          </a:p>
        </p:txBody>
      </p:sp>
      <p:pic>
        <p:nvPicPr>
          <p:cNvPr id="304" name="Shape 304" descr="Screen Shot 2016-01-23 at 7.56.04 AM.png"/>
          <p:cNvPicPr preferRelativeResize="0"/>
          <p:nvPr/>
        </p:nvPicPr>
        <p:blipFill rotWithShape="1">
          <a:blip r:embed="rId4">
            <a:alphaModFix/>
          </a:blip>
          <a:srcRect/>
          <a:stretch/>
        </p:blipFill>
        <p:spPr>
          <a:xfrm>
            <a:off x="4330096" y="1257977"/>
            <a:ext cx="4469524" cy="3001647"/>
          </a:xfrm>
          <a:prstGeom prst="rect">
            <a:avLst/>
          </a:prstGeom>
          <a:noFill/>
          <a:ln>
            <a:noFill/>
          </a:ln>
        </p:spPr>
      </p:pic>
    </p:spTree>
  </p:cSld>
  <p:clrMapOvr>
    <a:masterClrMapping/>
  </p:clrMapOvr>
  <p:transition xmlns:p14="http://schemas.microsoft.com/office/powerpoint/2010/mai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Agenda</a:t>
            </a:r>
          </a:p>
        </p:txBody>
      </p:sp>
      <p:sp>
        <p:nvSpPr>
          <p:cNvPr id="146" name="Shape 146"/>
          <p:cNvSpPr txBox="1">
            <a:spLocks noGrp="1"/>
          </p:cNvSpPr>
          <p:nvPr>
            <p:ph type="body" idx="1"/>
          </p:nvPr>
        </p:nvSpPr>
        <p:spPr>
          <a:xfrm>
            <a:off x="810380" y="1108074"/>
            <a:ext cx="7745259" cy="3273007"/>
          </a:xfrm>
          <a:prstGeom prst="rect">
            <a:avLst/>
          </a:prstGeom>
          <a:noFill/>
          <a:ln>
            <a:noFill/>
          </a:ln>
        </p:spPr>
        <p:txBody>
          <a:bodyPr wrap="square" lIns="91425" tIns="45700" rIns="91425" bIns="45700" anchor="ctr" anchorCtr="0">
            <a:noAutofit/>
          </a:bodyPr>
          <a:lstStyle/>
          <a:p>
            <a:pPr marL="514350" marR="0" lvl="0" indent="-514350" algn="l" rtl="0">
              <a:spcBef>
                <a:spcPts val="0"/>
              </a:spcBef>
              <a:spcAft>
                <a:spcPts val="0"/>
              </a:spcAft>
              <a:buClr>
                <a:schemeClr val="lt1"/>
              </a:buClr>
              <a:buSzPct val="100000"/>
              <a:buFont typeface="Source Sans Pro"/>
              <a:buAutoNum type="arabicPeriod"/>
            </a:pPr>
            <a:r>
              <a:rPr lang="en-US" sz="2800" b="0" i="0" u="none" strike="noStrike" cap="none">
                <a:solidFill>
                  <a:schemeClr val="lt1"/>
                </a:solidFill>
                <a:latin typeface="Arial"/>
                <a:ea typeface="Arial"/>
                <a:cs typeface="Arial"/>
                <a:sym typeface="Arial"/>
              </a:rPr>
              <a:t>Challenges building non-Boot applications</a:t>
            </a:r>
          </a:p>
          <a:p>
            <a:pPr marL="514350" marR="0" lvl="0" indent="-514350" algn="l" rtl="0">
              <a:spcBef>
                <a:spcPts val="560"/>
              </a:spcBef>
              <a:spcAft>
                <a:spcPts val="0"/>
              </a:spcAft>
              <a:buClr>
                <a:schemeClr val="lt1"/>
              </a:buClr>
              <a:buSzPct val="100000"/>
              <a:buFont typeface="Source Sans Pro"/>
              <a:buAutoNum type="arabicPeriod"/>
            </a:pPr>
            <a:r>
              <a:rPr lang="en-US" sz="2800" b="0" i="0" u="none" strike="noStrike" cap="none">
                <a:solidFill>
                  <a:schemeClr val="lt1"/>
                </a:solidFill>
                <a:latin typeface="Arial"/>
                <a:ea typeface="Arial"/>
                <a:cs typeface="Arial"/>
                <a:sym typeface="Arial"/>
              </a:rPr>
              <a:t>What is Spring Boot?</a:t>
            </a:r>
          </a:p>
          <a:p>
            <a:pPr marL="514350" marR="0" lvl="0" indent="-514350" algn="l" rtl="0">
              <a:spcBef>
                <a:spcPts val="560"/>
              </a:spcBef>
              <a:spcAft>
                <a:spcPts val="0"/>
              </a:spcAft>
              <a:buClr>
                <a:schemeClr val="lt1"/>
              </a:buClr>
              <a:buSzPct val="100000"/>
              <a:buFont typeface="Source Sans Pro"/>
              <a:buAutoNum type="arabicPeriod"/>
            </a:pPr>
            <a:r>
              <a:rPr lang="en-US" sz="2800" b="0" i="0" u="none" strike="noStrike" cap="none">
                <a:solidFill>
                  <a:schemeClr val="lt1"/>
                </a:solidFill>
                <a:latin typeface="Arial"/>
                <a:ea typeface="Arial"/>
                <a:cs typeface="Arial"/>
                <a:sym typeface="Arial"/>
              </a:rPr>
              <a:t>Capabilities</a:t>
            </a:r>
          </a:p>
          <a:p>
            <a:pPr marL="342900" marR="0" lvl="0" indent="-342900" algn="l" rtl="0">
              <a:spcBef>
                <a:spcPts val="560"/>
              </a:spcBef>
              <a:buClr>
                <a:schemeClr val="lt1"/>
              </a:buClr>
              <a:buSzPct val="100000"/>
              <a:buFont typeface="Arial"/>
              <a:buNone/>
            </a:pPr>
            <a:endParaRPr sz="2800" b="0" i="0" u="none" strike="noStrike" cap="non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endParaRPr sz="3200" b="0" i="0" u="none" strike="noStrike" cap="none">
              <a:solidFill>
                <a:schemeClr val="lt1"/>
              </a:solidFill>
              <a:latin typeface="Arial"/>
              <a:ea typeface="Arial"/>
              <a:cs typeface="Arial"/>
              <a:sym typeface="Arial"/>
            </a:endParaRPr>
          </a:p>
        </p:txBody>
      </p:sp>
      <p:sp>
        <p:nvSpPr>
          <p:cNvPr id="310" name="Shape 310"/>
          <p:cNvSpPr txBox="1"/>
          <p:nvPr/>
        </p:nvSpPr>
        <p:spPr>
          <a:xfrm>
            <a:off x="130628" y="2398235"/>
            <a:ext cx="3980577" cy="523220"/>
          </a:xfrm>
          <a:prstGeom prst="rect">
            <a:avLst/>
          </a:prstGeom>
          <a:noFill/>
          <a:ln>
            <a:noFill/>
          </a:ln>
        </p:spPr>
        <p:txBody>
          <a:bodyPr wrap="square" lIns="91425" tIns="45700" rIns="91425" bIns="45700" anchor="ctr" anchorCtr="0">
            <a:noAutofit/>
          </a:bodyPr>
          <a:lstStyle/>
          <a:p>
            <a:pPr marL="342900" marR="0" lvl="0" indent="-342900" algn="l" rtl="0">
              <a:spcBef>
                <a:spcPts val="0"/>
              </a:spcBef>
              <a:buClr>
                <a:schemeClr val="lt1"/>
              </a:buClr>
              <a:buSzPct val="100000"/>
              <a:buFont typeface="Source Sans Pro"/>
              <a:buAutoNum type="arabicPeriod" startAt="2"/>
            </a:pPr>
            <a:r>
              <a:rPr lang="en-US" sz="2800">
                <a:solidFill>
                  <a:schemeClr val="lt1"/>
                </a:solidFill>
                <a:latin typeface="Arial"/>
                <a:ea typeface="Arial"/>
                <a:cs typeface="Arial"/>
                <a:sym typeface="Arial"/>
              </a:rPr>
              <a:t>Web-based Interface</a:t>
            </a:r>
          </a:p>
        </p:txBody>
      </p:sp>
      <p:pic>
        <p:nvPicPr>
          <p:cNvPr id="311" name="Shape 311" descr="Screen Shot 2016-01-18 at 1.42.26 PM.png"/>
          <p:cNvPicPr preferRelativeResize="0"/>
          <p:nvPr/>
        </p:nvPicPr>
        <p:blipFill rotWithShape="1">
          <a:blip r:embed="rId3">
            <a:alphaModFix/>
          </a:blip>
          <a:srcRect/>
          <a:stretch/>
        </p:blipFill>
        <p:spPr>
          <a:xfrm>
            <a:off x="4330095" y="1282176"/>
            <a:ext cx="4469524" cy="3001648"/>
          </a:xfrm>
          <a:prstGeom prst="rect">
            <a:avLst/>
          </a:prstGeom>
          <a:noFill/>
          <a:ln>
            <a:noFill/>
          </a:ln>
        </p:spPr>
      </p:pic>
    </p:spTree>
  </p:cSld>
  <p:clrMapOvr>
    <a:masterClrMapping/>
  </p:clrMapOvr>
  <p:transition xmlns:p14="http://schemas.microsoft.com/office/powerpoint/2010/mai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endParaRPr sz="3200" b="0" i="0" u="none" strike="noStrike" cap="none">
              <a:solidFill>
                <a:schemeClr val="lt1"/>
              </a:solidFill>
              <a:latin typeface="Arial"/>
              <a:ea typeface="Arial"/>
              <a:cs typeface="Arial"/>
              <a:sym typeface="Arial"/>
            </a:endParaRPr>
          </a:p>
        </p:txBody>
      </p:sp>
      <p:sp>
        <p:nvSpPr>
          <p:cNvPr id="317" name="Shape 317"/>
          <p:cNvSpPr txBox="1"/>
          <p:nvPr/>
        </p:nvSpPr>
        <p:spPr>
          <a:xfrm>
            <a:off x="297535" y="2182792"/>
            <a:ext cx="3754370" cy="954107"/>
          </a:xfrm>
          <a:prstGeom prst="rect">
            <a:avLst/>
          </a:prstGeom>
          <a:noFill/>
          <a:ln>
            <a:noFill/>
          </a:ln>
        </p:spPr>
        <p:txBody>
          <a:bodyPr wrap="square" lIns="91425" tIns="45700" rIns="91425" bIns="45700" anchor="ctr" anchorCtr="0">
            <a:noAutofit/>
          </a:bodyPr>
          <a:lstStyle/>
          <a:p>
            <a:pPr marL="342900" marR="0" lvl="0" indent="-342900" algn="ctr" rtl="0">
              <a:spcBef>
                <a:spcPts val="0"/>
              </a:spcBef>
              <a:buClr>
                <a:schemeClr val="lt1"/>
              </a:buClr>
              <a:buSzPct val="100000"/>
              <a:buFont typeface="Source Sans Pro"/>
              <a:buAutoNum type="arabicPeriod" startAt="3"/>
            </a:pPr>
            <a:r>
              <a:rPr lang="en-US" sz="2800">
                <a:solidFill>
                  <a:schemeClr val="lt1"/>
                </a:solidFill>
                <a:latin typeface="Arial"/>
                <a:ea typeface="Arial"/>
                <a:cs typeface="Arial"/>
                <a:sym typeface="Arial"/>
              </a:rPr>
              <a:t>Command Line Interface</a:t>
            </a:r>
          </a:p>
        </p:txBody>
      </p:sp>
      <p:pic>
        <p:nvPicPr>
          <p:cNvPr id="318" name="Shape 318" descr="Screen Shot 2016-01-18 at 1.57.01 PM.png"/>
          <p:cNvPicPr preferRelativeResize="0"/>
          <p:nvPr/>
        </p:nvPicPr>
        <p:blipFill rotWithShape="1">
          <a:blip r:embed="rId3">
            <a:alphaModFix/>
          </a:blip>
          <a:srcRect/>
          <a:stretch/>
        </p:blipFill>
        <p:spPr>
          <a:xfrm>
            <a:off x="4330095" y="1280142"/>
            <a:ext cx="4469524" cy="3001648"/>
          </a:xfrm>
          <a:prstGeom prst="rect">
            <a:avLst/>
          </a:prstGeom>
          <a:noFill/>
          <a:ln>
            <a:noFill/>
          </a:ln>
        </p:spPr>
      </p:pic>
      <p:sp>
        <p:nvSpPr>
          <p:cNvPr id="319" name="Shape 319"/>
          <p:cNvSpPr/>
          <p:nvPr/>
        </p:nvSpPr>
        <p:spPr>
          <a:xfrm>
            <a:off x="6320969" y="1422400"/>
            <a:ext cx="1778000" cy="217714"/>
          </a:xfrm>
          <a:prstGeom prst="rect">
            <a:avLst/>
          </a:prstGeom>
          <a:noFill/>
          <a:ln w="57150" cap="flat" cmpd="sng">
            <a:solidFill>
              <a:srgbClr val="FF000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cxnSp>
        <p:nvCxnSpPr>
          <p:cNvPr id="320" name="Shape 320"/>
          <p:cNvCxnSpPr/>
          <p:nvPr/>
        </p:nvCxnSpPr>
        <p:spPr>
          <a:xfrm rot="10800000">
            <a:off x="6483047" y="3422953"/>
            <a:ext cx="1052286" cy="568476"/>
          </a:xfrm>
          <a:prstGeom prst="straightConnector1">
            <a:avLst/>
          </a:prstGeom>
          <a:noFill/>
          <a:ln w="25400" cap="flat" cmpd="sng">
            <a:solidFill>
              <a:srgbClr val="F83510"/>
            </a:solidFill>
            <a:prstDash val="solid"/>
            <a:round/>
            <a:headEnd type="none" w="med" len="med"/>
            <a:tailEnd type="stealth" w="lg" len="lg"/>
          </a:ln>
          <a:effectLst>
            <a:outerShdw blurRad="40000" dist="20000" dir="5400000" rotWithShape="0">
              <a:srgbClr val="000000">
                <a:alpha val="37647"/>
              </a:srgbClr>
            </a:outerShdw>
          </a:effectLst>
        </p:spPr>
      </p:cxnSp>
      <p:sp>
        <p:nvSpPr>
          <p:cNvPr id="321" name="Shape 321"/>
          <p:cNvSpPr/>
          <p:nvPr/>
        </p:nvSpPr>
        <p:spPr>
          <a:xfrm>
            <a:off x="7124104" y="3846248"/>
            <a:ext cx="1415143" cy="290361"/>
          </a:xfrm>
          <a:prstGeom prst="rect">
            <a:avLst/>
          </a:prstGeom>
          <a:solidFill>
            <a:srgbClr val="F83510"/>
          </a:solidFill>
          <a:ln>
            <a:noFill/>
          </a:ln>
        </p:spPr>
        <p:txBody>
          <a:bodyPr wrap="square" lIns="91425" tIns="45700" rIns="91425" bIns="45700" anchor="ctr" anchorCtr="0">
            <a:noAutofit/>
          </a:bodyPr>
          <a:lstStyle/>
          <a:p>
            <a:pPr marL="0" marR="0" lvl="0" indent="0" algn="ctr" rtl="0">
              <a:spcBef>
                <a:spcPts val="0"/>
              </a:spcBef>
              <a:buSzPct val="25000"/>
              <a:buNone/>
            </a:pPr>
            <a:r>
              <a:rPr lang="en-US" sz="900" b="1" i="1">
                <a:solidFill>
                  <a:schemeClr val="lt1"/>
                </a:solidFill>
                <a:latin typeface="Source Sans Pro"/>
                <a:ea typeface="Source Sans Pro"/>
                <a:cs typeface="Source Sans Pro"/>
                <a:sym typeface="Source Sans Pro"/>
              </a:rPr>
              <a:t>Directory structure of Boot Maven project</a:t>
            </a:r>
          </a:p>
        </p:txBody>
      </p:sp>
    </p:spTree>
  </p:cSld>
  <p:clrMapOvr>
    <a:masterClrMapping/>
  </p:clrMapOvr>
  <p:transition xmlns:p14="http://schemas.microsoft.com/office/powerpoint/2010/mai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endParaRPr sz="3200" b="0" i="0" u="none" strike="noStrike" cap="none">
              <a:solidFill>
                <a:schemeClr val="lt1"/>
              </a:solidFill>
              <a:latin typeface="Arial"/>
              <a:ea typeface="Arial"/>
              <a:cs typeface="Arial"/>
              <a:sym typeface="Arial"/>
            </a:endParaRPr>
          </a:p>
        </p:txBody>
      </p:sp>
      <p:sp>
        <p:nvSpPr>
          <p:cNvPr id="327" name="Shape 327"/>
          <p:cNvSpPr txBox="1">
            <a:spLocks noGrp="1"/>
          </p:cNvSpPr>
          <p:nvPr>
            <p:ph type="body" idx="1"/>
          </p:nvPr>
        </p:nvSpPr>
        <p:spPr>
          <a:xfrm>
            <a:off x="457200" y="1108074"/>
            <a:ext cx="8229600" cy="3082925"/>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Clr>
                <a:schemeClr val="lt1"/>
              </a:buClr>
              <a:buSzPct val="25000"/>
              <a:buFont typeface="Arial"/>
              <a:buNone/>
            </a:pPr>
            <a:r>
              <a:rPr lang="en-US" sz="4800" b="0" i="0" u="none" strike="noStrike" cap="none">
                <a:solidFill>
                  <a:schemeClr val="lt1"/>
                </a:solidFill>
                <a:latin typeface="Arial"/>
                <a:ea typeface="Arial"/>
                <a:cs typeface="Arial"/>
                <a:sym typeface="Arial"/>
              </a:rPr>
              <a:t>Spring Boot starters</a:t>
            </a:r>
          </a:p>
          <a:p>
            <a:pPr marL="0" marR="0" lvl="0" indent="0" algn="ctr" rtl="0">
              <a:spcBef>
                <a:spcPts val="360"/>
              </a:spcBef>
              <a:buClr>
                <a:srgbClr val="7A7A7A"/>
              </a:buClr>
              <a:buSzPct val="25000"/>
              <a:buFont typeface="Arial"/>
              <a:buNone/>
            </a:pPr>
            <a:r>
              <a:rPr lang="en-US" sz="1800" b="0" i="0" u="none" strike="noStrike" cap="none">
                <a:solidFill>
                  <a:srgbClr val="7A7A7A"/>
                </a:solidFill>
                <a:latin typeface="Arial"/>
                <a:ea typeface="Arial"/>
                <a:cs typeface="Arial"/>
                <a:sym typeface="Arial"/>
              </a:rPr>
              <a:t>(Automatic project dependency management)</a:t>
            </a:r>
          </a:p>
        </p:txBody>
      </p:sp>
    </p:spTree>
  </p:cSld>
  <p:clrMapOvr>
    <a:masterClrMapping/>
  </p:clrMapOvr>
  <p:transition xmlns:p14="http://schemas.microsoft.com/office/powerpoint/2010/mai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endParaRPr sz="3200" b="0" i="0" u="none" strike="noStrike" cap="none">
              <a:solidFill>
                <a:schemeClr val="lt1"/>
              </a:solidFill>
              <a:latin typeface="Arial"/>
              <a:ea typeface="Arial"/>
              <a:cs typeface="Arial"/>
              <a:sym typeface="Arial"/>
            </a:endParaRPr>
          </a:p>
        </p:txBody>
      </p:sp>
      <p:sp>
        <p:nvSpPr>
          <p:cNvPr id="333" name="Shape 333"/>
          <p:cNvSpPr txBox="1">
            <a:spLocks noGrp="1"/>
          </p:cNvSpPr>
          <p:nvPr>
            <p:ph type="body" idx="1"/>
          </p:nvPr>
        </p:nvSpPr>
        <p:spPr>
          <a:xfrm>
            <a:off x="457200" y="1108074"/>
            <a:ext cx="8229600" cy="308292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lt1"/>
              </a:buClr>
              <a:buSzPct val="100000"/>
              <a:buFont typeface="Arial"/>
              <a:buChar char="•"/>
            </a:pPr>
            <a:r>
              <a:rPr lang="en-US" sz="2800" b="0" i="0" u="none" strike="noStrike" cap="none">
                <a:solidFill>
                  <a:schemeClr val="lt1"/>
                </a:solidFill>
                <a:latin typeface="Arial"/>
                <a:ea typeface="Arial"/>
                <a:cs typeface="Arial"/>
                <a:sym typeface="Arial"/>
              </a:rPr>
              <a:t>Are virtual packages deployed to Maven central</a:t>
            </a:r>
          </a:p>
          <a:p>
            <a:pPr marL="342900" marR="0" lvl="0" indent="-342900" algn="l" rtl="0">
              <a:spcBef>
                <a:spcPts val="560"/>
              </a:spcBef>
              <a:buClr>
                <a:schemeClr val="lt1"/>
              </a:buClr>
              <a:buSzPct val="100000"/>
              <a:buFont typeface="Arial"/>
              <a:buChar char="•"/>
            </a:pPr>
            <a:r>
              <a:rPr lang="en-US" sz="2800" b="0" i="0" u="none" strike="noStrike" cap="none">
                <a:solidFill>
                  <a:schemeClr val="lt1"/>
                </a:solidFill>
                <a:latin typeface="Arial"/>
                <a:ea typeface="Arial"/>
                <a:cs typeface="Arial"/>
                <a:sym typeface="Arial"/>
              </a:rPr>
              <a:t>They pull in other dependencies while containing no code of their own</a:t>
            </a:r>
          </a:p>
        </p:txBody>
      </p:sp>
      <p:grpSp>
        <p:nvGrpSpPr>
          <p:cNvPr id="334" name="Shape 334"/>
          <p:cNvGrpSpPr/>
          <p:nvPr/>
        </p:nvGrpSpPr>
        <p:grpSpPr>
          <a:xfrm>
            <a:off x="1341640" y="2887310"/>
            <a:ext cx="6094958" cy="1262825"/>
            <a:chOff x="520" y="553887"/>
            <a:chExt cx="6094958" cy="1262825"/>
          </a:xfrm>
        </p:grpSpPr>
        <p:sp>
          <p:nvSpPr>
            <p:cNvPr id="335" name="Shape 335"/>
            <p:cNvSpPr/>
            <p:nvPr/>
          </p:nvSpPr>
          <p:spPr>
            <a:xfrm>
              <a:off x="3048000" y="1075716"/>
              <a:ext cx="2525650" cy="219168"/>
            </a:xfrm>
            <a:custGeom>
              <a:avLst/>
              <a:gdLst/>
              <a:ahLst/>
              <a:cxnLst/>
              <a:rect l="0" t="0" r="0" b="0"/>
              <a:pathLst>
                <a:path w="120000" h="120000" extrusionOk="0">
                  <a:moveTo>
                    <a:pt x="0" y="0"/>
                  </a:moveTo>
                  <a:lnTo>
                    <a:pt x="0" y="60000"/>
                  </a:lnTo>
                  <a:lnTo>
                    <a:pt x="120000" y="60000"/>
                  </a:lnTo>
                  <a:lnTo>
                    <a:pt x="120000" y="120000"/>
                  </a:lnTo>
                </a:path>
              </a:pathLst>
            </a:custGeom>
            <a:noFill/>
            <a:ln w="9525" cap="flat" cmpd="sng">
              <a:solidFill>
                <a:srgbClr val="0C6D62"/>
              </a:solidFill>
              <a:prstDash val="solid"/>
              <a:round/>
              <a:headEnd type="none" w="med" len="med"/>
              <a:tailEnd type="none" w="med" len="med"/>
            </a:ln>
          </p:spPr>
        </p:sp>
        <p:sp>
          <p:nvSpPr>
            <p:cNvPr id="336" name="Shape 336"/>
            <p:cNvSpPr/>
            <p:nvPr/>
          </p:nvSpPr>
          <p:spPr>
            <a:xfrm>
              <a:off x="3048000" y="1075716"/>
              <a:ext cx="1262825" cy="219168"/>
            </a:xfrm>
            <a:custGeom>
              <a:avLst/>
              <a:gdLst/>
              <a:ahLst/>
              <a:cxnLst/>
              <a:rect l="0" t="0" r="0" b="0"/>
              <a:pathLst>
                <a:path w="120000" h="120000" extrusionOk="0">
                  <a:moveTo>
                    <a:pt x="0" y="0"/>
                  </a:moveTo>
                  <a:lnTo>
                    <a:pt x="0" y="60000"/>
                  </a:lnTo>
                  <a:lnTo>
                    <a:pt x="120000" y="60000"/>
                  </a:lnTo>
                  <a:lnTo>
                    <a:pt x="120000" y="120000"/>
                  </a:lnTo>
                </a:path>
              </a:pathLst>
            </a:custGeom>
            <a:noFill/>
            <a:ln w="9525" cap="flat" cmpd="sng">
              <a:solidFill>
                <a:srgbClr val="0C6D62"/>
              </a:solidFill>
              <a:prstDash val="solid"/>
              <a:round/>
              <a:headEnd type="none" w="med" len="med"/>
              <a:tailEnd type="none" w="med" len="med"/>
            </a:ln>
          </p:spPr>
        </p:sp>
        <p:sp>
          <p:nvSpPr>
            <p:cNvPr id="337" name="Shape 337"/>
            <p:cNvSpPr/>
            <p:nvPr/>
          </p:nvSpPr>
          <p:spPr>
            <a:xfrm>
              <a:off x="3002280" y="1075716"/>
              <a:ext cx="91440" cy="219168"/>
            </a:xfrm>
            <a:custGeom>
              <a:avLst/>
              <a:gdLst/>
              <a:ahLst/>
              <a:cxnLst/>
              <a:rect l="0" t="0" r="0" b="0"/>
              <a:pathLst>
                <a:path w="120000" h="120000" extrusionOk="0">
                  <a:moveTo>
                    <a:pt x="60000" y="0"/>
                  </a:moveTo>
                  <a:lnTo>
                    <a:pt x="60000" y="120000"/>
                  </a:lnTo>
                </a:path>
              </a:pathLst>
            </a:custGeom>
            <a:noFill/>
            <a:ln w="9525" cap="flat" cmpd="sng">
              <a:solidFill>
                <a:srgbClr val="0C6D62"/>
              </a:solidFill>
              <a:prstDash val="solid"/>
              <a:round/>
              <a:headEnd type="none" w="med" len="med"/>
              <a:tailEnd type="none" w="med" len="med"/>
            </a:ln>
          </p:spPr>
        </p:sp>
        <p:sp>
          <p:nvSpPr>
            <p:cNvPr id="338" name="Shape 338"/>
            <p:cNvSpPr/>
            <p:nvPr/>
          </p:nvSpPr>
          <p:spPr>
            <a:xfrm>
              <a:off x="1785174" y="1075716"/>
              <a:ext cx="1262825" cy="219168"/>
            </a:xfrm>
            <a:custGeom>
              <a:avLst/>
              <a:gdLst/>
              <a:ahLst/>
              <a:cxnLst/>
              <a:rect l="0" t="0" r="0" b="0"/>
              <a:pathLst>
                <a:path w="120000" h="120000" extrusionOk="0">
                  <a:moveTo>
                    <a:pt x="120000" y="0"/>
                  </a:moveTo>
                  <a:lnTo>
                    <a:pt x="120000" y="60000"/>
                  </a:lnTo>
                  <a:lnTo>
                    <a:pt x="0" y="60000"/>
                  </a:lnTo>
                  <a:lnTo>
                    <a:pt x="0" y="120000"/>
                  </a:lnTo>
                </a:path>
              </a:pathLst>
            </a:custGeom>
            <a:noFill/>
            <a:ln w="9525" cap="flat" cmpd="sng">
              <a:solidFill>
                <a:srgbClr val="0C6D62"/>
              </a:solidFill>
              <a:prstDash val="solid"/>
              <a:round/>
              <a:headEnd type="none" w="med" len="med"/>
              <a:tailEnd type="none" w="med" len="med"/>
            </a:ln>
          </p:spPr>
        </p:sp>
        <p:sp>
          <p:nvSpPr>
            <p:cNvPr id="339" name="Shape 339"/>
            <p:cNvSpPr/>
            <p:nvPr/>
          </p:nvSpPr>
          <p:spPr>
            <a:xfrm>
              <a:off x="522349" y="1075716"/>
              <a:ext cx="2525650" cy="219168"/>
            </a:xfrm>
            <a:custGeom>
              <a:avLst/>
              <a:gdLst/>
              <a:ahLst/>
              <a:cxnLst/>
              <a:rect l="0" t="0" r="0" b="0"/>
              <a:pathLst>
                <a:path w="120000" h="120000" extrusionOk="0">
                  <a:moveTo>
                    <a:pt x="120000" y="0"/>
                  </a:moveTo>
                  <a:lnTo>
                    <a:pt x="120000" y="60000"/>
                  </a:lnTo>
                  <a:lnTo>
                    <a:pt x="0" y="60000"/>
                  </a:lnTo>
                  <a:lnTo>
                    <a:pt x="0" y="120000"/>
                  </a:lnTo>
                </a:path>
              </a:pathLst>
            </a:custGeom>
            <a:noFill/>
            <a:ln w="9525" cap="flat" cmpd="sng">
              <a:solidFill>
                <a:srgbClr val="0C6D62"/>
              </a:solidFill>
              <a:prstDash val="solid"/>
              <a:round/>
              <a:headEnd type="none" w="med" len="med"/>
              <a:tailEnd type="none" w="med" len="med"/>
            </a:ln>
          </p:spPr>
        </p:sp>
        <p:sp>
          <p:nvSpPr>
            <p:cNvPr id="340" name="Shape 340"/>
            <p:cNvSpPr/>
            <p:nvPr/>
          </p:nvSpPr>
          <p:spPr>
            <a:xfrm>
              <a:off x="1814689" y="553887"/>
              <a:ext cx="2466621" cy="521828"/>
            </a:xfrm>
            <a:prstGeom prst="rect">
              <a:avLst/>
            </a:prstGeom>
            <a:gradFill>
              <a:gsLst>
                <a:gs pos="0">
                  <a:srgbClr val="009C8B"/>
                </a:gs>
                <a:gs pos="90000">
                  <a:srgbClr val="009C8B"/>
                </a:gs>
                <a:gs pos="100000">
                  <a:srgbClr val="9FE9DB"/>
                </a:gs>
              </a:gsLst>
              <a:lin ang="16200000" scaled="0"/>
            </a:gradFill>
            <a:ln>
              <a:noFill/>
            </a:ln>
            <a:effectLst>
              <a:outerShdw blurRad="40000" dist="23000" dir="5400000" rotWithShape="0">
                <a:srgbClr val="000000">
                  <a:alpha val="34901"/>
                </a:srgbClr>
              </a:outerShdw>
            </a:effectLst>
          </p:spPr>
          <p:txBody>
            <a:bodyPr wrap="square" lIns="91425" tIns="91425" rIns="91425" bIns="91425" anchor="ctr" anchorCtr="0">
              <a:noAutofit/>
            </a:bodyPr>
            <a:lstStyle/>
            <a:p>
              <a:pPr lvl="0">
                <a:spcBef>
                  <a:spcPts val="0"/>
                </a:spcBef>
                <a:buNone/>
              </a:pPr>
              <a:endParaRPr/>
            </a:p>
          </p:txBody>
        </p:sp>
        <p:sp>
          <p:nvSpPr>
            <p:cNvPr id="341" name="Shape 341"/>
            <p:cNvSpPr txBox="1"/>
            <p:nvPr/>
          </p:nvSpPr>
          <p:spPr>
            <a:xfrm>
              <a:off x="1814689" y="553887"/>
              <a:ext cx="2466621" cy="521828"/>
            </a:xfrm>
            <a:prstGeom prst="rect">
              <a:avLst/>
            </a:prstGeom>
            <a:noFill/>
            <a:ln>
              <a:noFill/>
            </a:ln>
          </p:spPr>
          <p:txBody>
            <a:bodyPr wrap="square" lIns="6975" tIns="6975" rIns="6975" bIns="6975" anchor="ctr" anchorCtr="0">
              <a:noAutofit/>
            </a:bodyPr>
            <a:lstStyle/>
            <a:p>
              <a:pPr marL="0" marR="0" lvl="0" indent="0" algn="ctr" rtl="0">
                <a:lnSpc>
                  <a:spcPct val="90000"/>
                </a:lnSpc>
                <a:spcBef>
                  <a:spcPts val="0"/>
                </a:spcBef>
                <a:spcAft>
                  <a:spcPts val="0"/>
                </a:spcAft>
                <a:buSzPct val="25000"/>
                <a:buNone/>
              </a:pPr>
              <a:r>
                <a:rPr lang="en-US" sz="1100">
                  <a:solidFill>
                    <a:schemeClr val="lt1"/>
                  </a:solidFill>
                  <a:latin typeface="Courier"/>
                  <a:ea typeface="Courier"/>
                  <a:cs typeface="Courier"/>
                  <a:sym typeface="Courier"/>
                </a:rPr>
                <a:t>spring-boot-starter-web</a:t>
              </a:r>
            </a:p>
          </p:txBody>
        </p:sp>
        <p:sp>
          <p:nvSpPr>
            <p:cNvPr id="342" name="Shape 342"/>
            <p:cNvSpPr/>
            <p:nvPr/>
          </p:nvSpPr>
          <p:spPr>
            <a:xfrm>
              <a:off x="520" y="1294884"/>
              <a:ext cx="1043657" cy="521828"/>
            </a:xfrm>
            <a:prstGeom prst="rect">
              <a:avLst/>
            </a:prstGeom>
            <a:gradFill>
              <a:gsLst>
                <a:gs pos="0">
                  <a:srgbClr val="009C8B"/>
                </a:gs>
                <a:gs pos="90000">
                  <a:srgbClr val="009C8B"/>
                </a:gs>
                <a:gs pos="100000">
                  <a:srgbClr val="9FE9DB"/>
                </a:gs>
              </a:gsLst>
              <a:lin ang="16200000" scaled="0"/>
            </a:gradFill>
            <a:ln>
              <a:noFill/>
            </a:ln>
            <a:effectLst>
              <a:outerShdw blurRad="40000" dist="23000" dir="5400000" rotWithShape="0">
                <a:srgbClr val="000000">
                  <a:alpha val="34901"/>
                </a:srgbClr>
              </a:outerShdw>
            </a:effectLst>
          </p:spPr>
          <p:txBody>
            <a:bodyPr wrap="square" lIns="91425" tIns="91425" rIns="91425" bIns="91425" anchor="ctr" anchorCtr="0">
              <a:noAutofit/>
            </a:bodyPr>
            <a:lstStyle/>
            <a:p>
              <a:pPr lvl="0">
                <a:spcBef>
                  <a:spcPts val="0"/>
                </a:spcBef>
                <a:buNone/>
              </a:pPr>
              <a:endParaRPr/>
            </a:p>
          </p:txBody>
        </p:sp>
        <p:sp>
          <p:nvSpPr>
            <p:cNvPr id="343" name="Shape 343"/>
            <p:cNvSpPr txBox="1"/>
            <p:nvPr/>
          </p:nvSpPr>
          <p:spPr>
            <a:xfrm>
              <a:off x="520" y="1294884"/>
              <a:ext cx="1043657" cy="521828"/>
            </a:xfrm>
            <a:prstGeom prst="rect">
              <a:avLst/>
            </a:prstGeom>
            <a:noFill/>
            <a:ln>
              <a:noFill/>
            </a:ln>
          </p:spPr>
          <p:txBody>
            <a:bodyPr wrap="square" lIns="6975" tIns="6975" rIns="6975" bIns="6975" anchor="ctr" anchorCtr="0">
              <a:noAutofit/>
            </a:bodyPr>
            <a:lstStyle/>
            <a:p>
              <a:pPr marL="0" marR="0" lvl="0" indent="0" algn="ctr" rtl="0">
                <a:lnSpc>
                  <a:spcPct val="90000"/>
                </a:lnSpc>
                <a:spcBef>
                  <a:spcPts val="0"/>
                </a:spcBef>
                <a:spcAft>
                  <a:spcPts val="0"/>
                </a:spcAft>
                <a:buSzPct val="25000"/>
                <a:buNone/>
              </a:pPr>
              <a:r>
                <a:rPr lang="en-US" sz="1100">
                  <a:solidFill>
                    <a:schemeClr val="lt1"/>
                  </a:solidFill>
                  <a:latin typeface="Courier"/>
                  <a:ea typeface="Courier"/>
                  <a:cs typeface="Courier"/>
                  <a:sym typeface="Courier"/>
                </a:rPr>
                <a:t>spring-web</a:t>
              </a:r>
            </a:p>
          </p:txBody>
        </p:sp>
        <p:sp>
          <p:nvSpPr>
            <p:cNvPr id="344" name="Shape 344"/>
            <p:cNvSpPr/>
            <p:nvPr/>
          </p:nvSpPr>
          <p:spPr>
            <a:xfrm>
              <a:off x="1263346" y="1294884"/>
              <a:ext cx="1043657" cy="521828"/>
            </a:xfrm>
            <a:prstGeom prst="rect">
              <a:avLst/>
            </a:prstGeom>
            <a:gradFill>
              <a:gsLst>
                <a:gs pos="0">
                  <a:srgbClr val="009C8B"/>
                </a:gs>
                <a:gs pos="90000">
                  <a:srgbClr val="009C8B"/>
                </a:gs>
                <a:gs pos="100000">
                  <a:srgbClr val="9FE9DB"/>
                </a:gs>
              </a:gsLst>
              <a:lin ang="16200000" scaled="0"/>
            </a:gradFill>
            <a:ln>
              <a:noFill/>
            </a:ln>
            <a:effectLst>
              <a:outerShdw blurRad="40000" dist="23000" dir="5400000" rotWithShape="0">
                <a:srgbClr val="000000">
                  <a:alpha val="34901"/>
                </a:srgbClr>
              </a:outerShdw>
            </a:effectLst>
          </p:spPr>
          <p:txBody>
            <a:bodyPr wrap="square" lIns="91425" tIns="91425" rIns="91425" bIns="91425" anchor="ctr" anchorCtr="0">
              <a:noAutofit/>
            </a:bodyPr>
            <a:lstStyle/>
            <a:p>
              <a:pPr lvl="0">
                <a:spcBef>
                  <a:spcPts val="0"/>
                </a:spcBef>
                <a:buNone/>
              </a:pPr>
              <a:endParaRPr/>
            </a:p>
          </p:txBody>
        </p:sp>
        <p:sp>
          <p:nvSpPr>
            <p:cNvPr id="345" name="Shape 345"/>
            <p:cNvSpPr txBox="1"/>
            <p:nvPr/>
          </p:nvSpPr>
          <p:spPr>
            <a:xfrm>
              <a:off x="1263346" y="1294884"/>
              <a:ext cx="1043657" cy="521828"/>
            </a:xfrm>
            <a:prstGeom prst="rect">
              <a:avLst/>
            </a:prstGeom>
            <a:noFill/>
            <a:ln>
              <a:noFill/>
            </a:ln>
          </p:spPr>
          <p:txBody>
            <a:bodyPr wrap="square" lIns="6975" tIns="6975" rIns="6975" bIns="6975" anchor="ctr" anchorCtr="0">
              <a:noAutofit/>
            </a:bodyPr>
            <a:lstStyle/>
            <a:p>
              <a:pPr marL="0" marR="0" lvl="0" indent="0" algn="ctr" rtl="0">
                <a:lnSpc>
                  <a:spcPct val="90000"/>
                </a:lnSpc>
                <a:spcBef>
                  <a:spcPts val="0"/>
                </a:spcBef>
                <a:spcAft>
                  <a:spcPts val="0"/>
                </a:spcAft>
                <a:buSzPct val="25000"/>
                <a:buNone/>
              </a:pPr>
              <a:r>
                <a:rPr lang="en-US" sz="1100">
                  <a:solidFill>
                    <a:schemeClr val="lt1"/>
                  </a:solidFill>
                  <a:latin typeface="Courier"/>
                  <a:ea typeface="Courier"/>
                  <a:cs typeface="Courier"/>
                  <a:sym typeface="Courier"/>
                </a:rPr>
                <a:t>spring-boot-starter-tomcat</a:t>
              </a:r>
            </a:p>
          </p:txBody>
        </p:sp>
        <p:sp>
          <p:nvSpPr>
            <p:cNvPr id="346" name="Shape 346"/>
            <p:cNvSpPr/>
            <p:nvPr/>
          </p:nvSpPr>
          <p:spPr>
            <a:xfrm>
              <a:off x="2526171" y="1294884"/>
              <a:ext cx="1043657" cy="521828"/>
            </a:xfrm>
            <a:prstGeom prst="rect">
              <a:avLst/>
            </a:prstGeom>
            <a:gradFill>
              <a:gsLst>
                <a:gs pos="0">
                  <a:srgbClr val="009C8B"/>
                </a:gs>
                <a:gs pos="90000">
                  <a:srgbClr val="009C8B"/>
                </a:gs>
                <a:gs pos="100000">
                  <a:srgbClr val="9FE9DB"/>
                </a:gs>
              </a:gsLst>
              <a:lin ang="16200000" scaled="0"/>
            </a:gradFill>
            <a:ln>
              <a:noFill/>
            </a:ln>
            <a:effectLst>
              <a:outerShdw blurRad="40000" dist="23000" dir="5400000" rotWithShape="0">
                <a:srgbClr val="000000">
                  <a:alpha val="34901"/>
                </a:srgbClr>
              </a:outerShdw>
            </a:effectLst>
          </p:spPr>
          <p:txBody>
            <a:bodyPr wrap="square" lIns="91425" tIns="91425" rIns="91425" bIns="91425" anchor="ctr" anchorCtr="0">
              <a:noAutofit/>
            </a:bodyPr>
            <a:lstStyle/>
            <a:p>
              <a:pPr lvl="0">
                <a:spcBef>
                  <a:spcPts val="0"/>
                </a:spcBef>
                <a:buNone/>
              </a:pPr>
              <a:endParaRPr/>
            </a:p>
          </p:txBody>
        </p:sp>
        <p:sp>
          <p:nvSpPr>
            <p:cNvPr id="347" name="Shape 347"/>
            <p:cNvSpPr txBox="1"/>
            <p:nvPr/>
          </p:nvSpPr>
          <p:spPr>
            <a:xfrm>
              <a:off x="2526171" y="1294884"/>
              <a:ext cx="1043657" cy="521828"/>
            </a:xfrm>
            <a:prstGeom prst="rect">
              <a:avLst/>
            </a:prstGeom>
            <a:noFill/>
            <a:ln>
              <a:noFill/>
            </a:ln>
          </p:spPr>
          <p:txBody>
            <a:bodyPr wrap="square" lIns="6975" tIns="6975" rIns="6975" bIns="6975" anchor="ctr" anchorCtr="0">
              <a:noAutofit/>
            </a:bodyPr>
            <a:lstStyle/>
            <a:p>
              <a:pPr marL="0" marR="0" lvl="0" indent="0" algn="ctr" rtl="0">
                <a:lnSpc>
                  <a:spcPct val="90000"/>
                </a:lnSpc>
                <a:spcBef>
                  <a:spcPts val="0"/>
                </a:spcBef>
                <a:spcAft>
                  <a:spcPts val="0"/>
                </a:spcAft>
                <a:buSzPct val="25000"/>
                <a:buNone/>
              </a:pPr>
              <a:r>
                <a:rPr lang="en-US" sz="1100">
                  <a:solidFill>
                    <a:schemeClr val="lt1"/>
                  </a:solidFill>
                  <a:latin typeface="Courier"/>
                  <a:ea typeface="Courier"/>
                  <a:cs typeface="Courier"/>
                  <a:sym typeface="Courier"/>
                </a:rPr>
                <a:t>spring-boot-starter-validation</a:t>
              </a:r>
            </a:p>
          </p:txBody>
        </p:sp>
        <p:sp>
          <p:nvSpPr>
            <p:cNvPr id="348" name="Shape 348"/>
            <p:cNvSpPr/>
            <p:nvPr/>
          </p:nvSpPr>
          <p:spPr>
            <a:xfrm>
              <a:off x="3788996" y="1294884"/>
              <a:ext cx="1043657" cy="521828"/>
            </a:xfrm>
            <a:prstGeom prst="rect">
              <a:avLst/>
            </a:prstGeom>
            <a:gradFill>
              <a:gsLst>
                <a:gs pos="0">
                  <a:srgbClr val="009C8B"/>
                </a:gs>
                <a:gs pos="90000">
                  <a:srgbClr val="009C8B"/>
                </a:gs>
                <a:gs pos="100000">
                  <a:srgbClr val="9FE9DB"/>
                </a:gs>
              </a:gsLst>
              <a:lin ang="16200000" scaled="0"/>
            </a:gradFill>
            <a:ln>
              <a:noFill/>
            </a:ln>
            <a:effectLst>
              <a:outerShdw blurRad="40000" dist="23000" dir="5400000" rotWithShape="0">
                <a:srgbClr val="000000">
                  <a:alpha val="34901"/>
                </a:srgbClr>
              </a:outerShdw>
            </a:effectLst>
          </p:spPr>
          <p:txBody>
            <a:bodyPr wrap="square" lIns="91425" tIns="91425" rIns="91425" bIns="91425" anchor="ctr" anchorCtr="0">
              <a:noAutofit/>
            </a:bodyPr>
            <a:lstStyle/>
            <a:p>
              <a:pPr lvl="0">
                <a:spcBef>
                  <a:spcPts val="0"/>
                </a:spcBef>
                <a:buNone/>
              </a:pPr>
              <a:endParaRPr/>
            </a:p>
          </p:txBody>
        </p:sp>
        <p:sp>
          <p:nvSpPr>
            <p:cNvPr id="349" name="Shape 349"/>
            <p:cNvSpPr txBox="1"/>
            <p:nvPr/>
          </p:nvSpPr>
          <p:spPr>
            <a:xfrm>
              <a:off x="3788996" y="1294884"/>
              <a:ext cx="1043657" cy="521828"/>
            </a:xfrm>
            <a:prstGeom prst="rect">
              <a:avLst/>
            </a:prstGeom>
            <a:noFill/>
            <a:ln>
              <a:noFill/>
            </a:ln>
          </p:spPr>
          <p:txBody>
            <a:bodyPr wrap="square" lIns="6975" tIns="6975" rIns="6975" bIns="6975" anchor="ctr" anchorCtr="0">
              <a:noAutofit/>
            </a:bodyPr>
            <a:lstStyle/>
            <a:p>
              <a:pPr marL="0" marR="0" lvl="0" indent="0" algn="ctr" rtl="0">
                <a:lnSpc>
                  <a:spcPct val="90000"/>
                </a:lnSpc>
                <a:spcBef>
                  <a:spcPts val="0"/>
                </a:spcBef>
                <a:spcAft>
                  <a:spcPts val="0"/>
                </a:spcAft>
                <a:buSzPct val="25000"/>
                <a:buNone/>
              </a:pPr>
              <a:r>
                <a:rPr lang="en-US" sz="1100">
                  <a:solidFill>
                    <a:schemeClr val="lt1"/>
                  </a:solidFill>
                  <a:latin typeface="Courier"/>
                  <a:ea typeface="Courier"/>
                  <a:cs typeface="Courier"/>
                  <a:sym typeface="Courier"/>
                </a:rPr>
                <a:t>spring-webmvc</a:t>
              </a:r>
            </a:p>
          </p:txBody>
        </p:sp>
        <p:sp>
          <p:nvSpPr>
            <p:cNvPr id="350" name="Shape 350"/>
            <p:cNvSpPr/>
            <p:nvPr/>
          </p:nvSpPr>
          <p:spPr>
            <a:xfrm>
              <a:off x="5051821" y="1294884"/>
              <a:ext cx="1043657" cy="521828"/>
            </a:xfrm>
            <a:prstGeom prst="rect">
              <a:avLst/>
            </a:prstGeom>
            <a:gradFill>
              <a:gsLst>
                <a:gs pos="0">
                  <a:srgbClr val="009C8B"/>
                </a:gs>
                <a:gs pos="90000">
                  <a:srgbClr val="009C8B"/>
                </a:gs>
                <a:gs pos="100000">
                  <a:srgbClr val="9FE9DB"/>
                </a:gs>
              </a:gsLst>
              <a:lin ang="16200000" scaled="0"/>
            </a:gradFill>
            <a:ln>
              <a:noFill/>
            </a:ln>
            <a:effectLst>
              <a:outerShdw blurRad="40000" dist="23000" dir="5400000" rotWithShape="0">
                <a:srgbClr val="000000">
                  <a:alpha val="34901"/>
                </a:srgbClr>
              </a:outerShdw>
            </a:effectLst>
          </p:spPr>
          <p:txBody>
            <a:bodyPr wrap="square" lIns="91425" tIns="91425" rIns="91425" bIns="91425" anchor="ctr" anchorCtr="0">
              <a:noAutofit/>
            </a:bodyPr>
            <a:lstStyle/>
            <a:p>
              <a:pPr lvl="0">
                <a:spcBef>
                  <a:spcPts val="0"/>
                </a:spcBef>
                <a:buNone/>
              </a:pPr>
              <a:endParaRPr/>
            </a:p>
          </p:txBody>
        </p:sp>
        <p:sp>
          <p:nvSpPr>
            <p:cNvPr id="351" name="Shape 351"/>
            <p:cNvSpPr txBox="1"/>
            <p:nvPr/>
          </p:nvSpPr>
          <p:spPr>
            <a:xfrm>
              <a:off x="5051821" y="1294884"/>
              <a:ext cx="1043657" cy="521828"/>
            </a:xfrm>
            <a:prstGeom prst="rect">
              <a:avLst/>
            </a:prstGeom>
            <a:noFill/>
            <a:ln>
              <a:noFill/>
            </a:ln>
          </p:spPr>
          <p:txBody>
            <a:bodyPr wrap="square" lIns="6975" tIns="6975" rIns="6975" bIns="6975" anchor="ctr" anchorCtr="0">
              <a:noAutofit/>
            </a:bodyPr>
            <a:lstStyle/>
            <a:p>
              <a:pPr marL="0" marR="0" lvl="0" indent="0" algn="ctr" rtl="0">
                <a:lnSpc>
                  <a:spcPct val="90000"/>
                </a:lnSpc>
                <a:spcBef>
                  <a:spcPts val="0"/>
                </a:spcBef>
                <a:spcAft>
                  <a:spcPts val="0"/>
                </a:spcAft>
                <a:buSzPct val="25000"/>
                <a:buNone/>
              </a:pPr>
              <a:r>
                <a:rPr lang="en-US" sz="1100">
                  <a:solidFill>
                    <a:schemeClr val="lt1"/>
                  </a:solidFill>
                  <a:latin typeface="Courier"/>
                  <a:ea typeface="Courier"/>
                  <a:cs typeface="Courier"/>
                  <a:sym typeface="Courier"/>
                </a:rPr>
                <a:t>jackson-databind</a:t>
              </a:r>
            </a:p>
          </p:txBody>
        </p:sp>
      </p:grpSp>
    </p:spTree>
  </p:cSld>
  <p:clrMapOvr>
    <a:masterClrMapping/>
  </p:clrMapOvr>
  <p:transition xmlns:p14="http://schemas.microsoft.com/office/powerpoint/2010/mai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pic>
        <p:nvPicPr>
          <p:cNvPr id="356" name="Shape 356" descr="Screen Shot 2016-01-17 at 6.34.11 PM.png"/>
          <p:cNvPicPr preferRelativeResize="0"/>
          <p:nvPr/>
        </p:nvPicPr>
        <p:blipFill rotWithShape="1">
          <a:blip r:embed="rId3">
            <a:alphaModFix/>
          </a:blip>
          <a:srcRect/>
          <a:stretch/>
        </p:blipFill>
        <p:spPr>
          <a:xfrm>
            <a:off x="1986596" y="2464856"/>
            <a:ext cx="5188904" cy="2113881"/>
          </a:xfrm>
          <a:prstGeom prst="rect">
            <a:avLst/>
          </a:prstGeom>
          <a:noFill/>
          <a:ln>
            <a:noFill/>
          </a:ln>
        </p:spPr>
      </p:pic>
      <p:sp>
        <p:nvSpPr>
          <p:cNvPr id="357" name="Shape 357"/>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Project </a:t>
            </a:r>
            <a:r>
              <a:rPr lang="en-US" sz="3200" b="0" i="0" u="none" strike="noStrike" cap="none">
                <a:solidFill>
                  <a:schemeClr val="lt1"/>
                </a:solidFill>
                <a:latin typeface="Courier"/>
                <a:ea typeface="Courier"/>
                <a:cs typeface="Courier"/>
                <a:sym typeface="Courier"/>
              </a:rPr>
              <a:t>pom.xml</a:t>
            </a:r>
          </a:p>
        </p:txBody>
      </p:sp>
      <p:sp>
        <p:nvSpPr>
          <p:cNvPr id="358" name="Shape 358"/>
          <p:cNvSpPr txBox="1">
            <a:spLocks noGrp="1"/>
          </p:cNvSpPr>
          <p:nvPr>
            <p:ph type="body" idx="1"/>
          </p:nvPr>
        </p:nvSpPr>
        <p:spPr>
          <a:xfrm>
            <a:off x="457200" y="1082922"/>
            <a:ext cx="8229600" cy="308292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lt1"/>
              </a:buClr>
              <a:buSzPct val="100000"/>
              <a:buFont typeface="Arial"/>
              <a:buChar char="•"/>
            </a:pPr>
            <a:r>
              <a:rPr lang="en-US" sz="2000" b="0" i="0" u="none" strike="noStrike" cap="none">
                <a:solidFill>
                  <a:schemeClr val="lt1"/>
                </a:solidFill>
                <a:latin typeface="Arial"/>
                <a:ea typeface="Arial"/>
                <a:cs typeface="Arial"/>
                <a:sym typeface="Arial"/>
              </a:rPr>
              <a:t>Set parent of your </a:t>
            </a:r>
            <a:r>
              <a:rPr lang="en-US" sz="2000" b="0" i="0" u="none" strike="noStrike" cap="none">
                <a:solidFill>
                  <a:schemeClr val="lt1"/>
                </a:solidFill>
                <a:latin typeface="Courier"/>
                <a:ea typeface="Courier"/>
                <a:cs typeface="Courier"/>
                <a:sym typeface="Courier"/>
              </a:rPr>
              <a:t>pom.xml</a:t>
            </a:r>
            <a:r>
              <a:rPr lang="en-US" sz="2000" b="0" i="0" u="none" strike="noStrike" cap="none">
                <a:solidFill>
                  <a:schemeClr val="lt1"/>
                </a:solidFill>
                <a:latin typeface="Arial"/>
                <a:ea typeface="Arial"/>
                <a:cs typeface="Arial"/>
                <a:sym typeface="Arial"/>
              </a:rPr>
              <a:t> as </a:t>
            </a:r>
            <a:r>
              <a:rPr lang="en-US" sz="2000" b="0" i="0" u="none" strike="noStrike" cap="none">
                <a:solidFill>
                  <a:schemeClr val="lt1"/>
                </a:solidFill>
                <a:latin typeface="Courier"/>
                <a:ea typeface="Courier"/>
                <a:cs typeface="Courier"/>
                <a:sym typeface="Courier"/>
              </a:rPr>
              <a:t>spring-boot-starter-parent</a:t>
            </a:r>
          </a:p>
          <a:p>
            <a:pPr marL="742950" marR="0" lvl="1" indent="-285750" algn="l" rtl="0">
              <a:spcBef>
                <a:spcPts val="320"/>
              </a:spcBef>
              <a:spcAft>
                <a:spcPts val="0"/>
              </a:spcAft>
              <a:buClr>
                <a:schemeClr val="lt1"/>
              </a:buClr>
              <a:buSzPct val="100000"/>
              <a:buFont typeface="Arial"/>
              <a:buChar char="–"/>
            </a:pPr>
            <a:r>
              <a:rPr lang="en-US" sz="1600" b="0" i="0" u="none" strike="noStrike" cap="none">
                <a:solidFill>
                  <a:schemeClr val="lt1"/>
                </a:solidFill>
                <a:latin typeface="Arial"/>
                <a:ea typeface="Arial"/>
                <a:cs typeface="Arial"/>
                <a:sym typeface="Arial"/>
              </a:rPr>
              <a:t>Inherit preset version numbers</a:t>
            </a:r>
          </a:p>
          <a:p>
            <a:pPr marL="0" marR="0" lvl="0" indent="0" algn="l" rtl="0">
              <a:spcBef>
                <a:spcPts val="560"/>
              </a:spcBef>
              <a:buClr>
                <a:schemeClr val="lt1"/>
              </a:buClr>
              <a:buSzPct val="25000"/>
              <a:buFont typeface="Arial"/>
              <a:buNone/>
            </a:pPr>
            <a:endParaRPr sz="2800" b="0" i="0" u="none" strike="noStrike" cap="none">
              <a:solidFill>
                <a:schemeClr val="lt1"/>
              </a:solidFill>
              <a:latin typeface="Arial"/>
              <a:ea typeface="Arial"/>
              <a:cs typeface="Arial"/>
              <a:sym typeface="Arial"/>
            </a:endParaRPr>
          </a:p>
        </p:txBody>
      </p:sp>
      <p:pic>
        <p:nvPicPr>
          <p:cNvPr id="359" name="Shape 359" descr="Screen Shot 2016-01-17 at 6.31.26 PM.png"/>
          <p:cNvPicPr preferRelativeResize="0"/>
          <p:nvPr/>
        </p:nvPicPr>
        <p:blipFill rotWithShape="1">
          <a:blip r:embed="rId4">
            <a:alphaModFix/>
          </a:blip>
          <a:srcRect/>
          <a:stretch/>
        </p:blipFill>
        <p:spPr>
          <a:xfrm>
            <a:off x="1089464" y="1898946"/>
            <a:ext cx="7111529" cy="2679792"/>
          </a:xfrm>
          <a:prstGeom prst="rect">
            <a:avLst/>
          </a:prstGeom>
          <a:noFill/>
          <a:ln>
            <a:noFill/>
          </a:ln>
        </p:spPr>
      </p:pic>
      <p:pic>
        <p:nvPicPr>
          <p:cNvPr id="360" name="Shape 360" descr="Screen Shot 2016-01-22 at 4.46.50 PM.png"/>
          <p:cNvPicPr preferRelativeResize="0"/>
          <p:nvPr/>
        </p:nvPicPr>
        <p:blipFill rotWithShape="1">
          <a:blip r:embed="rId5">
            <a:alphaModFix/>
          </a:blip>
          <a:srcRect/>
          <a:stretch/>
        </p:blipFill>
        <p:spPr>
          <a:xfrm>
            <a:off x="1089463" y="1898946"/>
            <a:ext cx="7111529" cy="2696142"/>
          </a:xfrm>
          <a:prstGeom prst="rect">
            <a:avLst/>
          </a:prstGeom>
          <a:noFill/>
          <a:ln>
            <a:noFill/>
          </a:ln>
        </p:spPr>
      </p:pic>
      <p:sp>
        <p:nvSpPr>
          <p:cNvPr id="361" name="Shape 361"/>
          <p:cNvSpPr/>
          <p:nvPr/>
        </p:nvSpPr>
        <p:spPr>
          <a:xfrm>
            <a:off x="2128762" y="3822095"/>
            <a:ext cx="2225524" cy="471715"/>
          </a:xfrm>
          <a:prstGeom prst="rect">
            <a:avLst/>
          </a:prstGeom>
          <a:noFill/>
          <a:ln w="57150" cap="flat" cmpd="sng">
            <a:solidFill>
              <a:srgbClr val="FF000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Tree>
  </p:cSld>
  <p:clrMapOvr>
    <a:masterClrMapping/>
  </p:clrMapOvr>
  <p:transition xmlns:p14="http://schemas.microsoft.com/office/powerpoint/2010/mai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pic>
        <p:nvPicPr>
          <p:cNvPr id="366" name="Shape 366" descr="Screen Shot 2016-01-13 at 9.39.40 PM.png"/>
          <p:cNvPicPr preferRelativeResize="0"/>
          <p:nvPr/>
        </p:nvPicPr>
        <p:blipFill rotWithShape="1">
          <a:blip r:embed="rId3">
            <a:alphaModFix/>
          </a:blip>
          <a:srcRect/>
          <a:stretch/>
        </p:blipFill>
        <p:spPr>
          <a:xfrm>
            <a:off x="170201" y="1439939"/>
            <a:ext cx="4343286" cy="2856309"/>
          </a:xfrm>
          <a:prstGeom prst="rect">
            <a:avLst/>
          </a:prstGeom>
          <a:noFill/>
          <a:ln>
            <a:noFill/>
          </a:ln>
        </p:spPr>
      </p:pic>
      <p:sp>
        <p:nvSpPr>
          <p:cNvPr id="367" name="Shape 367"/>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Starters vs Current Practice</a:t>
            </a:r>
          </a:p>
        </p:txBody>
      </p:sp>
      <p:sp>
        <p:nvSpPr>
          <p:cNvPr id="368" name="Shape 368"/>
          <p:cNvSpPr txBox="1">
            <a:spLocks noGrp="1"/>
          </p:cNvSpPr>
          <p:nvPr>
            <p:ph type="body" idx="1"/>
          </p:nvPr>
        </p:nvSpPr>
        <p:spPr>
          <a:xfrm>
            <a:off x="4665887" y="925498"/>
            <a:ext cx="4343286" cy="514441"/>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rgbClr val="7A7A7A"/>
              </a:buClr>
              <a:buSzPct val="25000"/>
              <a:buFont typeface="Arial"/>
              <a:buNone/>
            </a:pPr>
            <a:r>
              <a:rPr lang="en-US" sz="1200" b="0" i="0" u="none" strike="noStrike" cap="none">
                <a:solidFill>
                  <a:srgbClr val="7A7A7A"/>
                </a:solidFill>
                <a:latin typeface="Arial"/>
                <a:ea typeface="Arial"/>
                <a:cs typeface="Arial"/>
                <a:sym typeface="Arial"/>
              </a:rPr>
              <a:t>Are the version numbers compatible with each other?</a:t>
            </a:r>
          </a:p>
          <a:p>
            <a:pPr marL="0" marR="0" lvl="0" indent="0" algn="l" rtl="0">
              <a:spcBef>
                <a:spcPts val="240"/>
              </a:spcBef>
              <a:buClr>
                <a:srgbClr val="7A7A7A"/>
              </a:buClr>
              <a:buSzPct val="25000"/>
              <a:buFont typeface="Arial"/>
              <a:buNone/>
            </a:pPr>
            <a:r>
              <a:rPr lang="en-US" sz="1200" b="0" i="0" u="none" strike="noStrike" cap="none">
                <a:solidFill>
                  <a:srgbClr val="7A7A7A"/>
                </a:solidFill>
                <a:latin typeface="Arial"/>
                <a:ea typeface="Arial"/>
                <a:cs typeface="Arial"/>
                <a:sym typeface="Arial"/>
              </a:rPr>
              <a:t>Is the list of dependencies complete?</a:t>
            </a:r>
          </a:p>
        </p:txBody>
      </p:sp>
      <p:pic>
        <p:nvPicPr>
          <p:cNvPr id="369" name="Shape 369" descr="Screen Shot 2016-01-13 at 9.11.10 PM.png"/>
          <p:cNvPicPr preferRelativeResize="0"/>
          <p:nvPr/>
        </p:nvPicPr>
        <p:blipFill rotWithShape="1">
          <a:blip r:embed="rId4">
            <a:alphaModFix/>
          </a:blip>
          <a:srcRect/>
          <a:stretch/>
        </p:blipFill>
        <p:spPr>
          <a:xfrm>
            <a:off x="4665886" y="1439939"/>
            <a:ext cx="4343287" cy="2856309"/>
          </a:xfrm>
          <a:prstGeom prst="rect">
            <a:avLst/>
          </a:prstGeom>
          <a:noFill/>
          <a:ln>
            <a:noFill/>
          </a:ln>
        </p:spPr>
      </p:pic>
      <p:sp>
        <p:nvSpPr>
          <p:cNvPr id="370" name="Shape 370"/>
          <p:cNvSpPr txBox="1"/>
          <p:nvPr/>
        </p:nvSpPr>
        <p:spPr>
          <a:xfrm>
            <a:off x="170201" y="925498"/>
            <a:ext cx="4343286" cy="514441"/>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rgbClr val="7A7A7A"/>
              </a:buClr>
              <a:buSzPct val="25000"/>
              <a:buFont typeface="Arial"/>
              <a:buNone/>
            </a:pPr>
            <a:r>
              <a:rPr lang="en-US" sz="1100">
                <a:solidFill>
                  <a:srgbClr val="7A7A7A"/>
                </a:solidFill>
                <a:latin typeface="Arial"/>
                <a:ea typeface="Arial"/>
                <a:cs typeface="Arial"/>
                <a:sym typeface="Arial"/>
              </a:rPr>
              <a:t>Starter versions determined by version of Spring Boot used. </a:t>
            </a:r>
          </a:p>
          <a:p>
            <a:pPr marL="0" marR="0" lvl="0" indent="0" algn="l" rtl="0">
              <a:spcBef>
                <a:spcPts val="220"/>
              </a:spcBef>
              <a:buClr>
                <a:srgbClr val="7A7A7A"/>
              </a:buClr>
              <a:buSzPct val="25000"/>
              <a:buFont typeface="Arial"/>
              <a:buNone/>
            </a:pPr>
            <a:r>
              <a:rPr lang="en-US" sz="1100">
                <a:solidFill>
                  <a:srgbClr val="7A7A7A"/>
                </a:solidFill>
                <a:latin typeface="Arial"/>
                <a:ea typeface="Arial"/>
                <a:cs typeface="Arial"/>
                <a:sym typeface="Arial"/>
              </a:rPr>
              <a:t>Dependencies guaranteed to be compatible.</a:t>
            </a:r>
          </a:p>
        </p:txBody>
      </p:sp>
      <p:sp>
        <p:nvSpPr>
          <p:cNvPr id="371" name="Shape 371"/>
          <p:cNvSpPr txBox="1"/>
          <p:nvPr/>
        </p:nvSpPr>
        <p:spPr>
          <a:xfrm>
            <a:off x="4665887" y="4347067"/>
            <a:ext cx="4343286" cy="242491"/>
          </a:xfrm>
          <a:prstGeom prst="rect">
            <a:avLst/>
          </a:prstGeom>
          <a:noFill/>
          <a:ln>
            <a:noFill/>
          </a:ln>
        </p:spPr>
        <p:txBody>
          <a:bodyPr wrap="square" lIns="91425" tIns="45700" rIns="91425" bIns="45700" anchor="t" anchorCtr="0">
            <a:noAutofit/>
          </a:bodyPr>
          <a:lstStyle/>
          <a:p>
            <a:pPr marL="0" marR="0" lvl="0" indent="0" algn="ctr" rtl="0">
              <a:lnSpc>
                <a:spcPct val="80000"/>
              </a:lnSpc>
              <a:spcBef>
                <a:spcPts val="0"/>
              </a:spcBef>
              <a:buClr>
                <a:srgbClr val="7A7A7A"/>
              </a:buClr>
              <a:buSzPct val="25000"/>
              <a:buFont typeface="Arial"/>
              <a:buNone/>
            </a:pPr>
            <a:r>
              <a:rPr lang="en-US" sz="1120" i="1">
                <a:solidFill>
                  <a:srgbClr val="7A7A7A"/>
                </a:solidFill>
                <a:latin typeface="Arial"/>
                <a:ea typeface="Arial"/>
                <a:cs typeface="Arial"/>
                <a:sym typeface="Arial"/>
              </a:rPr>
              <a:t>Verbose. Non-boot pom.xml with version numbers.</a:t>
            </a:r>
          </a:p>
        </p:txBody>
      </p:sp>
      <p:sp>
        <p:nvSpPr>
          <p:cNvPr id="372" name="Shape 372"/>
          <p:cNvSpPr txBox="1"/>
          <p:nvPr/>
        </p:nvSpPr>
        <p:spPr>
          <a:xfrm>
            <a:off x="170201" y="4347067"/>
            <a:ext cx="4343286" cy="242491"/>
          </a:xfrm>
          <a:prstGeom prst="rect">
            <a:avLst/>
          </a:prstGeom>
          <a:noFill/>
          <a:ln>
            <a:noFill/>
          </a:ln>
        </p:spPr>
        <p:txBody>
          <a:bodyPr wrap="square" lIns="91425" tIns="45700" rIns="91425" bIns="45700" anchor="t" anchorCtr="0">
            <a:noAutofit/>
          </a:bodyPr>
          <a:lstStyle/>
          <a:p>
            <a:pPr marL="0" marR="0" lvl="0" indent="0" algn="ctr" rtl="0">
              <a:lnSpc>
                <a:spcPct val="80000"/>
              </a:lnSpc>
              <a:spcBef>
                <a:spcPts val="0"/>
              </a:spcBef>
              <a:buClr>
                <a:srgbClr val="7A7A7A"/>
              </a:buClr>
              <a:buSzPct val="25000"/>
              <a:buFont typeface="Arial"/>
              <a:buNone/>
            </a:pPr>
            <a:r>
              <a:rPr lang="en-US" sz="1120" i="1">
                <a:solidFill>
                  <a:srgbClr val="7A7A7A"/>
                </a:solidFill>
                <a:latin typeface="Arial"/>
                <a:ea typeface="Arial"/>
                <a:cs typeface="Arial"/>
                <a:sym typeface="Arial"/>
              </a:rPr>
              <a:t>Concise. Boot pom.xml without version numbers.</a:t>
            </a:r>
          </a:p>
        </p:txBody>
      </p:sp>
      <p:pic>
        <p:nvPicPr>
          <p:cNvPr id="373" name="Shape 373" descr="Screen Shot 2016-01-23 at 8.12.11 AM.png"/>
          <p:cNvPicPr preferRelativeResize="0"/>
          <p:nvPr/>
        </p:nvPicPr>
        <p:blipFill rotWithShape="1">
          <a:blip r:embed="rId5">
            <a:alphaModFix/>
          </a:blip>
          <a:srcRect/>
          <a:stretch/>
        </p:blipFill>
        <p:spPr>
          <a:xfrm>
            <a:off x="170201" y="1439938"/>
            <a:ext cx="4343286" cy="2856309"/>
          </a:xfrm>
          <a:prstGeom prst="rect">
            <a:avLst/>
          </a:prstGeom>
          <a:noFill/>
          <a:ln>
            <a:noFill/>
          </a:ln>
        </p:spPr>
      </p:pic>
      <p:pic>
        <p:nvPicPr>
          <p:cNvPr id="374" name="Shape 374" descr="Screen Shot 2016-01-23 at 8.19.19 AM.png"/>
          <p:cNvPicPr preferRelativeResize="0"/>
          <p:nvPr/>
        </p:nvPicPr>
        <p:blipFill rotWithShape="1">
          <a:blip r:embed="rId6">
            <a:alphaModFix/>
          </a:blip>
          <a:srcRect/>
          <a:stretch/>
        </p:blipFill>
        <p:spPr>
          <a:xfrm>
            <a:off x="4665887" y="1439939"/>
            <a:ext cx="4343285" cy="2856308"/>
          </a:xfrm>
          <a:prstGeom prst="rect">
            <a:avLst/>
          </a:prstGeom>
          <a:noFill/>
          <a:ln>
            <a:noFill/>
          </a:ln>
        </p:spPr>
      </p:pic>
      <p:sp>
        <p:nvSpPr>
          <p:cNvPr id="375" name="Shape 375"/>
          <p:cNvSpPr/>
          <p:nvPr/>
        </p:nvSpPr>
        <p:spPr>
          <a:xfrm>
            <a:off x="5660566" y="3870476"/>
            <a:ext cx="1209524" cy="199571"/>
          </a:xfrm>
          <a:prstGeom prst="rect">
            <a:avLst/>
          </a:prstGeom>
          <a:noFill/>
          <a:ln w="57150" cap="flat" cmpd="sng">
            <a:solidFill>
              <a:srgbClr val="FF000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Tree>
  </p:cSld>
  <p:clrMapOvr>
    <a:masterClrMapping/>
  </p:clrMapOvr>
  <p:transition xmlns:p14="http://schemas.microsoft.com/office/powerpoint/2010/mai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endParaRPr sz="3200" b="0" i="0" u="none" strike="noStrike" cap="none">
              <a:solidFill>
                <a:schemeClr val="lt1"/>
              </a:solidFill>
              <a:latin typeface="Arial"/>
              <a:ea typeface="Arial"/>
              <a:cs typeface="Arial"/>
              <a:sym typeface="Arial"/>
            </a:endParaRPr>
          </a:p>
        </p:txBody>
      </p:sp>
      <p:sp>
        <p:nvSpPr>
          <p:cNvPr id="381" name="Shape 381"/>
          <p:cNvSpPr txBox="1">
            <a:spLocks noGrp="1"/>
          </p:cNvSpPr>
          <p:nvPr>
            <p:ph type="body" idx="1"/>
          </p:nvPr>
        </p:nvSpPr>
        <p:spPr>
          <a:xfrm>
            <a:off x="457200" y="1108074"/>
            <a:ext cx="8229600" cy="3082925"/>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Clr>
                <a:schemeClr val="lt1"/>
              </a:buClr>
              <a:buSzPct val="25000"/>
              <a:buFont typeface="Arial"/>
              <a:buNone/>
            </a:pPr>
            <a:r>
              <a:rPr lang="en-US" sz="4800" b="0" i="0" u="none" strike="noStrike" cap="none">
                <a:solidFill>
                  <a:schemeClr val="lt1"/>
                </a:solidFill>
                <a:latin typeface="Arial"/>
                <a:ea typeface="Arial"/>
                <a:cs typeface="Arial"/>
                <a:sym typeface="Arial"/>
              </a:rPr>
              <a:t>Packaging</a:t>
            </a:r>
          </a:p>
          <a:p>
            <a:pPr marL="0" marR="0" lvl="0" indent="0" algn="ctr" rtl="0">
              <a:spcBef>
                <a:spcPts val="360"/>
              </a:spcBef>
              <a:buClr>
                <a:srgbClr val="7A7A7A"/>
              </a:buClr>
              <a:buSzPct val="25000"/>
              <a:buFont typeface="Arial"/>
              <a:buNone/>
            </a:pPr>
            <a:r>
              <a:rPr lang="en-US" sz="1800" b="0" i="0" u="none" strike="noStrike" cap="none">
                <a:solidFill>
                  <a:srgbClr val="7A7A7A"/>
                </a:solidFill>
                <a:latin typeface="Arial"/>
                <a:ea typeface="Arial"/>
                <a:cs typeface="Arial"/>
                <a:sym typeface="Arial"/>
              </a:rPr>
              <a:t>(Configuration drift prevention)</a:t>
            </a:r>
          </a:p>
        </p:txBody>
      </p:sp>
    </p:spTree>
  </p:cSld>
  <p:clrMapOvr>
    <a:masterClrMapping/>
  </p:clrMapOvr>
  <p:transition xmlns:p14="http://schemas.microsoft.com/office/powerpoint/2010/mai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Shape 387"/>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Make Jar not War!</a:t>
            </a:r>
          </a:p>
        </p:txBody>
      </p:sp>
      <p:sp>
        <p:nvSpPr>
          <p:cNvPr id="388" name="Shape 388"/>
          <p:cNvSpPr txBox="1">
            <a:spLocks noGrp="1"/>
          </p:cNvSpPr>
          <p:nvPr>
            <p:ph type="body" idx="1"/>
          </p:nvPr>
        </p:nvSpPr>
        <p:spPr>
          <a:xfrm>
            <a:off x="457200" y="1579789"/>
            <a:ext cx="8229600" cy="573164"/>
          </a:xfrm>
          <a:prstGeom prst="rect">
            <a:avLst/>
          </a:prstGeom>
          <a:noFill/>
          <a:ln>
            <a:noFill/>
          </a:ln>
        </p:spPr>
        <p:txBody>
          <a:bodyPr wrap="square" lIns="91425" tIns="45700" rIns="91425" bIns="45700" anchor="t" anchorCtr="0">
            <a:noAutofit/>
          </a:bodyPr>
          <a:lstStyle/>
          <a:p>
            <a:pPr marL="0" marR="0" lvl="0" indent="0" algn="ctr" rtl="0">
              <a:spcBef>
                <a:spcPts val="0"/>
              </a:spcBef>
              <a:buClr>
                <a:schemeClr val="lt1"/>
              </a:buClr>
              <a:buSzPct val="25000"/>
              <a:buFont typeface="Arial"/>
              <a:buNone/>
            </a:pPr>
            <a:r>
              <a:rPr lang="en-US" sz="2200" b="0" i="0" u="none" strike="noStrike" cap="none">
                <a:solidFill>
                  <a:schemeClr val="lt1"/>
                </a:solidFill>
                <a:latin typeface="Arial"/>
                <a:ea typeface="Arial"/>
                <a:cs typeface="Arial"/>
                <a:sym typeface="Arial"/>
              </a:rPr>
              <a:t>Boot’s Maven / Gradle plugins produce an executable </a:t>
            </a:r>
            <a:r>
              <a:rPr lang="en-US" sz="2200" b="0" i="1" u="none" strike="noStrike" cap="none">
                <a:solidFill>
                  <a:schemeClr val="lt1"/>
                </a:solidFill>
                <a:latin typeface="Arial"/>
                <a:ea typeface="Arial"/>
                <a:cs typeface="Arial"/>
                <a:sym typeface="Arial"/>
              </a:rPr>
              <a:t>“fat jar”</a:t>
            </a:r>
          </a:p>
        </p:txBody>
      </p:sp>
      <p:pic>
        <p:nvPicPr>
          <p:cNvPr id="389" name="Shape 389" descr="Screen Shot 2016-01-09 at 11.16.33 PM.png"/>
          <p:cNvPicPr preferRelativeResize="0"/>
          <p:nvPr/>
        </p:nvPicPr>
        <p:blipFill rotWithShape="1">
          <a:blip r:embed="rId3">
            <a:alphaModFix/>
          </a:blip>
          <a:srcRect/>
          <a:stretch/>
        </p:blipFill>
        <p:spPr>
          <a:xfrm>
            <a:off x="4826003" y="2482599"/>
            <a:ext cx="4107541" cy="1752600"/>
          </a:xfrm>
          <a:prstGeom prst="rect">
            <a:avLst/>
          </a:prstGeom>
          <a:noFill/>
          <a:ln>
            <a:noFill/>
          </a:ln>
        </p:spPr>
      </p:pic>
      <p:sp>
        <p:nvSpPr>
          <p:cNvPr id="390" name="Shape 390"/>
          <p:cNvSpPr/>
          <p:nvPr/>
        </p:nvSpPr>
        <p:spPr>
          <a:xfrm>
            <a:off x="4826003" y="2482600"/>
            <a:ext cx="4107540" cy="1731094"/>
          </a:xfrm>
          <a:prstGeom prst="rect">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391" name="Shape 391"/>
          <p:cNvSpPr/>
          <p:nvPr/>
        </p:nvSpPr>
        <p:spPr>
          <a:xfrm>
            <a:off x="457199" y="3580195"/>
            <a:ext cx="1840895" cy="655003"/>
          </a:xfrm>
          <a:prstGeom prst="rect">
            <a:avLst/>
          </a:prstGeom>
          <a:solidFill>
            <a:srgbClr val="5B5B5B"/>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400" b="1">
                <a:solidFill>
                  <a:schemeClr val="lt1"/>
                </a:solidFill>
                <a:latin typeface="Source Sans Pro"/>
                <a:ea typeface="Source Sans Pro"/>
                <a:cs typeface="Source Sans Pro"/>
                <a:sym typeface="Source Sans Pro"/>
              </a:rPr>
              <a:t>Application Code</a:t>
            </a:r>
          </a:p>
        </p:txBody>
      </p:sp>
      <p:sp>
        <p:nvSpPr>
          <p:cNvPr id="392" name="Shape 392"/>
          <p:cNvSpPr/>
          <p:nvPr/>
        </p:nvSpPr>
        <p:spPr>
          <a:xfrm>
            <a:off x="457199" y="2482599"/>
            <a:ext cx="3812419" cy="1005564"/>
          </a:xfrm>
          <a:prstGeom prst="rect">
            <a:avLst/>
          </a:prstGeom>
          <a:solidFill>
            <a:schemeClr val="lt1"/>
          </a:solidFill>
          <a:ln w="9525" cap="flat" cmpd="sng">
            <a:solidFill>
              <a:schemeClr val="lt1"/>
            </a:solidFill>
            <a:prstDash val="solid"/>
            <a:round/>
            <a:headEnd type="none" w="med" len="med"/>
            <a:tailEnd type="none" w="med" len="med"/>
          </a:ln>
        </p:spPr>
        <p:txBody>
          <a:bodyPr wrap="square" lIns="91425" tIns="45700" rIns="91425" bIns="45700" anchor="t" anchorCtr="0">
            <a:noAutofit/>
          </a:bodyPr>
          <a:lstStyle/>
          <a:p>
            <a:pPr marL="0" marR="0" lvl="0" indent="0" algn="ctr" rtl="0">
              <a:spcBef>
                <a:spcPts val="0"/>
              </a:spcBef>
              <a:buSzPct val="25000"/>
              <a:buNone/>
            </a:pPr>
            <a:r>
              <a:rPr lang="en-US" sz="1400" b="1">
                <a:solidFill>
                  <a:srgbClr val="5B5B5B"/>
                </a:solidFill>
                <a:latin typeface="Source Sans Pro"/>
                <a:ea typeface="Source Sans Pro"/>
                <a:cs typeface="Source Sans Pro"/>
                <a:sym typeface="Source Sans Pro"/>
              </a:rPr>
              <a:t>Embedded Server</a:t>
            </a:r>
          </a:p>
        </p:txBody>
      </p:sp>
      <p:sp>
        <p:nvSpPr>
          <p:cNvPr id="393" name="Shape 393"/>
          <p:cNvSpPr/>
          <p:nvPr/>
        </p:nvSpPr>
        <p:spPr>
          <a:xfrm>
            <a:off x="2443239" y="3577555"/>
            <a:ext cx="1826380" cy="657644"/>
          </a:xfrm>
          <a:prstGeom prst="rect">
            <a:avLst/>
          </a:prstGeom>
          <a:solidFill>
            <a:srgbClr val="3D3D3D"/>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400" b="1">
                <a:solidFill>
                  <a:schemeClr val="lt1"/>
                </a:solidFill>
                <a:latin typeface="Source Sans Pro"/>
                <a:ea typeface="Source Sans Pro"/>
                <a:cs typeface="Source Sans Pro"/>
                <a:sym typeface="Source Sans Pro"/>
              </a:rPr>
              <a:t>Dependent Jars</a:t>
            </a:r>
          </a:p>
        </p:txBody>
      </p:sp>
      <p:pic>
        <p:nvPicPr>
          <p:cNvPr id="394" name="Shape 394"/>
          <p:cNvPicPr preferRelativeResize="0"/>
          <p:nvPr/>
        </p:nvPicPr>
        <p:blipFill rotWithShape="1">
          <a:blip r:embed="rId4">
            <a:alphaModFix/>
          </a:blip>
          <a:srcRect/>
          <a:stretch/>
        </p:blipFill>
        <p:spPr>
          <a:xfrm>
            <a:off x="689426" y="2942035"/>
            <a:ext cx="917439" cy="546128"/>
          </a:xfrm>
          <a:prstGeom prst="rect">
            <a:avLst/>
          </a:prstGeom>
          <a:noFill/>
          <a:ln>
            <a:noFill/>
          </a:ln>
        </p:spPr>
      </p:pic>
      <p:pic>
        <p:nvPicPr>
          <p:cNvPr id="395" name="Shape 395"/>
          <p:cNvPicPr preferRelativeResize="0"/>
          <p:nvPr/>
        </p:nvPicPr>
        <p:blipFill rotWithShape="1">
          <a:blip r:embed="rId5">
            <a:alphaModFix/>
          </a:blip>
          <a:srcRect/>
          <a:stretch/>
        </p:blipFill>
        <p:spPr>
          <a:xfrm>
            <a:off x="3206182" y="3019341"/>
            <a:ext cx="819118" cy="424543"/>
          </a:xfrm>
          <a:prstGeom prst="rect">
            <a:avLst/>
          </a:prstGeom>
          <a:noFill/>
          <a:ln>
            <a:noFill/>
          </a:ln>
        </p:spPr>
      </p:pic>
      <p:pic>
        <p:nvPicPr>
          <p:cNvPr id="396" name="Shape 396"/>
          <p:cNvPicPr preferRelativeResize="0"/>
          <p:nvPr/>
        </p:nvPicPr>
        <p:blipFill rotWithShape="1">
          <a:blip r:embed="rId6">
            <a:alphaModFix/>
          </a:blip>
          <a:srcRect/>
          <a:stretch/>
        </p:blipFill>
        <p:spPr>
          <a:xfrm>
            <a:off x="1896532" y="3078781"/>
            <a:ext cx="1053494" cy="424542"/>
          </a:xfrm>
          <a:prstGeom prst="rect">
            <a:avLst/>
          </a:prstGeom>
          <a:noFill/>
          <a:ln>
            <a:noFill/>
          </a:ln>
        </p:spPr>
      </p:pic>
      <p:pic>
        <p:nvPicPr>
          <p:cNvPr id="397" name="Shape 397" descr="Screen Shot 2016-01-22 at 4.49.52 PM.png"/>
          <p:cNvPicPr preferRelativeResize="0"/>
          <p:nvPr/>
        </p:nvPicPr>
        <p:blipFill rotWithShape="1">
          <a:blip r:embed="rId7">
            <a:alphaModFix/>
          </a:blip>
          <a:srcRect/>
          <a:stretch/>
        </p:blipFill>
        <p:spPr>
          <a:xfrm>
            <a:off x="4826003" y="2482599"/>
            <a:ext cx="4107540" cy="1752600"/>
          </a:xfrm>
          <a:prstGeom prst="rect">
            <a:avLst/>
          </a:prstGeom>
          <a:noFill/>
          <a:ln>
            <a:noFill/>
          </a:ln>
        </p:spPr>
      </p:pic>
      <p:sp>
        <p:nvSpPr>
          <p:cNvPr id="398" name="Shape 398"/>
          <p:cNvSpPr/>
          <p:nvPr/>
        </p:nvSpPr>
        <p:spPr>
          <a:xfrm>
            <a:off x="6464906" y="3337394"/>
            <a:ext cx="1699380" cy="240161"/>
          </a:xfrm>
          <a:prstGeom prst="rect">
            <a:avLst/>
          </a:prstGeom>
          <a:noFill/>
          <a:ln w="57150" cap="flat" cmpd="sng">
            <a:solidFill>
              <a:srgbClr val="FF000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Tree>
  </p:cSld>
  <p:clrMapOvr>
    <a:masterClrMapping/>
  </p:clrMapOvr>
  <p:transition xmlns:p14="http://schemas.microsoft.com/office/powerpoint/2010/mai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Benefits</a:t>
            </a:r>
          </a:p>
        </p:txBody>
      </p:sp>
      <p:sp>
        <p:nvSpPr>
          <p:cNvPr id="404" name="Shape 404"/>
          <p:cNvSpPr txBox="1">
            <a:spLocks noGrp="1"/>
          </p:cNvSpPr>
          <p:nvPr>
            <p:ph type="body" idx="1"/>
          </p:nvPr>
        </p:nvSpPr>
        <p:spPr>
          <a:xfrm>
            <a:off x="457200" y="1108074"/>
            <a:ext cx="8229600" cy="308292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lt1"/>
              </a:buClr>
              <a:buSzPct val="100000"/>
              <a:buFont typeface="Arial"/>
              <a:buChar char="•"/>
            </a:pPr>
            <a:r>
              <a:rPr lang="en-US" sz="2800" b="0" i="0" u="none" strike="noStrike" cap="none">
                <a:solidFill>
                  <a:schemeClr val="lt1"/>
                </a:solidFill>
                <a:latin typeface="Arial"/>
                <a:ea typeface="Arial"/>
                <a:cs typeface="Arial"/>
                <a:sym typeface="Arial"/>
              </a:rPr>
              <a:t>No installation of application servers</a:t>
            </a:r>
          </a:p>
          <a:p>
            <a:pPr marL="342900" marR="0" lvl="0" indent="-342900" algn="l" rtl="0">
              <a:spcBef>
                <a:spcPts val="560"/>
              </a:spcBef>
              <a:spcAft>
                <a:spcPts val="0"/>
              </a:spcAft>
              <a:buClr>
                <a:schemeClr val="lt1"/>
              </a:buClr>
              <a:buSzPct val="100000"/>
              <a:buFont typeface="Arial"/>
              <a:buChar char="•"/>
            </a:pPr>
            <a:r>
              <a:rPr lang="en-US" sz="2800" b="0" i="0" u="none" strike="noStrike" cap="none">
                <a:solidFill>
                  <a:schemeClr val="lt1"/>
                </a:solidFill>
                <a:latin typeface="Arial"/>
                <a:ea typeface="Arial"/>
                <a:cs typeface="Arial"/>
                <a:sym typeface="Arial"/>
              </a:rPr>
              <a:t>No setting </a:t>
            </a:r>
            <a:r>
              <a:rPr lang="en-US" sz="2800" b="0" i="0" u="none" strike="noStrike" cap="none">
                <a:solidFill>
                  <a:schemeClr val="lt1"/>
                </a:solidFill>
                <a:latin typeface="Courier"/>
                <a:ea typeface="Courier"/>
                <a:cs typeface="Courier"/>
                <a:sym typeface="Courier"/>
              </a:rPr>
              <a:t>classpath</a:t>
            </a:r>
          </a:p>
          <a:p>
            <a:pPr marL="342900" marR="0" lvl="0" indent="-342900" algn="l" rtl="0">
              <a:spcBef>
                <a:spcPts val="560"/>
              </a:spcBef>
              <a:spcAft>
                <a:spcPts val="0"/>
              </a:spcAft>
              <a:buClr>
                <a:schemeClr val="lt1"/>
              </a:buClr>
              <a:buSzPct val="100000"/>
              <a:buFont typeface="Arial"/>
              <a:buChar char="•"/>
            </a:pPr>
            <a:r>
              <a:rPr lang="en-US" sz="2800" b="0" i="0" u="none" strike="noStrike" cap="none">
                <a:solidFill>
                  <a:schemeClr val="lt1"/>
                </a:solidFill>
                <a:latin typeface="Arial"/>
                <a:ea typeface="Arial"/>
                <a:cs typeface="Arial"/>
                <a:sym typeface="Arial"/>
              </a:rPr>
              <a:t>Promotes consistency across environments</a:t>
            </a:r>
          </a:p>
          <a:p>
            <a:pPr marL="342900" marR="0" lvl="0" indent="-342900" algn="l" rtl="0">
              <a:spcBef>
                <a:spcPts val="560"/>
              </a:spcBef>
              <a:spcAft>
                <a:spcPts val="0"/>
              </a:spcAft>
              <a:buClr>
                <a:schemeClr val="lt1"/>
              </a:buClr>
              <a:buSzPct val="100000"/>
              <a:buFont typeface="Arial"/>
              <a:buChar char="•"/>
            </a:pPr>
            <a:r>
              <a:rPr lang="en-US" sz="2800" b="0" i="0" u="none" strike="noStrike" cap="none">
                <a:solidFill>
                  <a:schemeClr val="lt1"/>
                </a:solidFill>
                <a:latin typeface="Arial"/>
                <a:ea typeface="Arial"/>
                <a:cs typeface="Arial"/>
                <a:sym typeface="Arial"/>
              </a:rPr>
              <a:t>Can be started as Unix services using</a:t>
            </a:r>
          </a:p>
          <a:p>
            <a:pPr marL="742950" marR="0" lvl="1" indent="-285750" algn="l" rtl="0">
              <a:spcBef>
                <a:spcPts val="480"/>
              </a:spcBef>
              <a:spcAft>
                <a:spcPts val="0"/>
              </a:spcAft>
              <a:buClr>
                <a:schemeClr val="lt1"/>
              </a:buClr>
              <a:buSzPct val="100000"/>
              <a:buFont typeface="Arial"/>
              <a:buChar char="–"/>
            </a:pPr>
            <a:r>
              <a:rPr lang="en-US" sz="2400" b="0" i="0" u="none" strike="noStrike" cap="none">
                <a:solidFill>
                  <a:schemeClr val="lt1"/>
                </a:solidFill>
                <a:latin typeface="Courier"/>
                <a:ea typeface="Courier"/>
                <a:cs typeface="Courier"/>
                <a:sym typeface="Courier"/>
              </a:rPr>
              <a:t>init.d</a:t>
            </a:r>
          </a:p>
          <a:p>
            <a:pPr marL="742950" marR="0" lvl="1" indent="-285750" algn="l" rtl="0">
              <a:spcBef>
                <a:spcPts val="480"/>
              </a:spcBef>
              <a:buClr>
                <a:schemeClr val="lt1"/>
              </a:buClr>
              <a:buSzPct val="100000"/>
              <a:buFont typeface="Arial"/>
              <a:buChar char="–"/>
            </a:pPr>
            <a:r>
              <a:rPr lang="en-US" sz="2400" b="0" i="0" u="none" strike="noStrike" cap="none">
                <a:solidFill>
                  <a:schemeClr val="lt1"/>
                </a:solidFill>
                <a:latin typeface="Courier"/>
                <a:ea typeface="Courier"/>
                <a:cs typeface="Courier"/>
                <a:sym typeface="Courier"/>
              </a:rPr>
              <a:t>systemd</a:t>
            </a:r>
          </a:p>
        </p:txBody>
      </p:sp>
      <p:pic>
        <p:nvPicPr>
          <p:cNvPr id="405" name="Shape 405" descr="Screen Shot 2016-01-16 at 12.07.49 AM.png"/>
          <p:cNvPicPr preferRelativeResize="0"/>
          <p:nvPr/>
        </p:nvPicPr>
        <p:blipFill rotWithShape="1">
          <a:blip r:embed="rId3">
            <a:alphaModFix/>
          </a:blip>
          <a:srcRect/>
          <a:stretch/>
        </p:blipFill>
        <p:spPr>
          <a:xfrm>
            <a:off x="7085552" y="2604593"/>
            <a:ext cx="1877020" cy="1835065"/>
          </a:xfrm>
          <a:prstGeom prst="rect">
            <a:avLst/>
          </a:prstGeom>
          <a:noFill/>
          <a:ln>
            <a:noFill/>
          </a:ln>
        </p:spPr>
      </p:pic>
    </p:spTree>
  </p:cSld>
  <p:clrMapOvr>
    <a:masterClrMapping/>
  </p:clrMapOvr>
  <p:transition xmlns:p14="http://schemas.microsoft.com/office/powerpoint/2010/mai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pic>
        <p:nvPicPr>
          <p:cNvPr id="410" name="Shape 410"/>
          <p:cNvPicPr preferRelativeResize="0"/>
          <p:nvPr/>
        </p:nvPicPr>
        <p:blipFill rotWithShape="1">
          <a:blip r:embed="rId3">
            <a:alphaModFix/>
          </a:blip>
          <a:srcRect/>
          <a:stretch/>
        </p:blipFill>
        <p:spPr>
          <a:xfrm>
            <a:off x="3155888" y="2683985"/>
            <a:ext cx="2879635" cy="1916266"/>
          </a:xfrm>
          <a:prstGeom prst="rect">
            <a:avLst/>
          </a:prstGeom>
          <a:noFill/>
          <a:ln>
            <a:noFill/>
          </a:ln>
        </p:spPr>
      </p:pic>
      <p:sp>
        <p:nvSpPr>
          <p:cNvPr id="411" name="Shape 411"/>
          <p:cNvSpPr txBox="1"/>
          <p:nvPr/>
        </p:nvSpPr>
        <p:spPr>
          <a:xfrm>
            <a:off x="6179700" y="3088469"/>
            <a:ext cx="2879635" cy="923330"/>
          </a:xfrm>
          <a:prstGeom prst="rect">
            <a:avLst/>
          </a:prstGeom>
          <a:solidFill>
            <a:schemeClr val="accent2"/>
          </a:solidFill>
          <a:ln w="25400" cap="flat" cmpd="sng">
            <a:solidFill>
              <a:srgbClr val="0D645B"/>
            </a:solidFill>
            <a:prstDash val="solid"/>
            <a:round/>
            <a:headEnd type="none" w="med" len="med"/>
            <a:tailEnd type="none" w="med" len="med"/>
          </a:ln>
          <a:effectLst>
            <a:outerShdw blurRad="50800" dist="38100" dir="2700000" algn="tl" rotWithShape="0">
              <a:srgbClr val="000000">
                <a:alpha val="42745"/>
              </a:srgbClr>
            </a:outerShdw>
          </a:effectLst>
        </p:spPr>
        <p:txBody>
          <a:bodyPr wrap="square" lIns="91425" tIns="45700" rIns="91425" bIns="45700" anchor="t" anchorCtr="0">
            <a:noAutofit/>
          </a:bodyPr>
          <a:lstStyle/>
          <a:p>
            <a:pPr marL="0" marR="0" lvl="0" indent="0" algn="l" rtl="0">
              <a:spcBef>
                <a:spcPts val="0"/>
              </a:spcBef>
              <a:buSzPct val="25000"/>
              <a:buNone/>
            </a:pPr>
            <a:r>
              <a:rPr lang="en-US" sz="1800">
                <a:solidFill>
                  <a:srgbClr val="7A7A7A"/>
                </a:solidFill>
                <a:latin typeface="Source Sans Pro"/>
                <a:ea typeface="Source Sans Pro"/>
                <a:cs typeface="Source Sans Pro"/>
                <a:sym typeface="Source Sans Pro"/>
              </a:rPr>
              <a:t>Post Installation</a:t>
            </a:r>
          </a:p>
          <a:p>
            <a:pPr marL="228600" marR="0" lvl="0" indent="-228600" algn="l" rtl="0">
              <a:spcBef>
                <a:spcPts val="0"/>
              </a:spcBef>
              <a:buClr>
                <a:srgbClr val="7A7A7A"/>
              </a:buClr>
              <a:buSzPct val="100000"/>
              <a:buFont typeface="Source Sans Pro"/>
              <a:buAutoNum type="arabicPeriod" startAt="19"/>
            </a:pPr>
            <a:r>
              <a:rPr lang="en-US" sz="1200">
                <a:solidFill>
                  <a:srgbClr val="7A7A7A"/>
                </a:solidFill>
                <a:latin typeface="Source Sans Pro"/>
                <a:ea typeface="Source Sans Pro"/>
                <a:cs typeface="Source Sans Pro"/>
                <a:sym typeface="Source Sans Pro"/>
              </a:rPr>
              <a:t>Start </a:t>
            </a:r>
            <a:r>
              <a:rPr lang="en-US" sz="1200">
                <a:solidFill>
                  <a:srgbClr val="7A7A7A"/>
                </a:solidFill>
                <a:latin typeface="Courier"/>
                <a:ea typeface="Courier"/>
                <a:cs typeface="Courier"/>
                <a:sym typeface="Courier"/>
              </a:rPr>
              <a:t>WebLogic</a:t>
            </a:r>
            <a:r>
              <a:rPr lang="en-US" sz="1200">
                <a:solidFill>
                  <a:srgbClr val="7A7A7A"/>
                </a:solidFill>
                <a:latin typeface="Source Sans Pro"/>
                <a:ea typeface="Source Sans Pro"/>
                <a:cs typeface="Source Sans Pro"/>
                <a:sym typeface="Source Sans Pro"/>
              </a:rPr>
              <a:t> server</a:t>
            </a:r>
          </a:p>
          <a:p>
            <a:pPr marL="228600" marR="0" lvl="0" indent="-228600" algn="l" rtl="0">
              <a:spcBef>
                <a:spcPts val="0"/>
              </a:spcBef>
              <a:buClr>
                <a:srgbClr val="7A7A7A"/>
              </a:buClr>
              <a:buSzPct val="100000"/>
              <a:buFont typeface="Source Sans Pro"/>
              <a:buAutoNum type="arabicPeriod" startAt="19"/>
            </a:pPr>
            <a:r>
              <a:rPr lang="en-US" sz="1200">
                <a:solidFill>
                  <a:srgbClr val="7A7A7A"/>
                </a:solidFill>
                <a:latin typeface="Source Sans Pro"/>
                <a:ea typeface="Source Sans Pro"/>
                <a:cs typeface="Source Sans Pro"/>
                <a:sym typeface="Source Sans Pro"/>
              </a:rPr>
              <a:t>Manage and monitor through an administrator console</a:t>
            </a:r>
          </a:p>
        </p:txBody>
      </p:sp>
      <p:sp>
        <p:nvSpPr>
          <p:cNvPr id="412" name="Shape 412"/>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endParaRPr sz="3200" b="0" i="0" u="none" strike="noStrike" cap="none">
              <a:solidFill>
                <a:schemeClr val="lt1"/>
              </a:solidFill>
              <a:latin typeface="Arial"/>
              <a:ea typeface="Arial"/>
              <a:cs typeface="Arial"/>
              <a:sym typeface="Arial"/>
            </a:endParaRPr>
          </a:p>
        </p:txBody>
      </p:sp>
      <p:sp>
        <p:nvSpPr>
          <p:cNvPr id="413" name="Shape 413"/>
          <p:cNvSpPr txBox="1"/>
          <p:nvPr/>
        </p:nvSpPr>
        <p:spPr>
          <a:xfrm>
            <a:off x="107888" y="951636"/>
            <a:ext cx="2879635" cy="2923877"/>
          </a:xfrm>
          <a:prstGeom prst="rect">
            <a:avLst/>
          </a:prstGeom>
          <a:solidFill>
            <a:schemeClr val="accent2"/>
          </a:solidFill>
          <a:ln w="25400" cap="flat" cmpd="sng">
            <a:solidFill>
              <a:srgbClr val="0D645B"/>
            </a:solidFill>
            <a:prstDash val="solid"/>
            <a:round/>
            <a:headEnd type="none" w="med" len="med"/>
            <a:tailEnd type="none" w="med" len="med"/>
          </a:ln>
          <a:effectLst>
            <a:outerShdw blurRad="50800" dist="38100" dir="2700000" algn="tl" rotWithShape="0">
              <a:srgbClr val="000000">
                <a:alpha val="42745"/>
              </a:srgbClr>
            </a:outerShdw>
          </a:effectLst>
        </p:spPr>
        <p:txBody>
          <a:bodyPr wrap="square" lIns="91425" tIns="45700" rIns="91425" bIns="45700" anchor="t" anchorCtr="0">
            <a:noAutofit/>
          </a:bodyPr>
          <a:lstStyle/>
          <a:p>
            <a:pPr marL="0" marR="0" lvl="0" indent="0" algn="l" rtl="0">
              <a:spcBef>
                <a:spcPts val="0"/>
              </a:spcBef>
              <a:buSzPct val="25000"/>
              <a:buNone/>
            </a:pPr>
            <a:r>
              <a:rPr lang="en-US" sz="1800">
                <a:solidFill>
                  <a:srgbClr val="7A7A7A"/>
                </a:solidFill>
                <a:latin typeface="Source Sans Pro"/>
                <a:ea typeface="Source Sans Pro"/>
                <a:cs typeface="Source Sans Pro"/>
                <a:sym typeface="Source Sans Pro"/>
              </a:rPr>
              <a:t>Setup </a:t>
            </a:r>
          </a:p>
          <a:p>
            <a:pPr marL="228600" marR="0" lvl="0" indent="-228600" algn="l" rtl="0">
              <a:spcBef>
                <a:spcPts val="0"/>
              </a:spcBef>
              <a:buClr>
                <a:srgbClr val="7A7A7A"/>
              </a:buClr>
              <a:buSzPct val="100000"/>
              <a:buFont typeface="Source Sans Pro"/>
              <a:buAutoNum type="arabicPeriod"/>
            </a:pPr>
            <a:r>
              <a:rPr lang="en-US" sz="1200">
                <a:solidFill>
                  <a:srgbClr val="7A7A7A"/>
                </a:solidFill>
                <a:latin typeface="Source Sans Pro"/>
                <a:ea typeface="Source Sans Pro"/>
                <a:cs typeface="Source Sans Pro"/>
                <a:sym typeface="Source Sans Pro"/>
              </a:rPr>
              <a:t>Perform setup operations as “</a:t>
            </a:r>
            <a:r>
              <a:rPr lang="en-US" sz="1200">
                <a:solidFill>
                  <a:srgbClr val="7A7A7A"/>
                </a:solidFill>
                <a:latin typeface="Courier"/>
                <a:ea typeface="Courier"/>
                <a:cs typeface="Courier"/>
                <a:sym typeface="Courier"/>
              </a:rPr>
              <a:t>root</a:t>
            </a:r>
            <a:r>
              <a:rPr lang="en-US" sz="1200">
                <a:solidFill>
                  <a:srgbClr val="7A7A7A"/>
                </a:solidFill>
                <a:latin typeface="Source Sans Pro"/>
                <a:ea typeface="Source Sans Pro"/>
                <a:cs typeface="Source Sans Pro"/>
                <a:sym typeface="Source Sans Pro"/>
              </a:rPr>
              <a:t>”</a:t>
            </a:r>
          </a:p>
          <a:p>
            <a:pPr marL="228600" marR="0" lvl="0" indent="-228600" algn="l" rtl="0">
              <a:spcBef>
                <a:spcPts val="0"/>
              </a:spcBef>
              <a:buClr>
                <a:srgbClr val="7A7A7A"/>
              </a:buClr>
              <a:buSzPct val="100000"/>
              <a:buFont typeface="Source Sans Pro"/>
              <a:buAutoNum type="arabicPeriod"/>
            </a:pPr>
            <a:r>
              <a:rPr lang="en-US" sz="1200">
                <a:solidFill>
                  <a:srgbClr val="7A7A7A"/>
                </a:solidFill>
                <a:latin typeface="Source Sans Pro"/>
                <a:ea typeface="Source Sans Pro"/>
                <a:cs typeface="Source Sans Pro"/>
                <a:sym typeface="Source Sans Pro"/>
              </a:rPr>
              <a:t>Update </a:t>
            </a:r>
            <a:r>
              <a:rPr lang="en-US" sz="1200">
                <a:solidFill>
                  <a:srgbClr val="7A7A7A"/>
                </a:solidFill>
                <a:latin typeface="Courier"/>
                <a:ea typeface="Courier"/>
                <a:cs typeface="Courier"/>
                <a:sym typeface="Courier"/>
              </a:rPr>
              <a:t>/etc/hosts </a:t>
            </a:r>
            <a:r>
              <a:rPr lang="en-US" sz="1200">
                <a:solidFill>
                  <a:srgbClr val="7A7A7A"/>
                </a:solidFill>
                <a:latin typeface="Source Sans Pro"/>
                <a:ea typeface="Source Sans Pro"/>
                <a:cs typeface="Source Sans Pro"/>
                <a:sym typeface="Source Sans Pro"/>
              </a:rPr>
              <a:t>with entries for “</a:t>
            </a:r>
            <a:r>
              <a:rPr lang="en-US" sz="1200">
                <a:solidFill>
                  <a:srgbClr val="7A7A7A"/>
                </a:solidFill>
                <a:latin typeface="Courier"/>
                <a:ea typeface="Courier"/>
                <a:cs typeface="Courier"/>
                <a:sym typeface="Courier"/>
              </a:rPr>
              <a:t>localhost</a:t>
            </a:r>
            <a:r>
              <a:rPr lang="en-US" sz="1200">
                <a:solidFill>
                  <a:srgbClr val="7A7A7A"/>
                </a:solidFill>
                <a:latin typeface="Source Sans Pro"/>
                <a:ea typeface="Source Sans Pro"/>
                <a:cs typeface="Source Sans Pro"/>
                <a:sym typeface="Source Sans Pro"/>
              </a:rPr>
              <a:t>”</a:t>
            </a:r>
          </a:p>
          <a:p>
            <a:pPr marL="228600" marR="0" lvl="0" indent="-228600" algn="l" rtl="0">
              <a:spcBef>
                <a:spcPts val="0"/>
              </a:spcBef>
              <a:buClr>
                <a:srgbClr val="7A7A7A"/>
              </a:buClr>
              <a:buSzPct val="100000"/>
              <a:buFont typeface="Source Sans Pro"/>
              <a:buAutoNum type="arabicPeriod"/>
            </a:pPr>
            <a:r>
              <a:rPr lang="en-US" sz="1200">
                <a:solidFill>
                  <a:srgbClr val="7A7A7A"/>
                </a:solidFill>
                <a:latin typeface="Source Sans Pro"/>
                <a:ea typeface="Source Sans Pro"/>
                <a:cs typeface="Source Sans Pro"/>
                <a:sym typeface="Source Sans Pro"/>
              </a:rPr>
              <a:t>Create a new group (</a:t>
            </a:r>
            <a:r>
              <a:rPr lang="en-US" sz="1200">
                <a:solidFill>
                  <a:srgbClr val="7A7A7A"/>
                </a:solidFill>
                <a:latin typeface="Courier"/>
                <a:ea typeface="Courier"/>
                <a:cs typeface="Courier"/>
                <a:sym typeface="Courier"/>
              </a:rPr>
              <a:t>oinstall</a:t>
            </a:r>
            <a:r>
              <a:rPr lang="en-US" sz="1200">
                <a:solidFill>
                  <a:srgbClr val="7A7A7A"/>
                </a:solidFill>
                <a:latin typeface="Source Sans Pro"/>
                <a:ea typeface="Source Sans Pro"/>
                <a:cs typeface="Source Sans Pro"/>
                <a:sym typeface="Source Sans Pro"/>
              </a:rPr>
              <a:t>) and user (</a:t>
            </a:r>
            <a:r>
              <a:rPr lang="en-US" sz="1200">
                <a:solidFill>
                  <a:srgbClr val="7A7A7A"/>
                </a:solidFill>
                <a:latin typeface="Courier"/>
                <a:ea typeface="Courier"/>
                <a:cs typeface="Courier"/>
                <a:sym typeface="Courier"/>
              </a:rPr>
              <a:t>oracle</a:t>
            </a:r>
            <a:r>
              <a:rPr lang="en-US" sz="1200">
                <a:solidFill>
                  <a:srgbClr val="7A7A7A"/>
                </a:solidFill>
                <a:latin typeface="Source Sans Pro"/>
                <a:ea typeface="Source Sans Pro"/>
                <a:cs typeface="Source Sans Pro"/>
                <a:sym typeface="Source Sans Pro"/>
              </a:rPr>
              <a:t>)</a:t>
            </a:r>
          </a:p>
          <a:p>
            <a:pPr marL="228600" marR="0" lvl="0" indent="-228600" algn="l" rtl="0">
              <a:spcBef>
                <a:spcPts val="0"/>
              </a:spcBef>
              <a:buClr>
                <a:srgbClr val="7A7A7A"/>
              </a:buClr>
              <a:buSzPct val="100000"/>
              <a:buFont typeface="Source Sans Pro"/>
              <a:buAutoNum type="arabicPeriod"/>
            </a:pPr>
            <a:r>
              <a:rPr lang="en-US" sz="1200">
                <a:solidFill>
                  <a:srgbClr val="7A7A7A"/>
                </a:solidFill>
                <a:latin typeface="Source Sans Pro"/>
                <a:ea typeface="Source Sans Pro"/>
                <a:cs typeface="Source Sans Pro"/>
                <a:sym typeface="Source Sans Pro"/>
              </a:rPr>
              <a:t>Create directories in which Oracle will be installed</a:t>
            </a:r>
          </a:p>
          <a:p>
            <a:pPr marL="228600" marR="0" lvl="0" indent="-228600" algn="l" rtl="0">
              <a:spcBef>
                <a:spcPts val="0"/>
              </a:spcBef>
              <a:buClr>
                <a:srgbClr val="7A7A7A"/>
              </a:buClr>
              <a:buSzPct val="100000"/>
              <a:buFont typeface="Source Sans Pro"/>
              <a:buAutoNum type="arabicPeriod"/>
            </a:pPr>
            <a:r>
              <a:rPr lang="en-US" sz="1200">
                <a:solidFill>
                  <a:srgbClr val="7A7A7A"/>
                </a:solidFill>
                <a:latin typeface="Source Sans Pro"/>
                <a:ea typeface="Source Sans Pro"/>
                <a:cs typeface="Source Sans Pro"/>
                <a:sym typeface="Source Sans Pro"/>
              </a:rPr>
              <a:t>Add </a:t>
            </a:r>
            <a:r>
              <a:rPr lang="en-US" sz="1200">
                <a:solidFill>
                  <a:srgbClr val="7A7A7A"/>
                </a:solidFill>
                <a:latin typeface="Courier"/>
                <a:ea typeface="Courier"/>
                <a:cs typeface="Courier"/>
                <a:sym typeface="Courier"/>
              </a:rPr>
              <a:t>ORACLE_BASE, ORACLE_HOME, MW_HOME, WLS_HOME, WL_HOME, DOMAIN_BASE, DOMAIN_HOME, JAVA_HOME</a:t>
            </a:r>
            <a:r>
              <a:rPr lang="en-US" sz="1200">
                <a:solidFill>
                  <a:srgbClr val="7A7A7A"/>
                </a:solidFill>
                <a:latin typeface="Source Sans Pro"/>
                <a:ea typeface="Source Sans Pro"/>
                <a:cs typeface="Source Sans Pro"/>
                <a:sym typeface="Source Sans Pro"/>
              </a:rPr>
              <a:t> to .bash_profile</a:t>
            </a:r>
          </a:p>
          <a:p>
            <a:pPr marL="171450" marR="0" lvl="0" indent="-171450" algn="l" rtl="0">
              <a:spcBef>
                <a:spcPts val="0"/>
              </a:spcBef>
              <a:buClr>
                <a:schemeClr val="dk1"/>
              </a:buClr>
              <a:buFont typeface="Arial"/>
              <a:buNone/>
            </a:pPr>
            <a:endParaRPr sz="1000">
              <a:solidFill>
                <a:schemeClr val="lt1"/>
              </a:solidFill>
              <a:latin typeface="Source Sans Pro"/>
              <a:ea typeface="Source Sans Pro"/>
              <a:cs typeface="Source Sans Pro"/>
              <a:sym typeface="Source Sans Pro"/>
            </a:endParaRPr>
          </a:p>
        </p:txBody>
      </p:sp>
      <p:sp>
        <p:nvSpPr>
          <p:cNvPr id="414" name="Shape 414"/>
          <p:cNvSpPr txBox="1"/>
          <p:nvPr/>
        </p:nvSpPr>
        <p:spPr>
          <a:xfrm>
            <a:off x="3155888" y="951636"/>
            <a:ext cx="2879635" cy="1661994"/>
          </a:xfrm>
          <a:prstGeom prst="rect">
            <a:avLst/>
          </a:prstGeom>
          <a:solidFill>
            <a:schemeClr val="accent2"/>
          </a:solidFill>
          <a:ln w="25400" cap="flat" cmpd="sng">
            <a:solidFill>
              <a:srgbClr val="0D645B"/>
            </a:solidFill>
            <a:prstDash val="solid"/>
            <a:round/>
            <a:headEnd type="none" w="med" len="med"/>
            <a:tailEnd type="none" w="med" len="med"/>
          </a:ln>
          <a:effectLst>
            <a:outerShdw blurRad="50800" dist="38100" dir="2700000" algn="tl" rotWithShape="0">
              <a:srgbClr val="000000">
                <a:alpha val="42745"/>
              </a:srgbClr>
            </a:outerShdw>
          </a:effectLst>
        </p:spPr>
        <p:txBody>
          <a:bodyPr wrap="square" lIns="91425" tIns="45700" rIns="91425" bIns="45700" anchor="t" anchorCtr="0">
            <a:noAutofit/>
          </a:bodyPr>
          <a:lstStyle/>
          <a:p>
            <a:pPr marL="0" marR="0" lvl="0" indent="0" algn="l" rtl="0">
              <a:spcBef>
                <a:spcPts val="0"/>
              </a:spcBef>
              <a:buSzPct val="25000"/>
              <a:buNone/>
            </a:pPr>
            <a:r>
              <a:rPr lang="en-US" sz="1800">
                <a:solidFill>
                  <a:srgbClr val="7A7A7A"/>
                </a:solidFill>
                <a:latin typeface="Source Sans Pro"/>
                <a:ea typeface="Source Sans Pro"/>
                <a:cs typeface="Source Sans Pro"/>
                <a:sym typeface="Source Sans Pro"/>
              </a:rPr>
              <a:t>Installation</a:t>
            </a:r>
          </a:p>
          <a:p>
            <a:pPr marL="228600" marR="0" lvl="0" indent="-228600" algn="l" rtl="0">
              <a:spcBef>
                <a:spcPts val="0"/>
              </a:spcBef>
              <a:buClr>
                <a:srgbClr val="7A7A7A"/>
              </a:buClr>
              <a:buSzPct val="100000"/>
              <a:buFont typeface="Source Sans Pro"/>
              <a:buAutoNum type="arabicPeriod" startAt="6"/>
            </a:pPr>
            <a:r>
              <a:rPr lang="en-US" sz="1200">
                <a:solidFill>
                  <a:srgbClr val="7A7A7A"/>
                </a:solidFill>
                <a:latin typeface="Source Sans Pro"/>
                <a:ea typeface="Source Sans Pro"/>
                <a:cs typeface="Source Sans Pro"/>
                <a:sym typeface="Source Sans Pro"/>
              </a:rPr>
              <a:t>Download the installer</a:t>
            </a:r>
          </a:p>
          <a:p>
            <a:pPr marL="228600" marR="0" lvl="0" indent="-228600" algn="l" rtl="0">
              <a:spcBef>
                <a:spcPts val="0"/>
              </a:spcBef>
              <a:buClr>
                <a:srgbClr val="7A7A7A"/>
              </a:buClr>
              <a:buSzPct val="100000"/>
              <a:buFont typeface="Source Sans Pro"/>
              <a:buAutoNum type="arabicPeriod" startAt="6"/>
            </a:pPr>
            <a:r>
              <a:rPr lang="en-US" sz="1200">
                <a:solidFill>
                  <a:srgbClr val="7A7A7A"/>
                </a:solidFill>
                <a:latin typeface="Source Sans Pro"/>
                <a:ea typeface="Source Sans Pro"/>
                <a:cs typeface="Source Sans Pro"/>
                <a:sym typeface="Source Sans Pro"/>
              </a:rPr>
              <a:t>Run the installer as “</a:t>
            </a:r>
            <a:r>
              <a:rPr lang="en-US" sz="1200">
                <a:solidFill>
                  <a:srgbClr val="7A7A7A"/>
                </a:solidFill>
                <a:latin typeface="Courier"/>
                <a:ea typeface="Courier"/>
                <a:cs typeface="Courier"/>
                <a:sym typeface="Courier"/>
              </a:rPr>
              <a:t>oracle</a:t>
            </a:r>
            <a:r>
              <a:rPr lang="en-US" sz="1200">
                <a:solidFill>
                  <a:srgbClr val="7A7A7A"/>
                </a:solidFill>
                <a:latin typeface="Source Sans Pro"/>
                <a:ea typeface="Source Sans Pro"/>
                <a:cs typeface="Source Sans Pro"/>
                <a:sym typeface="Source Sans Pro"/>
              </a:rPr>
              <a:t>” user</a:t>
            </a:r>
          </a:p>
          <a:p>
            <a:pPr marL="228600" marR="0" lvl="0" indent="-228600" algn="l" rtl="0">
              <a:spcBef>
                <a:spcPts val="0"/>
              </a:spcBef>
              <a:buClr>
                <a:srgbClr val="7A7A7A"/>
              </a:buClr>
              <a:buSzPct val="100000"/>
              <a:buFont typeface="Source Sans Pro"/>
              <a:buAutoNum type="arabicPeriod" startAt="6"/>
            </a:pPr>
            <a:r>
              <a:rPr lang="en-US" sz="1200">
                <a:solidFill>
                  <a:srgbClr val="7A7A7A"/>
                </a:solidFill>
                <a:latin typeface="Source Sans Pro"/>
                <a:ea typeface="Source Sans Pro"/>
                <a:cs typeface="Source Sans Pro"/>
                <a:sym typeface="Source Sans Pro"/>
              </a:rPr>
              <a:t>Choose Inventory Directory and Operating System Group</a:t>
            </a:r>
          </a:p>
          <a:p>
            <a:pPr marL="228600" marR="0" lvl="0" indent="-228600" algn="l" rtl="0">
              <a:spcBef>
                <a:spcPts val="0"/>
              </a:spcBef>
              <a:buClr>
                <a:srgbClr val="7A7A7A"/>
              </a:buClr>
              <a:buSzPct val="100000"/>
              <a:buFont typeface="Source Sans Pro"/>
              <a:buAutoNum type="arabicPeriod" startAt="6"/>
            </a:pPr>
            <a:r>
              <a:rPr lang="en-US" sz="1200">
                <a:solidFill>
                  <a:srgbClr val="7A7A7A"/>
                </a:solidFill>
                <a:latin typeface="Source Sans Pro"/>
                <a:ea typeface="Source Sans Pro"/>
                <a:cs typeface="Source Sans Pro"/>
                <a:sym typeface="Source Sans Pro"/>
              </a:rPr>
              <a:t>Choose </a:t>
            </a:r>
            <a:r>
              <a:rPr lang="en-US" sz="1200">
                <a:solidFill>
                  <a:srgbClr val="7A7A7A"/>
                </a:solidFill>
                <a:latin typeface="Courier"/>
                <a:ea typeface="Courier"/>
                <a:cs typeface="Courier"/>
                <a:sym typeface="Courier"/>
              </a:rPr>
              <a:t>MIDDLEWARE_HOME</a:t>
            </a:r>
          </a:p>
          <a:p>
            <a:pPr marL="228600" marR="0" lvl="0" indent="-228600" algn="l" rtl="0">
              <a:spcBef>
                <a:spcPts val="0"/>
              </a:spcBef>
              <a:buClr>
                <a:srgbClr val="7A7A7A"/>
              </a:buClr>
              <a:buSzPct val="100000"/>
              <a:buFont typeface="Source Sans Pro"/>
              <a:buAutoNum type="arabicPeriod" startAt="6"/>
            </a:pPr>
            <a:r>
              <a:rPr lang="en-US" sz="1200">
                <a:solidFill>
                  <a:srgbClr val="7A7A7A"/>
                </a:solidFill>
                <a:latin typeface="Source Sans Pro"/>
                <a:ea typeface="Source Sans Pro"/>
                <a:cs typeface="Source Sans Pro"/>
                <a:sym typeface="Source Sans Pro"/>
              </a:rPr>
              <a:t>Install</a:t>
            </a:r>
          </a:p>
        </p:txBody>
      </p:sp>
      <p:sp>
        <p:nvSpPr>
          <p:cNvPr id="415" name="Shape 415"/>
          <p:cNvSpPr txBox="1"/>
          <p:nvPr/>
        </p:nvSpPr>
        <p:spPr>
          <a:xfrm>
            <a:off x="6179700" y="951636"/>
            <a:ext cx="2879635" cy="2031325"/>
          </a:xfrm>
          <a:prstGeom prst="rect">
            <a:avLst/>
          </a:prstGeom>
          <a:solidFill>
            <a:schemeClr val="accent2"/>
          </a:solidFill>
          <a:ln w="25400" cap="flat" cmpd="sng">
            <a:solidFill>
              <a:srgbClr val="0D645B"/>
            </a:solidFill>
            <a:prstDash val="solid"/>
            <a:round/>
            <a:headEnd type="none" w="med" len="med"/>
            <a:tailEnd type="none" w="med" len="med"/>
          </a:ln>
          <a:effectLst>
            <a:outerShdw blurRad="50800" dist="38100" dir="2700000" algn="tl" rotWithShape="0">
              <a:srgbClr val="000000">
                <a:alpha val="42745"/>
              </a:srgbClr>
            </a:outerShdw>
          </a:effectLst>
        </p:spPr>
        <p:txBody>
          <a:bodyPr wrap="square" lIns="91425" tIns="45700" rIns="91425" bIns="45700" anchor="t" anchorCtr="0">
            <a:noAutofit/>
          </a:bodyPr>
          <a:lstStyle/>
          <a:p>
            <a:pPr marL="0" marR="0" lvl="0" indent="0" algn="l" rtl="0">
              <a:spcBef>
                <a:spcPts val="0"/>
              </a:spcBef>
              <a:buSzPct val="25000"/>
              <a:buNone/>
            </a:pPr>
            <a:r>
              <a:rPr lang="en-US" sz="1800">
                <a:solidFill>
                  <a:srgbClr val="7A7A7A"/>
                </a:solidFill>
                <a:latin typeface="Source Sans Pro"/>
                <a:ea typeface="Source Sans Pro"/>
                <a:cs typeface="Source Sans Pro"/>
                <a:sym typeface="Source Sans Pro"/>
              </a:rPr>
              <a:t>Configuration</a:t>
            </a:r>
          </a:p>
          <a:p>
            <a:pPr marL="228600" marR="0" lvl="0" indent="-228600" algn="l" rtl="0">
              <a:spcBef>
                <a:spcPts val="0"/>
              </a:spcBef>
              <a:buClr>
                <a:srgbClr val="7A7A7A"/>
              </a:buClr>
              <a:buSzPct val="100000"/>
              <a:buFont typeface="Source Sans Pro"/>
              <a:buAutoNum type="arabicPeriod" startAt="11"/>
            </a:pPr>
            <a:r>
              <a:rPr lang="en-US" sz="1200">
                <a:solidFill>
                  <a:srgbClr val="7A7A7A"/>
                </a:solidFill>
                <a:latin typeface="Source Sans Pro"/>
                <a:ea typeface="Source Sans Pro"/>
                <a:cs typeface="Source Sans Pro"/>
                <a:sym typeface="Source Sans Pro"/>
              </a:rPr>
              <a:t>Choose a Domain Location</a:t>
            </a:r>
          </a:p>
          <a:p>
            <a:pPr marL="228600" marR="0" lvl="0" indent="-228600" algn="l" rtl="0">
              <a:spcBef>
                <a:spcPts val="0"/>
              </a:spcBef>
              <a:buClr>
                <a:srgbClr val="7A7A7A"/>
              </a:buClr>
              <a:buSzPct val="100000"/>
              <a:buFont typeface="Source Sans Pro"/>
              <a:buAutoNum type="arabicPeriod" startAt="11"/>
            </a:pPr>
            <a:r>
              <a:rPr lang="en-US" sz="1200">
                <a:solidFill>
                  <a:srgbClr val="7A7A7A"/>
                </a:solidFill>
                <a:latin typeface="Source Sans Pro"/>
                <a:ea typeface="Source Sans Pro"/>
                <a:cs typeface="Source Sans Pro"/>
                <a:sym typeface="Source Sans Pro"/>
              </a:rPr>
              <a:t>Create a Domain using product templates</a:t>
            </a:r>
          </a:p>
          <a:p>
            <a:pPr marL="228600" marR="0" lvl="0" indent="-228600" algn="l" rtl="0">
              <a:spcBef>
                <a:spcPts val="0"/>
              </a:spcBef>
              <a:buClr>
                <a:srgbClr val="7A7A7A"/>
              </a:buClr>
              <a:buSzPct val="100000"/>
              <a:buFont typeface="Source Sans Pro"/>
              <a:buAutoNum type="arabicPeriod" startAt="11"/>
            </a:pPr>
            <a:r>
              <a:rPr lang="en-US" sz="1200">
                <a:solidFill>
                  <a:srgbClr val="7A7A7A"/>
                </a:solidFill>
                <a:latin typeface="Source Sans Pro"/>
                <a:ea typeface="Source Sans Pro"/>
                <a:cs typeface="Source Sans Pro"/>
                <a:sym typeface="Source Sans Pro"/>
              </a:rPr>
              <a:t>Provide administrator credentials</a:t>
            </a:r>
          </a:p>
          <a:p>
            <a:pPr marL="228600" marR="0" lvl="0" indent="-228600" algn="l" rtl="0">
              <a:spcBef>
                <a:spcPts val="0"/>
              </a:spcBef>
              <a:buClr>
                <a:srgbClr val="7A7A7A"/>
              </a:buClr>
              <a:buSzPct val="100000"/>
              <a:buFont typeface="Source Sans Pro"/>
              <a:buAutoNum type="arabicPeriod" startAt="11"/>
            </a:pPr>
            <a:r>
              <a:rPr lang="en-US" sz="1200">
                <a:solidFill>
                  <a:srgbClr val="7A7A7A"/>
                </a:solidFill>
                <a:latin typeface="Source Sans Pro"/>
                <a:ea typeface="Source Sans Pro"/>
                <a:cs typeface="Source Sans Pro"/>
                <a:sym typeface="Source Sans Pro"/>
              </a:rPr>
              <a:t>Choose JDK</a:t>
            </a:r>
          </a:p>
          <a:p>
            <a:pPr marL="228600" marR="0" lvl="0" indent="-228600" algn="l" rtl="0">
              <a:spcBef>
                <a:spcPts val="0"/>
              </a:spcBef>
              <a:buClr>
                <a:srgbClr val="7A7A7A"/>
              </a:buClr>
              <a:buSzPct val="100000"/>
              <a:buFont typeface="Source Sans Pro"/>
              <a:buAutoNum type="arabicPeriod" startAt="11"/>
            </a:pPr>
            <a:r>
              <a:rPr lang="en-US" sz="1200">
                <a:solidFill>
                  <a:srgbClr val="7A7A7A"/>
                </a:solidFill>
                <a:latin typeface="Source Sans Pro"/>
                <a:ea typeface="Source Sans Pro"/>
                <a:cs typeface="Source Sans Pro"/>
                <a:sym typeface="Source Sans Pro"/>
              </a:rPr>
              <a:t>Configure Admin Server</a:t>
            </a:r>
          </a:p>
          <a:p>
            <a:pPr marL="228600" marR="0" lvl="0" indent="-228600" algn="l" rtl="0">
              <a:spcBef>
                <a:spcPts val="0"/>
              </a:spcBef>
              <a:buClr>
                <a:srgbClr val="7A7A7A"/>
              </a:buClr>
              <a:buSzPct val="100000"/>
              <a:buFont typeface="Source Sans Pro"/>
              <a:buAutoNum type="arabicPeriod" startAt="11"/>
            </a:pPr>
            <a:r>
              <a:rPr lang="en-US" sz="1200">
                <a:solidFill>
                  <a:srgbClr val="7A7A7A"/>
                </a:solidFill>
                <a:latin typeface="Source Sans Pro"/>
                <a:ea typeface="Source Sans Pro"/>
                <a:cs typeface="Source Sans Pro"/>
                <a:sym typeface="Source Sans Pro"/>
              </a:rPr>
              <a:t>Configure Node Manager</a:t>
            </a:r>
          </a:p>
          <a:p>
            <a:pPr marL="228600" marR="0" lvl="0" indent="-228600" algn="l" rtl="0">
              <a:spcBef>
                <a:spcPts val="0"/>
              </a:spcBef>
              <a:buClr>
                <a:srgbClr val="7A7A7A"/>
              </a:buClr>
              <a:buSzPct val="100000"/>
              <a:buFont typeface="Source Sans Pro"/>
              <a:buAutoNum type="arabicPeriod" startAt="11"/>
            </a:pPr>
            <a:r>
              <a:rPr lang="en-US" sz="1200">
                <a:solidFill>
                  <a:srgbClr val="7A7A7A"/>
                </a:solidFill>
                <a:latin typeface="Source Sans Pro"/>
                <a:ea typeface="Source Sans Pro"/>
                <a:cs typeface="Source Sans Pro"/>
                <a:sym typeface="Source Sans Pro"/>
              </a:rPr>
              <a:t>Configure Managed Servers</a:t>
            </a:r>
          </a:p>
          <a:p>
            <a:pPr marL="228600" marR="0" lvl="0" indent="-228600" algn="l" rtl="0">
              <a:spcBef>
                <a:spcPts val="0"/>
              </a:spcBef>
              <a:buClr>
                <a:srgbClr val="7A7A7A"/>
              </a:buClr>
              <a:buSzPct val="100000"/>
              <a:buFont typeface="Source Sans Pro"/>
              <a:buAutoNum type="arabicPeriod" startAt="11"/>
            </a:pPr>
            <a:r>
              <a:rPr lang="en-US" sz="1200">
                <a:solidFill>
                  <a:srgbClr val="7A7A7A"/>
                </a:solidFill>
                <a:latin typeface="Source Sans Pro"/>
                <a:ea typeface="Source Sans Pro"/>
                <a:cs typeface="Source Sans Pro"/>
                <a:sym typeface="Source Sans Pro"/>
              </a:rPr>
              <a:t>Configure Clusters</a:t>
            </a:r>
          </a:p>
        </p:txBody>
      </p:sp>
      <p:sp>
        <p:nvSpPr>
          <p:cNvPr id="416" name="Shape 416"/>
          <p:cNvSpPr/>
          <p:nvPr/>
        </p:nvSpPr>
        <p:spPr>
          <a:xfrm rot="-1800000">
            <a:off x="697128" y="1615764"/>
            <a:ext cx="7289755" cy="1754327"/>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5400" b="1">
                <a:solidFill>
                  <a:srgbClr val="F7F7F7"/>
                </a:solidFill>
                <a:latin typeface="Source Sans Pro"/>
                <a:ea typeface="Source Sans Pro"/>
                <a:cs typeface="Source Sans Pro"/>
                <a:sym typeface="Source Sans Pro"/>
              </a:rPr>
              <a:t>The Traditional JEE App Server is Dead!</a:t>
            </a:r>
          </a:p>
        </p:txBody>
      </p:sp>
    </p:spTree>
  </p:cSld>
  <p:clrMapOvr>
    <a:masterClrMapping/>
  </p:clrMapOvr>
  <p:transition xmlns:p14="http://schemas.microsoft.com/office/powerpoint/2010/mai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Agenda</a:t>
            </a:r>
          </a:p>
        </p:txBody>
      </p:sp>
      <p:sp>
        <p:nvSpPr>
          <p:cNvPr id="153" name="Shape 153"/>
          <p:cNvSpPr txBox="1">
            <a:spLocks noGrp="1"/>
          </p:cNvSpPr>
          <p:nvPr>
            <p:ph type="body" idx="1"/>
          </p:nvPr>
        </p:nvSpPr>
        <p:spPr>
          <a:xfrm>
            <a:off x="810380" y="1108074"/>
            <a:ext cx="7745259" cy="3273007"/>
          </a:xfrm>
          <a:prstGeom prst="rect">
            <a:avLst/>
          </a:prstGeom>
          <a:noFill/>
          <a:ln>
            <a:noFill/>
          </a:ln>
        </p:spPr>
        <p:txBody>
          <a:bodyPr wrap="square" lIns="91425" tIns="45700" rIns="91425" bIns="45700" anchor="ctr" anchorCtr="0">
            <a:noAutofit/>
          </a:bodyPr>
          <a:lstStyle/>
          <a:p>
            <a:pPr marL="514350" marR="0" lvl="0" indent="-514350" algn="l" rtl="0">
              <a:spcBef>
                <a:spcPts val="0"/>
              </a:spcBef>
              <a:spcAft>
                <a:spcPts val="0"/>
              </a:spcAft>
              <a:buClr>
                <a:schemeClr val="lt1"/>
              </a:buClr>
              <a:buSzPct val="100000"/>
              <a:buFont typeface="Source Sans Pro"/>
              <a:buAutoNum type="arabicPeriod"/>
            </a:pPr>
            <a:r>
              <a:rPr lang="en-US" sz="2800" b="0" i="0" u="none" strike="noStrike" cap="none">
                <a:solidFill>
                  <a:schemeClr val="lt1"/>
                </a:solidFill>
                <a:latin typeface="Arial"/>
                <a:ea typeface="Arial"/>
                <a:cs typeface="Arial"/>
                <a:sym typeface="Arial"/>
              </a:rPr>
              <a:t>Challenges building non-Boot applications</a:t>
            </a:r>
          </a:p>
          <a:p>
            <a:pPr marL="514350" marR="0" lvl="0" indent="-514350" algn="l" rtl="0">
              <a:spcBef>
                <a:spcPts val="560"/>
              </a:spcBef>
              <a:spcAft>
                <a:spcPts val="0"/>
              </a:spcAft>
              <a:buClr>
                <a:srgbClr val="7A7A7A"/>
              </a:buClr>
              <a:buSzPct val="100000"/>
              <a:buFont typeface="Source Sans Pro"/>
              <a:buAutoNum type="arabicPeriod"/>
            </a:pPr>
            <a:r>
              <a:rPr lang="en-US" sz="2800" b="0" i="0" u="none" strike="noStrike" cap="none">
                <a:solidFill>
                  <a:srgbClr val="7A7A7A"/>
                </a:solidFill>
                <a:latin typeface="Arial"/>
                <a:ea typeface="Arial"/>
                <a:cs typeface="Arial"/>
                <a:sym typeface="Arial"/>
              </a:rPr>
              <a:t>What is Spring Boot?</a:t>
            </a:r>
          </a:p>
          <a:p>
            <a:pPr marL="514350" marR="0" lvl="0" indent="-514350" algn="l" rtl="0">
              <a:spcBef>
                <a:spcPts val="560"/>
              </a:spcBef>
              <a:spcAft>
                <a:spcPts val="0"/>
              </a:spcAft>
              <a:buClr>
                <a:srgbClr val="7A7A7A"/>
              </a:buClr>
              <a:buSzPct val="100000"/>
              <a:buFont typeface="Source Sans Pro"/>
              <a:buAutoNum type="arabicPeriod"/>
            </a:pPr>
            <a:r>
              <a:rPr lang="en-US" sz="2800" b="0" i="0" u="none" strike="noStrike" cap="none">
                <a:solidFill>
                  <a:srgbClr val="7A7A7A"/>
                </a:solidFill>
                <a:latin typeface="Arial"/>
                <a:ea typeface="Arial"/>
                <a:cs typeface="Arial"/>
                <a:sym typeface="Arial"/>
              </a:rPr>
              <a:t>Capabilities</a:t>
            </a:r>
          </a:p>
          <a:p>
            <a:pPr marL="342900" marR="0" lvl="0" indent="-342900" algn="l" rtl="0">
              <a:spcBef>
                <a:spcPts val="560"/>
              </a:spcBef>
              <a:buClr>
                <a:schemeClr val="lt1"/>
              </a:buClr>
              <a:buSzPct val="100000"/>
              <a:buFont typeface="Arial"/>
              <a:buNone/>
            </a:pPr>
            <a:endParaRPr sz="2800" b="0" i="0" u="none" strike="noStrike" cap="none">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Shape 421"/>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endParaRPr sz="3200" b="0" i="0" u="none" strike="noStrike" cap="none">
              <a:solidFill>
                <a:schemeClr val="lt1"/>
              </a:solidFill>
              <a:latin typeface="Arial"/>
              <a:ea typeface="Arial"/>
              <a:cs typeface="Arial"/>
              <a:sym typeface="Arial"/>
            </a:endParaRPr>
          </a:p>
        </p:txBody>
      </p:sp>
      <p:sp>
        <p:nvSpPr>
          <p:cNvPr id="422" name="Shape 422"/>
          <p:cNvSpPr txBox="1">
            <a:spLocks noGrp="1"/>
          </p:cNvSpPr>
          <p:nvPr>
            <p:ph type="body" idx="1"/>
          </p:nvPr>
        </p:nvSpPr>
        <p:spPr>
          <a:xfrm>
            <a:off x="457200" y="1108074"/>
            <a:ext cx="8229600" cy="3082925"/>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Clr>
                <a:schemeClr val="lt1"/>
              </a:buClr>
              <a:buSzPct val="25000"/>
              <a:buFont typeface="Arial"/>
              <a:buNone/>
            </a:pPr>
            <a:r>
              <a:rPr lang="en-US" sz="4800" b="0" i="0" u="none" strike="noStrike" cap="none">
                <a:solidFill>
                  <a:schemeClr val="lt1"/>
                </a:solidFill>
                <a:latin typeface="Arial"/>
                <a:ea typeface="Arial"/>
                <a:cs typeface="Arial"/>
                <a:sym typeface="Arial"/>
              </a:rPr>
              <a:t>Profiles</a:t>
            </a:r>
          </a:p>
          <a:p>
            <a:pPr marL="0" marR="0" lvl="0" indent="0" algn="ctr" rtl="0">
              <a:spcBef>
                <a:spcPts val="360"/>
              </a:spcBef>
              <a:buClr>
                <a:srgbClr val="7A7A7A"/>
              </a:buClr>
              <a:buSzPct val="25000"/>
              <a:buFont typeface="Arial"/>
              <a:buNone/>
            </a:pPr>
            <a:r>
              <a:rPr lang="en-US" sz="1800" b="0" i="0" u="none" strike="noStrike" cap="none">
                <a:solidFill>
                  <a:srgbClr val="7A7A7A"/>
                </a:solidFill>
                <a:latin typeface="Arial"/>
                <a:ea typeface="Arial"/>
                <a:cs typeface="Arial"/>
                <a:sym typeface="Arial"/>
              </a:rPr>
              <a:t>(Conditional configuration)</a:t>
            </a:r>
          </a:p>
        </p:txBody>
      </p:sp>
    </p:spTree>
  </p:cSld>
  <p:clrMapOvr>
    <a:masterClrMapping/>
  </p:clrMapOvr>
  <p:transition xmlns:p14="http://schemas.microsoft.com/office/powerpoint/2010/mai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Shape 427"/>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endParaRPr sz="3200" b="0" i="0" u="none" strike="noStrike" cap="none">
              <a:solidFill>
                <a:schemeClr val="lt1"/>
              </a:solidFill>
              <a:latin typeface="Arial"/>
              <a:ea typeface="Arial"/>
              <a:cs typeface="Arial"/>
              <a:sym typeface="Arial"/>
            </a:endParaRPr>
          </a:p>
        </p:txBody>
      </p:sp>
      <p:sp>
        <p:nvSpPr>
          <p:cNvPr id="428" name="Shape 428"/>
          <p:cNvSpPr txBox="1">
            <a:spLocks noGrp="1"/>
          </p:cNvSpPr>
          <p:nvPr>
            <p:ph type="body" idx="1"/>
          </p:nvPr>
        </p:nvSpPr>
        <p:spPr>
          <a:xfrm>
            <a:off x="457200" y="1108074"/>
            <a:ext cx="8229600" cy="2834006"/>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Clr>
                <a:schemeClr val="lt1"/>
              </a:buClr>
              <a:buSzPct val="25000"/>
              <a:buFont typeface="Arial"/>
              <a:buNone/>
            </a:pPr>
            <a:r>
              <a:rPr lang="en-US" sz="2800" b="0" i="0" u="none" strike="noStrike" cap="none">
                <a:solidFill>
                  <a:schemeClr val="lt1"/>
                </a:solidFill>
                <a:latin typeface="Arial"/>
                <a:ea typeface="Arial"/>
                <a:cs typeface="Arial"/>
                <a:sym typeface="Arial"/>
              </a:rPr>
              <a:t>Segregate parts of the application configuration and make it available in certain environments via</a:t>
            </a:r>
          </a:p>
          <a:p>
            <a:pPr marL="742950" marR="0" lvl="1" indent="-285750" algn="l" rtl="0">
              <a:spcBef>
                <a:spcPts val="480"/>
              </a:spcBef>
              <a:spcAft>
                <a:spcPts val="0"/>
              </a:spcAft>
              <a:buClr>
                <a:schemeClr val="lt1"/>
              </a:buClr>
              <a:buSzPct val="100000"/>
              <a:buFont typeface="Arial"/>
              <a:buChar char="–"/>
            </a:pPr>
            <a:r>
              <a:rPr lang="en-US" sz="2400" b="0" i="0" u="none" strike="noStrike" cap="none">
                <a:solidFill>
                  <a:schemeClr val="lt1"/>
                </a:solidFill>
                <a:latin typeface="Arial"/>
                <a:ea typeface="Arial"/>
                <a:cs typeface="Arial"/>
                <a:sym typeface="Arial"/>
              </a:rPr>
              <a:t>Annotations</a:t>
            </a:r>
          </a:p>
          <a:p>
            <a:pPr marL="742950" marR="0" lvl="1" indent="-285750" algn="l" rtl="0">
              <a:spcBef>
                <a:spcPts val="480"/>
              </a:spcBef>
              <a:buClr>
                <a:schemeClr val="lt1"/>
              </a:buClr>
              <a:buSzPct val="100000"/>
              <a:buFont typeface="Arial"/>
              <a:buChar char="–"/>
            </a:pPr>
            <a:r>
              <a:rPr lang="en-US" sz="2400" b="0" i="0" u="none" strike="noStrike" cap="none">
                <a:solidFill>
                  <a:schemeClr val="lt1"/>
                </a:solidFill>
                <a:latin typeface="Arial"/>
                <a:ea typeface="Arial"/>
                <a:cs typeface="Arial"/>
                <a:sym typeface="Arial"/>
              </a:rPr>
              <a:t>Properties file</a:t>
            </a:r>
          </a:p>
        </p:txBody>
      </p:sp>
    </p:spTree>
  </p:cSld>
  <p:clrMapOvr>
    <a:masterClrMapping/>
  </p:clrMapOvr>
  <p:transition xmlns:p14="http://schemas.microsoft.com/office/powerpoint/2010/mai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Shape 433"/>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endParaRPr sz="3200" b="0" i="0" u="none" strike="noStrike" cap="none">
              <a:solidFill>
                <a:schemeClr val="lt1"/>
              </a:solidFill>
              <a:latin typeface="Courier"/>
              <a:ea typeface="Courier"/>
              <a:cs typeface="Courier"/>
              <a:sym typeface="Courier"/>
            </a:endParaRPr>
          </a:p>
        </p:txBody>
      </p:sp>
      <p:sp>
        <p:nvSpPr>
          <p:cNvPr id="434" name="Shape 434"/>
          <p:cNvSpPr txBox="1"/>
          <p:nvPr/>
        </p:nvSpPr>
        <p:spPr>
          <a:xfrm>
            <a:off x="284480" y="1188720"/>
            <a:ext cx="8717280" cy="830997"/>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2400">
                <a:solidFill>
                  <a:schemeClr val="lt1"/>
                </a:solidFill>
                <a:latin typeface="Arial"/>
                <a:ea typeface="Arial"/>
                <a:cs typeface="Arial"/>
                <a:sym typeface="Arial"/>
              </a:rPr>
              <a:t>Mark</a:t>
            </a:r>
            <a:r>
              <a:rPr lang="en-US" sz="2400">
                <a:solidFill>
                  <a:schemeClr val="lt1"/>
                </a:solidFill>
                <a:latin typeface="Source Sans Pro"/>
                <a:ea typeface="Source Sans Pro"/>
                <a:cs typeface="Source Sans Pro"/>
                <a:sym typeface="Source Sans Pro"/>
              </a:rPr>
              <a:t> </a:t>
            </a:r>
            <a:r>
              <a:rPr lang="en-US" sz="2400">
                <a:solidFill>
                  <a:schemeClr val="lt1"/>
                </a:solidFill>
                <a:latin typeface="Courier"/>
                <a:ea typeface="Courier"/>
                <a:cs typeface="Courier"/>
                <a:sym typeface="Courier"/>
              </a:rPr>
              <a:t>@Component </a:t>
            </a:r>
            <a:r>
              <a:rPr lang="en-US" sz="2400">
                <a:solidFill>
                  <a:schemeClr val="lt1"/>
                </a:solidFill>
                <a:latin typeface="Arial"/>
                <a:ea typeface="Arial"/>
                <a:cs typeface="Arial"/>
                <a:sym typeface="Arial"/>
              </a:rPr>
              <a:t>or</a:t>
            </a:r>
            <a:r>
              <a:rPr lang="en-US" sz="2400">
                <a:solidFill>
                  <a:schemeClr val="lt1"/>
                </a:solidFill>
                <a:latin typeface="Source Sans Pro"/>
                <a:ea typeface="Source Sans Pro"/>
                <a:cs typeface="Source Sans Pro"/>
                <a:sym typeface="Source Sans Pro"/>
              </a:rPr>
              <a:t> </a:t>
            </a:r>
            <a:r>
              <a:rPr lang="en-US" sz="2400">
                <a:solidFill>
                  <a:schemeClr val="lt1"/>
                </a:solidFill>
                <a:latin typeface="Courier"/>
                <a:ea typeface="Courier"/>
                <a:cs typeface="Courier"/>
                <a:sym typeface="Courier"/>
              </a:rPr>
              <a:t>@Configuration </a:t>
            </a:r>
            <a:r>
              <a:rPr lang="en-US" sz="2400">
                <a:solidFill>
                  <a:schemeClr val="lt1"/>
                </a:solidFill>
                <a:latin typeface="Arial"/>
                <a:ea typeface="Arial"/>
                <a:cs typeface="Arial"/>
                <a:sym typeface="Arial"/>
              </a:rPr>
              <a:t>with</a:t>
            </a:r>
            <a:r>
              <a:rPr lang="en-US" sz="2400">
                <a:solidFill>
                  <a:schemeClr val="lt1"/>
                </a:solidFill>
                <a:latin typeface="Source Sans Pro"/>
                <a:ea typeface="Source Sans Pro"/>
                <a:cs typeface="Source Sans Pro"/>
                <a:sym typeface="Source Sans Pro"/>
              </a:rPr>
              <a:t> </a:t>
            </a:r>
            <a:r>
              <a:rPr lang="en-US" sz="2400">
                <a:solidFill>
                  <a:schemeClr val="lt1"/>
                </a:solidFill>
                <a:latin typeface="Courier"/>
                <a:ea typeface="Courier"/>
                <a:cs typeface="Courier"/>
                <a:sym typeface="Courier"/>
              </a:rPr>
              <a:t>@Profile </a:t>
            </a:r>
            <a:r>
              <a:rPr lang="en-US" sz="2400">
                <a:solidFill>
                  <a:schemeClr val="lt1"/>
                </a:solidFill>
                <a:latin typeface="Arial"/>
                <a:ea typeface="Arial"/>
                <a:cs typeface="Arial"/>
                <a:sym typeface="Arial"/>
              </a:rPr>
              <a:t>to limit when it is loaded.</a:t>
            </a:r>
          </a:p>
        </p:txBody>
      </p:sp>
      <p:pic>
        <p:nvPicPr>
          <p:cNvPr id="435" name="Shape 435" descr="Screen Shot 2016-01-11 at 7.47.07 PM.png"/>
          <p:cNvPicPr preferRelativeResize="0"/>
          <p:nvPr/>
        </p:nvPicPr>
        <p:blipFill rotWithShape="1">
          <a:blip r:embed="rId3">
            <a:alphaModFix/>
          </a:blip>
          <a:srcRect/>
          <a:stretch/>
        </p:blipFill>
        <p:spPr>
          <a:xfrm>
            <a:off x="4630127" y="2389048"/>
            <a:ext cx="4280117" cy="2032000"/>
          </a:xfrm>
          <a:prstGeom prst="rect">
            <a:avLst/>
          </a:prstGeom>
          <a:noFill/>
          <a:ln>
            <a:noFill/>
          </a:ln>
        </p:spPr>
      </p:pic>
      <p:pic>
        <p:nvPicPr>
          <p:cNvPr id="436" name="Shape 436" descr="Screen Shot 2016-01-11 at 7.47.25 PM.png"/>
          <p:cNvPicPr preferRelativeResize="0"/>
          <p:nvPr/>
        </p:nvPicPr>
        <p:blipFill rotWithShape="1">
          <a:blip r:embed="rId4">
            <a:alphaModFix/>
          </a:blip>
          <a:srcRect/>
          <a:stretch/>
        </p:blipFill>
        <p:spPr>
          <a:xfrm>
            <a:off x="284480" y="2389048"/>
            <a:ext cx="4235644" cy="2032000"/>
          </a:xfrm>
          <a:prstGeom prst="rect">
            <a:avLst/>
          </a:prstGeom>
          <a:noFill/>
          <a:ln>
            <a:noFill/>
          </a:ln>
        </p:spPr>
      </p:pic>
      <p:pic>
        <p:nvPicPr>
          <p:cNvPr id="437" name="Shape 437" descr="Screen Shot 2016-01-22 at 4.56.50 PM.png"/>
          <p:cNvPicPr preferRelativeResize="0"/>
          <p:nvPr/>
        </p:nvPicPr>
        <p:blipFill rotWithShape="1">
          <a:blip r:embed="rId5">
            <a:alphaModFix/>
          </a:blip>
          <a:srcRect/>
          <a:stretch/>
        </p:blipFill>
        <p:spPr>
          <a:xfrm>
            <a:off x="284480" y="2325548"/>
            <a:ext cx="4235644" cy="2095500"/>
          </a:xfrm>
          <a:prstGeom prst="rect">
            <a:avLst/>
          </a:prstGeom>
          <a:noFill/>
          <a:ln>
            <a:noFill/>
          </a:ln>
        </p:spPr>
      </p:pic>
      <p:pic>
        <p:nvPicPr>
          <p:cNvPr id="438" name="Shape 438" descr="Screen Shot 2016-01-22 at 5.04.04 PM.png"/>
          <p:cNvPicPr preferRelativeResize="0"/>
          <p:nvPr/>
        </p:nvPicPr>
        <p:blipFill rotWithShape="1">
          <a:blip r:embed="rId6">
            <a:alphaModFix/>
          </a:blip>
          <a:srcRect/>
          <a:stretch/>
        </p:blipFill>
        <p:spPr>
          <a:xfrm>
            <a:off x="4630127" y="2325548"/>
            <a:ext cx="4371633" cy="2095499"/>
          </a:xfrm>
          <a:prstGeom prst="rect">
            <a:avLst/>
          </a:prstGeom>
          <a:noFill/>
          <a:ln>
            <a:noFill/>
          </a:ln>
        </p:spPr>
      </p:pic>
      <p:sp>
        <p:nvSpPr>
          <p:cNvPr id="439" name="Shape 439"/>
          <p:cNvSpPr/>
          <p:nvPr/>
        </p:nvSpPr>
        <p:spPr>
          <a:xfrm>
            <a:off x="157235" y="2576286"/>
            <a:ext cx="1778000" cy="217714"/>
          </a:xfrm>
          <a:prstGeom prst="rect">
            <a:avLst/>
          </a:prstGeom>
          <a:noFill/>
          <a:ln w="57150" cap="flat" cmpd="sng">
            <a:solidFill>
              <a:srgbClr val="FF000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440" name="Shape 440"/>
          <p:cNvSpPr/>
          <p:nvPr/>
        </p:nvSpPr>
        <p:spPr>
          <a:xfrm>
            <a:off x="4508026" y="2619829"/>
            <a:ext cx="1778000" cy="217714"/>
          </a:xfrm>
          <a:prstGeom prst="rect">
            <a:avLst/>
          </a:prstGeom>
          <a:noFill/>
          <a:ln w="57150" cap="flat" cmpd="sng">
            <a:solidFill>
              <a:srgbClr val="FF000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Tree>
  </p:cSld>
  <p:clrMapOvr>
    <a:masterClrMapping/>
  </p:clrMapOvr>
  <p:transition xmlns:p14="http://schemas.microsoft.com/office/powerpoint/2010/mai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grpSp>
        <p:nvGrpSpPr>
          <p:cNvPr id="445" name="Shape 445"/>
          <p:cNvGrpSpPr/>
          <p:nvPr/>
        </p:nvGrpSpPr>
        <p:grpSpPr>
          <a:xfrm>
            <a:off x="339482" y="1397541"/>
            <a:ext cx="1621968" cy="1886369"/>
            <a:chOff x="7064832" y="2659964"/>
            <a:chExt cx="1621968" cy="1886369"/>
          </a:xfrm>
        </p:grpSpPr>
        <p:sp>
          <p:nvSpPr>
            <p:cNvPr id="446" name="Shape 446"/>
            <p:cNvSpPr/>
            <p:nvPr/>
          </p:nvSpPr>
          <p:spPr>
            <a:xfrm>
              <a:off x="7064832" y="2659964"/>
              <a:ext cx="1621968" cy="1886369"/>
            </a:xfrm>
            <a:prstGeom prst="rect">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447" name="Shape 447"/>
            <p:cNvSpPr txBox="1"/>
            <p:nvPr/>
          </p:nvSpPr>
          <p:spPr>
            <a:xfrm>
              <a:off x="7119684" y="3283910"/>
              <a:ext cx="1541970" cy="669414"/>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250" b="1">
                  <a:solidFill>
                    <a:schemeClr val="lt1"/>
                  </a:solidFill>
                  <a:latin typeface="Source Sans Pro"/>
                  <a:ea typeface="Source Sans Pro"/>
                  <a:cs typeface="Source Sans Pro"/>
                  <a:sym typeface="Source Sans Pro"/>
                </a:rPr>
                <a:t>Check out code from a Version Control System</a:t>
              </a:r>
            </a:p>
          </p:txBody>
        </p:sp>
      </p:grpSp>
      <p:sp>
        <p:nvSpPr>
          <p:cNvPr id="448" name="Shape 448"/>
          <p:cNvSpPr/>
          <p:nvPr/>
        </p:nvSpPr>
        <p:spPr>
          <a:xfrm>
            <a:off x="238894" y="1320458"/>
            <a:ext cx="1835716" cy="3307434"/>
          </a:xfrm>
          <a:prstGeom prst="rect">
            <a:avLst/>
          </a:prstGeom>
          <a:no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449" name="Shape 449"/>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endParaRPr sz="3200" b="0" i="0" u="none" strike="noStrike" cap="none">
              <a:solidFill>
                <a:schemeClr val="lt1"/>
              </a:solidFill>
              <a:latin typeface="Arial"/>
              <a:ea typeface="Arial"/>
              <a:cs typeface="Arial"/>
              <a:sym typeface="Arial"/>
            </a:endParaRPr>
          </a:p>
        </p:txBody>
      </p:sp>
      <p:sp>
        <p:nvSpPr>
          <p:cNvPr id="450" name="Shape 450"/>
          <p:cNvSpPr/>
          <p:nvPr/>
        </p:nvSpPr>
        <p:spPr>
          <a:xfrm>
            <a:off x="339482" y="1397541"/>
            <a:ext cx="1621968" cy="1886369"/>
          </a:xfrm>
          <a:prstGeom prst="rect">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451" name="Shape 451"/>
          <p:cNvSpPr/>
          <p:nvPr/>
        </p:nvSpPr>
        <p:spPr>
          <a:xfrm>
            <a:off x="444625" y="2265272"/>
            <a:ext cx="1403663" cy="586736"/>
          </a:xfrm>
          <a:prstGeom prst="rect">
            <a:avLst/>
          </a:prstGeom>
          <a:gradFill>
            <a:gsLst>
              <a:gs pos="0">
                <a:schemeClr val="lt1"/>
              </a:gs>
              <a:gs pos="40000">
                <a:srgbClr val="FDFDFD"/>
              </a:gs>
              <a:gs pos="100000">
                <a:srgbClr val="7A7A7A"/>
              </a:gs>
            </a:gsLst>
            <a:path path="circle">
              <a:fillToRect l="50000" t="50000" r="50000" b="50000"/>
            </a:path>
            <a:tileRect/>
          </a:gradFill>
          <a:ln w="9525" cap="flat" cmpd="sng">
            <a:solidFill>
              <a:srgbClr val="4D4D4D"/>
            </a:solidFill>
            <a:prstDash val="solid"/>
            <a:round/>
            <a:headEnd type="none" w="med" len="med"/>
            <a:tailEnd type="none" w="med" len="med"/>
          </a:ln>
          <a:effectLst>
            <a:outerShdw blurRad="40000" dist="23000" dir="5400000" rotWithShape="0">
              <a:srgbClr val="000000">
                <a:alpha val="34901"/>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400" b="1">
                <a:solidFill>
                  <a:srgbClr val="0E675E"/>
                </a:solidFill>
                <a:latin typeface="Source Sans Pro"/>
                <a:ea typeface="Source Sans Pro"/>
                <a:cs typeface="Source Sans Pro"/>
                <a:sym typeface="Source Sans Pro"/>
              </a:rPr>
              <a:t>Prod. Configuration</a:t>
            </a:r>
          </a:p>
        </p:txBody>
      </p:sp>
      <p:sp>
        <p:nvSpPr>
          <p:cNvPr id="452" name="Shape 452"/>
          <p:cNvSpPr txBox="1"/>
          <p:nvPr/>
        </p:nvSpPr>
        <p:spPr>
          <a:xfrm>
            <a:off x="394334" y="2975098"/>
            <a:ext cx="1541970" cy="284693"/>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250" b="1">
                <a:solidFill>
                  <a:schemeClr val="lt1"/>
                </a:solidFill>
                <a:latin typeface="Source Sans Pro"/>
                <a:ea typeface="Source Sans Pro"/>
                <a:cs typeface="Source Sans Pro"/>
                <a:sym typeface="Source Sans Pro"/>
              </a:rPr>
              <a:t>Boot Application</a:t>
            </a:r>
          </a:p>
        </p:txBody>
      </p:sp>
      <p:pic>
        <p:nvPicPr>
          <p:cNvPr id="453" name="Shape 453"/>
          <p:cNvPicPr preferRelativeResize="0"/>
          <p:nvPr/>
        </p:nvPicPr>
        <p:blipFill rotWithShape="1">
          <a:blip r:embed="rId3">
            <a:alphaModFix/>
          </a:blip>
          <a:srcRect/>
          <a:stretch/>
        </p:blipFill>
        <p:spPr>
          <a:xfrm>
            <a:off x="339482" y="3397094"/>
            <a:ext cx="1621968" cy="803734"/>
          </a:xfrm>
          <a:prstGeom prst="rect">
            <a:avLst/>
          </a:prstGeom>
          <a:noFill/>
          <a:ln>
            <a:noFill/>
          </a:ln>
        </p:spPr>
      </p:pic>
      <p:grpSp>
        <p:nvGrpSpPr>
          <p:cNvPr id="454" name="Shape 454"/>
          <p:cNvGrpSpPr/>
          <p:nvPr/>
        </p:nvGrpSpPr>
        <p:grpSpPr>
          <a:xfrm>
            <a:off x="332987" y="1397541"/>
            <a:ext cx="1621968" cy="1886369"/>
            <a:chOff x="364628" y="1862369"/>
            <a:chExt cx="1621968" cy="1886369"/>
          </a:xfrm>
        </p:grpSpPr>
        <p:grpSp>
          <p:nvGrpSpPr>
            <p:cNvPr id="455" name="Shape 455"/>
            <p:cNvGrpSpPr/>
            <p:nvPr/>
          </p:nvGrpSpPr>
          <p:grpSpPr>
            <a:xfrm>
              <a:off x="364628" y="1862369"/>
              <a:ext cx="1621968" cy="1886369"/>
              <a:chOff x="377201" y="1631536"/>
              <a:chExt cx="1621968" cy="1886369"/>
            </a:xfrm>
          </p:grpSpPr>
          <p:sp>
            <p:nvSpPr>
              <p:cNvPr id="456" name="Shape 456"/>
              <p:cNvSpPr/>
              <p:nvPr/>
            </p:nvSpPr>
            <p:spPr>
              <a:xfrm>
                <a:off x="377201" y="1631536"/>
                <a:ext cx="1621968" cy="1886369"/>
              </a:xfrm>
              <a:prstGeom prst="rect">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457" name="Shape 457"/>
              <p:cNvSpPr/>
              <p:nvPr/>
            </p:nvSpPr>
            <p:spPr>
              <a:xfrm>
                <a:off x="482344" y="2502583"/>
                <a:ext cx="1403663" cy="586736"/>
              </a:xfrm>
              <a:prstGeom prst="rect">
                <a:avLst/>
              </a:prstGeom>
              <a:gradFill>
                <a:gsLst>
                  <a:gs pos="0">
                    <a:schemeClr val="lt1"/>
                  </a:gs>
                  <a:gs pos="40000">
                    <a:srgbClr val="FDFDFD"/>
                  </a:gs>
                  <a:gs pos="100000">
                    <a:srgbClr val="7A7A7A"/>
                  </a:gs>
                </a:gsLst>
                <a:path path="circle">
                  <a:fillToRect l="50000" t="50000" r="50000" b="50000"/>
                </a:path>
                <a:tileRect/>
              </a:gradFill>
              <a:ln w="9525" cap="flat" cmpd="sng">
                <a:solidFill>
                  <a:srgbClr val="4D4D4D"/>
                </a:solidFill>
                <a:prstDash val="solid"/>
                <a:round/>
                <a:headEnd type="none" w="med" len="med"/>
                <a:tailEnd type="none" w="med" len="med"/>
              </a:ln>
              <a:effectLst>
                <a:outerShdw blurRad="40000" dist="23000" dir="5400000" rotWithShape="0">
                  <a:srgbClr val="000000">
                    <a:alpha val="34901"/>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400" b="1">
                    <a:solidFill>
                      <a:srgbClr val="0E675E"/>
                    </a:solidFill>
                    <a:latin typeface="Source Sans Pro"/>
                    <a:ea typeface="Source Sans Pro"/>
                    <a:cs typeface="Source Sans Pro"/>
                    <a:sym typeface="Source Sans Pro"/>
                  </a:rPr>
                  <a:t>Prod. Configuration</a:t>
                </a:r>
              </a:p>
            </p:txBody>
          </p:sp>
          <p:sp>
            <p:nvSpPr>
              <p:cNvPr id="458" name="Shape 458"/>
              <p:cNvSpPr/>
              <p:nvPr/>
            </p:nvSpPr>
            <p:spPr>
              <a:xfrm>
                <a:off x="494918" y="1809089"/>
                <a:ext cx="1403663" cy="586736"/>
              </a:xfrm>
              <a:prstGeom prst="rect">
                <a:avLst/>
              </a:prstGeom>
              <a:gradFill>
                <a:gsLst>
                  <a:gs pos="0">
                    <a:schemeClr val="lt1"/>
                  </a:gs>
                  <a:gs pos="40000">
                    <a:srgbClr val="FDFDFD"/>
                  </a:gs>
                  <a:gs pos="100000">
                    <a:srgbClr val="7A7A7A"/>
                  </a:gs>
                </a:gsLst>
                <a:path path="circle">
                  <a:fillToRect l="50000" t="50000" r="50000" b="50000"/>
                </a:path>
                <a:tileRect/>
              </a:gradFill>
              <a:ln w="9525" cap="flat" cmpd="sng">
                <a:solidFill>
                  <a:srgbClr val="4D4D4D"/>
                </a:solidFill>
                <a:prstDash val="solid"/>
                <a:round/>
                <a:headEnd type="none" w="med" len="med"/>
                <a:tailEnd type="none" w="med" len="med"/>
              </a:ln>
              <a:effectLst>
                <a:outerShdw blurRad="40000" dist="23000" dir="5400000" rotWithShape="0">
                  <a:srgbClr val="000000">
                    <a:alpha val="34901"/>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400" b="1">
                    <a:solidFill>
                      <a:srgbClr val="0E675E"/>
                    </a:solidFill>
                    <a:latin typeface="Source Sans Pro"/>
                    <a:ea typeface="Source Sans Pro"/>
                    <a:cs typeface="Source Sans Pro"/>
                    <a:sym typeface="Source Sans Pro"/>
                  </a:rPr>
                  <a:t>Dev. Configuration</a:t>
                </a:r>
              </a:p>
            </p:txBody>
          </p:sp>
        </p:grpSp>
        <p:sp>
          <p:nvSpPr>
            <p:cNvPr id="459" name="Shape 459"/>
            <p:cNvSpPr txBox="1"/>
            <p:nvPr/>
          </p:nvSpPr>
          <p:spPr>
            <a:xfrm>
              <a:off x="419480" y="3443242"/>
              <a:ext cx="1541970" cy="284693"/>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250" b="1">
                  <a:solidFill>
                    <a:schemeClr val="lt1"/>
                  </a:solidFill>
                  <a:latin typeface="Source Sans Pro"/>
                  <a:ea typeface="Source Sans Pro"/>
                  <a:cs typeface="Source Sans Pro"/>
                  <a:sym typeface="Source Sans Pro"/>
                </a:rPr>
                <a:t>Boot Application</a:t>
              </a:r>
            </a:p>
          </p:txBody>
        </p:sp>
      </p:grpSp>
      <p:sp>
        <p:nvSpPr>
          <p:cNvPr id="460" name="Shape 460"/>
          <p:cNvSpPr txBox="1"/>
          <p:nvPr/>
        </p:nvSpPr>
        <p:spPr>
          <a:xfrm>
            <a:off x="339482" y="4238556"/>
            <a:ext cx="1658915" cy="30777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400">
                <a:solidFill>
                  <a:schemeClr val="lt1"/>
                </a:solidFill>
                <a:latin typeface="Source Sans Pro"/>
                <a:ea typeface="Source Sans Pro"/>
                <a:cs typeface="Source Sans Pro"/>
                <a:sym typeface="Source Sans Pro"/>
              </a:rPr>
              <a:t>Dev. Environment</a:t>
            </a:r>
          </a:p>
        </p:txBody>
      </p:sp>
      <p:sp>
        <p:nvSpPr>
          <p:cNvPr id="461" name="Shape 461"/>
          <p:cNvSpPr/>
          <p:nvPr/>
        </p:nvSpPr>
        <p:spPr>
          <a:xfrm>
            <a:off x="2227010" y="1315010"/>
            <a:ext cx="1835716" cy="3307434"/>
          </a:xfrm>
          <a:prstGeom prst="rect">
            <a:avLst/>
          </a:prstGeom>
          <a:no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pic>
        <p:nvPicPr>
          <p:cNvPr id="462" name="Shape 462"/>
          <p:cNvPicPr preferRelativeResize="0"/>
          <p:nvPr/>
        </p:nvPicPr>
        <p:blipFill rotWithShape="1">
          <a:blip r:embed="rId4">
            <a:alphaModFix/>
          </a:blip>
          <a:srcRect/>
          <a:stretch/>
        </p:blipFill>
        <p:spPr>
          <a:xfrm>
            <a:off x="2352744" y="3397095"/>
            <a:ext cx="1596822" cy="803734"/>
          </a:xfrm>
          <a:prstGeom prst="rect">
            <a:avLst/>
          </a:prstGeom>
          <a:noFill/>
          <a:ln>
            <a:noFill/>
          </a:ln>
        </p:spPr>
      </p:pic>
      <p:sp>
        <p:nvSpPr>
          <p:cNvPr id="463" name="Shape 463"/>
          <p:cNvSpPr txBox="1"/>
          <p:nvPr/>
        </p:nvSpPr>
        <p:spPr>
          <a:xfrm>
            <a:off x="2262685" y="4241073"/>
            <a:ext cx="1774895" cy="307777"/>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1400">
                <a:solidFill>
                  <a:schemeClr val="lt1"/>
                </a:solidFill>
                <a:latin typeface="Source Sans Pro"/>
                <a:ea typeface="Source Sans Pro"/>
                <a:cs typeface="Source Sans Pro"/>
                <a:sym typeface="Source Sans Pro"/>
              </a:rPr>
              <a:t>Prod. Environment</a:t>
            </a:r>
          </a:p>
        </p:txBody>
      </p:sp>
      <p:sp>
        <p:nvSpPr>
          <p:cNvPr id="464" name="Shape 464"/>
          <p:cNvSpPr/>
          <p:nvPr/>
        </p:nvSpPr>
        <p:spPr>
          <a:xfrm>
            <a:off x="444625" y="1575094"/>
            <a:ext cx="1403663" cy="586736"/>
          </a:xfrm>
          <a:prstGeom prst="rect">
            <a:avLst/>
          </a:prstGeom>
          <a:gradFill>
            <a:gsLst>
              <a:gs pos="0">
                <a:srgbClr val="27830B"/>
              </a:gs>
              <a:gs pos="80000">
                <a:srgbClr val="27830B"/>
              </a:gs>
              <a:gs pos="100000">
                <a:srgbClr val="FFFFFF"/>
              </a:gs>
            </a:gsLst>
            <a:path path="circle">
              <a:fillToRect l="100000" t="100000"/>
            </a:path>
            <a:tileRect r="-100000" b="-100000"/>
          </a:gradFill>
          <a:ln w="9525" cap="flat" cmpd="sng">
            <a:solidFill>
              <a:srgbClr val="4D4D4D"/>
            </a:solidFill>
            <a:prstDash val="solid"/>
            <a:round/>
            <a:headEnd type="none" w="med" len="med"/>
            <a:tailEnd type="none" w="med" len="med"/>
          </a:ln>
          <a:effectLst>
            <a:outerShdw blurRad="40000" dist="23000" dir="5400000" rotWithShape="0">
              <a:srgbClr val="000000">
                <a:alpha val="34901"/>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400" b="1">
                <a:solidFill>
                  <a:schemeClr val="lt1"/>
                </a:solidFill>
                <a:latin typeface="Source Sans Pro"/>
                <a:ea typeface="Source Sans Pro"/>
                <a:cs typeface="Source Sans Pro"/>
                <a:sym typeface="Source Sans Pro"/>
              </a:rPr>
              <a:t>Dev. Configuration</a:t>
            </a:r>
          </a:p>
        </p:txBody>
      </p:sp>
      <p:sp>
        <p:nvSpPr>
          <p:cNvPr id="465" name="Shape 465"/>
          <p:cNvSpPr/>
          <p:nvPr/>
        </p:nvSpPr>
        <p:spPr>
          <a:xfrm>
            <a:off x="1436808" y="1086410"/>
            <a:ext cx="822960" cy="457200"/>
          </a:xfrm>
          <a:prstGeom prst="wedgeEllipseCallout">
            <a:avLst>
              <a:gd name="adj1" fmla="val -20833"/>
              <a:gd name="adj2" fmla="val 62500"/>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buSzPct val="25000"/>
              <a:buNone/>
            </a:pPr>
            <a:r>
              <a:rPr lang="en-US" sz="1100">
                <a:solidFill>
                  <a:schemeClr val="lt1"/>
                </a:solidFill>
                <a:latin typeface="Source Sans Pro"/>
                <a:ea typeface="Source Sans Pro"/>
                <a:cs typeface="Source Sans Pro"/>
                <a:sym typeface="Source Sans Pro"/>
              </a:rPr>
              <a:t>Active config</a:t>
            </a:r>
          </a:p>
        </p:txBody>
      </p:sp>
      <p:sp>
        <p:nvSpPr>
          <p:cNvPr id="466" name="Shape 466"/>
          <p:cNvSpPr txBox="1"/>
          <p:nvPr/>
        </p:nvSpPr>
        <p:spPr>
          <a:xfrm>
            <a:off x="4450981" y="966821"/>
            <a:ext cx="4526422"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a:solidFill>
                  <a:schemeClr val="lt1"/>
                </a:solidFill>
                <a:latin typeface="Arial"/>
                <a:ea typeface="Arial"/>
                <a:cs typeface="Arial"/>
                <a:sym typeface="Arial"/>
              </a:rPr>
              <a:t>Checkout code from source control</a:t>
            </a:r>
          </a:p>
        </p:txBody>
      </p:sp>
      <p:sp>
        <p:nvSpPr>
          <p:cNvPr id="467" name="Shape 467"/>
          <p:cNvSpPr txBox="1"/>
          <p:nvPr/>
        </p:nvSpPr>
        <p:spPr>
          <a:xfrm>
            <a:off x="4450981" y="1400848"/>
            <a:ext cx="4526422"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a:solidFill>
                  <a:schemeClr val="lt1"/>
                </a:solidFill>
                <a:latin typeface="Arial"/>
                <a:ea typeface="Arial"/>
                <a:cs typeface="Arial"/>
                <a:sym typeface="Arial"/>
              </a:rPr>
              <a:t>Build an executable jar</a:t>
            </a:r>
          </a:p>
        </p:txBody>
      </p:sp>
      <p:sp>
        <p:nvSpPr>
          <p:cNvPr id="468" name="Shape 468"/>
          <p:cNvSpPr txBox="1"/>
          <p:nvPr/>
        </p:nvSpPr>
        <p:spPr>
          <a:xfrm>
            <a:off x="4450981" y="2565896"/>
            <a:ext cx="4526422"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a:solidFill>
                  <a:schemeClr val="lt1"/>
                </a:solidFill>
                <a:latin typeface="Arial"/>
                <a:ea typeface="Arial"/>
                <a:cs typeface="Arial"/>
                <a:sym typeface="Arial"/>
              </a:rPr>
              <a:t>Deploy anywhere</a:t>
            </a:r>
          </a:p>
        </p:txBody>
      </p:sp>
      <p:sp>
        <p:nvSpPr>
          <p:cNvPr id="469" name="Shape 469"/>
          <p:cNvSpPr txBox="1"/>
          <p:nvPr/>
        </p:nvSpPr>
        <p:spPr>
          <a:xfrm>
            <a:off x="4450981" y="1845636"/>
            <a:ext cx="4526422" cy="646331"/>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a:solidFill>
                  <a:schemeClr val="lt1"/>
                </a:solidFill>
                <a:latin typeface="Arial"/>
                <a:ea typeface="Arial"/>
                <a:cs typeface="Arial"/>
                <a:sym typeface="Arial"/>
              </a:rPr>
              <a:t>Configuration activated based on active profile</a:t>
            </a:r>
          </a:p>
        </p:txBody>
      </p:sp>
      <p:sp>
        <p:nvSpPr>
          <p:cNvPr id="470" name="Shape 470"/>
          <p:cNvSpPr txBox="1"/>
          <p:nvPr/>
        </p:nvSpPr>
        <p:spPr>
          <a:xfrm>
            <a:off x="4450981" y="3030423"/>
            <a:ext cx="4526422"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a:solidFill>
                  <a:schemeClr val="lt1"/>
                </a:solidFill>
                <a:latin typeface="Arial"/>
                <a:ea typeface="Arial"/>
                <a:cs typeface="Arial"/>
                <a:sym typeface="Arial"/>
              </a:rPr>
              <a:t>No Code Changes</a:t>
            </a:r>
          </a:p>
        </p:txBody>
      </p:sp>
      <p:sp>
        <p:nvSpPr>
          <p:cNvPr id="471" name="Shape 471"/>
          <p:cNvSpPr txBox="1"/>
          <p:nvPr/>
        </p:nvSpPr>
        <p:spPr>
          <a:xfrm>
            <a:off x="4450981" y="3534462"/>
            <a:ext cx="4526422"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a:solidFill>
                  <a:schemeClr val="lt1"/>
                </a:solidFill>
                <a:latin typeface="Arial"/>
                <a:ea typeface="Arial"/>
                <a:cs typeface="Arial"/>
                <a:sym typeface="Arial"/>
              </a:rPr>
              <a:t>No Configuration Changes</a:t>
            </a:r>
          </a:p>
        </p:txBody>
      </p:sp>
      <p:sp>
        <p:nvSpPr>
          <p:cNvPr id="472" name="Shape 472"/>
          <p:cNvSpPr/>
          <p:nvPr/>
        </p:nvSpPr>
        <p:spPr>
          <a:xfrm>
            <a:off x="7317620" y="2975099"/>
            <a:ext cx="1659784" cy="1473764"/>
          </a:xfrm>
          <a:prstGeom prst="irregularSeal1">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500">
                <a:solidFill>
                  <a:schemeClr val="lt1"/>
                </a:solidFill>
                <a:latin typeface="Source Sans Pro"/>
                <a:ea typeface="Source Sans Pro"/>
                <a:cs typeface="Source Sans Pro"/>
                <a:sym typeface="Source Sans Pro"/>
              </a:rPr>
              <a:t>It Just Works!</a:t>
            </a:r>
          </a:p>
        </p:txBody>
      </p:sp>
      <p:sp>
        <p:nvSpPr>
          <p:cNvPr id="473" name="Shape 473"/>
          <p:cNvSpPr/>
          <p:nvPr/>
        </p:nvSpPr>
        <p:spPr>
          <a:xfrm>
            <a:off x="2445314" y="2272528"/>
            <a:ext cx="1403663" cy="586736"/>
          </a:xfrm>
          <a:prstGeom prst="rect">
            <a:avLst/>
          </a:prstGeom>
          <a:gradFill>
            <a:gsLst>
              <a:gs pos="0">
                <a:srgbClr val="27830B"/>
              </a:gs>
              <a:gs pos="80000">
                <a:srgbClr val="27830B"/>
              </a:gs>
              <a:gs pos="100000">
                <a:srgbClr val="FFFFFF"/>
              </a:gs>
            </a:gsLst>
            <a:path path="circle">
              <a:fillToRect l="100000" t="100000"/>
            </a:path>
            <a:tileRect r="-100000" b="-100000"/>
          </a:gradFill>
          <a:ln w="9525" cap="flat" cmpd="sng">
            <a:solidFill>
              <a:srgbClr val="4D4D4D"/>
            </a:solidFill>
            <a:prstDash val="solid"/>
            <a:round/>
            <a:headEnd type="none" w="med" len="med"/>
            <a:tailEnd type="none" w="med" len="med"/>
          </a:ln>
          <a:effectLst>
            <a:outerShdw blurRad="40000" dist="23000" dir="5400000" rotWithShape="0">
              <a:srgbClr val="000000">
                <a:alpha val="34901"/>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400" b="1">
                <a:solidFill>
                  <a:schemeClr val="lt1"/>
                </a:solidFill>
                <a:latin typeface="Source Sans Pro"/>
                <a:ea typeface="Source Sans Pro"/>
                <a:cs typeface="Source Sans Pro"/>
                <a:sym typeface="Source Sans Pro"/>
              </a:rPr>
              <a:t>Prod. Configuration</a:t>
            </a:r>
          </a:p>
        </p:txBody>
      </p:sp>
      <p:sp>
        <p:nvSpPr>
          <p:cNvPr id="474" name="Shape 474"/>
          <p:cNvSpPr/>
          <p:nvPr/>
        </p:nvSpPr>
        <p:spPr>
          <a:xfrm>
            <a:off x="3437497" y="1792887"/>
            <a:ext cx="822960" cy="457200"/>
          </a:xfrm>
          <a:prstGeom prst="wedgeEllipseCallout">
            <a:avLst>
              <a:gd name="adj1" fmla="val -20833"/>
              <a:gd name="adj2" fmla="val 62500"/>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buSzPct val="25000"/>
              <a:buNone/>
            </a:pPr>
            <a:r>
              <a:rPr lang="en-US" sz="1100">
                <a:solidFill>
                  <a:schemeClr val="lt1"/>
                </a:solidFill>
                <a:latin typeface="Source Sans Pro"/>
                <a:ea typeface="Source Sans Pro"/>
                <a:cs typeface="Source Sans Pro"/>
                <a:sym typeface="Source Sans Pro"/>
              </a:rPr>
              <a:t>Active config</a:t>
            </a:r>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4"/>
                                        </p:tgtEl>
                                        <p:attrNameLst>
                                          <p:attrName>style.visibility</p:attrName>
                                        </p:attrNameLst>
                                      </p:cBhvr>
                                      <p:to>
                                        <p:strVal val="visible"/>
                                      </p:to>
                                    </p:set>
                                    <p:animEffect transition="in" filter="fade">
                                      <p:cBhvr>
                                        <p:cTn id="7" dur="2000"/>
                                        <p:tgtEl>
                                          <p:spTgt spid="454"/>
                                        </p:tgtEl>
                                      </p:cBhvr>
                                    </p:animEffect>
                                  </p:childTnLst>
                                </p:cTn>
                              </p:par>
                              <p:par>
                                <p:cTn id="8" presetID="10" presetClass="entr" presetSubtype="0" fill="hold" nodeType="withEffect">
                                  <p:stCondLst>
                                    <p:cond delay="0"/>
                                  </p:stCondLst>
                                  <p:childTnLst>
                                    <p:set>
                                      <p:cBhvr>
                                        <p:cTn id="9" dur="1" fill="hold">
                                          <p:stCondLst>
                                            <p:cond delay="0"/>
                                          </p:stCondLst>
                                        </p:cTn>
                                        <p:tgtEl>
                                          <p:spTgt spid="451"/>
                                        </p:tgtEl>
                                        <p:attrNameLst>
                                          <p:attrName>style.visibility</p:attrName>
                                        </p:attrNameLst>
                                      </p:cBhvr>
                                      <p:to>
                                        <p:strVal val="visible"/>
                                      </p:to>
                                    </p:set>
                                    <p:animEffect transition="in" filter="fade">
                                      <p:cBhvr>
                                        <p:cTn id="10" dur="2000"/>
                                        <p:tgtEl>
                                          <p:spTgt spid="451"/>
                                        </p:tgtEl>
                                      </p:cBhvr>
                                    </p:animEffect>
                                  </p:childTnLst>
                                </p:cTn>
                              </p:par>
                              <p:par>
                                <p:cTn id="11" presetID="1" presetClass="entr" presetSubtype="0" fill="hold" nodeType="withEffect">
                                  <p:stCondLst>
                                    <p:cond delay="0"/>
                                  </p:stCondLst>
                                  <p:childTnLst>
                                    <p:set>
                                      <p:cBhvr>
                                        <p:cTn id="12" dur="1" fill="hold">
                                          <p:stCondLst>
                                            <p:cond delay="0"/>
                                          </p:stCondLst>
                                        </p:cTn>
                                        <p:tgtEl>
                                          <p:spTgt spid="46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64"/>
                                        </p:tgtEl>
                                        <p:attrNameLst>
                                          <p:attrName>style.visibility</p:attrName>
                                        </p:attrNameLst>
                                      </p:cBhvr>
                                      <p:to>
                                        <p:strVal val="visible"/>
                                      </p:to>
                                    </p:set>
                                    <p:animEffect transition="in" filter="fade">
                                      <p:cBhvr>
                                        <p:cTn id="19" dur="2000"/>
                                        <p:tgtEl>
                                          <p:spTgt spid="464"/>
                                        </p:tgtEl>
                                      </p:cBhvr>
                                    </p:animEffect>
                                  </p:childTnLst>
                                </p:cTn>
                              </p:par>
                              <p:par>
                                <p:cTn id="20" presetID="1" presetClass="entr" presetSubtype="0" fill="hold" nodeType="withEffect">
                                  <p:stCondLst>
                                    <p:cond delay="0"/>
                                  </p:stCondLst>
                                  <p:childTnLst>
                                    <p:set>
                                      <p:cBhvr>
                                        <p:cTn id="21" dur="1" fill="hold">
                                          <p:stCondLst>
                                            <p:cond delay="0"/>
                                          </p:stCondLst>
                                        </p:cTn>
                                        <p:tgtEl>
                                          <p:spTgt spid="469"/>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465"/>
                                        </p:tgtEl>
                                        <p:attrNameLst>
                                          <p:attrName>style.visibility</p:attrName>
                                        </p:attrNameLst>
                                      </p:cBhvr>
                                      <p:to>
                                        <p:strVal val="visible"/>
                                      </p:to>
                                    </p:set>
                                    <p:animEffect transition="in" filter="fade">
                                      <p:cBhvr>
                                        <p:cTn id="24" dur="500"/>
                                        <p:tgtEl>
                                          <p:spTgt spid="46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73"/>
                                        </p:tgtEl>
                                        <p:attrNameLst>
                                          <p:attrName>style.visibility</p:attrName>
                                        </p:attrNameLst>
                                      </p:cBhvr>
                                      <p:to>
                                        <p:strVal val="visible"/>
                                      </p:to>
                                    </p:set>
                                    <p:animEffect transition="in" filter="fade">
                                      <p:cBhvr>
                                        <p:cTn id="33" dur="2000"/>
                                        <p:tgtEl>
                                          <p:spTgt spid="473"/>
                                        </p:tgtEl>
                                      </p:cBhvr>
                                    </p:animEffect>
                                  </p:childTnLst>
                                </p:cTn>
                              </p:par>
                              <p:par>
                                <p:cTn id="34" presetID="10" presetClass="entr" presetSubtype="0" fill="hold" nodeType="withEffect">
                                  <p:stCondLst>
                                    <p:cond delay="0"/>
                                  </p:stCondLst>
                                  <p:childTnLst>
                                    <p:set>
                                      <p:cBhvr>
                                        <p:cTn id="35" dur="1" fill="hold">
                                          <p:stCondLst>
                                            <p:cond delay="0"/>
                                          </p:stCondLst>
                                        </p:cTn>
                                        <p:tgtEl>
                                          <p:spTgt spid="474"/>
                                        </p:tgtEl>
                                        <p:attrNameLst>
                                          <p:attrName>style.visibility</p:attrName>
                                        </p:attrNameLst>
                                      </p:cBhvr>
                                      <p:to>
                                        <p:strVal val="visible"/>
                                      </p:to>
                                    </p:set>
                                    <p:animEffect transition="in" filter="fade">
                                      <p:cBhvr>
                                        <p:cTn id="36" dur="500"/>
                                        <p:tgtEl>
                                          <p:spTgt spid="474"/>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7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nodeType="clickEffect">
                                  <p:stCondLst>
                                    <p:cond delay="0"/>
                                  </p:stCondLst>
                                  <p:childTnLst>
                                    <p:set>
                                      <p:cBhvr>
                                        <p:cTn id="46" dur="1" fill="hold">
                                          <p:stCondLst>
                                            <p:cond delay="0"/>
                                          </p:stCondLst>
                                        </p:cTn>
                                        <p:tgtEl>
                                          <p:spTgt spid="472"/>
                                        </p:tgtEl>
                                        <p:attrNameLst>
                                          <p:attrName>style.visibility</p:attrName>
                                        </p:attrNameLst>
                                      </p:cBhvr>
                                      <p:to>
                                        <p:strVal val="visible"/>
                                      </p:to>
                                    </p:set>
                                    <p:anim calcmode="lin" valueType="num">
                                      <p:cBhvr additive="base">
                                        <p:cTn id="47" dur="500"/>
                                        <p:tgtEl>
                                          <p:spTgt spid="472"/>
                                        </p:tgtEl>
                                        <p:attrNameLst>
                                          <p:attrName>ppt_w</p:attrName>
                                        </p:attrNameLst>
                                      </p:cBhvr>
                                      <p:tavLst>
                                        <p:tav tm="0">
                                          <p:val>
                                            <p:strVal val="0"/>
                                          </p:val>
                                        </p:tav>
                                        <p:tav tm="100000">
                                          <p:val>
                                            <p:strVal val="#ppt_w"/>
                                          </p:val>
                                        </p:tav>
                                      </p:tavLst>
                                    </p:anim>
                                    <p:anim calcmode="lin" valueType="num">
                                      <p:cBhvr additive="base">
                                        <p:cTn id="48" dur="500"/>
                                        <p:tgtEl>
                                          <p:spTgt spid="47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Precedence of externalized configuration</a:t>
            </a:r>
          </a:p>
        </p:txBody>
      </p:sp>
      <p:pic>
        <p:nvPicPr>
          <p:cNvPr id="480" name="Shape 480" descr="Screen Shot 2016-01-17 at 6.29.41 PM.png"/>
          <p:cNvPicPr preferRelativeResize="0"/>
          <p:nvPr/>
        </p:nvPicPr>
        <p:blipFill rotWithShape="1">
          <a:blip r:embed="rId3">
            <a:alphaModFix/>
          </a:blip>
          <a:srcRect/>
          <a:stretch/>
        </p:blipFill>
        <p:spPr>
          <a:xfrm>
            <a:off x="276608" y="1091865"/>
            <a:ext cx="8548495" cy="3322237"/>
          </a:xfrm>
          <a:prstGeom prst="rect">
            <a:avLst/>
          </a:prstGeom>
          <a:noFill/>
          <a:ln>
            <a:noFill/>
          </a:ln>
        </p:spPr>
      </p:pic>
    </p:spTree>
  </p:cSld>
  <p:clrMapOvr>
    <a:masterClrMapping/>
  </p:clrMapOvr>
  <p:transition xmlns:p14="http://schemas.microsoft.com/office/powerpoint/2010/mai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endParaRPr sz="3200" b="0" i="0" u="none" strike="noStrike" cap="none">
              <a:solidFill>
                <a:schemeClr val="lt1"/>
              </a:solidFill>
              <a:latin typeface="Arial"/>
              <a:ea typeface="Arial"/>
              <a:cs typeface="Arial"/>
              <a:sym typeface="Arial"/>
            </a:endParaRPr>
          </a:p>
        </p:txBody>
      </p:sp>
      <p:sp>
        <p:nvSpPr>
          <p:cNvPr id="486" name="Shape 486"/>
          <p:cNvSpPr txBox="1">
            <a:spLocks noGrp="1"/>
          </p:cNvSpPr>
          <p:nvPr>
            <p:ph type="body" idx="1"/>
          </p:nvPr>
        </p:nvSpPr>
        <p:spPr>
          <a:xfrm>
            <a:off x="457200" y="1108074"/>
            <a:ext cx="8229600" cy="3082925"/>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Clr>
                <a:schemeClr val="lt1"/>
              </a:buClr>
              <a:buSzPct val="25000"/>
              <a:buFont typeface="Arial"/>
              <a:buNone/>
            </a:pPr>
            <a:r>
              <a:rPr lang="en-US" sz="4800" b="0" i="0" u="none" strike="noStrike" cap="none">
                <a:solidFill>
                  <a:schemeClr val="lt1"/>
                </a:solidFill>
                <a:latin typeface="Arial"/>
                <a:ea typeface="Arial"/>
                <a:cs typeface="Arial"/>
                <a:sym typeface="Arial"/>
              </a:rPr>
              <a:t>Developer Tools</a:t>
            </a:r>
          </a:p>
          <a:p>
            <a:pPr marL="0" marR="0" lvl="0" indent="0" algn="ctr" rtl="0">
              <a:spcBef>
                <a:spcPts val="360"/>
              </a:spcBef>
              <a:buClr>
                <a:srgbClr val="7A7A7A"/>
              </a:buClr>
              <a:buSzPct val="25000"/>
              <a:buFont typeface="Arial"/>
              <a:buNone/>
            </a:pPr>
            <a:r>
              <a:rPr lang="en-US" sz="1800" b="0" i="0" u="none" strike="noStrike" cap="none">
                <a:solidFill>
                  <a:srgbClr val="7A7A7A"/>
                </a:solidFill>
                <a:latin typeface="Arial"/>
                <a:ea typeface="Arial"/>
                <a:cs typeface="Arial"/>
                <a:sym typeface="Arial"/>
              </a:rPr>
              <a:t>(Developer Productivity Tools)</a:t>
            </a:r>
          </a:p>
        </p:txBody>
      </p:sp>
    </p:spTree>
  </p:cSld>
  <p:clrMapOvr>
    <a:masterClrMapping/>
  </p:clrMapOvr>
  <p:transition xmlns:p14="http://schemas.microsoft.com/office/powerpoint/2010/mai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Shape 491"/>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endParaRPr sz="3200" b="0" i="0" u="none" strike="noStrike" cap="none">
              <a:solidFill>
                <a:schemeClr val="lt1"/>
              </a:solidFill>
              <a:latin typeface="Arial"/>
              <a:ea typeface="Arial"/>
              <a:cs typeface="Arial"/>
              <a:sym typeface="Arial"/>
            </a:endParaRPr>
          </a:p>
        </p:txBody>
      </p:sp>
      <p:sp>
        <p:nvSpPr>
          <p:cNvPr id="492" name="Shape 492"/>
          <p:cNvSpPr txBox="1">
            <a:spLocks noGrp="1"/>
          </p:cNvSpPr>
          <p:nvPr>
            <p:ph type="body" idx="1"/>
          </p:nvPr>
        </p:nvSpPr>
        <p:spPr>
          <a:xfrm>
            <a:off x="457200" y="1108074"/>
            <a:ext cx="8229600" cy="3082925"/>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lt1"/>
              </a:buClr>
              <a:buSzPct val="100000"/>
              <a:buFont typeface="Arial"/>
              <a:buChar char="•"/>
            </a:pPr>
            <a:r>
              <a:rPr lang="en-US" sz="2800" b="0" i="0" u="none" strike="noStrike" cap="none">
                <a:solidFill>
                  <a:schemeClr val="lt1"/>
                </a:solidFill>
                <a:latin typeface="Arial"/>
                <a:ea typeface="Arial"/>
                <a:cs typeface="Arial"/>
                <a:sym typeface="Arial"/>
              </a:rPr>
              <a:t>Automatic restart</a:t>
            </a:r>
          </a:p>
          <a:p>
            <a:pPr marL="0" marR="0" lvl="0" indent="0" algn="l" rtl="0">
              <a:spcBef>
                <a:spcPts val="560"/>
              </a:spcBef>
              <a:spcAft>
                <a:spcPts val="0"/>
              </a:spcAft>
              <a:buClr>
                <a:schemeClr val="lt1"/>
              </a:buClr>
              <a:buSzPct val="25000"/>
              <a:buFont typeface="Arial"/>
              <a:buNone/>
            </a:pPr>
            <a:endParaRPr sz="2800" b="0" i="0" u="none" strike="noStrike" cap="none">
              <a:solidFill>
                <a:schemeClr val="lt1"/>
              </a:solidFill>
              <a:latin typeface="Arial"/>
              <a:ea typeface="Arial"/>
              <a:cs typeface="Arial"/>
              <a:sym typeface="Arial"/>
            </a:endParaRPr>
          </a:p>
          <a:p>
            <a:pPr marL="342900" marR="0" lvl="0" indent="-342900" algn="l" rtl="0">
              <a:spcBef>
                <a:spcPts val="560"/>
              </a:spcBef>
              <a:buClr>
                <a:schemeClr val="lt1"/>
              </a:buClr>
              <a:buSzPct val="100000"/>
              <a:buFont typeface="Arial"/>
              <a:buChar char="•"/>
            </a:pPr>
            <a:r>
              <a:rPr lang="en-US" sz="2800" b="0" i="1" u="none" strike="noStrike" cap="none">
                <a:solidFill>
                  <a:schemeClr val="lt1"/>
                </a:solidFill>
                <a:latin typeface="Arial"/>
                <a:ea typeface="Arial"/>
                <a:cs typeface="Arial"/>
                <a:sym typeface="Arial"/>
              </a:rPr>
              <a:t>LiveReload</a:t>
            </a:r>
          </a:p>
        </p:txBody>
      </p:sp>
      <p:pic>
        <p:nvPicPr>
          <p:cNvPr id="493" name="Shape 493" descr="Screen Shot 2016-01-11 at 4.22.31 PM.png"/>
          <p:cNvPicPr preferRelativeResize="0"/>
          <p:nvPr/>
        </p:nvPicPr>
        <p:blipFill rotWithShape="1">
          <a:blip r:embed="rId3">
            <a:alphaModFix/>
          </a:blip>
          <a:srcRect/>
          <a:stretch/>
        </p:blipFill>
        <p:spPr>
          <a:xfrm>
            <a:off x="1579880" y="3037839"/>
            <a:ext cx="5740400" cy="1054100"/>
          </a:xfrm>
          <a:prstGeom prst="rect">
            <a:avLst/>
          </a:prstGeom>
          <a:noFill/>
          <a:ln>
            <a:noFill/>
          </a:ln>
        </p:spPr>
      </p:pic>
      <p:pic>
        <p:nvPicPr>
          <p:cNvPr id="494" name="Shape 494" descr="Screen Shot 2016-01-22 at 5.07.28 PM.png"/>
          <p:cNvPicPr preferRelativeResize="0"/>
          <p:nvPr/>
        </p:nvPicPr>
        <p:blipFill rotWithShape="1">
          <a:blip r:embed="rId4">
            <a:alphaModFix/>
          </a:blip>
          <a:srcRect/>
          <a:stretch/>
        </p:blipFill>
        <p:spPr>
          <a:xfrm>
            <a:off x="1579880" y="3037838"/>
            <a:ext cx="5740400" cy="1098567"/>
          </a:xfrm>
          <a:prstGeom prst="rect">
            <a:avLst/>
          </a:prstGeom>
          <a:noFill/>
          <a:ln>
            <a:noFill/>
          </a:ln>
        </p:spPr>
      </p:pic>
      <p:sp>
        <p:nvSpPr>
          <p:cNvPr id="495" name="Shape 495"/>
          <p:cNvSpPr/>
          <p:nvPr/>
        </p:nvSpPr>
        <p:spPr>
          <a:xfrm>
            <a:off x="3413359" y="3590497"/>
            <a:ext cx="2314693" cy="217714"/>
          </a:xfrm>
          <a:prstGeom prst="rect">
            <a:avLst/>
          </a:prstGeom>
          <a:noFill/>
          <a:ln w="57150" cap="flat" cmpd="sng">
            <a:solidFill>
              <a:srgbClr val="FF000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Tree>
  </p:cSld>
  <p:clrMapOvr>
    <a:masterClrMapping/>
  </p:clrMapOvr>
  <p:transition xmlns:p14="http://schemas.microsoft.com/office/powerpoint/2010/mai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Shape 500"/>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Automatic Restart</a:t>
            </a:r>
          </a:p>
        </p:txBody>
      </p:sp>
      <p:sp>
        <p:nvSpPr>
          <p:cNvPr id="501" name="Shape 501"/>
          <p:cNvSpPr txBox="1">
            <a:spLocks noGrp="1"/>
          </p:cNvSpPr>
          <p:nvPr>
            <p:ph type="body" idx="1"/>
          </p:nvPr>
        </p:nvSpPr>
        <p:spPr>
          <a:xfrm>
            <a:off x="457200" y="1108074"/>
            <a:ext cx="8229600" cy="3082925"/>
          </a:xfrm>
          <a:prstGeom prst="rect">
            <a:avLst/>
          </a:prstGeom>
          <a:noFill/>
          <a:ln>
            <a:noFill/>
          </a:ln>
        </p:spPr>
        <p:txBody>
          <a:bodyPr wrap="square" lIns="91425" tIns="45700" rIns="91425" bIns="45700" anchor="t" anchorCtr="0">
            <a:noAutofit/>
          </a:bodyPr>
          <a:lstStyle/>
          <a:p>
            <a:pPr marL="342900" marR="0" lvl="0" indent="-342900" algn="l" rtl="0">
              <a:lnSpc>
                <a:spcPct val="90000"/>
              </a:lnSpc>
              <a:spcBef>
                <a:spcPts val="0"/>
              </a:spcBef>
              <a:spcAft>
                <a:spcPts val="0"/>
              </a:spcAft>
              <a:buClr>
                <a:schemeClr val="lt1"/>
              </a:buClr>
              <a:buSzPct val="99166"/>
              <a:buFont typeface="Arial"/>
              <a:buChar char="•"/>
            </a:pPr>
            <a:r>
              <a:rPr lang="en-US" sz="2380" b="0" i="0" u="none" strike="noStrike" cap="none">
                <a:solidFill>
                  <a:schemeClr val="lt1"/>
                </a:solidFill>
                <a:latin typeface="Arial"/>
                <a:ea typeface="Arial"/>
                <a:cs typeface="Arial"/>
                <a:sym typeface="Arial"/>
              </a:rPr>
              <a:t>Restarts a running application when files are changed in the </a:t>
            </a:r>
            <a:r>
              <a:rPr lang="en-US" sz="2380" b="0" i="0" u="none" strike="noStrike" cap="none">
                <a:solidFill>
                  <a:schemeClr val="lt1"/>
                </a:solidFill>
                <a:latin typeface="Courier"/>
                <a:ea typeface="Courier"/>
                <a:cs typeface="Courier"/>
                <a:sym typeface="Courier"/>
              </a:rPr>
              <a:t>classpath</a:t>
            </a:r>
          </a:p>
          <a:p>
            <a:pPr marL="0" marR="0" lvl="0" indent="0" algn="l" rtl="0">
              <a:lnSpc>
                <a:spcPct val="90000"/>
              </a:lnSpc>
              <a:spcBef>
                <a:spcPts val="476"/>
              </a:spcBef>
              <a:spcAft>
                <a:spcPts val="0"/>
              </a:spcAft>
              <a:buClr>
                <a:schemeClr val="lt1"/>
              </a:buClr>
              <a:buSzPct val="25000"/>
              <a:buFont typeface="Arial"/>
              <a:buNone/>
            </a:pPr>
            <a:endParaRPr sz="2380" b="0" i="0" u="none" strike="noStrike" cap="none">
              <a:solidFill>
                <a:schemeClr val="lt1"/>
              </a:solidFill>
              <a:latin typeface="Courier"/>
              <a:ea typeface="Courier"/>
              <a:cs typeface="Courier"/>
              <a:sym typeface="Courier"/>
            </a:endParaRPr>
          </a:p>
          <a:p>
            <a:pPr marL="342900" marR="0" lvl="0" indent="-342900" algn="l" rtl="0">
              <a:lnSpc>
                <a:spcPct val="90000"/>
              </a:lnSpc>
              <a:spcBef>
                <a:spcPts val="476"/>
              </a:spcBef>
              <a:spcAft>
                <a:spcPts val="0"/>
              </a:spcAft>
              <a:buClr>
                <a:schemeClr val="lt1"/>
              </a:buClr>
              <a:buSzPct val="99166"/>
              <a:buFont typeface="Arial"/>
              <a:buChar char="•"/>
            </a:pPr>
            <a:r>
              <a:rPr lang="en-US" sz="2380" b="0" i="0" u="none" strike="noStrike" cap="none">
                <a:solidFill>
                  <a:schemeClr val="lt1"/>
                </a:solidFill>
                <a:latin typeface="Arial"/>
                <a:ea typeface="Arial"/>
                <a:cs typeface="Arial"/>
                <a:sym typeface="Arial"/>
              </a:rPr>
              <a:t>Excludes static resources from restart considerations</a:t>
            </a:r>
          </a:p>
          <a:p>
            <a:pPr marL="742950" marR="0" lvl="1" indent="-285750" algn="l" rtl="0">
              <a:lnSpc>
                <a:spcPct val="90000"/>
              </a:lnSpc>
              <a:spcBef>
                <a:spcPts val="323"/>
              </a:spcBef>
              <a:spcAft>
                <a:spcPts val="0"/>
              </a:spcAft>
              <a:buClr>
                <a:srgbClr val="B7B7B7"/>
              </a:buClr>
              <a:buSzPct val="100937"/>
              <a:buFont typeface="Arial"/>
              <a:buChar char="–"/>
            </a:pPr>
            <a:r>
              <a:rPr lang="en-US" sz="1615" b="0" i="0" u="none" strike="noStrike" cap="none">
                <a:solidFill>
                  <a:srgbClr val="B7B7B7"/>
                </a:solidFill>
                <a:latin typeface="Courier"/>
                <a:ea typeface="Courier"/>
                <a:cs typeface="Courier"/>
                <a:sym typeface="Courier"/>
              </a:rPr>
              <a:t>/META-INF/resources</a:t>
            </a:r>
          </a:p>
          <a:p>
            <a:pPr marL="742950" marR="0" lvl="1" indent="-285750" algn="l" rtl="0">
              <a:lnSpc>
                <a:spcPct val="90000"/>
              </a:lnSpc>
              <a:spcBef>
                <a:spcPts val="323"/>
              </a:spcBef>
              <a:spcAft>
                <a:spcPts val="0"/>
              </a:spcAft>
              <a:buClr>
                <a:srgbClr val="B7B7B7"/>
              </a:buClr>
              <a:buSzPct val="100937"/>
              <a:buFont typeface="Arial"/>
              <a:buChar char="–"/>
            </a:pPr>
            <a:r>
              <a:rPr lang="en-US" sz="1615" b="0" i="0" u="none" strike="noStrike" cap="none">
                <a:solidFill>
                  <a:srgbClr val="B7B7B7"/>
                </a:solidFill>
                <a:latin typeface="Courier"/>
                <a:ea typeface="Courier"/>
                <a:cs typeface="Courier"/>
                <a:sym typeface="Courier"/>
              </a:rPr>
              <a:t>/resources</a:t>
            </a:r>
          </a:p>
          <a:p>
            <a:pPr marL="742950" marR="0" lvl="1" indent="-285750" algn="l" rtl="0">
              <a:lnSpc>
                <a:spcPct val="90000"/>
              </a:lnSpc>
              <a:spcBef>
                <a:spcPts val="323"/>
              </a:spcBef>
              <a:spcAft>
                <a:spcPts val="0"/>
              </a:spcAft>
              <a:buClr>
                <a:srgbClr val="B7B7B7"/>
              </a:buClr>
              <a:buSzPct val="100937"/>
              <a:buFont typeface="Arial"/>
              <a:buChar char="–"/>
            </a:pPr>
            <a:r>
              <a:rPr lang="en-US" sz="1615" b="0" i="0" u="none" strike="noStrike" cap="none">
                <a:solidFill>
                  <a:srgbClr val="B7B7B7"/>
                </a:solidFill>
                <a:latin typeface="Courier"/>
                <a:ea typeface="Courier"/>
                <a:cs typeface="Courier"/>
                <a:sym typeface="Courier"/>
              </a:rPr>
              <a:t>/static</a:t>
            </a:r>
          </a:p>
          <a:p>
            <a:pPr marL="742950" marR="0" lvl="1" indent="-285750" algn="l" rtl="0">
              <a:lnSpc>
                <a:spcPct val="90000"/>
              </a:lnSpc>
              <a:spcBef>
                <a:spcPts val="323"/>
              </a:spcBef>
              <a:spcAft>
                <a:spcPts val="0"/>
              </a:spcAft>
              <a:buClr>
                <a:srgbClr val="B7B7B7"/>
              </a:buClr>
              <a:buSzPct val="100937"/>
              <a:buFont typeface="Arial"/>
              <a:buChar char="–"/>
            </a:pPr>
            <a:r>
              <a:rPr lang="en-US" sz="1615" b="0" i="0" u="none" strike="noStrike" cap="none">
                <a:solidFill>
                  <a:srgbClr val="B7B7B7"/>
                </a:solidFill>
                <a:latin typeface="Courier"/>
                <a:ea typeface="Courier"/>
                <a:cs typeface="Courier"/>
                <a:sym typeface="Courier"/>
              </a:rPr>
              <a:t>/public</a:t>
            </a:r>
          </a:p>
          <a:p>
            <a:pPr marL="742950" marR="0" lvl="1" indent="-285750" algn="l" rtl="0">
              <a:lnSpc>
                <a:spcPct val="90000"/>
              </a:lnSpc>
              <a:spcBef>
                <a:spcPts val="323"/>
              </a:spcBef>
              <a:buClr>
                <a:srgbClr val="B7B7B7"/>
              </a:buClr>
              <a:buSzPct val="100937"/>
              <a:buFont typeface="Arial"/>
              <a:buChar char="–"/>
            </a:pPr>
            <a:r>
              <a:rPr lang="en-US" sz="1615" b="0" i="0" u="none" strike="noStrike" cap="none">
                <a:solidFill>
                  <a:srgbClr val="B7B7B7"/>
                </a:solidFill>
                <a:latin typeface="Courier"/>
                <a:ea typeface="Courier"/>
                <a:cs typeface="Courier"/>
                <a:sym typeface="Courier"/>
              </a:rPr>
              <a:t>/templates</a:t>
            </a:r>
          </a:p>
        </p:txBody>
      </p:sp>
    </p:spTree>
  </p:cSld>
  <p:clrMapOvr>
    <a:masterClrMapping/>
  </p:clrMapOvr>
  <p:transition xmlns:p14="http://schemas.microsoft.com/office/powerpoint/2010/mai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r>
              <a:rPr lang="en-US" sz="3200" b="0" i="1" u="none" strike="noStrike" cap="none">
                <a:solidFill>
                  <a:schemeClr val="lt1"/>
                </a:solidFill>
                <a:latin typeface="Arial"/>
                <a:ea typeface="Arial"/>
                <a:cs typeface="Arial"/>
                <a:sym typeface="Arial"/>
              </a:rPr>
              <a:t>LiveReload</a:t>
            </a:r>
            <a:r>
              <a:rPr lang="en-US" sz="3200" b="0" i="0" u="none" strike="noStrike" cap="none">
                <a:solidFill>
                  <a:schemeClr val="lt1"/>
                </a:solidFill>
                <a:latin typeface="Arial"/>
                <a:ea typeface="Arial"/>
                <a:cs typeface="Arial"/>
                <a:sym typeface="Arial"/>
              </a:rPr>
              <a:t> support</a:t>
            </a:r>
          </a:p>
        </p:txBody>
      </p:sp>
      <p:sp>
        <p:nvSpPr>
          <p:cNvPr id="507" name="Shape 507"/>
          <p:cNvSpPr txBox="1">
            <a:spLocks noGrp="1"/>
          </p:cNvSpPr>
          <p:nvPr>
            <p:ph type="body" idx="1"/>
          </p:nvPr>
        </p:nvSpPr>
        <p:spPr>
          <a:xfrm>
            <a:off x="457200" y="1108074"/>
            <a:ext cx="6062133" cy="3082925"/>
          </a:xfrm>
          <a:prstGeom prst="rect">
            <a:avLst/>
          </a:prstGeom>
          <a:noFill/>
          <a:ln>
            <a:noFill/>
          </a:ln>
        </p:spPr>
        <p:txBody>
          <a:bodyPr wrap="square" lIns="91425" tIns="45700" rIns="91425" bIns="45700" anchor="ctr" anchorCtr="0">
            <a:noAutofit/>
          </a:bodyPr>
          <a:lstStyle/>
          <a:p>
            <a:pPr marL="342900" marR="0" lvl="0" indent="-342900" algn="l" rtl="0">
              <a:spcBef>
                <a:spcPts val="0"/>
              </a:spcBef>
              <a:spcAft>
                <a:spcPts val="0"/>
              </a:spcAft>
              <a:buClr>
                <a:schemeClr val="lt1"/>
              </a:buClr>
              <a:buSzPct val="100000"/>
              <a:buFont typeface="Arial"/>
              <a:buChar char="•"/>
            </a:pPr>
            <a:r>
              <a:rPr lang="en-US" sz="2800" b="0" i="0" u="none" strike="noStrike" cap="none">
                <a:solidFill>
                  <a:schemeClr val="lt1"/>
                </a:solidFill>
                <a:latin typeface="Arial"/>
                <a:ea typeface="Arial"/>
                <a:cs typeface="Arial"/>
                <a:sym typeface="Arial"/>
              </a:rPr>
              <a:t>Install the </a:t>
            </a:r>
            <a:r>
              <a:rPr lang="en-US" sz="2800" b="0" i="1" u="none" strike="noStrike" cap="none">
                <a:solidFill>
                  <a:schemeClr val="lt1"/>
                </a:solidFill>
                <a:latin typeface="Arial"/>
                <a:ea typeface="Arial"/>
                <a:cs typeface="Arial"/>
                <a:sym typeface="Arial"/>
              </a:rPr>
              <a:t>LiveReload</a:t>
            </a:r>
            <a:r>
              <a:rPr lang="en-US" sz="2800" b="0" i="0" u="none" strike="noStrike" cap="none">
                <a:solidFill>
                  <a:schemeClr val="lt1"/>
                </a:solidFill>
                <a:latin typeface="Arial"/>
                <a:ea typeface="Arial"/>
                <a:cs typeface="Arial"/>
                <a:sym typeface="Arial"/>
              </a:rPr>
              <a:t> plugin into your browser</a:t>
            </a:r>
          </a:p>
          <a:p>
            <a:pPr marL="342900" marR="0" lvl="0" indent="-342900" algn="l" rtl="0">
              <a:spcBef>
                <a:spcPts val="560"/>
              </a:spcBef>
              <a:spcAft>
                <a:spcPts val="0"/>
              </a:spcAft>
              <a:buClr>
                <a:schemeClr val="lt1"/>
              </a:buClr>
              <a:buSzPct val="100000"/>
              <a:buFont typeface="Arial"/>
              <a:buChar char="•"/>
            </a:pPr>
            <a:r>
              <a:rPr lang="en-US" sz="2800" b="0" i="0" u="none" strike="noStrike" cap="none">
                <a:solidFill>
                  <a:schemeClr val="lt1"/>
                </a:solidFill>
                <a:latin typeface="Arial"/>
                <a:ea typeface="Arial"/>
                <a:cs typeface="Arial"/>
                <a:sym typeface="Arial"/>
              </a:rPr>
              <a:t>Boot starts an embedded </a:t>
            </a:r>
            <a:r>
              <a:rPr lang="en-US" sz="2800" b="0" i="1" u="none" strike="noStrike" cap="none">
                <a:solidFill>
                  <a:schemeClr val="lt1"/>
                </a:solidFill>
                <a:latin typeface="Arial"/>
                <a:ea typeface="Arial"/>
                <a:cs typeface="Arial"/>
                <a:sym typeface="Arial"/>
              </a:rPr>
              <a:t>LiveReload</a:t>
            </a:r>
            <a:r>
              <a:rPr lang="en-US" sz="2800" b="0" i="0" u="none" strike="noStrike" cap="none">
                <a:solidFill>
                  <a:schemeClr val="lt1"/>
                </a:solidFill>
                <a:latin typeface="Arial"/>
                <a:ea typeface="Arial"/>
                <a:cs typeface="Arial"/>
                <a:sym typeface="Arial"/>
              </a:rPr>
              <a:t> server</a:t>
            </a:r>
          </a:p>
          <a:p>
            <a:pPr marL="342900" marR="0" lvl="0" indent="-342900" algn="l" rtl="0">
              <a:spcBef>
                <a:spcPts val="560"/>
              </a:spcBef>
              <a:buClr>
                <a:schemeClr val="lt1"/>
              </a:buClr>
              <a:buSzPct val="100000"/>
              <a:buFont typeface="Arial"/>
              <a:buChar char="•"/>
            </a:pPr>
            <a:r>
              <a:rPr lang="en-US" sz="2800" b="0" i="0" u="none" strike="noStrike" cap="none">
                <a:solidFill>
                  <a:schemeClr val="lt1"/>
                </a:solidFill>
                <a:latin typeface="Arial"/>
                <a:ea typeface="Arial"/>
                <a:cs typeface="Arial"/>
                <a:sym typeface="Arial"/>
              </a:rPr>
              <a:t>Changes to resources trigger a browser refresh automatically</a:t>
            </a:r>
          </a:p>
        </p:txBody>
      </p:sp>
      <p:pic>
        <p:nvPicPr>
          <p:cNvPr id="508" name="Shape 508" descr="livereload-logo.jpeg"/>
          <p:cNvPicPr preferRelativeResize="0"/>
          <p:nvPr/>
        </p:nvPicPr>
        <p:blipFill rotWithShape="1">
          <a:blip r:embed="rId3">
            <a:alphaModFix/>
          </a:blip>
          <a:srcRect/>
          <a:stretch/>
        </p:blipFill>
        <p:spPr>
          <a:xfrm>
            <a:off x="7095490" y="1821054"/>
            <a:ext cx="1780540" cy="1780540"/>
          </a:xfrm>
          <a:prstGeom prst="rect">
            <a:avLst/>
          </a:prstGeom>
          <a:noFill/>
          <a:ln>
            <a:noFill/>
          </a:ln>
        </p:spPr>
      </p:pic>
    </p:spTree>
  </p:cSld>
  <p:clrMapOvr>
    <a:masterClrMapping/>
  </p:clrMapOvr>
  <p:transition xmlns:p14="http://schemas.microsoft.com/office/powerpoint/2010/mai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endParaRPr sz="3200" b="0" i="0" u="none" strike="noStrike" cap="none">
              <a:solidFill>
                <a:schemeClr val="lt1"/>
              </a:solidFill>
              <a:latin typeface="Arial"/>
              <a:ea typeface="Arial"/>
              <a:cs typeface="Arial"/>
              <a:sym typeface="Arial"/>
            </a:endParaRPr>
          </a:p>
        </p:txBody>
      </p:sp>
      <p:sp>
        <p:nvSpPr>
          <p:cNvPr id="514" name="Shape 514"/>
          <p:cNvSpPr txBox="1">
            <a:spLocks noGrp="1"/>
          </p:cNvSpPr>
          <p:nvPr>
            <p:ph type="body" idx="1"/>
          </p:nvPr>
        </p:nvSpPr>
        <p:spPr>
          <a:xfrm>
            <a:off x="457200" y="1108074"/>
            <a:ext cx="8229600" cy="3082925"/>
          </a:xfrm>
          <a:prstGeom prst="rect">
            <a:avLst/>
          </a:prstGeom>
          <a:noFill/>
          <a:ln>
            <a:noFill/>
          </a:ln>
        </p:spPr>
        <p:txBody>
          <a:bodyPr wrap="square" lIns="91425" tIns="45700" rIns="91425" bIns="45700" anchor="ctr" anchorCtr="0">
            <a:noAutofit/>
          </a:bodyPr>
          <a:lstStyle/>
          <a:p>
            <a:pPr marL="0" marR="0" lvl="0" indent="0" algn="ctr" rtl="0">
              <a:spcBef>
                <a:spcPts val="0"/>
              </a:spcBef>
              <a:buClr>
                <a:schemeClr val="lt1"/>
              </a:buClr>
              <a:buSzPct val="25000"/>
              <a:buFont typeface="Arial"/>
              <a:buNone/>
            </a:pPr>
            <a:r>
              <a:rPr lang="en-US" sz="4800" b="0" i="0" u="none" strike="noStrike" cap="none">
                <a:solidFill>
                  <a:schemeClr val="lt1"/>
                </a:solidFill>
                <a:latin typeface="Arial"/>
                <a:ea typeface="Arial"/>
                <a:cs typeface="Arial"/>
                <a:sym typeface="Arial"/>
              </a:rPr>
              <a:t>Auto-Configuration</a:t>
            </a:r>
          </a:p>
        </p:txBody>
      </p:sp>
    </p:spTree>
  </p:cSld>
  <p:clrMapOvr>
    <a:masterClrMapping/>
  </p:clrMapOvr>
  <p:transition xmlns:p14="http://schemas.microsoft.com/office/powerpoint/2010/mai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Courier"/>
              <a:buNone/>
            </a:pPr>
            <a:r>
              <a:rPr lang="en-US" sz="3200" b="0" i="0" u="none" strike="noStrike" cap="none">
                <a:solidFill>
                  <a:schemeClr val="lt1"/>
                </a:solidFill>
                <a:latin typeface="Courier"/>
                <a:ea typeface="Courier"/>
                <a:cs typeface="Courier"/>
                <a:sym typeface="Courier"/>
              </a:rPr>
              <a:t>Classpath</a:t>
            </a:r>
            <a:r>
              <a:rPr lang="en-US" sz="3200" b="0" i="0" u="none" strike="noStrike" cap="none">
                <a:solidFill>
                  <a:schemeClr val="lt1"/>
                </a:solidFill>
                <a:latin typeface="Arial"/>
                <a:ea typeface="Arial"/>
                <a:cs typeface="Arial"/>
                <a:sym typeface="Arial"/>
              </a:rPr>
              <a:t> Hell</a:t>
            </a:r>
          </a:p>
        </p:txBody>
      </p:sp>
      <p:sp>
        <p:nvSpPr>
          <p:cNvPr id="159" name="Shape 159"/>
          <p:cNvSpPr txBox="1">
            <a:spLocks noGrp="1"/>
          </p:cNvSpPr>
          <p:nvPr>
            <p:ph type="body" idx="1"/>
          </p:nvPr>
        </p:nvSpPr>
        <p:spPr>
          <a:xfrm>
            <a:off x="457201" y="982315"/>
            <a:ext cx="4798478" cy="3419213"/>
          </a:xfrm>
          <a:prstGeom prst="rect">
            <a:avLst/>
          </a:prstGeom>
          <a:noFill/>
          <a:ln>
            <a:noFill/>
          </a:ln>
        </p:spPr>
        <p:txBody>
          <a:bodyPr wrap="square" lIns="91425" tIns="45700" rIns="91425" bIns="45700" anchor="ctr" anchorCtr="0">
            <a:noAutofit/>
          </a:bodyPr>
          <a:lstStyle/>
          <a:p>
            <a:pPr marL="342900" marR="0" lvl="0" indent="-342900" algn="l" rtl="0">
              <a:spcBef>
                <a:spcPts val="0"/>
              </a:spcBef>
              <a:spcAft>
                <a:spcPts val="0"/>
              </a:spcAft>
              <a:buClr>
                <a:schemeClr val="lt1"/>
              </a:buClr>
              <a:buSzPct val="100000"/>
              <a:buFont typeface="Arial"/>
              <a:buChar char="•"/>
            </a:pPr>
            <a:r>
              <a:rPr lang="en-US" sz="2800" b="0" i="0" u="none" strike="noStrike" cap="none">
                <a:solidFill>
                  <a:schemeClr val="lt1"/>
                </a:solidFill>
                <a:latin typeface="Arial"/>
                <a:ea typeface="Arial"/>
                <a:cs typeface="Arial"/>
                <a:sym typeface="Arial"/>
              </a:rPr>
              <a:t>A Jar is missing</a:t>
            </a:r>
          </a:p>
          <a:p>
            <a:pPr marL="342900" marR="0" lvl="0" indent="-342900" algn="l" rtl="0">
              <a:spcBef>
                <a:spcPts val="560"/>
              </a:spcBef>
              <a:spcAft>
                <a:spcPts val="0"/>
              </a:spcAft>
              <a:buClr>
                <a:schemeClr val="lt1"/>
              </a:buClr>
              <a:buSzPct val="100000"/>
              <a:buFont typeface="Arial"/>
              <a:buChar char="•"/>
            </a:pPr>
            <a:r>
              <a:rPr lang="en-US" sz="2800" b="0" i="0" u="none" strike="noStrike" cap="none">
                <a:solidFill>
                  <a:schemeClr val="lt1"/>
                </a:solidFill>
                <a:latin typeface="Arial"/>
                <a:ea typeface="Arial"/>
                <a:cs typeface="Arial"/>
                <a:sym typeface="Arial"/>
              </a:rPr>
              <a:t>There is one Jar too many</a:t>
            </a:r>
          </a:p>
          <a:p>
            <a:pPr marL="342900" marR="0" lvl="0" indent="-342900" algn="l" rtl="0">
              <a:spcBef>
                <a:spcPts val="560"/>
              </a:spcBef>
              <a:spcAft>
                <a:spcPts val="0"/>
              </a:spcAft>
              <a:buClr>
                <a:schemeClr val="lt1"/>
              </a:buClr>
              <a:buSzPct val="100000"/>
              <a:buFont typeface="Arial"/>
              <a:buChar char="•"/>
            </a:pPr>
            <a:r>
              <a:rPr lang="en-US" sz="2800" b="0" i="0" u="none" strike="noStrike" cap="none">
                <a:solidFill>
                  <a:schemeClr val="lt1"/>
                </a:solidFill>
                <a:latin typeface="Arial"/>
                <a:ea typeface="Arial"/>
                <a:cs typeface="Arial"/>
                <a:sym typeface="Arial"/>
              </a:rPr>
              <a:t>A class is not visible where it should be</a:t>
            </a:r>
          </a:p>
          <a:p>
            <a:pPr marL="0" marR="0" lvl="0" indent="0" algn="l" rtl="0">
              <a:spcBef>
                <a:spcPts val="560"/>
              </a:spcBef>
              <a:buClr>
                <a:schemeClr val="lt1"/>
              </a:buClr>
              <a:buSzPct val="25000"/>
              <a:buFont typeface="Arial"/>
              <a:buNone/>
            </a:pPr>
            <a:endParaRPr sz="2800" b="0" i="0" u="none" strike="noStrike" cap="none">
              <a:solidFill>
                <a:schemeClr val="lt1"/>
              </a:solidFill>
              <a:latin typeface="Arial"/>
              <a:ea typeface="Arial"/>
              <a:cs typeface="Arial"/>
              <a:sym typeface="Arial"/>
            </a:endParaRPr>
          </a:p>
        </p:txBody>
      </p:sp>
      <p:pic>
        <p:nvPicPr>
          <p:cNvPr id="160" name="Shape 160" descr="Java-Classpath.jpg"/>
          <p:cNvPicPr preferRelativeResize="0"/>
          <p:nvPr/>
        </p:nvPicPr>
        <p:blipFill rotWithShape="1">
          <a:blip r:embed="rId3">
            <a:alphaModFix/>
          </a:blip>
          <a:srcRect/>
          <a:stretch/>
        </p:blipFill>
        <p:spPr>
          <a:xfrm>
            <a:off x="5519720" y="982315"/>
            <a:ext cx="3305384" cy="341921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Auto-Configuration</a:t>
            </a:r>
          </a:p>
        </p:txBody>
      </p:sp>
      <p:pic>
        <p:nvPicPr>
          <p:cNvPr id="520" name="Shape 520"/>
          <p:cNvPicPr preferRelativeResize="0"/>
          <p:nvPr/>
        </p:nvPicPr>
        <p:blipFill rotWithShape="1">
          <a:blip r:embed="rId3">
            <a:alphaModFix/>
          </a:blip>
          <a:srcRect/>
          <a:stretch/>
        </p:blipFill>
        <p:spPr>
          <a:xfrm>
            <a:off x="6444442" y="2711418"/>
            <a:ext cx="1045680" cy="1045678"/>
          </a:xfrm>
          <a:prstGeom prst="rect">
            <a:avLst/>
          </a:prstGeom>
          <a:noFill/>
          <a:ln>
            <a:noFill/>
          </a:ln>
        </p:spPr>
      </p:pic>
      <p:sp>
        <p:nvSpPr>
          <p:cNvPr id="521" name="Shape 521"/>
          <p:cNvSpPr/>
          <p:nvPr/>
        </p:nvSpPr>
        <p:spPr>
          <a:xfrm>
            <a:off x="96762" y="1536094"/>
            <a:ext cx="4620381" cy="2978172"/>
          </a:xfrm>
          <a:prstGeom prst="rect">
            <a:avLst/>
          </a:prstGeom>
          <a:solidFill>
            <a:srgbClr val="7A7A7A"/>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522" name="Shape 522"/>
          <p:cNvSpPr/>
          <p:nvPr/>
        </p:nvSpPr>
        <p:spPr>
          <a:xfrm>
            <a:off x="217714" y="1672681"/>
            <a:ext cx="4378475" cy="1060840"/>
          </a:xfrm>
          <a:prstGeom prst="rect">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SzPct val="25000"/>
              <a:buNone/>
            </a:pPr>
            <a:r>
              <a:rPr lang="en-US" sz="1200">
                <a:solidFill>
                  <a:schemeClr val="lt1"/>
                </a:solidFill>
                <a:latin typeface="Source Sans Pro"/>
                <a:ea typeface="Source Sans Pro"/>
                <a:cs typeface="Source Sans Pro"/>
                <a:sym typeface="Source Sans Pro"/>
              </a:rPr>
              <a:t>Application Context</a:t>
            </a:r>
          </a:p>
        </p:txBody>
      </p:sp>
      <p:sp>
        <p:nvSpPr>
          <p:cNvPr id="523" name="Shape 523"/>
          <p:cNvSpPr/>
          <p:nvPr/>
        </p:nvSpPr>
        <p:spPr>
          <a:xfrm>
            <a:off x="217714" y="2895607"/>
            <a:ext cx="4378476" cy="696686"/>
          </a:xfrm>
          <a:prstGeom prst="rect">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SzPct val="25000"/>
              <a:buNone/>
            </a:pPr>
            <a:r>
              <a:rPr lang="en-US" sz="1200">
                <a:solidFill>
                  <a:schemeClr val="lt1"/>
                </a:solidFill>
                <a:latin typeface="Source Sans Pro"/>
                <a:ea typeface="Source Sans Pro"/>
                <a:cs typeface="Source Sans Pro"/>
                <a:sym typeface="Source Sans Pro"/>
              </a:rPr>
              <a:t>Application Code</a:t>
            </a:r>
          </a:p>
        </p:txBody>
      </p:sp>
      <p:sp>
        <p:nvSpPr>
          <p:cNvPr id="524" name="Shape 524"/>
          <p:cNvSpPr/>
          <p:nvPr/>
        </p:nvSpPr>
        <p:spPr>
          <a:xfrm>
            <a:off x="5565403" y="1536094"/>
            <a:ext cx="1196678" cy="504688"/>
          </a:xfrm>
          <a:prstGeom prst="wedgeRectCallout">
            <a:avLst>
              <a:gd name="adj1" fmla="val 43853"/>
              <a:gd name="adj2" fmla="val 145831"/>
            </a:avLst>
          </a:prstGeom>
          <a:solidFill>
            <a:srgbClr val="5B5B5B"/>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a:solidFill>
                  <a:schemeClr val="lt1"/>
                </a:solidFill>
                <a:latin typeface="Source Sans Pro"/>
                <a:ea typeface="Source Sans Pro"/>
                <a:cs typeface="Source Sans Pro"/>
                <a:sym typeface="Source Sans Pro"/>
              </a:rPr>
              <a:t>You have </a:t>
            </a:r>
            <a:r>
              <a:rPr lang="en-US" sz="1000">
                <a:solidFill>
                  <a:schemeClr val="lt1"/>
                </a:solidFill>
                <a:latin typeface="Courier"/>
                <a:ea typeface="Courier"/>
                <a:cs typeface="Courier"/>
                <a:sym typeface="Courier"/>
              </a:rPr>
              <a:t>H2</a:t>
            </a:r>
            <a:r>
              <a:rPr lang="en-US" sz="1000">
                <a:solidFill>
                  <a:schemeClr val="lt1"/>
                </a:solidFill>
                <a:latin typeface="Source Sans Pro"/>
                <a:ea typeface="Source Sans Pro"/>
                <a:cs typeface="Source Sans Pro"/>
                <a:sym typeface="Source Sans Pro"/>
              </a:rPr>
              <a:t> in the </a:t>
            </a:r>
            <a:r>
              <a:rPr lang="en-US" sz="1000">
                <a:solidFill>
                  <a:schemeClr val="lt1"/>
                </a:solidFill>
                <a:latin typeface="Courier"/>
                <a:ea typeface="Courier"/>
                <a:cs typeface="Courier"/>
                <a:sym typeface="Courier"/>
              </a:rPr>
              <a:t>classpath</a:t>
            </a:r>
          </a:p>
        </p:txBody>
      </p:sp>
      <p:sp>
        <p:nvSpPr>
          <p:cNvPr id="525" name="Shape 525"/>
          <p:cNvSpPr/>
          <p:nvPr/>
        </p:nvSpPr>
        <p:spPr>
          <a:xfrm>
            <a:off x="4838107" y="2225521"/>
            <a:ext cx="1313543" cy="895050"/>
          </a:xfrm>
          <a:prstGeom prst="wedgeRectCallout">
            <a:avLst>
              <a:gd name="adj1" fmla="val 77276"/>
              <a:gd name="adj2" fmla="val 42758"/>
            </a:avLst>
          </a:prstGeom>
          <a:solidFill>
            <a:srgbClr val="5B5B5B"/>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a:solidFill>
                  <a:schemeClr val="lt1"/>
                </a:solidFill>
                <a:latin typeface="Source Sans Pro"/>
                <a:ea typeface="Source Sans Pro"/>
                <a:cs typeface="Source Sans Pro"/>
                <a:sym typeface="Source Sans Pro"/>
              </a:rPr>
              <a:t>You don’t have database connection beans configured manually</a:t>
            </a:r>
          </a:p>
        </p:txBody>
      </p:sp>
      <p:sp>
        <p:nvSpPr>
          <p:cNvPr id="526" name="Shape 526"/>
          <p:cNvSpPr/>
          <p:nvPr/>
        </p:nvSpPr>
        <p:spPr>
          <a:xfrm>
            <a:off x="4838107" y="3234257"/>
            <a:ext cx="1313543" cy="716072"/>
          </a:xfrm>
          <a:prstGeom prst="wedgeRectCallout">
            <a:avLst>
              <a:gd name="adj1" fmla="val 71751"/>
              <a:gd name="adj2" fmla="val -33361"/>
            </a:avLst>
          </a:prstGeom>
          <a:solidFill>
            <a:srgbClr val="5B5B5B"/>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a:solidFill>
                  <a:schemeClr val="lt1"/>
                </a:solidFill>
                <a:latin typeface="Source Sans Pro"/>
                <a:ea typeface="Source Sans Pro"/>
                <a:cs typeface="Source Sans Pro"/>
                <a:sym typeface="Source Sans Pro"/>
              </a:rPr>
              <a:t>Let me auto-configure </a:t>
            </a:r>
            <a:r>
              <a:rPr lang="en-US" sz="1000">
                <a:solidFill>
                  <a:schemeClr val="lt1"/>
                </a:solidFill>
                <a:latin typeface="Courier"/>
                <a:ea typeface="Courier"/>
                <a:cs typeface="Courier"/>
                <a:sym typeface="Courier"/>
              </a:rPr>
              <a:t>H2 datasource </a:t>
            </a:r>
            <a:r>
              <a:rPr lang="en-US" sz="1000">
                <a:solidFill>
                  <a:schemeClr val="lt1"/>
                </a:solidFill>
                <a:latin typeface="Source Sans Pro"/>
                <a:ea typeface="Source Sans Pro"/>
                <a:cs typeface="Source Sans Pro"/>
                <a:sym typeface="Source Sans Pro"/>
              </a:rPr>
              <a:t>and </a:t>
            </a:r>
            <a:r>
              <a:rPr lang="en-US" sz="1000">
                <a:solidFill>
                  <a:schemeClr val="lt1"/>
                </a:solidFill>
                <a:latin typeface="Courier"/>
                <a:ea typeface="Courier"/>
                <a:cs typeface="Courier"/>
                <a:sym typeface="Courier"/>
              </a:rPr>
              <a:t>JdbcTemplate</a:t>
            </a:r>
          </a:p>
        </p:txBody>
      </p:sp>
      <p:sp>
        <p:nvSpPr>
          <p:cNvPr id="527" name="Shape 527"/>
          <p:cNvSpPr/>
          <p:nvPr/>
        </p:nvSpPr>
        <p:spPr>
          <a:xfrm>
            <a:off x="7284507" y="1540933"/>
            <a:ext cx="1196678" cy="516783"/>
          </a:xfrm>
          <a:prstGeom prst="wedgeRectCallout">
            <a:avLst>
              <a:gd name="adj1" fmla="val -48904"/>
              <a:gd name="adj2" fmla="val 144941"/>
            </a:avLst>
          </a:prstGeom>
          <a:solidFill>
            <a:srgbClr val="512F58"/>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a:solidFill>
                  <a:schemeClr val="lt1"/>
                </a:solidFill>
                <a:latin typeface="Source Sans Pro"/>
                <a:ea typeface="Source Sans Pro"/>
                <a:cs typeface="Source Sans Pro"/>
                <a:sym typeface="Source Sans Pro"/>
              </a:rPr>
              <a:t>You have </a:t>
            </a:r>
            <a:r>
              <a:rPr lang="en-US" sz="1000">
                <a:solidFill>
                  <a:schemeClr val="lt1"/>
                </a:solidFill>
                <a:latin typeface="Courier"/>
                <a:ea typeface="Courier"/>
                <a:cs typeface="Courier"/>
                <a:sym typeface="Courier"/>
              </a:rPr>
              <a:t>Thymeleaf</a:t>
            </a:r>
            <a:r>
              <a:rPr lang="en-US" sz="1000">
                <a:solidFill>
                  <a:schemeClr val="lt1"/>
                </a:solidFill>
                <a:latin typeface="Source Sans Pro"/>
                <a:ea typeface="Source Sans Pro"/>
                <a:cs typeface="Source Sans Pro"/>
                <a:sym typeface="Source Sans Pro"/>
              </a:rPr>
              <a:t> in the </a:t>
            </a:r>
            <a:r>
              <a:rPr lang="en-US" sz="1000">
                <a:solidFill>
                  <a:schemeClr val="lt1"/>
                </a:solidFill>
                <a:latin typeface="Courier"/>
                <a:ea typeface="Courier"/>
                <a:cs typeface="Courier"/>
                <a:sym typeface="Courier"/>
              </a:rPr>
              <a:t>classpath</a:t>
            </a:r>
          </a:p>
        </p:txBody>
      </p:sp>
      <p:sp>
        <p:nvSpPr>
          <p:cNvPr id="528" name="Shape 528"/>
          <p:cNvSpPr/>
          <p:nvPr/>
        </p:nvSpPr>
        <p:spPr>
          <a:xfrm>
            <a:off x="7717412" y="2662974"/>
            <a:ext cx="1313543" cy="1287356"/>
          </a:xfrm>
          <a:prstGeom prst="wedgeRectCallout">
            <a:avLst>
              <a:gd name="adj1" fmla="val -67292"/>
              <a:gd name="adj2" fmla="val 7037"/>
            </a:avLst>
          </a:prstGeom>
          <a:solidFill>
            <a:srgbClr val="512F58"/>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a:solidFill>
                  <a:schemeClr val="lt1"/>
                </a:solidFill>
                <a:latin typeface="Source Sans Pro"/>
                <a:ea typeface="Source Sans Pro"/>
                <a:cs typeface="Source Sans Pro"/>
                <a:sym typeface="Source Sans Pro"/>
              </a:rPr>
              <a:t>Let me auto-configure a </a:t>
            </a:r>
            <a:r>
              <a:rPr lang="en-US" sz="1000">
                <a:solidFill>
                  <a:schemeClr val="lt1"/>
                </a:solidFill>
                <a:latin typeface="Courier"/>
                <a:ea typeface="Courier"/>
                <a:cs typeface="Courier"/>
                <a:sym typeface="Courier"/>
              </a:rPr>
              <a:t>Thymeleaf template resolver, view resolver, </a:t>
            </a:r>
            <a:r>
              <a:rPr lang="en-US" sz="1000">
                <a:solidFill>
                  <a:schemeClr val="lt1"/>
                </a:solidFill>
                <a:latin typeface="Source Sans Pro"/>
                <a:ea typeface="Source Sans Pro"/>
                <a:cs typeface="Source Sans Pro"/>
                <a:sym typeface="Source Sans Pro"/>
              </a:rPr>
              <a:t>and</a:t>
            </a:r>
            <a:r>
              <a:rPr lang="en-US" sz="1000">
                <a:solidFill>
                  <a:schemeClr val="lt1"/>
                </a:solidFill>
                <a:latin typeface="Courier"/>
                <a:ea typeface="Courier"/>
                <a:cs typeface="Courier"/>
                <a:sym typeface="Courier"/>
              </a:rPr>
              <a:t> template engine</a:t>
            </a:r>
          </a:p>
        </p:txBody>
      </p:sp>
      <p:sp>
        <p:nvSpPr>
          <p:cNvPr id="529" name="Shape 529"/>
          <p:cNvSpPr/>
          <p:nvPr/>
        </p:nvSpPr>
        <p:spPr>
          <a:xfrm>
            <a:off x="407609" y="2225520"/>
            <a:ext cx="1061962" cy="437453"/>
          </a:xfrm>
          <a:prstGeom prst="rect">
            <a:avLst/>
          </a:prstGeom>
          <a:solidFill>
            <a:srgbClr val="512F58"/>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a:solidFill>
                  <a:schemeClr val="lt1"/>
                </a:solidFill>
                <a:latin typeface="Courier"/>
                <a:ea typeface="Courier"/>
                <a:cs typeface="Courier"/>
                <a:sym typeface="Courier"/>
              </a:rPr>
              <a:t>template resolver</a:t>
            </a:r>
          </a:p>
        </p:txBody>
      </p:sp>
      <p:sp>
        <p:nvSpPr>
          <p:cNvPr id="530" name="Shape 530"/>
          <p:cNvSpPr/>
          <p:nvPr/>
        </p:nvSpPr>
        <p:spPr>
          <a:xfrm>
            <a:off x="1853002" y="2225520"/>
            <a:ext cx="1061962" cy="437453"/>
          </a:xfrm>
          <a:prstGeom prst="rect">
            <a:avLst/>
          </a:prstGeom>
          <a:solidFill>
            <a:srgbClr val="512F58"/>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a:solidFill>
                  <a:schemeClr val="lt1"/>
                </a:solidFill>
                <a:latin typeface="Courier"/>
                <a:ea typeface="Courier"/>
                <a:cs typeface="Courier"/>
                <a:sym typeface="Courier"/>
              </a:rPr>
              <a:t>view resolver</a:t>
            </a:r>
          </a:p>
        </p:txBody>
      </p:sp>
      <p:sp>
        <p:nvSpPr>
          <p:cNvPr id="531" name="Shape 531"/>
          <p:cNvSpPr/>
          <p:nvPr/>
        </p:nvSpPr>
        <p:spPr>
          <a:xfrm>
            <a:off x="3289909" y="2233566"/>
            <a:ext cx="1061962" cy="437453"/>
          </a:xfrm>
          <a:prstGeom prst="rect">
            <a:avLst/>
          </a:prstGeom>
          <a:solidFill>
            <a:srgbClr val="512F58"/>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a:solidFill>
                  <a:schemeClr val="lt1"/>
                </a:solidFill>
                <a:latin typeface="Courier"/>
                <a:ea typeface="Courier"/>
                <a:cs typeface="Courier"/>
                <a:sym typeface="Courier"/>
              </a:rPr>
              <a:t>template engine</a:t>
            </a:r>
          </a:p>
        </p:txBody>
      </p:sp>
      <p:sp>
        <p:nvSpPr>
          <p:cNvPr id="532" name="Shape 532"/>
          <p:cNvSpPr/>
          <p:nvPr/>
        </p:nvSpPr>
        <p:spPr>
          <a:xfrm>
            <a:off x="1848167" y="1736885"/>
            <a:ext cx="1061962" cy="437453"/>
          </a:xfrm>
          <a:prstGeom prst="rect">
            <a:avLst/>
          </a:prstGeom>
          <a:solidFill>
            <a:srgbClr val="5B5B5B"/>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a:solidFill>
                  <a:schemeClr val="lt1"/>
                </a:solidFill>
                <a:latin typeface="Courier"/>
                <a:ea typeface="Courier"/>
                <a:cs typeface="Courier"/>
                <a:sym typeface="Courier"/>
              </a:rPr>
              <a:t>H2 datasource</a:t>
            </a:r>
          </a:p>
        </p:txBody>
      </p:sp>
      <p:sp>
        <p:nvSpPr>
          <p:cNvPr id="533" name="Shape 533"/>
          <p:cNvSpPr/>
          <p:nvPr/>
        </p:nvSpPr>
        <p:spPr>
          <a:xfrm>
            <a:off x="3289909" y="1739687"/>
            <a:ext cx="1061962" cy="437453"/>
          </a:xfrm>
          <a:prstGeom prst="rect">
            <a:avLst/>
          </a:prstGeom>
          <a:solidFill>
            <a:srgbClr val="5B5B5B"/>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a:solidFill>
                  <a:schemeClr val="lt1"/>
                </a:solidFill>
                <a:latin typeface="Courier"/>
                <a:ea typeface="Courier"/>
                <a:cs typeface="Courier"/>
                <a:sym typeface="Courier"/>
              </a:rPr>
              <a:t>Jdbc</a:t>
            </a:r>
          </a:p>
          <a:p>
            <a:pPr marL="0" marR="0" lvl="0" indent="0" algn="ctr" rtl="0">
              <a:spcBef>
                <a:spcPts val="0"/>
              </a:spcBef>
              <a:buSzPct val="25000"/>
              <a:buNone/>
            </a:pPr>
            <a:r>
              <a:rPr lang="en-US" sz="1000">
                <a:solidFill>
                  <a:schemeClr val="lt1"/>
                </a:solidFill>
                <a:latin typeface="Courier"/>
                <a:ea typeface="Courier"/>
                <a:cs typeface="Courier"/>
                <a:sym typeface="Courier"/>
              </a:rPr>
              <a:t>Template</a:t>
            </a:r>
          </a:p>
        </p:txBody>
      </p:sp>
      <p:sp>
        <p:nvSpPr>
          <p:cNvPr id="534" name="Shape 534"/>
          <p:cNvSpPr/>
          <p:nvPr/>
        </p:nvSpPr>
        <p:spPr>
          <a:xfrm>
            <a:off x="96762" y="894602"/>
            <a:ext cx="8934193" cy="369332"/>
          </a:xfrm>
          <a:prstGeom prst="rect">
            <a:avLst/>
          </a:prstGeom>
          <a:noFill/>
          <a:ln>
            <a:noFill/>
          </a:ln>
        </p:spPr>
        <p:txBody>
          <a:bodyPr wrap="square" lIns="91425" tIns="45700" rIns="91425" bIns="45700" anchor="ctr" anchorCtr="0">
            <a:noAutofit/>
          </a:bodyPr>
          <a:lstStyle/>
          <a:p>
            <a:pPr marL="0" marR="0" lvl="0" indent="0" algn="ctr" rtl="0">
              <a:spcBef>
                <a:spcPts val="0"/>
              </a:spcBef>
              <a:buSzPct val="25000"/>
              <a:buNone/>
            </a:pPr>
            <a:r>
              <a:rPr lang="en-US" sz="1800">
                <a:solidFill>
                  <a:schemeClr val="lt1"/>
                </a:solidFill>
                <a:latin typeface="Source Sans Pro"/>
                <a:ea typeface="Source Sans Pro"/>
                <a:cs typeface="Source Sans Pro"/>
                <a:sym typeface="Source Sans Pro"/>
              </a:rPr>
              <a:t>Automatically configures application based on the </a:t>
            </a:r>
            <a:r>
              <a:rPr lang="en-US" sz="1800">
                <a:solidFill>
                  <a:schemeClr val="lt1"/>
                </a:solidFill>
                <a:latin typeface="Courier"/>
                <a:ea typeface="Courier"/>
                <a:cs typeface="Courier"/>
                <a:sym typeface="Courier"/>
              </a:rPr>
              <a:t>classpath</a:t>
            </a:r>
          </a:p>
        </p:txBody>
      </p:sp>
      <p:grpSp>
        <p:nvGrpSpPr>
          <p:cNvPr id="535" name="Shape 535"/>
          <p:cNvGrpSpPr/>
          <p:nvPr/>
        </p:nvGrpSpPr>
        <p:grpSpPr>
          <a:xfrm>
            <a:off x="217715" y="3749528"/>
            <a:ext cx="4378476" cy="604755"/>
            <a:chOff x="217715" y="3749528"/>
            <a:chExt cx="4378476" cy="604755"/>
          </a:xfrm>
        </p:grpSpPr>
        <p:sp>
          <p:nvSpPr>
            <p:cNvPr id="536" name="Shape 536"/>
            <p:cNvSpPr/>
            <p:nvPr/>
          </p:nvSpPr>
          <p:spPr>
            <a:xfrm>
              <a:off x="217715" y="3749528"/>
              <a:ext cx="4378476" cy="604755"/>
            </a:xfrm>
            <a:prstGeom prst="rect">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buSzPct val="25000"/>
                <a:buNone/>
              </a:pPr>
              <a:r>
                <a:rPr lang="en-US" sz="1400">
                  <a:solidFill>
                    <a:schemeClr val="lt1"/>
                  </a:solidFill>
                  <a:latin typeface="Courier"/>
                  <a:ea typeface="Courier"/>
                  <a:cs typeface="Courier"/>
                  <a:sym typeface="Courier"/>
                </a:rPr>
                <a:t>classpath</a:t>
              </a:r>
            </a:p>
            <a:p>
              <a:pPr marL="0" marR="0" lvl="0" indent="0" algn="l" rtl="0">
                <a:spcBef>
                  <a:spcPts val="0"/>
                </a:spcBef>
                <a:buSzPct val="25000"/>
                <a:buNone/>
              </a:pPr>
              <a:r>
                <a:rPr lang="en-US" sz="1400">
                  <a:solidFill>
                    <a:schemeClr val="lt1"/>
                  </a:solidFill>
                  <a:latin typeface="Courier"/>
                  <a:ea typeface="Courier"/>
                  <a:cs typeface="Courier"/>
                  <a:sym typeface="Courier"/>
                </a:rPr>
                <a:t>jars</a:t>
              </a:r>
            </a:p>
          </p:txBody>
        </p:sp>
        <p:pic>
          <p:nvPicPr>
            <p:cNvPr id="537" name="Shape 537"/>
            <p:cNvPicPr preferRelativeResize="0"/>
            <p:nvPr/>
          </p:nvPicPr>
          <p:blipFill rotWithShape="1">
            <a:blip r:embed="rId4">
              <a:alphaModFix/>
            </a:blip>
            <a:srcRect/>
            <a:stretch/>
          </p:blipFill>
          <p:spPr>
            <a:xfrm>
              <a:off x="1628035" y="3801227"/>
              <a:ext cx="609600" cy="510126"/>
            </a:xfrm>
            <a:prstGeom prst="rect">
              <a:avLst/>
            </a:prstGeom>
            <a:noFill/>
            <a:ln>
              <a:noFill/>
            </a:ln>
          </p:spPr>
        </p:pic>
        <p:pic>
          <p:nvPicPr>
            <p:cNvPr id="538" name="Shape 538"/>
            <p:cNvPicPr preferRelativeResize="0"/>
            <p:nvPr/>
          </p:nvPicPr>
          <p:blipFill rotWithShape="1">
            <a:blip r:embed="rId5">
              <a:alphaModFix/>
            </a:blip>
            <a:srcRect/>
            <a:stretch/>
          </p:blipFill>
          <p:spPr>
            <a:xfrm>
              <a:off x="2520648" y="3801227"/>
              <a:ext cx="2027161" cy="485933"/>
            </a:xfrm>
            <a:prstGeom prst="rect">
              <a:avLst/>
            </a:prstGeom>
            <a:noFill/>
            <a:ln>
              <a:noFill/>
            </a:ln>
          </p:spPr>
        </p:pic>
      </p:gr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2"/>
                                        </p:tgtEl>
                                        <p:attrNameLst>
                                          <p:attrName>style.visibility</p:attrName>
                                        </p:attrNameLst>
                                      </p:cBhvr>
                                      <p:to>
                                        <p:strVal val="visible"/>
                                      </p:to>
                                    </p:set>
                                    <p:animEffect transition="in" filter="fade">
                                      <p:cBhvr>
                                        <p:cTn id="17" dur="500"/>
                                        <p:tgtEl>
                                          <p:spTgt spid="532"/>
                                        </p:tgtEl>
                                      </p:cBhvr>
                                    </p:animEffect>
                                  </p:childTnLst>
                                </p:cTn>
                              </p:par>
                              <p:par>
                                <p:cTn id="18" presetID="10" presetClass="entr" presetSubtype="0" fill="hold" nodeType="withEffect">
                                  <p:stCondLst>
                                    <p:cond delay="0"/>
                                  </p:stCondLst>
                                  <p:childTnLst>
                                    <p:set>
                                      <p:cBhvr>
                                        <p:cTn id="19" dur="1" fill="hold">
                                          <p:stCondLst>
                                            <p:cond delay="0"/>
                                          </p:stCondLst>
                                        </p:cTn>
                                        <p:tgtEl>
                                          <p:spTgt spid="533"/>
                                        </p:tgtEl>
                                        <p:attrNameLst>
                                          <p:attrName>style.visibility</p:attrName>
                                        </p:attrNameLst>
                                      </p:cBhvr>
                                      <p:to>
                                        <p:strVal val="visible"/>
                                      </p:to>
                                    </p:set>
                                    <p:animEffect transition="in" filter="fade">
                                      <p:cBhvr>
                                        <p:cTn id="20" dur="500"/>
                                        <p:tgtEl>
                                          <p:spTgt spid="53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29"/>
                                        </p:tgtEl>
                                        <p:attrNameLst>
                                          <p:attrName>style.visibility</p:attrName>
                                        </p:attrNameLst>
                                      </p:cBhvr>
                                      <p:to>
                                        <p:strVal val="visible"/>
                                      </p:to>
                                    </p:set>
                                    <p:animEffect transition="in" filter="fade">
                                      <p:cBhvr>
                                        <p:cTn id="33" dur="500"/>
                                        <p:tgtEl>
                                          <p:spTgt spid="529"/>
                                        </p:tgtEl>
                                      </p:cBhvr>
                                    </p:animEffect>
                                  </p:childTnLst>
                                </p:cTn>
                              </p:par>
                              <p:par>
                                <p:cTn id="34" presetID="10" presetClass="entr" presetSubtype="0" fill="hold" nodeType="withEffect">
                                  <p:stCondLst>
                                    <p:cond delay="0"/>
                                  </p:stCondLst>
                                  <p:childTnLst>
                                    <p:set>
                                      <p:cBhvr>
                                        <p:cTn id="35" dur="1" fill="hold">
                                          <p:stCondLst>
                                            <p:cond delay="0"/>
                                          </p:stCondLst>
                                        </p:cTn>
                                        <p:tgtEl>
                                          <p:spTgt spid="530"/>
                                        </p:tgtEl>
                                        <p:attrNameLst>
                                          <p:attrName>style.visibility</p:attrName>
                                        </p:attrNameLst>
                                      </p:cBhvr>
                                      <p:to>
                                        <p:strVal val="visible"/>
                                      </p:to>
                                    </p:set>
                                    <p:animEffect transition="in" filter="fade">
                                      <p:cBhvr>
                                        <p:cTn id="36" dur="500"/>
                                        <p:tgtEl>
                                          <p:spTgt spid="530"/>
                                        </p:tgtEl>
                                      </p:cBhvr>
                                    </p:animEffect>
                                  </p:childTnLst>
                                </p:cTn>
                              </p:par>
                              <p:par>
                                <p:cTn id="37" presetID="10" presetClass="entr" presetSubtype="0" fill="hold" nodeType="withEffect">
                                  <p:stCondLst>
                                    <p:cond delay="0"/>
                                  </p:stCondLst>
                                  <p:childTnLst>
                                    <p:set>
                                      <p:cBhvr>
                                        <p:cTn id="38" dur="1" fill="hold">
                                          <p:stCondLst>
                                            <p:cond delay="0"/>
                                          </p:stCondLst>
                                        </p:cTn>
                                        <p:tgtEl>
                                          <p:spTgt spid="531"/>
                                        </p:tgtEl>
                                        <p:attrNameLst>
                                          <p:attrName>style.visibility</p:attrName>
                                        </p:attrNameLst>
                                      </p:cBhvr>
                                      <p:to>
                                        <p:strVal val="visible"/>
                                      </p:to>
                                    </p:set>
                                    <p:animEffect transition="in" filter="fade">
                                      <p:cBhvr>
                                        <p:cTn id="39" dur="500"/>
                                        <p:tgtEl>
                                          <p:spTgt spid="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Explicitly exclude Auto-Configuration</a:t>
            </a:r>
          </a:p>
        </p:txBody>
      </p:sp>
      <p:pic>
        <p:nvPicPr>
          <p:cNvPr id="544" name="Shape 544"/>
          <p:cNvPicPr preferRelativeResize="0"/>
          <p:nvPr/>
        </p:nvPicPr>
        <p:blipFill rotWithShape="1">
          <a:blip r:embed="rId3">
            <a:alphaModFix/>
          </a:blip>
          <a:srcRect/>
          <a:stretch/>
        </p:blipFill>
        <p:spPr>
          <a:xfrm>
            <a:off x="6444442" y="2711418"/>
            <a:ext cx="1045680" cy="1045678"/>
          </a:xfrm>
          <a:prstGeom prst="rect">
            <a:avLst/>
          </a:prstGeom>
          <a:noFill/>
          <a:ln>
            <a:noFill/>
          </a:ln>
        </p:spPr>
      </p:pic>
      <p:sp>
        <p:nvSpPr>
          <p:cNvPr id="545" name="Shape 545"/>
          <p:cNvSpPr/>
          <p:nvPr/>
        </p:nvSpPr>
        <p:spPr>
          <a:xfrm>
            <a:off x="96762" y="1536094"/>
            <a:ext cx="4620381" cy="2978172"/>
          </a:xfrm>
          <a:prstGeom prst="rect">
            <a:avLst/>
          </a:prstGeom>
          <a:solidFill>
            <a:srgbClr val="7A7A7A"/>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546" name="Shape 546"/>
          <p:cNvSpPr/>
          <p:nvPr/>
        </p:nvSpPr>
        <p:spPr>
          <a:xfrm>
            <a:off x="217714" y="1672681"/>
            <a:ext cx="4378475" cy="1060840"/>
          </a:xfrm>
          <a:prstGeom prst="rect">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SzPct val="25000"/>
              <a:buNone/>
            </a:pPr>
            <a:r>
              <a:rPr lang="en-US" sz="1200">
                <a:solidFill>
                  <a:schemeClr val="lt1"/>
                </a:solidFill>
                <a:latin typeface="Source Sans Pro"/>
                <a:ea typeface="Source Sans Pro"/>
                <a:cs typeface="Source Sans Pro"/>
                <a:sym typeface="Source Sans Pro"/>
              </a:rPr>
              <a:t>Application Context</a:t>
            </a:r>
          </a:p>
        </p:txBody>
      </p:sp>
      <p:sp>
        <p:nvSpPr>
          <p:cNvPr id="547" name="Shape 547"/>
          <p:cNvSpPr/>
          <p:nvPr/>
        </p:nvSpPr>
        <p:spPr>
          <a:xfrm>
            <a:off x="217714" y="2895607"/>
            <a:ext cx="4378476" cy="696686"/>
          </a:xfrm>
          <a:prstGeom prst="rect">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t" anchorCtr="0">
            <a:noAutofit/>
          </a:bodyPr>
          <a:lstStyle/>
          <a:p>
            <a:pPr marL="0" marR="0" lvl="0" indent="0" algn="l" rtl="0">
              <a:spcBef>
                <a:spcPts val="0"/>
              </a:spcBef>
              <a:buSzPct val="25000"/>
              <a:buNone/>
            </a:pPr>
            <a:r>
              <a:rPr lang="en-US" sz="1200">
                <a:solidFill>
                  <a:schemeClr val="lt1"/>
                </a:solidFill>
                <a:latin typeface="Source Sans Pro"/>
                <a:ea typeface="Source Sans Pro"/>
                <a:cs typeface="Source Sans Pro"/>
                <a:sym typeface="Source Sans Pro"/>
              </a:rPr>
              <a:t>Application Code</a:t>
            </a:r>
          </a:p>
          <a:p>
            <a:pPr marL="0" marR="0" lvl="0" indent="0" algn="l" rtl="0">
              <a:spcBef>
                <a:spcPts val="0"/>
              </a:spcBef>
              <a:buSzPct val="25000"/>
              <a:buNone/>
            </a:pPr>
            <a:r>
              <a:rPr lang="en-US" sz="1200" i="1">
                <a:solidFill>
                  <a:schemeClr val="lt1"/>
                </a:solidFill>
                <a:latin typeface="Courier"/>
                <a:ea typeface="Courier"/>
                <a:cs typeface="Courier"/>
                <a:sym typeface="Courier"/>
              </a:rPr>
              <a:t>@EnableAutoConfiguration(exclude=</a:t>
            </a:r>
          </a:p>
          <a:p>
            <a:pPr marL="0" marR="0" lvl="0" indent="0" algn="l" rtl="0">
              <a:spcBef>
                <a:spcPts val="0"/>
              </a:spcBef>
              <a:buSzPct val="25000"/>
              <a:buNone/>
            </a:pPr>
            <a:r>
              <a:rPr lang="en-US" sz="1200" i="1">
                <a:solidFill>
                  <a:schemeClr val="lt1"/>
                </a:solidFill>
                <a:latin typeface="Courier"/>
                <a:ea typeface="Courier"/>
                <a:cs typeface="Courier"/>
                <a:sym typeface="Courier"/>
              </a:rPr>
              <a:t>{DataSourceAutoConfiguration.class})</a:t>
            </a:r>
          </a:p>
        </p:txBody>
      </p:sp>
      <p:sp>
        <p:nvSpPr>
          <p:cNvPr id="548" name="Shape 548"/>
          <p:cNvSpPr/>
          <p:nvPr/>
        </p:nvSpPr>
        <p:spPr>
          <a:xfrm>
            <a:off x="5565403" y="1536094"/>
            <a:ext cx="1196678" cy="504688"/>
          </a:xfrm>
          <a:prstGeom prst="wedgeRectCallout">
            <a:avLst>
              <a:gd name="adj1" fmla="val 43853"/>
              <a:gd name="adj2" fmla="val 145831"/>
            </a:avLst>
          </a:prstGeom>
          <a:solidFill>
            <a:srgbClr val="5B5B5B"/>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a:solidFill>
                  <a:schemeClr val="lt1"/>
                </a:solidFill>
                <a:latin typeface="Source Sans Pro"/>
                <a:ea typeface="Source Sans Pro"/>
                <a:cs typeface="Source Sans Pro"/>
                <a:sym typeface="Source Sans Pro"/>
              </a:rPr>
              <a:t>You have </a:t>
            </a:r>
            <a:r>
              <a:rPr lang="en-US" sz="1000">
                <a:solidFill>
                  <a:schemeClr val="lt1"/>
                </a:solidFill>
                <a:latin typeface="Courier"/>
                <a:ea typeface="Courier"/>
                <a:cs typeface="Courier"/>
                <a:sym typeface="Courier"/>
              </a:rPr>
              <a:t>H2</a:t>
            </a:r>
            <a:r>
              <a:rPr lang="en-US" sz="1000">
                <a:solidFill>
                  <a:schemeClr val="lt1"/>
                </a:solidFill>
                <a:latin typeface="Source Sans Pro"/>
                <a:ea typeface="Source Sans Pro"/>
                <a:cs typeface="Source Sans Pro"/>
                <a:sym typeface="Source Sans Pro"/>
              </a:rPr>
              <a:t> in your </a:t>
            </a:r>
            <a:r>
              <a:rPr lang="en-US" sz="1000">
                <a:solidFill>
                  <a:schemeClr val="lt1"/>
                </a:solidFill>
                <a:latin typeface="Courier"/>
                <a:ea typeface="Courier"/>
                <a:cs typeface="Courier"/>
                <a:sym typeface="Courier"/>
              </a:rPr>
              <a:t>classpath</a:t>
            </a:r>
          </a:p>
        </p:txBody>
      </p:sp>
      <p:sp>
        <p:nvSpPr>
          <p:cNvPr id="549" name="Shape 549"/>
          <p:cNvSpPr/>
          <p:nvPr/>
        </p:nvSpPr>
        <p:spPr>
          <a:xfrm>
            <a:off x="4838107" y="2225521"/>
            <a:ext cx="1313543" cy="895050"/>
          </a:xfrm>
          <a:prstGeom prst="wedgeRectCallout">
            <a:avLst>
              <a:gd name="adj1" fmla="val 77276"/>
              <a:gd name="adj2" fmla="val 42758"/>
            </a:avLst>
          </a:prstGeom>
          <a:solidFill>
            <a:srgbClr val="5B5B5B"/>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a:solidFill>
                  <a:schemeClr val="lt1"/>
                </a:solidFill>
                <a:latin typeface="Source Sans Pro"/>
                <a:ea typeface="Source Sans Pro"/>
                <a:cs typeface="Source Sans Pro"/>
                <a:sym typeface="Source Sans Pro"/>
              </a:rPr>
              <a:t>You want to explicitly exclude auto-configuration of the </a:t>
            </a:r>
            <a:r>
              <a:rPr lang="en-US" sz="1000">
                <a:solidFill>
                  <a:schemeClr val="lt1"/>
                </a:solidFill>
                <a:latin typeface="Courier"/>
                <a:ea typeface="Courier"/>
                <a:cs typeface="Courier"/>
                <a:sym typeface="Courier"/>
              </a:rPr>
              <a:t>DataSoure</a:t>
            </a:r>
          </a:p>
        </p:txBody>
      </p:sp>
      <p:sp>
        <p:nvSpPr>
          <p:cNvPr id="550" name="Shape 550"/>
          <p:cNvSpPr/>
          <p:nvPr/>
        </p:nvSpPr>
        <p:spPr>
          <a:xfrm>
            <a:off x="4838107" y="3234257"/>
            <a:ext cx="1313543" cy="716072"/>
          </a:xfrm>
          <a:prstGeom prst="wedgeRectCallout">
            <a:avLst>
              <a:gd name="adj1" fmla="val 71751"/>
              <a:gd name="adj2" fmla="val -33361"/>
            </a:avLst>
          </a:prstGeom>
          <a:solidFill>
            <a:srgbClr val="5B5B5B"/>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a:solidFill>
                  <a:schemeClr val="lt1"/>
                </a:solidFill>
                <a:latin typeface="Source Sans Pro"/>
                <a:ea typeface="Source Sans Pro"/>
                <a:cs typeface="Source Sans Pro"/>
                <a:sym typeface="Source Sans Pro"/>
              </a:rPr>
              <a:t>I’ll step aside.</a:t>
            </a:r>
          </a:p>
        </p:txBody>
      </p:sp>
      <p:sp>
        <p:nvSpPr>
          <p:cNvPr id="551" name="Shape 551"/>
          <p:cNvSpPr/>
          <p:nvPr/>
        </p:nvSpPr>
        <p:spPr>
          <a:xfrm>
            <a:off x="7284507" y="1540933"/>
            <a:ext cx="1196678" cy="516783"/>
          </a:xfrm>
          <a:prstGeom prst="wedgeRectCallout">
            <a:avLst>
              <a:gd name="adj1" fmla="val -48904"/>
              <a:gd name="adj2" fmla="val 144941"/>
            </a:avLst>
          </a:prstGeom>
          <a:solidFill>
            <a:srgbClr val="512F58"/>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a:solidFill>
                  <a:schemeClr val="lt1"/>
                </a:solidFill>
                <a:latin typeface="Source Sans Pro"/>
                <a:ea typeface="Source Sans Pro"/>
                <a:cs typeface="Source Sans Pro"/>
                <a:sym typeface="Source Sans Pro"/>
              </a:rPr>
              <a:t>You have </a:t>
            </a:r>
            <a:r>
              <a:rPr lang="en-US" sz="1000">
                <a:solidFill>
                  <a:schemeClr val="lt1"/>
                </a:solidFill>
                <a:latin typeface="Courier"/>
                <a:ea typeface="Courier"/>
                <a:cs typeface="Courier"/>
                <a:sym typeface="Courier"/>
              </a:rPr>
              <a:t>Thymeleaf</a:t>
            </a:r>
            <a:r>
              <a:rPr lang="en-US" sz="1000">
                <a:solidFill>
                  <a:schemeClr val="lt1"/>
                </a:solidFill>
                <a:latin typeface="Source Sans Pro"/>
                <a:ea typeface="Source Sans Pro"/>
                <a:cs typeface="Source Sans Pro"/>
                <a:sym typeface="Source Sans Pro"/>
              </a:rPr>
              <a:t> in your </a:t>
            </a:r>
            <a:r>
              <a:rPr lang="en-US" sz="1000">
                <a:solidFill>
                  <a:schemeClr val="lt1"/>
                </a:solidFill>
                <a:latin typeface="Courier"/>
                <a:ea typeface="Courier"/>
                <a:cs typeface="Courier"/>
                <a:sym typeface="Courier"/>
              </a:rPr>
              <a:t>classpath</a:t>
            </a:r>
          </a:p>
        </p:txBody>
      </p:sp>
      <p:sp>
        <p:nvSpPr>
          <p:cNvPr id="552" name="Shape 552"/>
          <p:cNvSpPr/>
          <p:nvPr/>
        </p:nvSpPr>
        <p:spPr>
          <a:xfrm>
            <a:off x="7717412" y="2662974"/>
            <a:ext cx="1313543" cy="1287356"/>
          </a:xfrm>
          <a:prstGeom prst="wedgeRectCallout">
            <a:avLst>
              <a:gd name="adj1" fmla="val -67292"/>
              <a:gd name="adj2" fmla="val 7037"/>
            </a:avLst>
          </a:prstGeom>
          <a:solidFill>
            <a:srgbClr val="512F58"/>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a:solidFill>
                  <a:schemeClr val="lt1"/>
                </a:solidFill>
                <a:latin typeface="Source Sans Pro"/>
                <a:ea typeface="Source Sans Pro"/>
                <a:cs typeface="Source Sans Pro"/>
                <a:sym typeface="Source Sans Pro"/>
              </a:rPr>
              <a:t>Let me auto-configure a </a:t>
            </a:r>
            <a:r>
              <a:rPr lang="en-US" sz="1000">
                <a:solidFill>
                  <a:schemeClr val="lt1"/>
                </a:solidFill>
                <a:latin typeface="Courier"/>
                <a:ea typeface="Courier"/>
                <a:cs typeface="Courier"/>
                <a:sym typeface="Courier"/>
              </a:rPr>
              <a:t>Thymeleaf template resolver, view resolver, </a:t>
            </a:r>
            <a:r>
              <a:rPr lang="en-US" sz="1000">
                <a:solidFill>
                  <a:schemeClr val="lt1"/>
                </a:solidFill>
                <a:latin typeface="Source Sans Pro"/>
                <a:ea typeface="Source Sans Pro"/>
                <a:cs typeface="Source Sans Pro"/>
                <a:sym typeface="Source Sans Pro"/>
              </a:rPr>
              <a:t>and</a:t>
            </a:r>
            <a:r>
              <a:rPr lang="en-US" sz="1000">
                <a:solidFill>
                  <a:schemeClr val="lt1"/>
                </a:solidFill>
                <a:latin typeface="Courier"/>
                <a:ea typeface="Courier"/>
                <a:cs typeface="Courier"/>
                <a:sym typeface="Courier"/>
              </a:rPr>
              <a:t> template engine</a:t>
            </a:r>
          </a:p>
        </p:txBody>
      </p:sp>
      <p:sp>
        <p:nvSpPr>
          <p:cNvPr id="553" name="Shape 553"/>
          <p:cNvSpPr/>
          <p:nvPr/>
        </p:nvSpPr>
        <p:spPr>
          <a:xfrm>
            <a:off x="407609" y="2225520"/>
            <a:ext cx="1061962" cy="437453"/>
          </a:xfrm>
          <a:prstGeom prst="rect">
            <a:avLst/>
          </a:prstGeom>
          <a:solidFill>
            <a:srgbClr val="512F58"/>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a:solidFill>
                  <a:schemeClr val="lt1"/>
                </a:solidFill>
                <a:latin typeface="Courier"/>
                <a:ea typeface="Courier"/>
                <a:cs typeface="Courier"/>
                <a:sym typeface="Courier"/>
              </a:rPr>
              <a:t>template resolver</a:t>
            </a:r>
          </a:p>
        </p:txBody>
      </p:sp>
      <p:sp>
        <p:nvSpPr>
          <p:cNvPr id="554" name="Shape 554"/>
          <p:cNvSpPr/>
          <p:nvPr/>
        </p:nvSpPr>
        <p:spPr>
          <a:xfrm>
            <a:off x="1853002" y="2225520"/>
            <a:ext cx="1061962" cy="437453"/>
          </a:xfrm>
          <a:prstGeom prst="rect">
            <a:avLst/>
          </a:prstGeom>
          <a:solidFill>
            <a:srgbClr val="512F58"/>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a:solidFill>
                  <a:schemeClr val="lt1"/>
                </a:solidFill>
                <a:latin typeface="Courier"/>
                <a:ea typeface="Courier"/>
                <a:cs typeface="Courier"/>
                <a:sym typeface="Courier"/>
              </a:rPr>
              <a:t>view resolver</a:t>
            </a:r>
          </a:p>
        </p:txBody>
      </p:sp>
      <p:sp>
        <p:nvSpPr>
          <p:cNvPr id="555" name="Shape 555"/>
          <p:cNvSpPr/>
          <p:nvPr/>
        </p:nvSpPr>
        <p:spPr>
          <a:xfrm>
            <a:off x="3289909" y="2233566"/>
            <a:ext cx="1061962" cy="437453"/>
          </a:xfrm>
          <a:prstGeom prst="rect">
            <a:avLst/>
          </a:prstGeom>
          <a:solidFill>
            <a:srgbClr val="512F58"/>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000">
                <a:solidFill>
                  <a:schemeClr val="lt1"/>
                </a:solidFill>
                <a:latin typeface="Courier"/>
                <a:ea typeface="Courier"/>
                <a:cs typeface="Courier"/>
                <a:sym typeface="Courier"/>
              </a:rPr>
              <a:t>template engine</a:t>
            </a:r>
          </a:p>
        </p:txBody>
      </p:sp>
      <p:grpSp>
        <p:nvGrpSpPr>
          <p:cNvPr id="556" name="Shape 556"/>
          <p:cNvGrpSpPr/>
          <p:nvPr/>
        </p:nvGrpSpPr>
        <p:grpSpPr>
          <a:xfrm>
            <a:off x="217714" y="3749525"/>
            <a:ext cx="4378476" cy="604755"/>
            <a:chOff x="217715" y="3749528"/>
            <a:chExt cx="4378476" cy="604755"/>
          </a:xfrm>
        </p:grpSpPr>
        <p:sp>
          <p:nvSpPr>
            <p:cNvPr id="557" name="Shape 557"/>
            <p:cNvSpPr/>
            <p:nvPr/>
          </p:nvSpPr>
          <p:spPr>
            <a:xfrm>
              <a:off x="217715" y="3749528"/>
              <a:ext cx="4378476" cy="604755"/>
            </a:xfrm>
            <a:prstGeom prst="rect">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l" rtl="0">
                <a:spcBef>
                  <a:spcPts val="0"/>
                </a:spcBef>
                <a:buSzPct val="25000"/>
                <a:buNone/>
              </a:pPr>
              <a:r>
                <a:rPr lang="en-US" sz="1400">
                  <a:solidFill>
                    <a:schemeClr val="lt1"/>
                  </a:solidFill>
                  <a:latin typeface="Courier"/>
                  <a:ea typeface="Courier"/>
                  <a:cs typeface="Courier"/>
                  <a:sym typeface="Courier"/>
                </a:rPr>
                <a:t>classpath</a:t>
              </a:r>
            </a:p>
          </p:txBody>
        </p:sp>
        <p:pic>
          <p:nvPicPr>
            <p:cNvPr id="558" name="Shape 558"/>
            <p:cNvPicPr preferRelativeResize="0"/>
            <p:nvPr/>
          </p:nvPicPr>
          <p:blipFill rotWithShape="1">
            <a:blip r:embed="rId4">
              <a:alphaModFix/>
            </a:blip>
            <a:srcRect/>
            <a:stretch/>
          </p:blipFill>
          <p:spPr>
            <a:xfrm>
              <a:off x="1628035" y="3801227"/>
              <a:ext cx="609600" cy="510126"/>
            </a:xfrm>
            <a:prstGeom prst="rect">
              <a:avLst/>
            </a:prstGeom>
            <a:noFill/>
            <a:ln>
              <a:noFill/>
            </a:ln>
          </p:spPr>
        </p:pic>
        <p:pic>
          <p:nvPicPr>
            <p:cNvPr id="559" name="Shape 559"/>
            <p:cNvPicPr preferRelativeResize="0"/>
            <p:nvPr/>
          </p:nvPicPr>
          <p:blipFill rotWithShape="1">
            <a:blip r:embed="rId5">
              <a:alphaModFix/>
            </a:blip>
            <a:srcRect/>
            <a:stretch/>
          </p:blipFill>
          <p:spPr>
            <a:xfrm>
              <a:off x="2520648" y="3801227"/>
              <a:ext cx="2027161" cy="485933"/>
            </a:xfrm>
            <a:prstGeom prst="rect">
              <a:avLst/>
            </a:prstGeom>
            <a:noFill/>
            <a:ln>
              <a:noFill/>
            </a:ln>
          </p:spPr>
        </p:pic>
      </p:gr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53"/>
                                        </p:tgtEl>
                                        <p:attrNameLst>
                                          <p:attrName>style.visibility</p:attrName>
                                        </p:attrNameLst>
                                      </p:cBhvr>
                                      <p:to>
                                        <p:strVal val="visible"/>
                                      </p:to>
                                    </p:set>
                                    <p:animEffect transition="in" filter="fade">
                                      <p:cBhvr>
                                        <p:cTn id="25" dur="500"/>
                                        <p:tgtEl>
                                          <p:spTgt spid="553"/>
                                        </p:tgtEl>
                                      </p:cBhvr>
                                    </p:animEffect>
                                  </p:childTnLst>
                                </p:cTn>
                              </p:par>
                              <p:par>
                                <p:cTn id="26" presetID="10" presetClass="entr" presetSubtype="0" fill="hold" nodeType="withEffect">
                                  <p:stCondLst>
                                    <p:cond delay="0"/>
                                  </p:stCondLst>
                                  <p:childTnLst>
                                    <p:set>
                                      <p:cBhvr>
                                        <p:cTn id="27" dur="1" fill="hold">
                                          <p:stCondLst>
                                            <p:cond delay="0"/>
                                          </p:stCondLst>
                                        </p:cTn>
                                        <p:tgtEl>
                                          <p:spTgt spid="554"/>
                                        </p:tgtEl>
                                        <p:attrNameLst>
                                          <p:attrName>style.visibility</p:attrName>
                                        </p:attrNameLst>
                                      </p:cBhvr>
                                      <p:to>
                                        <p:strVal val="visible"/>
                                      </p:to>
                                    </p:set>
                                    <p:animEffect transition="in" filter="fade">
                                      <p:cBhvr>
                                        <p:cTn id="28" dur="500"/>
                                        <p:tgtEl>
                                          <p:spTgt spid="554"/>
                                        </p:tgtEl>
                                      </p:cBhvr>
                                    </p:animEffect>
                                  </p:childTnLst>
                                </p:cTn>
                              </p:par>
                              <p:par>
                                <p:cTn id="29" presetID="10" presetClass="entr" presetSubtype="0" fill="hold" nodeType="withEffect">
                                  <p:stCondLst>
                                    <p:cond delay="0"/>
                                  </p:stCondLst>
                                  <p:childTnLst>
                                    <p:set>
                                      <p:cBhvr>
                                        <p:cTn id="30" dur="1" fill="hold">
                                          <p:stCondLst>
                                            <p:cond delay="0"/>
                                          </p:stCondLst>
                                        </p:cTn>
                                        <p:tgtEl>
                                          <p:spTgt spid="555"/>
                                        </p:tgtEl>
                                        <p:attrNameLst>
                                          <p:attrName>style.visibility</p:attrName>
                                        </p:attrNameLst>
                                      </p:cBhvr>
                                      <p:to>
                                        <p:strVal val="visible"/>
                                      </p:to>
                                    </p:set>
                                    <p:animEffect transition="in" filter="fade">
                                      <p:cBhvr>
                                        <p:cTn id="31" dur="500"/>
                                        <p:tgtEl>
                                          <p:spTgt spid="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Fine Tuning Auto-Configuration</a:t>
            </a:r>
          </a:p>
        </p:txBody>
      </p:sp>
      <p:sp>
        <p:nvSpPr>
          <p:cNvPr id="565" name="Shape 565"/>
          <p:cNvSpPr txBox="1">
            <a:spLocks noGrp="1"/>
          </p:cNvSpPr>
          <p:nvPr>
            <p:ph type="body" idx="1"/>
          </p:nvPr>
        </p:nvSpPr>
        <p:spPr>
          <a:xfrm>
            <a:off x="457200" y="1108074"/>
            <a:ext cx="8229600" cy="3082925"/>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Clr>
                <a:schemeClr val="lt1"/>
              </a:buClr>
              <a:buSzPct val="25000"/>
              <a:buFont typeface="Arial"/>
              <a:buNone/>
            </a:pPr>
            <a:endParaRPr sz="2500" b="0" i="0" u="none" strike="noStrike" cap="none">
              <a:solidFill>
                <a:schemeClr val="lt1"/>
              </a:solidFill>
              <a:latin typeface="Arial"/>
              <a:ea typeface="Arial"/>
              <a:cs typeface="Arial"/>
              <a:sym typeface="Arial"/>
            </a:endParaRPr>
          </a:p>
          <a:p>
            <a:pPr marL="0" marR="0" lvl="0" indent="0" algn="l" rtl="0">
              <a:spcBef>
                <a:spcPts val="500"/>
              </a:spcBef>
              <a:buClr>
                <a:schemeClr val="lt1"/>
              </a:buClr>
              <a:buSzPct val="25000"/>
              <a:buFont typeface="Arial"/>
              <a:buNone/>
            </a:pPr>
            <a:endParaRPr sz="2500" b="0" i="0" u="none" strike="noStrike" cap="none">
              <a:solidFill>
                <a:schemeClr val="lt1"/>
              </a:solidFill>
              <a:latin typeface="Arial"/>
              <a:ea typeface="Arial"/>
              <a:cs typeface="Arial"/>
              <a:sym typeface="Arial"/>
            </a:endParaRPr>
          </a:p>
        </p:txBody>
      </p:sp>
      <p:sp>
        <p:nvSpPr>
          <p:cNvPr id="566" name="Shape 566"/>
          <p:cNvSpPr txBox="1"/>
          <p:nvPr/>
        </p:nvSpPr>
        <p:spPr>
          <a:xfrm>
            <a:off x="457199" y="1471284"/>
            <a:ext cx="4663441" cy="2308324"/>
          </a:xfrm>
          <a:prstGeom prst="rect">
            <a:avLst/>
          </a:prstGeom>
          <a:noFill/>
          <a:ln>
            <a:noFill/>
          </a:ln>
        </p:spPr>
        <p:txBody>
          <a:bodyPr wrap="square" lIns="91425" tIns="45700" rIns="91425" bIns="45700" anchor="ctr" anchorCtr="0">
            <a:noAutofit/>
          </a:bodyPr>
          <a:lstStyle/>
          <a:p>
            <a:pPr marL="0" marR="0" lvl="0" indent="0" algn="l" rtl="0">
              <a:spcBef>
                <a:spcPts val="0"/>
              </a:spcBef>
              <a:buSzPct val="25000"/>
              <a:buNone/>
            </a:pPr>
            <a:r>
              <a:rPr lang="en-US" sz="2600">
                <a:solidFill>
                  <a:schemeClr val="lt1"/>
                </a:solidFill>
                <a:latin typeface="Arial"/>
                <a:ea typeface="Arial"/>
                <a:cs typeface="Arial"/>
                <a:sym typeface="Arial"/>
              </a:rPr>
              <a:t>Over 300 properties to tweak beans in a Boot application via</a:t>
            </a:r>
          </a:p>
          <a:p>
            <a:pPr marL="0" marR="0" lvl="0" indent="0" algn="l" rtl="0">
              <a:spcBef>
                <a:spcPts val="0"/>
              </a:spcBef>
              <a:buNone/>
            </a:pPr>
            <a:endParaRPr sz="2600">
              <a:solidFill>
                <a:schemeClr val="lt1"/>
              </a:solidFill>
              <a:latin typeface="Arial"/>
              <a:ea typeface="Arial"/>
              <a:cs typeface="Arial"/>
              <a:sym typeface="Arial"/>
            </a:endParaRPr>
          </a:p>
          <a:p>
            <a:pPr marL="742950" marR="0" lvl="1" indent="-285750" algn="l" rtl="0">
              <a:spcBef>
                <a:spcPts val="0"/>
              </a:spcBef>
              <a:buClr>
                <a:schemeClr val="lt1"/>
              </a:buClr>
              <a:buSzPct val="100000"/>
              <a:buFont typeface="Arial"/>
              <a:buChar char="•"/>
            </a:pPr>
            <a:r>
              <a:rPr lang="en-US" sz="2200" b="0" i="0" u="none" strike="noStrike" cap="none">
                <a:solidFill>
                  <a:schemeClr val="lt1"/>
                </a:solidFill>
                <a:latin typeface="Arial"/>
                <a:ea typeface="Arial"/>
                <a:cs typeface="Arial"/>
                <a:sym typeface="Arial"/>
              </a:rPr>
              <a:t>Command line arguments</a:t>
            </a:r>
          </a:p>
          <a:p>
            <a:pPr marL="742950" marR="0" lvl="1" indent="-285750" algn="l" rtl="0">
              <a:spcBef>
                <a:spcPts val="0"/>
              </a:spcBef>
              <a:buClr>
                <a:schemeClr val="lt1"/>
              </a:buClr>
              <a:buSzPct val="100000"/>
              <a:buFont typeface="Arial"/>
              <a:buChar char="•"/>
            </a:pPr>
            <a:r>
              <a:rPr lang="en-US" sz="2200" b="0" i="0" u="none" strike="noStrike" cap="none">
                <a:solidFill>
                  <a:schemeClr val="lt1"/>
                </a:solidFill>
                <a:latin typeface="Arial"/>
                <a:ea typeface="Arial"/>
                <a:cs typeface="Arial"/>
                <a:sym typeface="Arial"/>
              </a:rPr>
              <a:t>Environment variables</a:t>
            </a:r>
          </a:p>
          <a:p>
            <a:pPr marL="742950" marR="0" lvl="1" indent="-285750" algn="l" rtl="0">
              <a:spcBef>
                <a:spcPts val="0"/>
              </a:spcBef>
              <a:buClr>
                <a:schemeClr val="lt1"/>
              </a:buClr>
              <a:buSzPct val="100000"/>
              <a:buFont typeface="Arial"/>
              <a:buChar char="•"/>
            </a:pPr>
            <a:r>
              <a:rPr lang="en-US" sz="2200" b="0" i="0" u="none" strike="noStrike" cap="none">
                <a:solidFill>
                  <a:schemeClr val="lt1"/>
                </a:solidFill>
                <a:latin typeface="Courier"/>
                <a:ea typeface="Courier"/>
                <a:cs typeface="Courier"/>
                <a:sym typeface="Courier"/>
              </a:rPr>
              <a:t>.properties / .yml </a:t>
            </a:r>
            <a:r>
              <a:rPr lang="en-US" sz="2200" b="0" i="0" u="none" strike="noStrike" cap="none">
                <a:solidFill>
                  <a:schemeClr val="lt1"/>
                </a:solidFill>
                <a:latin typeface="Arial"/>
                <a:ea typeface="Arial"/>
                <a:cs typeface="Arial"/>
                <a:sym typeface="Arial"/>
              </a:rPr>
              <a:t>file </a:t>
            </a:r>
          </a:p>
        </p:txBody>
      </p:sp>
      <p:pic>
        <p:nvPicPr>
          <p:cNvPr id="567" name="Shape 567" descr="Screen Shot 2016-01-11 at 6.37.24 PM.png"/>
          <p:cNvPicPr preferRelativeResize="0"/>
          <p:nvPr/>
        </p:nvPicPr>
        <p:blipFill rotWithShape="1">
          <a:blip r:embed="rId3">
            <a:alphaModFix/>
          </a:blip>
          <a:srcRect/>
          <a:stretch/>
        </p:blipFill>
        <p:spPr>
          <a:xfrm>
            <a:off x="5692824" y="988083"/>
            <a:ext cx="2993976" cy="3525450"/>
          </a:xfrm>
          <a:prstGeom prst="rect">
            <a:avLst/>
          </a:prstGeom>
          <a:noFill/>
          <a:ln>
            <a:noFill/>
          </a:ln>
        </p:spPr>
      </p:pic>
    </p:spTree>
  </p:cSld>
  <p:clrMapOvr>
    <a:masterClrMapping/>
  </p:clrMapOvr>
  <p:transition xmlns:p14="http://schemas.microsoft.com/office/powerpoint/2010/mai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Shape 572"/>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endParaRPr sz="3200" b="0" i="0" u="none" strike="noStrike" cap="none">
              <a:solidFill>
                <a:schemeClr val="lt1"/>
              </a:solidFill>
              <a:latin typeface="Arial"/>
              <a:ea typeface="Arial"/>
              <a:cs typeface="Arial"/>
              <a:sym typeface="Arial"/>
            </a:endParaRPr>
          </a:p>
        </p:txBody>
      </p:sp>
      <p:sp>
        <p:nvSpPr>
          <p:cNvPr id="573" name="Shape 573"/>
          <p:cNvSpPr txBox="1">
            <a:spLocks noGrp="1"/>
          </p:cNvSpPr>
          <p:nvPr>
            <p:ph type="body" idx="1"/>
          </p:nvPr>
        </p:nvSpPr>
        <p:spPr>
          <a:xfrm>
            <a:off x="457200" y="1108074"/>
            <a:ext cx="8229600" cy="3082925"/>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Clr>
                <a:schemeClr val="lt1"/>
              </a:buClr>
              <a:buSzPct val="25000"/>
              <a:buFont typeface="Arial"/>
              <a:buNone/>
            </a:pPr>
            <a:r>
              <a:rPr lang="en-US" sz="4800" b="0" i="0" u="none" strike="noStrike" cap="none">
                <a:solidFill>
                  <a:schemeClr val="lt1"/>
                </a:solidFill>
                <a:latin typeface="Arial"/>
                <a:ea typeface="Arial"/>
                <a:cs typeface="Arial"/>
                <a:sym typeface="Arial"/>
              </a:rPr>
              <a:t>Actuator</a:t>
            </a:r>
          </a:p>
          <a:p>
            <a:pPr marL="0" marR="0" lvl="0" indent="0" algn="ctr" rtl="0">
              <a:spcBef>
                <a:spcPts val="360"/>
              </a:spcBef>
              <a:buClr>
                <a:srgbClr val="7A7A7A"/>
              </a:buClr>
              <a:buSzPct val="25000"/>
              <a:buFont typeface="Arial"/>
              <a:buNone/>
            </a:pPr>
            <a:r>
              <a:rPr lang="en-US" sz="1800" b="0" i="0" u="none" strike="noStrike" cap="none">
                <a:solidFill>
                  <a:srgbClr val="7A7A7A"/>
                </a:solidFill>
                <a:latin typeface="Arial"/>
                <a:ea typeface="Arial"/>
                <a:cs typeface="Arial"/>
                <a:sym typeface="Arial"/>
              </a:rPr>
              <a:t>(Monitoring &amp; Management Endpoints)</a:t>
            </a:r>
          </a:p>
        </p:txBody>
      </p:sp>
    </p:spTree>
  </p:cSld>
  <p:clrMapOvr>
    <a:masterClrMapping/>
  </p:clrMapOvr>
  <p:transition xmlns:p14="http://schemas.microsoft.com/office/powerpoint/2010/mai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Shape 578"/>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endParaRPr sz="3200" b="0" i="0" u="none" strike="noStrike" cap="none">
              <a:solidFill>
                <a:schemeClr val="lt1"/>
              </a:solidFill>
              <a:latin typeface="Arial"/>
              <a:ea typeface="Arial"/>
              <a:cs typeface="Arial"/>
              <a:sym typeface="Arial"/>
            </a:endParaRPr>
          </a:p>
        </p:txBody>
      </p:sp>
      <p:sp>
        <p:nvSpPr>
          <p:cNvPr id="579" name="Shape 579"/>
          <p:cNvSpPr txBox="1">
            <a:spLocks noGrp="1"/>
          </p:cNvSpPr>
          <p:nvPr>
            <p:ph type="body" idx="1"/>
          </p:nvPr>
        </p:nvSpPr>
        <p:spPr>
          <a:xfrm>
            <a:off x="457200" y="1108075"/>
            <a:ext cx="8229600" cy="1806878"/>
          </a:xfrm>
          <a:prstGeom prst="rect">
            <a:avLst/>
          </a:prstGeom>
          <a:noFill/>
          <a:ln>
            <a:noFill/>
          </a:ln>
        </p:spPr>
        <p:txBody>
          <a:bodyPr wrap="square" lIns="91425" tIns="45700" rIns="91425" bIns="45700" anchor="t" anchorCtr="0">
            <a:noAutofit/>
          </a:bodyPr>
          <a:lstStyle/>
          <a:p>
            <a:pPr marL="0" marR="0" lvl="0" indent="0" algn="ctr"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Offers production-ready features such as monitoring and metrics to improve operator efficiency</a:t>
            </a:r>
          </a:p>
        </p:txBody>
      </p:sp>
      <p:pic>
        <p:nvPicPr>
          <p:cNvPr id="580" name="Shape 580" descr="Screen Shot 2016-01-13 at 10.40.43 PM.png"/>
          <p:cNvPicPr preferRelativeResize="0"/>
          <p:nvPr/>
        </p:nvPicPr>
        <p:blipFill rotWithShape="1">
          <a:blip r:embed="rId3">
            <a:alphaModFix/>
          </a:blip>
          <a:srcRect/>
          <a:stretch/>
        </p:blipFill>
        <p:spPr>
          <a:xfrm>
            <a:off x="1612900" y="3430495"/>
            <a:ext cx="5905500" cy="1130300"/>
          </a:xfrm>
          <a:prstGeom prst="rect">
            <a:avLst/>
          </a:prstGeom>
          <a:noFill/>
          <a:ln>
            <a:noFill/>
          </a:ln>
        </p:spPr>
      </p:pic>
      <p:pic>
        <p:nvPicPr>
          <p:cNvPr id="581" name="Shape 581" descr="Screen Shot 2016-01-22 at 5.08.38 PM.png"/>
          <p:cNvPicPr preferRelativeResize="0"/>
          <p:nvPr/>
        </p:nvPicPr>
        <p:blipFill rotWithShape="1">
          <a:blip r:embed="rId4">
            <a:alphaModFix/>
          </a:blip>
          <a:srcRect/>
          <a:stretch/>
        </p:blipFill>
        <p:spPr>
          <a:xfrm>
            <a:off x="1612899" y="3402087"/>
            <a:ext cx="5905501" cy="1130300"/>
          </a:xfrm>
          <a:prstGeom prst="rect">
            <a:avLst/>
          </a:prstGeom>
          <a:noFill/>
          <a:ln>
            <a:noFill/>
          </a:ln>
        </p:spPr>
      </p:pic>
      <p:sp>
        <p:nvSpPr>
          <p:cNvPr id="582" name="Shape 582"/>
          <p:cNvSpPr/>
          <p:nvPr/>
        </p:nvSpPr>
        <p:spPr>
          <a:xfrm>
            <a:off x="3241524" y="3967237"/>
            <a:ext cx="2947740" cy="261257"/>
          </a:xfrm>
          <a:prstGeom prst="rect">
            <a:avLst/>
          </a:prstGeom>
          <a:noFill/>
          <a:ln w="57150" cap="flat" cmpd="sng">
            <a:solidFill>
              <a:srgbClr val="FF0000"/>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Tree>
  </p:cSld>
  <p:clrMapOvr>
    <a:masterClrMapping/>
  </p:clrMapOvr>
  <p:transition xmlns:p14="http://schemas.microsoft.com/office/powerpoint/2010/mai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Shape 587"/>
          <p:cNvSpPr txBox="1">
            <a:spLocks noGrp="1"/>
          </p:cNvSpPr>
          <p:nvPr>
            <p:ph type="title"/>
          </p:nvPr>
        </p:nvSpPr>
        <p:spPr>
          <a:xfrm>
            <a:off x="457199" y="307945"/>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endParaRPr sz="3200" b="0" i="0" u="none" strike="noStrike" cap="none">
              <a:solidFill>
                <a:schemeClr val="lt1"/>
              </a:solidFill>
              <a:latin typeface="Arial"/>
              <a:ea typeface="Arial"/>
              <a:cs typeface="Arial"/>
              <a:sym typeface="Arial"/>
            </a:endParaRPr>
          </a:p>
        </p:txBody>
      </p:sp>
      <p:sp>
        <p:nvSpPr>
          <p:cNvPr id="588" name="Shape 588"/>
          <p:cNvSpPr txBox="1">
            <a:spLocks noGrp="1"/>
          </p:cNvSpPr>
          <p:nvPr>
            <p:ph type="body" idx="1"/>
          </p:nvPr>
        </p:nvSpPr>
        <p:spPr>
          <a:xfrm>
            <a:off x="329342" y="951135"/>
            <a:ext cx="8229600" cy="1859155"/>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Clr>
                <a:schemeClr val="lt1"/>
              </a:buClr>
              <a:buSzPct val="25000"/>
              <a:buFont typeface="Arial"/>
              <a:buNone/>
            </a:pPr>
            <a:r>
              <a:rPr lang="en-US" sz="2800" b="0" i="0" u="none" strike="noStrike" cap="none">
                <a:solidFill>
                  <a:schemeClr val="lt1"/>
                </a:solidFill>
                <a:latin typeface="Arial"/>
                <a:ea typeface="Arial"/>
                <a:cs typeface="Arial"/>
                <a:sym typeface="Arial"/>
              </a:rPr>
              <a:t>Actuator Services are exposed through </a:t>
            </a:r>
          </a:p>
          <a:p>
            <a:pPr marL="742950" marR="0" lvl="1" indent="-285750" algn="l" rtl="0">
              <a:spcBef>
                <a:spcPts val="400"/>
              </a:spcBef>
              <a:spcAft>
                <a:spcPts val="0"/>
              </a:spcAft>
              <a:buClr>
                <a:schemeClr val="lt1"/>
              </a:buClr>
              <a:buSzPct val="100000"/>
              <a:buFont typeface="Arial"/>
              <a:buChar char="–"/>
            </a:pPr>
            <a:r>
              <a:rPr lang="en-US" sz="2000" b="0" i="0" u="none" strike="noStrike" cap="none">
                <a:solidFill>
                  <a:schemeClr val="lt1"/>
                </a:solidFill>
                <a:latin typeface="Arial"/>
                <a:ea typeface="Arial"/>
                <a:cs typeface="Arial"/>
                <a:sym typeface="Arial"/>
              </a:rPr>
              <a:t>HTTP endpoints </a:t>
            </a:r>
          </a:p>
          <a:p>
            <a:pPr marL="742950" marR="0" lvl="1" indent="-285750" algn="l" rtl="0">
              <a:spcBef>
                <a:spcPts val="400"/>
              </a:spcBef>
              <a:spcAft>
                <a:spcPts val="0"/>
              </a:spcAft>
              <a:buClr>
                <a:schemeClr val="lt1"/>
              </a:buClr>
              <a:buSzPct val="100000"/>
              <a:buFont typeface="Arial"/>
              <a:buChar char="–"/>
            </a:pPr>
            <a:r>
              <a:rPr lang="en-US" sz="2000" b="0" i="0" u="none" strike="noStrike" cap="none">
                <a:solidFill>
                  <a:schemeClr val="lt1"/>
                </a:solidFill>
                <a:latin typeface="Arial"/>
                <a:ea typeface="Arial"/>
                <a:cs typeface="Arial"/>
                <a:sym typeface="Arial"/>
              </a:rPr>
              <a:t>shell interface</a:t>
            </a:r>
          </a:p>
          <a:p>
            <a:pPr marL="742950" marR="0" lvl="1" indent="-285750" algn="l" rtl="0">
              <a:spcBef>
                <a:spcPts val="400"/>
              </a:spcBef>
              <a:buClr>
                <a:schemeClr val="lt1"/>
              </a:buClr>
              <a:buSzPct val="100000"/>
              <a:buFont typeface="Arial"/>
              <a:buChar char="–"/>
            </a:pPr>
            <a:r>
              <a:rPr lang="en-US" sz="2000" b="0" i="0" u="none" strike="noStrike" cap="none">
                <a:solidFill>
                  <a:schemeClr val="lt1"/>
                </a:solidFill>
                <a:latin typeface="Arial"/>
                <a:ea typeface="Arial"/>
                <a:cs typeface="Arial"/>
                <a:sym typeface="Arial"/>
              </a:rPr>
              <a:t>JMX Beans</a:t>
            </a:r>
          </a:p>
        </p:txBody>
      </p:sp>
      <p:sp>
        <p:nvSpPr>
          <p:cNvPr id="589" name="Shape 589"/>
          <p:cNvSpPr/>
          <p:nvPr/>
        </p:nvSpPr>
        <p:spPr>
          <a:xfrm>
            <a:off x="1536096" y="3253620"/>
            <a:ext cx="6120190" cy="1149048"/>
          </a:xfrm>
          <a:prstGeom prst="rect">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b" anchorCtr="0">
            <a:noAutofit/>
          </a:bodyPr>
          <a:lstStyle/>
          <a:p>
            <a:pPr marL="0" marR="0" lvl="0" indent="0" algn="ctr" rtl="0">
              <a:spcBef>
                <a:spcPts val="0"/>
              </a:spcBef>
              <a:buSzPct val="25000"/>
              <a:buNone/>
            </a:pPr>
            <a:r>
              <a:rPr lang="en-US" sz="1800">
                <a:solidFill>
                  <a:schemeClr val="lt1"/>
                </a:solidFill>
                <a:latin typeface="Source Sans Pro"/>
                <a:ea typeface="Source Sans Pro"/>
                <a:cs typeface="Source Sans Pro"/>
                <a:sym typeface="Source Sans Pro"/>
              </a:rPr>
              <a:t>Spring Boot Application</a:t>
            </a:r>
          </a:p>
        </p:txBody>
      </p:sp>
      <p:sp>
        <p:nvSpPr>
          <p:cNvPr id="590" name="Shape 590"/>
          <p:cNvSpPr/>
          <p:nvPr/>
        </p:nvSpPr>
        <p:spPr>
          <a:xfrm>
            <a:off x="1765905" y="3643348"/>
            <a:ext cx="5636381" cy="417168"/>
          </a:xfrm>
          <a:prstGeom prst="flowChartAlternateProcess">
            <a:avLst/>
          </a:prstGeom>
          <a:solidFill>
            <a:srgbClr val="3D3D3D"/>
          </a:solidFill>
          <a:ln>
            <a:noFill/>
          </a:ln>
        </p:spPr>
        <p:txBody>
          <a:bodyPr wrap="square" lIns="91425" tIns="45700" rIns="91425" bIns="45700" anchor="t" anchorCtr="0">
            <a:noAutofit/>
          </a:bodyPr>
          <a:lstStyle/>
          <a:p>
            <a:pPr marL="0" marR="0" lvl="0" indent="0" algn="ctr" rtl="0">
              <a:spcBef>
                <a:spcPts val="0"/>
              </a:spcBef>
              <a:buSzPct val="25000"/>
              <a:buNone/>
            </a:pPr>
            <a:r>
              <a:rPr lang="en-US" sz="1800">
                <a:solidFill>
                  <a:schemeClr val="lt1"/>
                </a:solidFill>
                <a:latin typeface="Source Sans Pro"/>
                <a:ea typeface="Source Sans Pro"/>
                <a:cs typeface="Source Sans Pro"/>
                <a:sym typeface="Source Sans Pro"/>
              </a:rPr>
              <a:t>Actuator</a:t>
            </a:r>
          </a:p>
        </p:txBody>
      </p:sp>
      <p:sp>
        <p:nvSpPr>
          <p:cNvPr id="591" name="Shape 591"/>
          <p:cNvSpPr/>
          <p:nvPr/>
        </p:nvSpPr>
        <p:spPr>
          <a:xfrm>
            <a:off x="1971540" y="2981596"/>
            <a:ext cx="1269984" cy="661752"/>
          </a:xfrm>
          <a:prstGeom prst="rect">
            <a:avLst/>
          </a:prstGeom>
          <a:solidFill>
            <a:srgbClr val="5B5B5B"/>
          </a:solidFill>
          <a:ln>
            <a:noFill/>
          </a:ln>
        </p:spPr>
        <p:txBody>
          <a:bodyPr wrap="square" lIns="91425" tIns="45700" rIns="91425" bIns="45700" anchor="ctr" anchorCtr="0">
            <a:noAutofit/>
          </a:bodyPr>
          <a:lstStyle/>
          <a:p>
            <a:pPr marL="0" marR="0" lvl="0" indent="0" algn="ctr" rtl="0">
              <a:spcBef>
                <a:spcPts val="0"/>
              </a:spcBef>
              <a:buSzPct val="25000"/>
              <a:buNone/>
            </a:pPr>
            <a:r>
              <a:rPr lang="en-US" sz="1400">
                <a:solidFill>
                  <a:schemeClr val="lt1"/>
                </a:solidFill>
                <a:latin typeface="Source Sans Pro"/>
                <a:ea typeface="Source Sans Pro"/>
                <a:cs typeface="Source Sans Pro"/>
                <a:sym typeface="Source Sans Pro"/>
              </a:rPr>
              <a:t>REST endpoint</a:t>
            </a:r>
            <a:br>
              <a:rPr lang="en-US" sz="1400">
                <a:solidFill>
                  <a:schemeClr val="lt1"/>
                </a:solidFill>
                <a:latin typeface="Source Sans Pro"/>
                <a:ea typeface="Source Sans Pro"/>
                <a:cs typeface="Source Sans Pro"/>
                <a:sym typeface="Source Sans Pro"/>
              </a:rPr>
            </a:br>
            <a:r>
              <a:rPr lang="en-US" sz="1000">
                <a:solidFill>
                  <a:srgbClr val="DCDCDC"/>
                </a:solidFill>
                <a:latin typeface="Source Sans Pro"/>
                <a:ea typeface="Source Sans Pro"/>
                <a:cs typeface="Source Sans Pro"/>
                <a:sym typeface="Source Sans Pro"/>
              </a:rPr>
              <a:t>(Spring MVC App)</a:t>
            </a:r>
          </a:p>
        </p:txBody>
      </p:sp>
      <p:sp>
        <p:nvSpPr>
          <p:cNvPr id="592" name="Shape 592"/>
          <p:cNvSpPr/>
          <p:nvPr/>
        </p:nvSpPr>
        <p:spPr>
          <a:xfrm>
            <a:off x="3950324" y="2981596"/>
            <a:ext cx="1269984" cy="661752"/>
          </a:xfrm>
          <a:prstGeom prst="rect">
            <a:avLst/>
          </a:prstGeom>
          <a:solidFill>
            <a:srgbClr val="5B5B5B"/>
          </a:solidFill>
          <a:ln>
            <a:noFill/>
          </a:ln>
        </p:spPr>
        <p:txBody>
          <a:bodyPr wrap="square" lIns="91425" tIns="45700" rIns="91425" bIns="45700" anchor="ctr" anchorCtr="0">
            <a:noAutofit/>
          </a:bodyPr>
          <a:lstStyle/>
          <a:p>
            <a:pPr marL="0" marR="0" lvl="0" indent="0" algn="ctr" rtl="0">
              <a:spcBef>
                <a:spcPts val="0"/>
              </a:spcBef>
              <a:buSzPct val="25000"/>
              <a:buNone/>
            </a:pPr>
            <a:r>
              <a:rPr lang="en-US" sz="1400">
                <a:solidFill>
                  <a:schemeClr val="lt1"/>
                </a:solidFill>
                <a:latin typeface="Source Sans Pro"/>
                <a:ea typeface="Source Sans Pro"/>
                <a:cs typeface="Source Sans Pro"/>
                <a:sym typeface="Source Sans Pro"/>
              </a:rPr>
              <a:t>shell interface</a:t>
            </a:r>
          </a:p>
        </p:txBody>
      </p:sp>
      <p:sp>
        <p:nvSpPr>
          <p:cNvPr id="593" name="Shape 593"/>
          <p:cNvSpPr/>
          <p:nvPr/>
        </p:nvSpPr>
        <p:spPr>
          <a:xfrm>
            <a:off x="5941198" y="2981596"/>
            <a:ext cx="1269984" cy="661752"/>
          </a:xfrm>
          <a:prstGeom prst="rect">
            <a:avLst/>
          </a:prstGeom>
          <a:solidFill>
            <a:srgbClr val="5B5B5B"/>
          </a:solidFill>
          <a:ln>
            <a:noFill/>
          </a:ln>
        </p:spPr>
        <p:txBody>
          <a:bodyPr wrap="square" lIns="91425" tIns="45700" rIns="91425" bIns="45700" anchor="ctr" anchorCtr="0">
            <a:noAutofit/>
          </a:bodyPr>
          <a:lstStyle/>
          <a:p>
            <a:pPr marL="0" marR="0" lvl="0" indent="0" algn="ctr" rtl="0">
              <a:spcBef>
                <a:spcPts val="0"/>
              </a:spcBef>
              <a:buSzPct val="25000"/>
              <a:buNone/>
            </a:pPr>
            <a:r>
              <a:rPr lang="en-US" sz="1400">
                <a:solidFill>
                  <a:schemeClr val="lt1"/>
                </a:solidFill>
                <a:latin typeface="Source Sans Pro"/>
                <a:ea typeface="Source Sans Pro"/>
                <a:cs typeface="Source Sans Pro"/>
                <a:sym typeface="Source Sans Pro"/>
              </a:rPr>
              <a:t>JMX </a:t>
            </a:r>
          </a:p>
          <a:p>
            <a:pPr marL="0" marR="0" lvl="0" indent="0" algn="ctr" rtl="0">
              <a:spcBef>
                <a:spcPts val="0"/>
              </a:spcBef>
              <a:buSzPct val="25000"/>
              <a:buNone/>
            </a:pPr>
            <a:r>
              <a:rPr lang="en-US" sz="1400">
                <a:solidFill>
                  <a:schemeClr val="lt1"/>
                </a:solidFill>
                <a:latin typeface="Source Sans Pro"/>
                <a:ea typeface="Source Sans Pro"/>
                <a:cs typeface="Source Sans Pro"/>
                <a:sym typeface="Source Sans Pro"/>
              </a:rPr>
              <a:t>beans</a:t>
            </a:r>
          </a:p>
        </p:txBody>
      </p:sp>
    </p:spTree>
  </p:cSld>
  <p:clrMapOvr>
    <a:masterClrMapping/>
  </p:clrMapOvr>
  <p:transition xmlns:p14="http://schemas.microsoft.com/office/powerpoint/2010/main" spd="slow">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Shape 598"/>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Types of Actuator Endpoints</a:t>
            </a:r>
          </a:p>
        </p:txBody>
      </p:sp>
      <p:sp>
        <p:nvSpPr>
          <p:cNvPr id="599" name="Shape 599"/>
          <p:cNvSpPr txBox="1">
            <a:spLocks noGrp="1"/>
          </p:cNvSpPr>
          <p:nvPr>
            <p:ph type="body" idx="1"/>
          </p:nvPr>
        </p:nvSpPr>
        <p:spPr>
          <a:xfrm>
            <a:off x="457200" y="1108074"/>
            <a:ext cx="8229600" cy="3082925"/>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lt1"/>
              </a:buClr>
              <a:buSzPct val="25000"/>
              <a:buFont typeface="Arial"/>
              <a:buNone/>
            </a:pPr>
            <a:endParaRPr sz="2400" b="0" i="0" u="none" strike="noStrike" cap="none">
              <a:solidFill>
                <a:schemeClr val="lt1"/>
              </a:solidFill>
              <a:latin typeface="Arial"/>
              <a:ea typeface="Arial"/>
              <a:cs typeface="Arial"/>
              <a:sym typeface="Arial"/>
            </a:endParaRPr>
          </a:p>
        </p:txBody>
      </p:sp>
      <p:sp>
        <p:nvSpPr>
          <p:cNvPr id="600" name="Shape 600"/>
          <p:cNvSpPr txBox="1"/>
          <p:nvPr/>
        </p:nvSpPr>
        <p:spPr>
          <a:xfrm>
            <a:off x="538480" y="2256960"/>
            <a:ext cx="2458720" cy="1754327"/>
          </a:xfrm>
          <a:prstGeom prst="rect">
            <a:avLst/>
          </a:prstGeom>
          <a:solidFill>
            <a:schemeClr val="accent2"/>
          </a:solidFill>
          <a:ln w="25400" cap="flat" cmpd="sng">
            <a:solidFill>
              <a:srgbClr val="0D645B"/>
            </a:solidFill>
            <a:prstDash val="solid"/>
            <a:round/>
            <a:headEnd type="none" w="med" len="med"/>
            <a:tailEnd type="none" w="med" len="med"/>
          </a:ln>
          <a:effectLst>
            <a:outerShdw blurRad="50800" dist="38100" dir="2700000" algn="tl" rotWithShape="0">
              <a:srgbClr val="000000">
                <a:alpha val="42745"/>
              </a:srgbClr>
            </a:outerShdw>
          </a:effectLst>
        </p:spPr>
        <p:txBody>
          <a:bodyPr wrap="square" lIns="91425" tIns="45700" rIns="91425" bIns="45700" anchor="t" anchorCtr="0">
            <a:noAutofit/>
          </a:bodyPr>
          <a:lstStyle/>
          <a:p>
            <a:pPr marL="0" marR="0" lvl="0" indent="0" algn="l" rtl="0">
              <a:spcBef>
                <a:spcPts val="0"/>
              </a:spcBef>
              <a:buSzPct val="25000"/>
              <a:buNone/>
            </a:pPr>
            <a:r>
              <a:rPr lang="en-US" sz="1800">
                <a:solidFill>
                  <a:schemeClr val="lt1"/>
                </a:solidFill>
                <a:latin typeface="Source Sans Pro"/>
                <a:ea typeface="Source Sans Pro"/>
                <a:cs typeface="Source Sans Pro"/>
                <a:sym typeface="Source Sans Pro"/>
              </a:rPr>
              <a:t>Configuration</a:t>
            </a:r>
          </a:p>
          <a:p>
            <a:pPr marL="457200" marR="0" lvl="1" indent="0" algn="l" rtl="0">
              <a:spcBef>
                <a:spcPts val="0"/>
              </a:spcBef>
              <a:buSzPct val="25000"/>
              <a:buNone/>
            </a:pPr>
            <a:r>
              <a:rPr lang="en-US" sz="1800" b="0" i="0" u="none" strike="noStrike" cap="none">
                <a:solidFill>
                  <a:schemeClr val="lt1"/>
                </a:solidFill>
                <a:latin typeface="Courier"/>
                <a:ea typeface="Courier"/>
                <a:cs typeface="Courier"/>
                <a:sym typeface="Courier"/>
              </a:rPr>
              <a:t>/beans</a:t>
            </a:r>
          </a:p>
          <a:p>
            <a:pPr marL="457200" marR="0" lvl="1" indent="0" algn="l" rtl="0">
              <a:spcBef>
                <a:spcPts val="0"/>
              </a:spcBef>
              <a:buSzPct val="25000"/>
              <a:buNone/>
            </a:pPr>
            <a:r>
              <a:rPr lang="en-US" sz="1800" b="0" i="0" u="none" strike="noStrike" cap="none">
                <a:solidFill>
                  <a:schemeClr val="lt1"/>
                </a:solidFill>
                <a:latin typeface="Courier"/>
                <a:ea typeface="Courier"/>
                <a:cs typeface="Courier"/>
                <a:sym typeface="Courier"/>
              </a:rPr>
              <a:t>/autoconfig</a:t>
            </a:r>
          </a:p>
          <a:p>
            <a:pPr marL="457200" marR="0" lvl="1" indent="0" algn="l" rtl="0">
              <a:spcBef>
                <a:spcPts val="0"/>
              </a:spcBef>
              <a:buSzPct val="25000"/>
              <a:buNone/>
            </a:pPr>
            <a:r>
              <a:rPr lang="en-US" sz="1800" b="0" i="0" u="none" strike="noStrike" cap="none">
                <a:solidFill>
                  <a:schemeClr val="lt1"/>
                </a:solidFill>
                <a:latin typeface="Courier"/>
                <a:ea typeface="Courier"/>
                <a:cs typeface="Courier"/>
                <a:sym typeface="Courier"/>
              </a:rPr>
              <a:t>/env</a:t>
            </a:r>
          </a:p>
          <a:p>
            <a:pPr marL="457200" marR="0" lvl="1" indent="0" algn="l" rtl="0">
              <a:spcBef>
                <a:spcPts val="0"/>
              </a:spcBef>
              <a:buSzPct val="25000"/>
              <a:buNone/>
            </a:pPr>
            <a:r>
              <a:rPr lang="en-US" sz="1800" b="0" i="0" u="none" strike="noStrike" cap="none">
                <a:solidFill>
                  <a:schemeClr val="lt1"/>
                </a:solidFill>
                <a:latin typeface="Courier"/>
                <a:ea typeface="Courier"/>
                <a:cs typeface="Courier"/>
                <a:sym typeface="Courier"/>
              </a:rPr>
              <a:t>/configprops</a:t>
            </a:r>
          </a:p>
          <a:p>
            <a:pPr marL="457200" marR="0" lvl="1" indent="0" algn="l" rtl="0">
              <a:spcBef>
                <a:spcPts val="0"/>
              </a:spcBef>
              <a:buSzPct val="25000"/>
              <a:buNone/>
            </a:pPr>
            <a:r>
              <a:rPr lang="en-US" sz="1800" b="0" i="0" u="none" strike="noStrike" cap="none">
                <a:solidFill>
                  <a:schemeClr val="lt1"/>
                </a:solidFill>
                <a:latin typeface="Courier"/>
                <a:ea typeface="Courier"/>
                <a:cs typeface="Courier"/>
                <a:sym typeface="Courier"/>
              </a:rPr>
              <a:t>/controller</a:t>
            </a:r>
          </a:p>
        </p:txBody>
      </p:sp>
      <p:sp>
        <p:nvSpPr>
          <p:cNvPr id="601" name="Shape 601"/>
          <p:cNvSpPr txBox="1"/>
          <p:nvPr/>
        </p:nvSpPr>
        <p:spPr>
          <a:xfrm>
            <a:off x="6146800" y="2246800"/>
            <a:ext cx="2458720" cy="923330"/>
          </a:xfrm>
          <a:prstGeom prst="rect">
            <a:avLst/>
          </a:prstGeom>
          <a:solidFill>
            <a:schemeClr val="accent2"/>
          </a:solidFill>
          <a:ln w="25400" cap="flat" cmpd="sng">
            <a:solidFill>
              <a:srgbClr val="0D645B"/>
            </a:solidFill>
            <a:prstDash val="solid"/>
            <a:round/>
            <a:headEnd type="none" w="med" len="med"/>
            <a:tailEnd type="none" w="med" len="med"/>
          </a:ln>
          <a:effectLst>
            <a:outerShdw blurRad="50800" dist="38100" dir="2700000" algn="tl" rotWithShape="0">
              <a:srgbClr val="000000">
                <a:alpha val="42745"/>
              </a:srgbClr>
            </a:outerShdw>
          </a:effectLst>
        </p:spPr>
        <p:txBody>
          <a:bodyPr wrap="square" lIns="91425" tIns="45700" rIns="91425" bIns="45700" anchor="t" anchorCtr="0">
            <a:noAutofit/>
          </a:bodyPr>
          <a:lstStyle/>
          <a:p>
            <a:pPr marL="0" marR="0" lvl="0" indent="0" algn="l" rtl="0">
              <a:spcBef>
                <a:spcPts val="0"/>
              </a:spcBef>
              <a:buSzPct val="25000"/>
              <a:buNone/>
            </a:pPr>
            <a:r>
              <a:rPr lang="en-US" sz="1800">
                <a:solidFill>
                  <a:schemeClr val="lt1"/>
                </a:solidFill>
                <a:latin typeface="Source Sans Pro"/>
                <a:ea typeface="Source Sans Pro"/>
                <a:cs typeface="Source Sans Pro"/>
                <a:sym typeface="Source Sans Pro"/>
              </a:rPr>
              <a:t>Miscellaneous</a:t>
            </a:r>
          </a:p>
          <a:p>
            <a:pPr marL="457200" marR="0" lvl="1" indent="0" algn="l" rtl="0">
              <a:spcBef>
                <a:spcPts val="0"/>
              </a:spcBef>
              <a:buSzPct val="25000"/>
              <a:buNone/>
            </a:pPr>
            <a:r>
              <a:rPr lang="en-US" sz="1800" b="0" i="0" u="none" strike="noStrike" cap="none">
                <a:solidFill>
                  <a:schemeClr val="lt1"/>
                </a:solidFill>
                <a:latin typeface="Courier"/>
                <a:ea typeface="Courier"/>
                <a:cs typeface="Courier"/>
                <a:sym typeface="Courier"/>
              </a:rPr>
              <a:t>/shutdown</a:t>
            </a:r>
          </a:p>
          <a:p>
            <a:pPr marL="457200" marR="0" lvl="1" indent="0" algn="l" rtl="0">
              <a:spcBef>
                <a:spcPts val="0"/>
              </a:spcBef>
              <a:buSzPct val="25000"/>
              <a:buNone/>
            </a:pPr>
            <a:r>
              <a:rPr lang="en-US" sz="1800" b="0" i="0" u="none" strike="noStrike" cap="none">
                <a:solidFill>
                  <a:schemeClr val="lt1"/>
                </a:solidFill>
                <a:latin typeface="Courier"/>
                <a:ea typeface="Courier"/>
                <a:cs typeface="Courier"/>
                <a:sym typeface="Courier"/>
              </a:rPr>
              <a:t>/info</a:t>
            </a:r>
          </a:p>
        </p:txBody>
      </p:sp>
      <p:sp>
        <p:nvSpPr>
          <p:cNvPr id="602" name="Shape 602"/>
          <p:cNvSpPr txBox="1"/>
          <p:nvPr/>
        </p:nvSpPr>
        <p:spPr>
          <a:xfrm>
            <a:off x="3352800" y="2256960"/>
            <a:ext cx="2458720" cy="1200329"/>
          </a:xfrm>
          <a:prstGeom prst="rect">
            <a:avLst/>
          </a:prstGeom>
          <a:solidFill>
            <a:schemeClr val="accent2"/>
          </a:solidFill>
          <a:ln w="25400" cap="flat" cmpd="sng">
            <a:solidFill>
              <a:srgbClr val="0D645B"/>
            </a:solidFill>
            <a:prstDash val="solid"/>
            <a:round/>
            <a:headEnd type="none" w="med" len="med"/>
            <a:tailEnd type="none" w="med" len="med"/>
          </a:ln>
          <a:effectLst>
            <a:outerShdw blurRad="50800" dist="38100" dir="2700000" algn="tl" rotWithShape="0">
              <a:srgbClr val="000000">
                <a:alpha val="42745"/>
              </a:srgbClr>
            </a:outerShdw>
          </a:effectLst>
        </p:spPr>
        <p:txBody>
          <a:bodyPr wrap="square" lIns="91425" tIns="45700" rIns="91425" bIns="45700" anchor="t" anchorCtr="0">
            <a:noAutofit/>
          </a:bodyPr>
          <a:lstStyle/>
          <a:p>
            <a:pPr marL="0" marR="0" lvl="0" indent="0" algn="l" rtl="0">
              <a:spcBef>
                <a:spcPts val="0"/>
              </a:spcBef>
              <a:buSzPct val="25000"/>
              <a:buNone/>
            </a:pPr>
            <a:r>
              <a:rPr lang="en-US" sz="1800">
                <a:solidFill>
                  <a:schemeClr val="lt1"/>
                </a:solidFill>
                <a:latin typeface="Source Sans Pro"/>
                <a:ea typeface="Source Sans Pro"/>
                <a:cs typeface="Source Sans Pro"/>
                <a:sym typeface="Source Sans Pro"/>
              </a:rPr>
              <a:t>Metrics</a:t>
            </a:r>
          </a:p>
          <a:p>
            <a:pPr marL="457200" marR="0" lvl="1" indent="0" algn="l" rtl="0">
              <a:spcBef>
                <a:spcPts val="0"/>
              </a:spcBef>
              <a:buSzPct val="25000"/>
              <a:buNone/>
            </a:pPr>
            <a:r>
              <a:rPr lang="en-US" sz="1800" b="0" i="0" u="none" strike="noStrike" cap="none">
                <a:solidFill>
                  <a:schemeClr val="lt1"/>
                </a:solidFill>
                <a:latin typeface="Courier"/>
                <a:ea typeface="Courier"/>
                <a:cs typeface="Courier"/>
                <a:sym typeface="Courier"/>
              </a:rPr>
              <a:t>/metrics</a:t>
            </a:r>
          </a:p>
          <a:p>
            <a:pPr marL="457200" marR="0" lvl="1" indent="0" algn="l" rtl="0">
              <a:spcBef>
                <a:spcPts val="0"/>
              </a:spcBef>
              <a:buSzPct val="25000"/>
              <a:buNone/>
            </a:pPr>
            <a:r>
              <a:rPr lang="en-US" sz="1800" b="0" i="0" u="none" strike="noStrike" cap="none">
                <a:solidFill>
                  <a:schemeClr val="lt1"/>
                </a:solidFill>
                <a:latin typeface="Courier"/>
                <a:ea typeface="Courier"/>
                <a:cs typeface="Courier"/>
                <a:sym typeface="Courier"/>
              </a:rPr>
              <a:t>/trace</a:t>
            </a:r>
          </a:p>
          <a:p>
            <a:pPr marL="457200" marR="0" lvl="1" indent="0" algn="l" rtl="0">
              <a:spcBef>
                <a:spcPts val="0"/>
              </a:spcBef>
              <a:buSzPct val="25000"/>
              <a:buNone/>
            </a:pPr>
            <a:r>
              <a:rPr lang="en-US" sz="1800" b="0" i="0" u="none" strike="noStrike" cap="none">
                <a:solidFill>
                  <a:schemeClr val="lt1"/>
                </a:solidFill>
                <a:latin typeface="Courier"/>
                <a:ea typeface="Courier"/>
                <a:cs typeface="Courier"/>
                <a:sym typeface="Courier"/>
              </a:rPr>
              <a:t>/dump</a:t>
            </a:r>
          </a:p>
        </p:txBody>
      </p:sp>
    </p:spTree>
  </p:cSld>
  <p:clrMapOvr>
    <a:masterClrMapping/>
  </p:clrMapOvr>
  <p:transition xmlns:p14="http://schemas.microsoft.com/office/powerpoint/2010/mai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Shape 607"/>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Courier"/>
              <a:buNone/>
            </a:pPr>
            <a:r>
              <a:rPr lang="en-US" sz="3200" b="0" i="0" u="none" strike="noStrike" cap="none">
                <a:solidFill>
                  <a:schemeClr val="lt1"/>
                </a:solidFill>
                <a:latin typeface="Courier"/>
                <a:ea typeface="Courier"/>
                <a:cs typeface="Courier"/>
                <a:sym typeface="Courier"/>
              </a:rPr>
              <a:t>/health</a:t>
            </a:r>
          </a:p>
        </p:txBody>
      </p:sp>
      <p:sp>
        <p:nvSpPr>
          <p:cNvPr id="608" name="Shape 608"/>
          <p:cNvSpPr txBox="1"/>
          <p:nvPr/>
        </p:nvSpPr>
        <p:spPr>
          <a:xfrm>
            <a:off x="-21286" y="971005"/>
            <a:ext cx="4785084" cy="40011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2000">
                <a:solidFill>
                  <a:schemeClr val="lt1"/>
                </a:solidFill>
                <a:latin typeface="Arial"/>
                <a:ea typeface="Arial"/>
                <a:cs typeface="Arial"/>
                <a:sym typeface="Arial"/>
              </a:rPr>
              <a:t>Reports health metrics for the </a:t>
            </a:r>
            <a:r>
              <a:rPr lang="en-US" sz="1900">
                <a:solidFill>
                  <a:schemeClr val="lt1"/>
                </a:solidFill>
                <a:latin typeface="Arial"/>
                <a:ea typeface="Arial"/>
                <a:cs typeface="Arial"/>
                <a:sym typeface="Arial"/>
              </a:rPr>
              <a:t>application</a:t>
            </a:r>
          </a:p>
        </p:txBody>
      </p:sp>
      <p:sp>
        <p:nvSpPr>
          <p:cNvPr id="609" name="Shape 609"/>
          <p:cNvSpPr txBox="1"/>
          <p:nvPr/>
        </p:nvSpPr>
        <p:spPr>
          <a:xfrm>
            <a:off x="223519" y="1782497"/>
            <a:ext cx="4493623" cy="2308324"/>
          </a:xfrm>
          <a:prstGeom prst="rect">
            <a:avLst/>
          </a:prstGeom>
          <a:noFill/>
          <a:ln>
            <a:noFill/>
          </a:ln>
        </p:spPr>
        <p:txBody>
          <a:bodyPr wrap="square" lIns="91425" tIns="45700" rIns="91425" bIns="45700" anchor="ctr" anchorCtr="0">
            <a:noAutofit/>
          </a:bodyPr>
          <a:lstStyle/>
          <a:p>
            <a:pPr marL="285750" marR="0" lvl="0" indent="-285750" algn="l" rtl="0">
              <a:spcBef>
                <a:spcPts val="0"/>
              </a:spcBef>
              <a:buClr>
                <a:schemeClr val="lt1"/>
              </a:buClr>
              <a:buSzPct val="100000"/>
              <a:buFont typeface="Arial"/>
              <a:buChar char="•"/>
            </a:pPr>
            <a:r>
              <a:rPr lang="en-US" sz="1800">
                <a:solidFill>
                  <a:schemeClr val="lt1"/>
                </a:solidFill>
                <a:latin typeface="Arial"/>
                <a:ea typeface="Arial"/>
                <a:cs typeface="Arial"/>
                <a:sym typeface="Arial"/>
              </a:rPr>
              <a:t>Each check returns a Health object</a:t>
            </a:r>
          </a:p>
          <a:p>
            <a:pPr marL="742950" marR="0" lvl="1" indent="-285750" algn="l" rtl="0">
              <a:spcBef>
                <a:spcPts val="0"/>
              </a:spcBef>
              <a:buClr>
                <a:schemeClr val="lt1"/>
              </a:buClr>
              <a:buSzPct val="100000"/>
              <a:buFont typeface="Arial"/>
              <a:buChar char="•"/>
            </a:pPr>
            <a:r>
              <a:rPr lang="en-US" sz="1800" b="0" i="0" u="none" strike="noStrike" cap="none">
                <a:solidFill>
                  <a:schemeClr val="lt1"/>
                </a:solidFill>
                <a:latin typeface="Courier"/>
                <a:ea typeface="Courier"/>
                <a:cs typeface="Courier"/>
                <a:sym typeface="Courier"/>
              </a:rPr>
              <a:t>status</a:t>
            </a:r>
          </a:p>
          <a:p>
            <a:pPr marL="1200150" marR="0" lvl="2" indent="-285750" algn="l" rtl="0">
              <a:spcBef>
                <a:spcPts val="0"/>
              </a:spcBef>
              <a:buClr>
                <a:schemeClr val="lt1"/>
              </a:buClr>
              <a:buSzPct val="100000"/>
              <a:buFont typeface="Arial"/>
              <a:buChar char="•"/>
            </a:pPr>
            <a:r>
              <a:rPr lang="en-US" sz="1800" b="0" i="0" u="none" strike="noStrike" cap="none">
                <a:solidFill>
                  <a:schemeClr val="lt1"/>
                </a:solidFill>
                <a:latin typeface="Courier"/>
                <a:ea typeface="Courier"/>
                <a:cs typeface="Courier"/>
                <a:sym typeface="Courier"/>
              </a:rPr>
              <a:t>UP</a:t>
            </a:r>
          </a:p>
          <a:p>
            <a:pPr marL="1200150" marR="0" lvl="2" indent="-285750" algn="l" rtl="0">
              <a:spcBef>
                <a:spcPts val="0"/>
              </a:spcBef>
              <a:buClr>
                <a:schemeClr val="lt1"/>
              </a:buClr>
              <a:buSzPct val="100000"/>
              <a:buFont typeface="Arial"/>
              <a:buChar char="•"/>
            </a:pPr>
            <a:r>
              <a:rPr lang="en-US" sz="1800" b="0" i="0" u="none" strike="noStrike" cap="none">
                <a:solidFill>
                  <a:schemeClr val="lt1"/>
                </a:solidFill>
                <a:latin typeface="Courier"/>
                <a:ea typeface="Courier"/>
                <a:cs typeface="Courier"/>
                <a:sym typeface="Courier"/>
              </a:rPr>
              <a:t>DOWN</a:t>
            </a:r>
          </a:p>
          <a:p>
            <a:pPr marL="1200150" marR="0" lvl="2" indent="-285750" algn="l" rtl="0">
              <a:spcBef>
                <a:spcPts val="0"/>
              </a:spcBef>
              <a:buClr>
                <a:schemeClr val="lt1"/>
              </a:buClr>
              <a:buSzPct val="100000"/>
              <a:buFont typeface="Arial"/>
              <a:buChar char="•"/>
            </a:pPr>
            <a:r>
              <a:rPr lang="en-US" sz="1800" b="0" i="0" u="none" strike="noStrike" cap="none">
                <a:solidFill>
                  <a:schemeClr val="lt1"/>
                </a:solidFill>
                <a:latin typeface="Courier"/>
                <a:ea typeface="Courier"/>
                <a:cs typeface="Courier"/>
                <a:sym typeface="Courier"/>
              </a:rPr>
              <a:t>UNKONWN</a:t>
            </a:r>
          </a:p>
          <a:p>
            <a:pPr marL="1200150" marR="0" lvl="2" indent="-285750" algn="l" rtl="0">
              <a:spcBef>
                <a:spcPts val="0"/>
              </a:spcBef>
              <a:buClr>
                <a:schemeClr val="lt1"/>
              </a:buClr>
              <a:buSzPct val="100000"/>
              <a:buFont typeface="Arial"/>
              <a:buChar char="•"/>
            </a:pPr>
            <a:r>
              <a:rPr lang="en-US" sz="1800" b="0" i="0" u="none" strike="noStrike" cap="none">
                <a:solidFill>
                  <a:schemeClr val="lt1"/>
                </a:solidFill>
                <a:latin typeface="Courier"/>
                <a:ea typeface="Courier"/>
                <a:cs typeface="Courier"/>
                <a:sym typeface="Courier"/>
              </a:rPr>
              <a:t>OUT_OF_SERVICE</a:t>
            </a:r>
          </a:p>
          <a:p>
            <a:pPr marL="457200" marR="0" lvl="1" indent="0" algn="l" rtl="0">
              <a:spcBef>
                <a:spcPts val="0"/>
              </a:spcBef>
              <a:buNone/>
            </a:pPr>
            <a:endParaRPr sz="1800" b="0" i="0" u="none" strike="noStrike" cap="none">
              <a:solidFill>
                <a:schemeClr val="lt1"/>
              </a:solidFill>
              <a:latin typeface="Source Sans Pro"/>
              <a:ea typeface="Source Sans Pro"/>
              <a:cs typeface="Source Sans Pro"/>
              <a:sym typeface="Source Sans Pro"/>
            </a:endParaRPr>
          </a:p>
          <a:p>
            <a:pPr marL="285750" marR="0" lvl="0" indent="-285750" algn="l" rtl="0">
              <a:spcBef>
                <a:spcPts val="0"/>
              </a:spcBef>
              <a:buClr>
                <a:schemeClr val="lt1"/>
              </a:buClr>
              <a:buSzPct val="100000"/>
              <a:buFont typeface="Arial"/>
              <a:buChar char="•"/>
            </a:pPr>
            <a:r>
              <a:rPr lang="en-US" sz="1800">
                <a:solidFill>
                  <a:schemeClr val="lt1"/>
                </a:solidFill>
                <a:latin typeface="Arial"/>
                <a:ea typeface="Arial"/>
                <a:cs typeface="Arial"/>
                <a:sym typeface="Arial"/>
              </a:rPr>
              <a:t>Plugin your own health definitions</a:t>
            </a:r>
          </a:p>
        </p:txBody>
      </p:sp>
      <p:pic>
        <p:nvPicPr>
          <p:cNvPr id="610" name="Shape 610" descr="Screen Shot 2016-01-10 at 6.28.39 PM.png"/>
          <p:cNvPicPr preferRelativeResize="0"/>
          <p:nvPr/>
        </p:nvPicPr>
        <p:blipFill rotWithShape="1">
          <a:blip r:embed="rId3">
            <a:alphaModFix/>
          </a:blip>
          <a:srcRect/>
          <a:stretch/>
        </p:blipFill>
        <p:spPr>
          <a:xfrm>
            <a:off x="5211233" y="1169655"/>
            <a:ext cx="3822700" cy="3200400"/>
          </a:xfrm>
          <a:prstGeom prst="rect">
            <a:avLst/>
          </a:prstGeom>
          <a:noFill/>
          <a:ln>
            <a:noFill/>
          </a:ln>
        </p:spPr>
      </p:pic>
    </p:spTree>
  </p:cSld>
  <p:clrMapOvr>
    <a:masterClrMapping/>
  </p:clrMapOvr>
  <p:transition xmlns:p14="http://schemas.microsoft.com/office/powerpoint/2010/main" spd="slow">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Shape 615"/>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Courier"/>
              <a:buNone/>
            </a:pPr>
            <a:r>
              <a:rPr lang="en-US" sz="3200" b="0" i="0" u="none" strike="noStrike" cap="none">
                <a:solidFill>
                  <a:schemeClr val="lt1"/>
                </a:solidFill>
                <a:latin typeface="Courier"/>
                <a:ea typeface="Courier"/>
                <a:cs typeface="Courier"/>
                <a:sym typeface="Courier"/>
              </a:rPr>
              <a:t>/metrics</a:t>
            </a:r>
          </a:p>
        </p:txBody>
      </p:sp>
      <p:sp>
        <p:nvSpPr>
          <p:cNvPr id="616" name="Shape 616"/>
          <p:cNvSpPr txBox="1"/>
          <p:nvPr/>
        </p:nvSpPr>
        <p:spPr>
          <a:xfrm>
            <a:off x="457199" y="1781057"/>
            <a:ext cx="4087754" cy="2155167"/>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a:solidFill>
                  <a:schemeClr val="lt1"/>
                </a:solidFill>
                <a:latin typeface="Arial"/>
                <a:ea typeface="Arial"/>
                <a:cs typeface="Arial"/>
                <a:sym typeface="Arial"/>
              </a:rPr>
              <a:t>Reports application metrics such as</a:t>
            </a:r>
          </a:p>
          <a:p>
            <a:pPr marL="0" marR="0" lvl="0" indent="0" algn="l" rtl="0">
              <a:spcBef>
                <a:spcPts val="0"/>
              </a:spcBef>
              <a:buNone/>
            </a:pPr>
            <a:endParaRPr sz="1800">
              <a:solidFill>
                <a:schemeClr val="lt1"/>
              </a:solidFill>
              <a:latin typeface="Arial"/>
              <a:ea typeface="Arial"/>
              <a:cs typeface="Arial"/>
              <a:sym typeface="Arial"/>
            </a:endParaRPr>
          </a:p>
          <a:p>
            <a:pPr marL="285750" marR="0" lvl="0" indent="-285750" algn="l" rtl="0">
              <a:spcBef>
                <a:spcPts val="0"/>
              </a:spcBef>
              <a:buClr>
                <a:schemeClr val="lt1"/>
              </a:buClr>
              <a:buSzPct val="100000"/>
              <a:buFont typeface="Arial"/>
              <a:buChar char="•"/>
            </a:pPr>
            <a:r>
              <a:rPr lang="en-US" sz="1800">
                <a:solidFill>
                  <a:schemeClr val="lt1"/>
                </a:solidFill>
                <a:latin typeface="Arial"/>
                <a:ea typeface="Arial"/>
                <a:cs typeface="Arial"/>
                <a:sym typeface="Arial"/>
              </a:rPr>
              <a:t>Memory usage and</a:t>
            </a:r>
          </a:p>
          <a:p>
            <a:pPr marL="0" marR="0" lvl="0" indent="0" algn="l" rtl="0">
              <a:spcBef>
                <a:spcPts val="0"/>
              </a:spcBef>
              <a:buNone/>
            </a:pPr>
            <a:endParaRPr sz="1800">
              <a:solidFill>
                <a:schemeClr val="lt1"/>
              </a:solidFill>
              <a:latin typeface="Arial"/>
              <a:ea typeface="Arial"/>
              <a:cs typeface="Arial"/>
              <a:sym typeface="Arial"/>
            </a:endParaRPr>
          </a:p>
          <a:p>
            <a:pPr marL="285750" marR="0" lvl="0" indent="-285750" algn="l" rtl="0">
              <a:spcBef>
                <a:spcPts val="0"/>
              </a:spcBef>
              <a:buClr>
                <a:schemeClr val="lt1"/>
              </a:buClr>
              <a:buSzPct val="100000"/>
              <a:buFont typeface="Arial"/>
              <a:buChar char="•"/>
            </a:pPr>
            <a:r>
              <a:rPr lang="en-US" sz="1800">
                <a:solidFill>
                  <a:schemeClr val="lt1"/>
                </a:solidFill>
                <a:latin typeface="Arial"/>
                <a:ea typeface="Arial"/>
                <a:cs typeface="Arial"/>
                <a:sym typeface="Arial"/>
              </a:rPr>
              <a:t>HTTP request counters</a:t>
            </a:r>
          </a:p>
        </p:txBody>
      </p:sp>
      <p:pic>
        <p:nvPicPr>
          <p:cNvPr id="617" name="Shape 617" descr="metrics.png"/>
          <p:cNvPicPr preferRelativeResize="0"/>
          <p:nvPr/>
        </p:nvPicPr>
        <p:blipFill rotWithShape="1">
          <a:blip r:embed="rId3">
            <a:alphaModFix/>
          </a:blip>
          <a:srcRect/>
          <a:stretch/>
        </p:blipFill>
        <p:spPr>
          <a:xfrm>
            <a:off x="3106057" y="1334532"/>
            <a:ext cx="8229600" cy="3090672"/>
          </a:xfrm>
          <a:prstGeom prst="rect">
            <a:avLst/>
          </a:prstGeom>
          <a:noFill/>
          <a:ln>
            <a:noFill/>
          </a:ln>
        </p:spPr>
      </p:pic>
    </p:spTree>
  </p:cSld>
  <p:clrMapOvr>
    <a:masterClrMapping/>
  </p:clrMapOvr>
  <p:transition xmlns:p14="http://schemas.microsoft.com/office/powerpoint/2010/mai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Shape 622"/>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endParaRPr sz="3200" b="0" i="0" u="none" strike="noStrike" cap="none">
              <a:solidFill>
                <a:schemeClr val="lt1"/>
              </a:solidFill>
              <a:latin typeface="Arial"/>
              <a:ea typeface="Arial"/>
              <a:cs typeface="Arial"/>
              <a:sym typeface="Arial"/>
            </a:endParaRPr>
          </a:p>
        </p:txBody>
      </p:sp>
      <p:sp>
        <p:nvSpPr>
          <p:cNvPr id="623" name="Shape 623"/>
          <p:cNvSpPr txBox="1">
            <a:spLocks noGrp="1"/>
          </p:cNvSpPr>
          <p:nvPr>
            <p:ph type="body" idx="1"/>
          </p:nvPr>
        </p:nvSpPr>
        <p:spPr>
          <a:xfrm>
            <a:off x="457200" y="1108074"/>
            <a:ext cx="8229600" cy="3082925"/>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Clr>
                <a:schemeClr val="lt1"/>
              </a:buClr>
              <a:buSzPct val="25000"/>
              <a:buFont typeface="Arial"/>
              <a:buNone/>
            </a:pPr>
            <a:r>
              <a:rPr lang="en-US" sz="4800" b="0" i="0" u="none" strike="noStrike" cap="none">
                <a:solidFill>
                  <a:schemeClr val="lt1"/>
                </a:solidFill>
                <a:latin typeface="Arial"/>
                <a:ea typeface="Arial"/>
                <a:cs typeface="Arial"/>
                <a:sym typeface="Arial"/>
              </a:rPr>
              <a:t>Microservices</a:t>
            </a:r>
          </a:p>
          <a:p>
            <a:pPr marL="0" marR="0" lvl="0" indent="0" algn="ctr" rtl="0">
              <a:spcBef>
                <a:spcPts val="360"/>
              </a:spcBef>
              <a:buClr>
                <a:srgbClr val="7A7A7A"/>
              </a:buClr>
              <a:buSzPct val="25000"/>
              <a:buFont typeface="Arial"/>
              <a:buNone/>
            </a:pPr>
            <a:r>
              <a:rPr lang="en-US" sz="1800" b="0" i="0" u="none" strike="noStrike" cap="none">
                <a:solidFill>
                  <a:srgbClr val="7A7A7A"/>
                </a:solidFill>
                <a:latin typeface="Arial"/>
                <a:ea typeface="Arial"/>
                <a:cs typeface="Arial"/>
                <a:sym typeface="Arial"/>
              </a:rPr>
              <a:t>(Microservices-friendliness)</a:t>
            </a:r>
          </a:p>
        </p:txBody>
      </p:sp>
    </p:spTree>
  </p:cSld>
  <p:clrMapOvr>
    <a:masterClrMapping/>
  </p:clrMapOvr>
  <p:transition xmlns:p14="http://schemas.microsoft.com/office/powerpoint/2010/mai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Resolving </a:t>
            </a:r>
            <a:r>
              <a:rPr lang="en-US" sz="3200" b="0" i="0" u="none" strike="noStrike" cap="none">
                <a:solidFill>
                  <a:schemeClr val="lt1"/>
                </a:solidFill>
                <a:latin typeface="Courier"/>
                <a:ea typeface="Courier"/>
                <a:cs typeface="Courier"/>
                <a:sym typeface="Courier"/>
              </a:rPr>
              <a:t>Classpath</a:t>
            </a:r>
            <a:r>
              <a:rPr lang="en-US" sz="3200" b="0" i="0" u="none" strike="noStrike" cap="none">
                <a:solidFill>
                  <a:schemeClr val="lt1"/>
                </a:solidFill>
                <a:latin typeface="Arial"/>
                <a:ea typeface="Arial"/>
                <a:cs typeface="Arial"/>
                <a:sym typeface="Arial"/>
              </a:rPr>
              <a:t> Hell</a:t>
            </a:r>
          </a:p>
        </p:txBody>
      </p:sp>
      <p:sp>
        <p:nvSpPr>
          <p:cNvPr id="166" name="Shape 166"/>
          <p:cNvSpPr/>
          <p:nvPr/>
        </p:nvSpPr>
        <p:spPr>
          <a:xfrm>
            <a:off x="113161" y="2283581"/>
            <a:ext cx="1596820" cy="914400"/>
          </a:xfrm>
          <a:prstGeom prst="rect">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400" b="0" i="0" u="none" strike="noStrike" cap="none">
                <a:solidFill>
                  <a:schemeClr val="lt1"/>
                </a:solidFill>
                <a:latin typeface="Source Sans Pro"/>
                <a:ea typeface="Source Sans Pro"/>
                <a:cs typeface="Source Sans Pro"/>
                <a:sym typeface="Source Sans Pro"/>
              </a:rPr>
              <a:t>Read docs/blogs/copy previous project structure</a:t>
            </a:r>
          </a:p>
        </p:txBody>
      </p:sp>
      <p:sp>
        <p:nvSpPr>
          <p:cNvPr id="167" name="Shape 167"/>
          <p:cNvSpPr/>
          <p:nvPr/>
        </p:nvSpPr>
        <p:spPr>
          <a:xfrm>
            <a:off x="457199" y="1064139"/>
            <a:ext cx="822960" cy="435671"/>
          </a:xfrm>
          <a:prstGeom prst="flowChartTerminator">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800" b="0" i="0" u="none" strike="noStrike" cap="none">
                <a:solidFill>
                  <a:schemeClr val="lt1"/>
                </a:solidFill>
                <a:latin typeface="Source Sans Pro"/>
                <a:ea typeface="Source Sans Pro"/>
                <a:cs typeface="Source Sans Pro"/>
                <a:sym typeface="Source Sans Pro"/>
              </a:rPr>
              <a:t>start</a:t>
            </a:r>
          </a:p>
        </p:txBody>
      </p:sp>
      <p:sp>
        <p:nvSpPr>
          <p:cNvPr id="168" name="Shape 168"/>
          <p:cNvSpPr/>
          <p:nvPr/>
        </p:nvSpPr>
        <p:spPr>
          <a:xfrm>
            <a:off x="312056" y="3726300"/>
            <a:ext cx="1199850" cy="520337"/>
          </a:xfrm>
          <a:prstGeom prst="flowChartProcess">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400" b="0" i="0" u="none" strike="noStrike" cap="none">
                <a:solidFill>
                  <a:schemeClr val="lt1"/>
                </a:solidFill>
                <a:latin typeface="Source Sans Pro"/>
                <a:ea typeface="Source Sans Pro"/>
                <a:cs typeface="Source Sans Pro"/>
                <a:sym typeface="Source Sans Pro"/>
              </a:rPr>
              <a:t>Download jars</a:t>
            </a:r>
          </a:p>
        </p:txBody>
      </p:sp>
      <p:sp>
        <p:nvSpPr>
          <p:cNvPr id="169" name="Shape 169"/>
          <p:cNvSpPr/>
          <p:nvPr/>
        </p:nvSpPr>
        <p:spPr>
          <a:xfrm>
            <a:off x="2854476" y="3775651"/>
            <a:ext cx="1199850" cy="520337"/>
          </a:xfrm>
          <a:prstGeom prst="flowChartProcess">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400" b="0" i="0" u="none" strike="noStrike" cap="none">
                <a:solidFill>
                  <a:schemeClr val="lt1"/>
                </a:solidFill>
                <a:latin typeface="Source Sans Pro"/>
                <a:ea typeface="Source Sans Pro"/>
                <a:cs typeface="Source Sans Pro"/>
                <a:sym typeface="Source Sans Pro"/>
              </a:rPr>
              <a:t>Add jars to </a:t>
            </a:r>
            <a:r>
              <a:rPr lang="en-US" sz="1400" b="0" i="0" u="none" strike="noStrike" cap="none">
                <a:solidFill>
                  <a:schemeClr val="lt1"/>
                </a:solidFill>
                <a:latin typeface="Courier"/>
                <a:ea typeface="Courier"/>
                <a:cs typeface="Courier"/>
                <a:sym typeface="Courier"/>
              </a:rPr>
              <a:t>classpath</a:t>
            </a:r>
          </a:p>
        </p:txBody>
      </p:sp>
      <p:sp>
        <p:nvSpPr>
          <p:cNvPr id="170" name="Shape 170"/>
          <p:cNvSpPr/>
          <p:nvPr/>
        </p:nvSpPr>
        <p:spPr>
          <a:xfrm>
            <a:off x="2854476" y="2837302"/>
            <a:ext cx="1199850" cy="520337"/>
          </a:xfrm>
          <a:prstGeom prst="flowChartProcess">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400" b="0" i="0" u="none" strike="noStrike" cap="none">
                <a:solidFill>
                  <a:schemeClr val="lt1"/>
                </a:solidFill>
                <a:latin typeface="Source Sans Pro"/>
                <a:ea typeface="Source Sans Pro"/>
                <a:cs typeface="Source Sans Pro"/>
                <a:sym typeface="Source Sans Pro"/>
              </a:rPr>
              <a:t>Write Code</a:t>
            </a:r>
          </a:p>
        </p:txBody>
      </p:sp>
      <p:sp>
        <p:nvSpPr>
          <p:cNvPr id="171" name="Shape 171"/>
          <p:cNvSpPr/>
          <p:nvPr/>
        </p:nvSpPr>
        <p:spPr>
          <a:xfrm>
            <a:off x="2433564" y="1300117"/>
            <a:ext cx="2051356" cy="1100908"/>
          </a:xfrm>
          <a:prstGeom prst="flowChartDecision">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200" b="0" i="0" u="none" strike="noStrike" cap="none">
                <a:solidFill>
                  <a:schemeClr val="lt1"/>
                </a:solidFill>
                <a:latin typeface="Source Sans Pro"/>
                <a:ea typeface="Source Sans Pro"/>
                <a:cs typeface="Source Sans Pro"/>
                <a:sym typeface="Source Sans Pro"/>
              </a:rPr>
              <a:t>Unresolved symbol?</a:t>
            </a:r>
          </a:p>
        </p:txBody>
      </p:sp>
      <p:sp>
        <p:nvSpPr>
          <p:cNvPr id="172" name="Shape 172"/>
          <p:cNvSpPr/>
          <p:nvPr/>
        </p:nvSpPr>
        <p:spPr>
          <a:xfrm>
            <a:off x="5060647" y="1532098"/>
            <a:ext cx="1199850" cy="520337"/>
          </a:xfrm>
          <a:prstGeom prst="flowChartProcess">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400" b="0" i="0" u="none" strike="noStrike" cap="none">
                <a:solidFill>
                  <a:schemeClr val="lt1"/>
                </a:solidFill>
                <a:latin typeface="Source Sans Pro"/>
                <a:ea typeface="Source Sans Pro"/>
                <a:cs typeface="Source Sans Pro"/>
                <a:sym typeface="Source Sans Pro"/>
              </a:rPr>
              <a:t>build</a:t>
            </a:r>
          </a:p>
        </p:txBody>
      </p:sp>
      <p:sp>
        <p:nvSpPr>
          <p:cNvPr id="173" name="Shape 173"/>
          <p:cNvSpPr/>
          <p:nvPr/>
        </p:nvSpPr>
        <p:spPr>
          <a:xfrm>
            <a:off x="5060647" y="2394616"/>
            <a:ext cx="1199850" cy="520337"/>
          </a:xfrm>
          <a:prstGeom prst="flowChartProcess">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400" b="0" i="0" u="none" strike="noStrike" cap="none">
                <a:solidFill>
                  <a:schemeClr val="lt1"/>
                </a:solidFill>
                <a:latin typeface="Source Sans Pro"/>
                <a:ea typeface="Source Sans Pro"/>
                <a:cs typeface="Source Sans Pro"/>
                <a:sym typeface="Source Sans Pro"/>
              </a:rPr>
              <a:t>run</a:t>
            </a:r>
          </a:p>
        </p:txBody>
      </p:sp>
      <p:sp>
        <p:nvSpPr>
          <p:cNvPr id="174" name="Shape 174"/>
          <p:cNvSpPr/>
          <p:nvPr/>
        </p:nvSpPr>
        <p:spPr>
          <a:xfrm>
            <a:off x="6905899" y="2052435"/>
            <a:ext cx="2051356" cy="1100908"/>
          </a:xfrm>
          <a:prstGeom prst="flowChartDecision">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100" b="0" i="0" u="none" strike="noStrike" cap="none">
                <a:solidFill>
                  <a:schemeClr val="lt1"/>
                </a:solidFill>
                <a:latin typeface="Courier"/>
                <a:ea typeface="Courier"/>
                <a:cs typeface="Courier"/>
                <a:sym typeface="Courier"/>
              </a:rPr>
              <a:t>NoClassDefFound?  </a:t>
            </a:r>
          </a:p>
        </p:txBody>
      </p:sp>
      <p:sp>
        <p:nvSpPr>
          <p:cNvPr id="175" name="Shape 175"/>
          <p:cNvSpPr/>
          <p:nvPr/>
        </p:nvSpPr>
        <p:spPr>
          <a:xfrm>
            <a:off x="7540371" y="3986469"/>
            <a:ext cx="822960" cy="435671"/>
          </a:xfrm>
          <a:prstGeom prst="flowChartTerminator">
            <a:avLst/>
          </a:prstGeom>
          <a:solidFill>
            <a:srgbClr val="008881"/>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800" b="0" i="0" u="none" strike="noStrike" cap="none">
                <a:solidFill>
                  <a:schemeClr val="lt1"/>
                </a:solidFill>
                <a:latin typeface="Source Sans Pro"/>
                <a:ea typeface="Source Sans Pro"/>
                <a:cs typeface="Source Sans Pro"/>
                <a:sym typeface="Source Sans Pro"/>
              </a:rPr>
              <a:t>end</a:t>
            </a:r>
          </a:p>
        </p:txBody>
      </p:sp>
      <p:cxnSp>
        <p:nvCxnSpPr>
          <p:cNvPr id="176" name="Shape 176"/>
          <p:cNvCxnSpPr/>
          <p:nvPr/>
        </p:nvCxnSpPr>
        <p:spPr>
          <a:xfrm>
            <a:off x="868679" y="1589315"/>
            <a:ext cx="0" cy="633791"/>
          </a:xfrm>
          <a:prstGeom prst="straightConnector1">
            <a:avLst/>
          </a:prstGeom>
          <a:noFill/>
          <a:ln w="25400" cap="flat" cmpd="sng">
            <a:solidFill>
              <a:schemeClr val="accent1"/>
            </a:solidFill>
            <a:prstDash val="solid"/>
            <a:round/>
            <a:headEnd type="none" w="med" len="med"/>
            <a:tailEnd type="stealth" w="lg" len="lg"/>
          </a:ln>
          <a:effectLst>
            <a:outerShdw blurRad="40000" dist="20000" dir="5400000" rotWithShape="0">
              <a:srgbClr val="000000">
                <a:alpha val="37647"/>
              </a:srgbClr>
            </a:outerShdw>
          </a:effectLst>
        </p:spPr>
      </p:cxnSp>
      <p:cxnSp>
        <p:nvCxnSpPr>
          <p:cNvPr id="177" name="Shape 177"/>
          <p:cNvCxnSpPr/>
          <p:nvPr/>
        </p:nvCxnSpPr>
        <p:spPr>
          <a:xfrm>
            <a:off x="911571" y="3297164"/>
            <a:ext cx="410" cy="368661"/>
          </a:xfrm>
          <a:prstGeom prst="straightConnector1">
            <a:avLst/>
          </a:prstGeom>
          <a:noFill/>
          <a:ln w="25400" cap="flat" cmpd="sng">
            <a:solidFill>
              <a:schemeClr val="accent1"/>
            </a:solidFill>
            <a:prstDash val="solid"/>
            <a:round/>
            <a:headEnd type="none" w="med" len="med"/>
            <a:tailEnd type="stealth" w="lg" len="lg"/>
          </a:ln>
          <a:effectLst>
            <a:outerShdw blurRad="40000" dist="20000" dir="5400000" rotWithShape="0">
              <a:srgbClr val="000000">
                <a:alpha val="37647"/>
              </a:srgbClr>
            </a:outerShdw>
          </a:effectLst>
        </p:spPr>
      </p:cxnSp>
      <p:cxnSp>
        <p:nvCxnSpPr>
          <p:cNvPr id="178" name="Shape 178"/>
          <p:cNvCxnSpPr/>
          <p:nvPr/>
        </p:nvCxnSpPr>
        <p:spPr>
          <a:xfrm>
            <a:off x="1572382" y="3986469"/>
            <a:ext cx="1233714" cy="0"/>
          </a:xfrm>
          <a:prstGeom prst="straightConnector1">
            <a:avLst/>
          </a:prstGeom>
          <a:noFill/>
          <a:ln w="25400" cap="flat" cmpd="sng">
            <a:solidFill>
              <a:schemeClr val="accent1"/>
            </a:solidFill>
            <a:prstDash val="solid"/>
            <a:round/>
            <a:headEnd type="none" w="med" len="med"/>
            <a:tailEnd type="stealth" w="lg" len="lg"/>
          </a:ln>
          <a:effectLst>
            <a:outerShdw blurRad="40000" dist="20000" dir="5400000" rotWithShape="0">
              <a:srgbClr val="000000">
                <a:alpha val="37647"/>
              </a:srgbClr>
            </a:outerShdw>
          </a:effectLst>
        </p:spPr>
      </p:cxnSp>
      <p:cxnSp>
        <p:nvCxnSpPr>
          <p:cNvPr id="179" name="Shape 179"/>
          <p:cNvCxnSpPr/>
          <p:nvPr/>
        </p:nvCxnSpPr>
        <p:spPr>
          <a:xfrm rot="10800000">
            <a:off x="3454401" y="3381829"/>
            <a:ext cx="0" cy="368661"/>
          </a:xfrm>
          <a:prstGeom prst="straightConnector1">
            <a:avLst/>
          </a:prstGeom>
          <a:noFill/>
          <a:ln w="25400" cap="flat" cmpd="sng">
            <a:solidFill>
              <a:schemeClr val="accent1"/>
            </a:solidFill>
            <a:prstDash val="solid"/>
            <a:round/>
            <a:headEnd type="none" w="med" len="med"/>
            <a:tailEnd type="stealth" w="lg" len="lg"/>
          </a:ln>
          <a:effectLst>
            <a:outerShdw blurRad="40000" dist="20000" dir="5400000" rotWithShape="0">
              <a:srgbClr val="000000">
                <a:alpha val="37647"/>
              </a:srgbClr>
            </a:outerShdw>
          </a:effectLst>
        </p:spPr>
      </p:cxnSp>
      <p:cxnSp>
        <p:nvCxnSpPr>
          <p:cNvPr id="180" name="Shape 180"/>
          <p:cNvCxnSpPr/>
          <p:nvPr/>
        </p:nvCxnSpPr>
        <p:spPr>
          <a:xfrm rot="10800000">
            <a:off x="3454401" y="2442996"/>
            <a:ext cx="0" cy="338908"/>
          </a:xfrm>
          <a:prstGeom prst="straightConnector1">
            <a:avLst/>
          </a:prstGeom>
          <a:noFill/>
          <a:ln w="25400" cap="flat" cmpd="sng">
            <a:solidFill>
              <a:schemeClr val="accent1"/>
            </a:solidFill>
            <a:prstDash val="solid"/>
            <a:round/>
            <a:headEnd type="none" w="med" len="med"/>
            <a:tailEnd type="stealth" w="lg" len="lg"/>
          </a:ln>
          <a:effectLst>
            <a:outerShdw blurRad="40000" dist="20000" dir="5400000" rotWithShape="0">
              <a:srgbClr val="000000">
                <a:alpha val="37647"/>
              </a:srgbClr>
            </a:outerShdw>
          </a:effectLst>
        </p:spPr>
      </p:cxnSp>
      <p:cxnSp>
        <p:nvCxnSpPr>
          <p:cNvPr id="181" name="Shape 181"/>
          <p:cNvCxnSpPr/>
          <p:nvPr/>
        </p:nvCxnSpPr>
        <p:spPr>
          <a:xfrm flipH="1">
            <a:off x="928918" y="1850571"/>
            <a:ext cx="1468361" cy="6409"/>
          </a:xfrm>
          <a:prstGeom prst="straightConnector1">
            <a:avLst/>
          </a:prstGeom>
          <a:noFill/>
          <a:ln w="25400" cap="flat" cmpd="sng">
            <a:solidFill>
              <a:schemeClr val="accent1"/>
            </a:solidFill>
            <a:prstDash val="solid"/>
            <a:round/>
            <a:headEnd type="none" w="med" len="med"/>
            <a:tailEnd type="stealth" w="lg" len="lg"/>
          </a:ln>
          <a:effectLst>
            <a:outerShdw blurRad="40000" dist="20000" dir="5400000" rotWithShape="0">
              <a:srgbClr val="000000">
                <a:alpha val="37647"/>
              </a:srgbClr>
            </a:outerShdw>
          </a:effectLst>
        </p:spPr>
      </p:cxnSp>
      <p:cxnSp>
        <p:nvCxnSpPr>
          <p:cNvPr id="182" name="Shape 182"/>
          <p:cNvCxnSpPr/>
          <p:nvPr/>
        </p:nvCxnSpPr>
        <p:spPr>
          <a:xfrm rot="10800000" flipH="1">
            <a:off x="4523620" y="1850571"/>
            <a:ext cx="488647" cy="6409"/>
          </a:xfrm>
          <a:prstGeom prst="straightConnector1">
            <a:avLst/>
          </a:prstGeom>
          <a:noFill/>
          <a:ln w="25400" cap="flat" cmpd="sng">
            <a:solidFill>
              <a:schemeClr val="accent1"/>
            </a:solidFill>
            <a:prstDash val="solid"/>
            <a:round/>
            <a:headEnd type="none" w="med" len="med"/>
            <a:tailEnd type="stealth" w="lg" len="lg"/>
          </a:ln>
          <a:effectLst>
            <a:outerShdw blurRad="40000" dist="20000" dir="5400000" rotWithShape="0">
              <a:srgbClr val="000000">
                <a:alpha val="37647"/>
              </a:srgbClr>
            </a:outerShdw>
          </a:effectLst>
        </p:spPr>
      </p:cxnSp>
      <p:cxnSp>
        <p:nvCxnSpPr>
          <p:cNvPr id="183" name="Shape 183"/>
          <p:cNvCxnSpPr/>
          <p:nvPr/>
        </p:nvCxnSpPr>
        <p:spPr>
          <a:xfrm>
            <a:off x="5660572" y="2112910"/>
            <a:ext cx="0" cy="231146"/>
          </a:xfrm>
          <a:prstGeom prst="straightConnector1">
            <a:avLst/>
          </a:prstGeom>
          <a:noFill/>
          <a:ln w="25400" cap="flat" cmpd="sng">
            <a:solidFill>
              <a:schemeClr val="accent1"/>
            </a:solidFill>
            <a:prstDash val="solid"/>
            <a:round/>
            <a:headEnd type="none" w="med" len="med"/>
            <a:tailEnd type="stealth" w="lg" len="lg"/>
          </a:ln>
          <a:effectLst>
            <a:outerShdw blurRad="40000" dist="20000" dir="5400000" rotWithShape="0">
              <a:srgbClr val="000000">
                <a:alpha val="37647"/>
              </a:srgbClr>
            </a:outerShdw>
          </a:effectLst>
        </p:spPr>
      </p:cxnSp>
      <p:cxnSp>
        <p:nvCxnSpPr>
          <p:cNvPr id="184" name="Shape 184"/>
          <p:cNvCxnSpPr/>
          <p:nvPr/>
        </p:nvCxnSpPr>
        <p:spPr>
          <a:xfrm rot="10800000" flipH="1">
            <a:off x="6286121" y="2602889"/>
            <a:ext cx="607683" cy="1592"/>
          </a:xfrm>
          <a:prstGeom prst="straightConnector1">
            <a:avLst/>
          </a:prstGeom>
          <a:noFill/>
          <a:ln w="25400" cap="flat" cmpd="sng">
            <a:solidFill>
              <a:schemeClr val="accent1"/>
            </a:solidFill>
            <a:prstDash val="solid"/>
            <a:round/>
            <a:headEnd type="none" w="med" len="med"/>
            <a:tailEnd type="stealth" w="lg" len="lg"/>
          </a:ln>
          <a:effectLst>
            <a:outerShdw blurRad="40000" dist="20000" dir="5400000" rotWithShape="0">
              <a:srgbClr val="000000">
                <a:alpha val="37647"/>
              </a:srgbClr>
            </a:outerShdw>
          </a:effectLst>
        </p:spPr>
      </p:cxnSp>
      <p:cxnSp>
        <p:nvCxnSpPr>
          <p:cNvPr id="185" name="Shape 185"/>
          <p:cNvCxnSpPr/>
          <p:nvPr/>
        </p:nvCxnSpPr>
        <p:spPr>
          <a:xfrm flipH="1">
            <a:off x="7946572" y="3210076"/>
            <a:ext cx="3018" cy="703823"/>
          </a:xfrm>
          <a:prstGeom prst="straightConnector1">
            <a:avLst/>
          </a:prstGeom>
          <a:noFill/>
          <a:ln w="25400" cap="flat" cmpd="sng">
            <a:solidFill>
              <a:schemeClr val="accent1"/>
            </a:solidFill>
            <a:prstDash val="solid"/>
            <a:round/>
            <a:headEnd type="none" w="med" len="med"/>
            <a:tailEnd type="stealth" w="lg" len="lg"/>
          </a:ln>
          <a:effectLst>
            <a:outerShdw blurRad="40000" dist="20000" dir="5400000" rotWithShape="0">
              <a:srgbClr val="000000">
                <a:alpha val="37647"/>
              </a:srgbClr>
            </a:outerShdw>
          </a:effectLst>
        </p:spPr>
      </p:cxnSp>
      <p:cxnSp>
        <p:nvCxnSpPr>
          <p:cNvPr id="186" name="Shape 186"/>
          <p:cNvCxnSpPr/>
          <p:nvPr/>
        </p:nvCxnSpPr>
        <p:spPr>
          <a:xfrm>
            <a:off x="1862667" y="1064139"/>
            <a:ext cx="0" cy="763635"/>
          </a:xfrm>
          <a:prstGeom prst="straightConnector1">
            <a:avLst/>
          </a:prstGeom>
          <a:noFill/>
          <a:ln w="25400" cap="flat" cmpd="sng">
            <a:solidFill>
              <a:schemeClr val="accent1"/>
            </a:solidFill>
            <a:prstDash val="solid"/>
            <a:round/>
            <a:headEnd type="none" w="med" len="med"/>
            <a:tailEnd type="stealth" w="lg" len="lg"/>
          </a:ln>
          <a:effectLst>
            <a:outerShdw blurRad="40000" dist="20000" dir="5400000" rotWithShape="0">
              <a:srgbClr val="000000">
                <a:alpha val="37647"/>
              </a:srgbClr>
            </a:outerShdw>
          </a:effectLst>
        </p:spPr>
      </p:cxnSp>
      <p:cxnSp>
        <p:nvCxnSpPr>
          <p:cNvPr id="187" name="Shape 187"/>
          <p:cNvCxnSpPr/>
          <p:nvPr/>
        </p:nvCxnSpPr>
        <p:spPr>
          <a:xfrm rot="10800000">
            <a:off x="7931578" y="1064140"/>
            <a:ext cx="18012" cy="954982"/>
          </a:xfrm>
          <a:prstGeom prst="straightConnector1">
            <a:avLst/>
          </a:prstGeom>
          <a:noFill/>
          <a:ln w="25400" cap="flat" cmpd="sng">
            <a:solidFill>
              <a:schemeClr val="accent1"/>
            </a:solidFill>
            <a:prstDash val="solid"/>
            <a:round/>
            <a:headEnd type="none" w="med" len="med"/>
            <a:tailEnd type="none" w="med" len="med"/>
          </a:ln>
          <a:effectLst>
            <a:outerShdw blurRad="40000" dist="20000" dir="5400000" rotWithShape="0">
              <a:srgbClr val="000000">
                <a:alpha val="37647"/>
              </a:srgbClr>
            </a:outerShdw>
          </a:effectLst>
        </p:spPr>
      </p:cxnSp>
      <p:cxnSp>
        <p:nvCxnSpPr>
          <p:cNvPr id="188" name="Shape 188"/>
          <p:cNvCxnSpPr/>
          <p:nvPr/>
        </p:nvCxnSpPr>
        <p:spPr>
          <a:xfrm rot="10800000">
            <a:off x="1862667" y="1064139"/>
            <a:ext cx="6068910" cy="0"/>
          </a:xfrm>
          <a:prstGeom prst="straightConnector1">
            <a:avLst/>
          </a:prstGeom>
          <a:noFill/>
          <a:ln w="25400" cap="flat" cmpd="sng">
            <a:solidFill>
              <a:schemeClr val="accent1"/>
            </a:solidFill>
            <a:prstDash val="solid"/>
            <a:round/>
            <a:headEnd type="none" w="med" len="med"/>
            <a:tailEnd type="none" w="med" len="med"/>
          </a:ln>
          <a:effectLst>
            <a:outerShdw blurRad="40000" dist="20000" dir="5400000" rotWithShape="0">
              <a:srgbClr val="000000">
                <a:alpha val="37647"/>
              </a:srgbClr>
            </a:outerShdw>
          </a:effectLst>
        </p:spPr>
      </p:cxnSp>
      <p:sp>
        <p:nvSpPr>
          <p:cNvPr id="189" name="Shape 189"/>
          <p:cNvSpPr txBox="1"/>
          <p:nvPr/>
        </p:nvSpPr>
        <p:spPr>
          <a:xfrm>
            <a:off x="7949590" y="1649790"/>
            <a:ext cx="541509"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b="0" i="0" u="none" strike="noStrike" cap="none">
                <a:solidFill>
                  <a:schemeClr val="lt1"/>
                </a:solidFill>
                <a:latin typeface="Source Sans Pro"/>
                <a:ea typeface="Source Sans Pro"/>
                <a:cs typeface="Source Sans Pro"/>
                <a:sym typeface="Source Sans Pro"/>
              </a:rPr>
              <a:t>Yes</a:t>
            </a:r>
          </a:p>
        </p:txBody>
      </p:sp>
      <p:sp>
        <p:nvSpPr>
          <p:cNvPr id="190" name="Shape 190"/>
          <p:cNvSpPr txBox="1"/>
          <p:nvPr/>
        </p:nvSpPr>
        <p:spPr>
          <a:xfrm>
            <a:off x="7949590" y="3197981"/>
            <a:ext cx="492367"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a:solidFill>
                  <a:schemeClr val="lt1"/>
                </a:solidFill>
                <a:latin typeface="Source Sans Pro"/>
                <a:ea typeface="Source Sans Pro"/>
                <a:cs typeface="Source Sans Pro"/>
                <a:sym typeface="Source Sans Pro"/>
              </a:rPr>
              <a:t>No</a:t>
            </a:r>
          </a:p>
        </p:txBody>
      </p:sp>
      <p:sp>
        <p:nvSpPr>
          <p:cNvPr id="191" name="Shape 191"/>
          <p:cNvSpPr txBox="1"/>
          <p:nvPr/>
        </p:nvSpPr>
        <p:spPr>
          <a:xfrm>
            <a:off x="4484920" y="1458442"/>
            <a:ext cx="492367"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a:solidFill>
                  <a:schemeClr val="lt1"/>
                </a:solidFill>
                <a:latin typeface="Source Sans Pro"/>
                <a:ea typeface="Source Sans Pro"/>
                <a:cs typeface="Source Sans Pro"/>
                <a:sym typeface="Source Sans Pro"/>
              </a:rPr>
              <a:t>No</a:t>
            </a:r>
          </a:p>
        </p:txBody>
      </p:sp>
      <p:sp>
        <p:nvSpPr>
          <p:cNvPr id="192" name="Shape 192"/>
          <p:cNvSpPr txBox="1"/>
          <p:nvPr/>
        </p:nvSpPr>
        <p:spPr>
          <a:xfrm>
            <a:off x="2034254" y="1465124"/>
            <a:ext cx="541509"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a:solidFill>
                  <a:schemeClr val="lt1"/>
                </a:solidFill>
                <a:latin typeface="Source Sans Pro"/>
                <a:ea typeface="Source Sans Pro"/>
                <a:cs typeface="Source Sans Pro"/>
                <a:sym typeface="Source Sans Pro"/>
              </a:rPr>
              <a:t>Yes</a:t>
            </a:r>
          </a:p>
        </p:txBody>
      </p:sp>
    </p:spTree>
  </p:cSld>
  <p:clrMapOvr>
    <a:masterClrMapping/>
  </p:clrMapOvr>
  <p:transition xmlns:p14="http://schemas.microsoft.com/office/powerpoint/2010/mai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Shape 628"/>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endParaRPr sz="3200" b="0" i="0" u="none" strike="noStrike" cap="none">
              <a:solidFill>
                <a:schemeClr val="lt1"/>
              </a:solidFill>
              <a:latin typeface="Arial"/>
              <a:ea typeface="Arial"/>
              <a:cs typeface="Arial"/>
              <a:sym typeface="Arial"/>
            </a:endParaRPr>
          </a:p>
        </p:txBody>
      </p:sp>
      <p:pic>
        <p:nvPicPr>
          <p:cNvPr id="629" name="Shape 629"/>
          <p:cNvPicPr preferRelativeResize="0"/>
          <p:nvPr/>
        </p:nvPicPr>
        <p:blipFill rotWithShape="1">
          <a:blip r:embed="rId3">
            <a:alphaModFix/>
          </a:blip>
          <a:srcRect/>
          <a:stretch/>
        </p:blipFill>
        <p:spPr>
          <a:xfrm>
            <a:off x="3546656" y="1028095"/>
            <a:ext cx="5509634" cy="3498548"/>
          </a:xfrm>
          <a:prstGeom prst="rect">
            <a:avLst/>
          </a:prstGeom>
          <a:noFill/>
          <a:ln>
            <a:noFill/>
          </a:ln>
        </p:spPr>
      </p:pic>
      <p:sp>
        <p:nvSpPr>
          <p:cNvPr id="630" name="Shape 630"/>
          <p:cNvSpPr txBox="1"/>
          <p:nvPr/>
        </p:nvSpPr>
        <p:spPr>
          <a:xfrm>
            <a:off x="3861321" y="4172371"/>
            <a:ext cx="980908" cy="246221"/>
          </a:xfrm>
          <a:prstGeom prst="rect">
            <a:avLst/>
          </a:prstGeom>
          <a:solidFill>
            <a:schemeClr val="lt1"/>
          </a:solidFill>
          <a:ln>
            <a:noFill/>
          </a:ln>
        </p:spPr>
        <p:txBody>
          <a:bodyPr wrap="square" lIns="91425" tIns="45700" rIns="91425" bIns="45700" anchor="t" anchorCtr="0">
            <a:noAutofit/>
          </a:bodyPr>
          <a:lstStyle/>
          <a:p>
            <a:pPr marL="0" marR="0" lvl="0" indent="0" algn="l" rtl="0">
              <a:spcBef>
                <a:spcPts val="0"/>
              </a:spcBef>
              <a:buSzPct val="25000"/>
              <a:buNone/>
            </a:pPr>
            <a:r>
              <a:rPr lang="en-US" sz="1000" b="1">
                <a:solidFill>
                  <a:schemeClr val="dk1"/>
                </a:solidFill>
                <a:latin typeface="Source Sans Pro"/>
                <a:ea typeface="Source Sans Pro"/>
                <a:cs typeface="Source Sans Pro"/>
                <a:sym typeface="Source Sans Pro"/>
              </a:rPr>
              <a:t>Microservice</a:t>
            </a:r>
          </a:p>
        </p:txBody>
      </p:sp>
      <p:sp>
        <p:nvSpPr>
          <p:cNvPr id="631" name="Shape 631"/>
          <p:cNvSpPr txBox="1"/>
          <p:nvPr/>
        </p:nvSpPr>
        <p:spPr>
          <a:xfrm>
            <a:off x="102286" y="2290167"/>
            <a:ext cx="3356952" cy="70788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2000">
                <a:solidFill>
                  <a:schemeClr val="lt1"/>
                </a:solidFill>
                <a:latin typeface="Arial"/>
                <a:ea typeface="Arial"/>
                <a:cs typeface="Arial"/>
                <a:sym typeface="Arial"/>
              </a:rPr>
              <a:t>Each microservice is a Spring Boot fat jar</a:t>
            </a:r>
          </a:p>
        </p:txBody>
      </p:sp>
    </p:spTree>
  </p:cSld>
  <p:clrMapOvr>
    <a:masterClrMapping/>
  </p:clrMapOvr>
  <p:transition xmlns:p14="http://schemas.microsoft.com/office/powerpoint/2010/main" spd="slow">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Shape 636"/>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Microservices</a:t>
            </a:r>
          </a:p>
        </p:txBody>
      </p:sp>
      <p:sp>
        <p:nvSpPr>
          <p:cNvPr id="637" name="Shape 637"/>
          <p:cNvSpPr txBox="1">
            <a:spLocks noGrp="1"/>
          </p:cNvSpPr>
          <p:nvPr>
            <p:ph type="body" idx="1"/>
          </p:nvPr>
        </p:nvSpPr>
        <p:spPr>
          <a:xfrm>
            <a:off x="457200" y="912261"/>
            <a:ext cx="8229600" cy="1105437"/>
          </a:xfrm>
          <a:prstGeom prst="rect">
            <a:avLst/>
          </a:prstGeom>
          <a:noFill/>
          <a:ln>
            <a:noFill/>
          </a:ln>
        </p:spPr>
        <p:txBody>
          <a:bodyPr wrap="square" lIns="91425" tIns="45700" rIns="91425" bIns="45700" anchor="t" anchorCtr="0">
            <a:noAutofit/>
          </a:bodyPr>
          <a:lstStyle/>
          <a:p>
            <a:pPr marL="0" marR="0" lvl="0" indent="0" algn="ctr" rtl="0">
              <a:spcBef>
                <a:spcPts val="0"/>
              </a:spcBef>
              <a:buClr>
                <a:schemeClr val="lt1"/>
              </a:buClr>
              <a:buSzPct val="25000"/>
              <a:buFont typeface="Arial"/>
              <a:buNone/>
            </a:pPr>
            <a:r>
              <a:rPr lang="en-US" sz="2800" b="0" i="0" u="none" strike="noStrike" cap="none">
                <a:solidFill>
                  <a:schemeClr val="lt1"/>
                </a:solidFill>
                <a:latin typeface="Arial"/>
                <a:ea typeface="Arial"/>
                <a:cs typeface="Arial"/>
                <a:sym typeface="Arial"/>
              </a:rPr>
              <a:t>You are going to do a lot more of this</a:t>
            </a:r>
          </a:p>
        </p:txBody>
      </p:sp>
      <p:sp>
        <p:nvSpPr>
          <p:cNvPr id="638" name="Shape 638"/>
          <p:cNvSpPr txBox="1"/>
          <p:nvPr/>
        </p:nvSpPr>
        <p:spPr>
          <a:xfrm>
            <a:off x="4948425" y="2340644"/>
            <a:ext cx="4074552" cy="2222961"/>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lt1"/>
              </a:buClr>
              <a:buSzPct val="100000"/>
              <a:buFont typeface="Arial"/>
              <a:buChar char="•"/>
            </a:pPr>
            <a:r>
              <a:rPr lang="en-US" sz="2800">
                <a:solidFill>
                  <a:schemeClr val="lt1"/>
                </a:solidFill>
                <a:latin typeface="Arial"/>
                <a:ea typeface="Arial"/>
                <a:cs typeface="Arial"/>
                <a:sym typeface="Arial"/>
              </a:rPr>
              <a:t>Load properties files</a:t>
            </a:r>
          </a:p>
          <a:p>
            <a:pPr marL="342900" marR="0" lvl="0" indent="-342900" algn="l" rtl="0">
              <a:spcBef>
                <a:spcPts val="560"/>
              </a:spcBef>
              <a:spcAft>
                <a:spcPts val="0"/>
              </a:spcAft>
              <a:buClr>
                <a:schemeClr val="lt1"/>
              </a:buClr>
              <a:buSzPct val="100000"/>
              <a:buFont typeface="Arial"/>
              <a:buChar char="•"/>
            </a:pPr>
            <a:r>
              <a:rPr lang="en-US" sz="2800">
                <a:solidFill>
                  <a:schemeClr val="lt1"/>
                </a:solidFill>
                <a:latin typeface="Arial"/>
                <a:ea typeface="Arial"/>
                <a:cs typeface="Arial"/>
                <a:sym typeface="Arial"/>
              </a:rPr>
              <a:t>Setup Monitoring / Metrics</a:t>
            </a:r>
          </a:p>
          <a:p>
            <a:pPr marL="0" marR="0" lvl="0" indent="0" algn="l" rtl="0">
              <a:spcBef>
                <a:spcPts val="560"/>
              </a:spcBef>
              <a:buClr>
                <a:schemeClr val="lt1"/>
              </a:buClr>
              <a:buFont typeface="Arial"/>
              <a:buNone/>
            </a:pPr>
            <a:endParaRPr sz="2800">
              <a:solidFill>
                <a:schemeClr val="lt1"/>
              </a:solidFill>
              <a:latin typeface="Arial"/>
              <a:ea typeface="Arial"/>
              <a:cs typeface="Arial"/>
              <a:sym typeface="Arial"/>
            </a:endParaRPr>
          </a:p>
        </p:txBody>
      </p:sp>
      <p:sp>
        <p:nvSpPr>
          <p:cNvPr id="639" name="Shape 639"/>
          <p:cNvSpPr txBox="1"/>
          <p:nvPr/>
        </p:nvSpPr>
        <p:spPr>
          <a:xfrm>
            <a:off x="430493" y="2340644"/>
            <a:ext cx="4074552" cy="2222962"/>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lt1"/>
              </a:buClr>
              <a:buSzPct val="100000"/>
              <a:buFont typeface="Arial"/>
              <a:buChar char="•"/>
            </a:pPr>
            <a:r>
              <a:rPr lang="en-US" sz="2800">
                <a:solidFill>
                  <a:schemeClr val="lt1"/>
                </a:solidFill>
                <a:latin typeface="Arial"/>
                <a:ea typeface="Arial"/>
                <a:cs typeface="Arial"/>
                <a:sym typeface="Arial"/>
              </a:rPr>
              <a:t>Declare dependencies</a:t>
            </a:r>
          </a:p>
          <a:p>
            <a:pPr marL="342900" marR="0" lvl="0" indent="-342900" algn="l" rtl="0">
              <a:spcBef>
                <a:spcPts val="560"/>
              </a:spcBef>
              <a:spcAft>
                <a:spcPts val="0"/>
              </a:spcAft>
              <a:buClr>
                <a:schemeClr val="lt1"/>
              </a:buClr>
              <a:buSzPct val="100000"/>
              <a:buFont typeface="Arial"/>
              <a:buChar char="•"/>
            </a:pPr>
            <a:r>
              <a:rPr lang="en-US" sz="2800">
                <a:solidFill>
                  <a:schemeClr val="lt1"/>
                </a:solidFill>
                <a:latin typeface="Arial"/>
                <a:ea typeface="Arial"/>
                <a:cs typeface="Arial"/>
                <a:sym typeface="Arial"/>
              </a:rPr>
              <a:t>Configure (logging, datastores, etc)</a:t>
            </a:r>
          </a:p>
          <a:p>
            <a:pPr marL="0" marR="0" lvl="0" indent="0" algn="l" rtl="0">
              <a:spcBef>
                <a:spcPts val="560"/>
              </a:spcBef>
              <a:buClr>
                <a:schemeClr val="lt1"/>
              </a:buClr>
              <a:buFont typeface="Arial"/>
              <a:buNone/>
            </a:pPr>
            <a:endParaRPr sz="2800">
              <a:solidFill>
                <a:schemeClr val="lt1"/>
              </a:solidFill>
              <a:latin typeface="Arial"/>
              <a:ea typeface="Arial"/>
              <a:cs typeface="Arial"/>
              <a:sym typeface="Arial"/>
            </a:endParaRPr>
          </a:p>
        </p:txBody>
      </p:sp>
    </p:spTree>
  </p:cSld>
  <p:clrMapOvr>
    <a:masterClrMapping/>
  </p:clrMapOvr>
  <p:transition xmlns:p14="http://schemas.microsoft.com/office/powerpoint/2010/main" spd="slow">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Shape 644"/>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endParaRPr sz="3200" b="0" i="0" u="none" strike="noStrike" cap="none">
              <a:solidFill>
                <a:schemeClr val="lt1"/>
              </a:solidFill>
              <a:latin typeface="Arial"/>
              <a:ea typeface="Arial"/>
              <a:cs typeface="Arial"/>
              <a:sym typeface="Arial"/>
            </a:endParaRPr>
          </a:p>
        </p:txBody>
      </p:sp>
      <p:sp>
        <p:nvSpPr>
          <p:cNvPr id="645" name="Shape 645"/>
          <p:cNvSpPr txBox="1">
            <a:spLocks noGrp="1"/>
          </p:cNvSpPr>
          <p:nvPr>
            <p:ph type="body" idx="1"/>
          </p:nvPr>
        </p:nvSpPr>
        <p:spPr>
          <a:xfrm>
            <a:off x="457200" y="1108074"/>
            <a:ext cx="8229600" cy="3082925"/>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Clr>
                <a:schemeClr val="lt1"/>
              </a:buClr>
              <a:buSzPct val="25000"/>
              <a:buFont typeface="Arial"/>
              <a:buNone/>
            </a:pPr>
            <a:r>
              <a:rPr lang="en-US" sz="4800" b="0" i="0" u="none" strike="noStrike" cap="none">
                <a:solidFill>
                  <a:schemeClr val="lt1"/>
                </a:solidFill>
                <a:latin typeface="Arial"/>
                <a:ea typeface="Arial"/>
                <a:cs typeface="Arial"/>
                <a:sym typeface="Arial"/>
              </a:rPr>
              <a:t>Spring Boot and PCF</a:t>
            </a:r>
          </a:p>
          <a:p>
            <a:pPr marL="0" marR="0" lvl="0" indent="0" algn="ctr" rtl="0">
              <a:spcBef>
                <a:spcPts val="360"/>
              </a:spcBef>
              <a:buClr>
                <a:srgbClr val="7A7A7A"/>
              </a:buClr>
              <a:buSzPct val="25000"/>
              <a:buFont typeface="Arial"/>
              <a:buNone/>
            </a:pPr>
            <a:r>
              <a:rPr lang="en-US" sz="1800" b="0" i="0" u="none" strike="noStrike" cap="none">
                <a:solidFill>
                  <a:srgbClr val="7A7A7A"/>
                </a:solidFill>
                <a:latin typeface="Arial"/>
                <a:ea typeface="Arial"/>
                <a:cs typeface="Arial"/>
                <a:sym typeface="Arial"/>
              </a:rPr>
              <a:t>(Actuator Health Checks in PCF Apps Manager)</a:t>
            </a:r>
          </a:p>
        </p:txBody>
      </p:sp>
    </p:spTree>
  </p:cSld>
  <p:clrMapOvr>
    <a:masterClrMapping/>
  </p:clrMapOvr>
  <p:transition xmlns:p14="http://schemas.microsoft.com/office/powerpoint/2010/main" spd="slow">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Shape 651"/>
          <p:cNvSpPr txBox="1">
            <a:spLocks noGrp="1"/>
          </p:cNvSpPr>
          <p:nvPr>
            <p:ph type="title"/>
          </p:nvPr>
        </p:nvSpPr>
        <p:spPr>
          <a:xfrm>
            <a:off x="366712" y="325437"/>
            <a:ext cx="8410499" cy="460500"/>
          </a:xfrm>
          <a:prstGeom prst="rect">
            <a:avLst/>
          </a:prstGeom>
          <a:noFill/>
          <a:ln>
            <a:noFill/>
          </a:ln>
        </p:spPr>
        <p:txBody>
          <a:bodyPr wrap="square" lIns="91425" tIns="91425" rIns="91425" bIns="91425" anchor="t" anchorCtr="0">
            <a:noAutofit/>
          </a:bodyPr>
          <a:lstStyle/>
          <a:p>
            <a:pPr marL="0" marR="0" lvl="0" indent="0" algn="ctr" rtl="0">
              <a:lnSpc>
                <a:spcPct val="90000"/>
              </a:lnSpc>
              <a:spcBef>
                <a:spcPts val="0"/>
              </a:spcBef>
              <a:buClr>
                <a:schemeClr val="accent1"/>
              </a:buClr>
              <a:buSzPct val="25000"/>
              <a:buFont typeface="Source Sans Pro"/>
              <a:buNone/>
            </a:pPr>
            <a:r>
              <a:rPr lang="en-US" sz="2800" b="1" i="0" u="none" strike="noStrike" cap="none">
                <a:solidFill>
                  <a:schemeClr val="accent1"/>
                </a:solidFill>
                <a:latin typeface="Source Sans Pro"/>
                <a:ea typeface="Source Sans Pro"/>
                <a:cs typeface="Source Sans Pro"/>
                <a:sym typeface="Source Sans Pro"/>
              </a:rPr>
              <a:t>The Open Platform as a Service</a:t>
            </a:r>
          </a:p>
        </p:txBody>
      </p:sp>
      <p:grpSp>
        <p:nvGrpSpPr>
          <p:cNvPr id="652" name="Shape 652"/>
          <p:cNvGrpSpPr/>
          <p:nvPr/>
        </p:nvGrpSpPr>
        <p:grpSpPr>
          <a:xfrm>
            <a:off x="1425534" y="836641"/>
            <a:ext cx="6709558" cy="3629261"/>
            <a:chOff x="1425534" y="1115520"/>
            <a:chExt cx="6709558" cy="4839015"/>
          </a:xfrm>
        </p:grpSpPr>
        <p:pic>
          <p:nvPicPr>
            <p:cNvPr id="653" name="Shape 653" descr="C:\Dropbox\CF PM PMM\assets\traingle.png"/>
            <p:cNvPicPr preferRelativeResize="0"/>
            <p:nvPr/>
          </p:nvPicPr>
          <p:blipFill rotWithShape="1">
            <a:blip r:embed="rId3">
              <a:alphaModFix/>
            </a:blip>
            <a:srcRect/>
            <a:stretch/>
          </p:blipFill>
          <p:spPr>
            <a:xfrm>
              <a:off x="1425534" y="1115520"/>
              <a:ext cx="6709558" cy="4839015"/>
            </a:xfrm>
            <a:prstGeom prst="rect">
              <a:avLst/>
            </a:prstGeom>
            <a:noFill/>
            <a:ln>
              <a:noFill/>
            </a:ln>
          </p:spPr>
        </p:pic>
        <p:cxnSp>
          <p:nvCxnSpPr>
            <p:cNvPr id="654" name="Shape 654"/>
            <p:cNvCxnSpPr/>
            <p:nvPr/>
          </p:nvCxnSpPr>
          <p:spPr>
            <a:xfrm rot="5400000">
              <a:off x="4178300" y="2357150"/>
              <a:ext cx="3505200" cy="2882900"/>
            </a:xfrm>
            <a:prstGeom prst="straightConnector1">
              <a:avLst/>
            </a:prstGeom>
            <a:solidFill>
              <a:srgbClr val="0095D3"/>
            </a:solidFill>
            <a:ln w="28575" cap="flat" cmpd="sng">
              <a:solidFill>
                <a:schemeClr val="lt1"/>
              </a:solidFill>
              <a:prstDash val="solid"/>
              <a:round/>
              <a:headEnd type="none" w="med" len="med"/>
              <a:tailEnd type="none" w="med" len="med"/>
            </a:ln>
          </p:spPr>
        </p:cxnSp>
        <p:cxnSp>
          <p:nvCxnSpPr>
            <p:cNvPr id="655" name="Shape 655"/>
            <p:cNvCxnSpPr/>
            <p:nvPr/>
          </p:nvCxnSpPr>
          <p:spPr>
            <a:xfrm rot="-5400000" flipH="1">
              <a:off x="1447800" y="2509550"/>
              <a:ext cx="3543300" cy="2844800"/>
            </a:xfrm>
            <a:prstGeom prst="straightConnector1">
              <a:avLst/>
            </a:prstGeom>
            <a:solidFill>
              <a:srgbClr val="0095D3"/>
            </a:solidFill>
            <a:ln w="28575" cap="flat" cmpd="sng">
              <a:solidFill>
                <a:schemeClr val="lt1"/>
              </a:solidFill>
              <a:prstDash val="solid"/>
              <a:round/>
              <a:headEnd type="none" w="med" len="med"/>
              <a:tailEnd type="none" w="med" len="med"/>
            </a:ln>
          </p:spPr>
        </p:cxnSp>
      </p:grpSp>
      <p:sp>
        <p:nvSpPr>
          <p:cNvPr id="656" name="Shape 656"/>
          <p:cNvSpPr txBox="1"/>
          <p:nvPr/>
        </p:nvSpPr>
        <p:spPr>
          <a:xfrm>
            <a:off x="10504229" y="1608852"/>
            <a:ext cx="184666" cy="40011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2000">
              <a:solidFill>
                <a:srgbClr val="333333"/>
              </a:solidFill>
              <a:latin typeface="Source Sans Pro"/>
              <a:ea typeface="Source Sans Pro"/>
              <a:cs typeface="Source Sans Pro"/>
              <a:sym typeface="Source Sans Pro"/>
            </a:endParaRPr>
          </a:p>
        </p:txBody>
      </p:sp>
      <p:grpSp>
        <p:nvGrpSpPr>
          <p:cNvPr id="657" name="Shape 657"/>
          <p:cNvGrpSpPr/>
          <p:nvPr/>
        </p:nvGrpSpPr>
        <p:grpSpPr>
          <a:xfrm>
            <a:off x="847327" y="1931725"/>
            <a:ext cx="2657956" cy="2017059"/>
            <a:chOff x="847327" y="1931725"/>
            <a:chExt cx="2657956" cy="2017059"/>
          </a:xfrm>
        </p:grpSpPr>
        <p:pic>
          <p:nvPicPr>
            <p:cNvPr id="658" name="Shape 658"/>
            <p:cNvPicPr preferRelativeResize="0"/>
            <p:nvPr/>
          </p:nvPicPr>
          <p:blipFill rotWithShape="1">
            <a:blip r:embed="rId4">
              <a:alphaModFix/>
            </a:blip>
            <a:srcRect/>
            <a:stretch/>
          </p:blipFill>
          <p:spPr>
            <a:xfrm>
              <a:off x="942823" y="2931504"/>
              <a:ext cx="647700" cy="492919"/>
            </a:xfrm>
            <a:prstGeom prst="rect">
              <a:avLst/>
            </a:prstGeom>
            <a:noFill/>
            <a:ln>
              <a:noFill/>
            </a:ln>
          </p:spPr>
        </p:pic>
        <p:pic>
          <p:nvPicPr>
            <p:cNvPr id="659" name="Shape 659"/>
            <p:cNvPicPr preferRelativeResize="0"/>
            <p:nvPr/>
          </p:nvPicPr>
          <p:blipFill rotWithShape="1">
            <a:blip r:embed="rId5">
              <a:alphaModFix/>
            </a:blip>
            <a:srcRect/>
            <a:stretch/>
          </p:blipFill>
          <p:spPr>
            <a:xfrm>
              <a:off x="3114758" y="3584453"/>
              <a:ext cx="390525" cy="364331"/>
            </a:xfrm>
            <a:prstGeom prst="rect">
              <a:avLst/>
            </a:prstGeom>
            <a:noFill/>
            <a:ln>
              <a:noFill/>
            </a:ln>
          </p:spPr>
        </p:pic>
        <p:pic>
          <p:nvPicPr>
            <p:cNvPr id="660" name="Shape 660" descr="http://tutorialbin.com/media/uploads/icons/lift-scala-icon-50x50.png"/>
            <p:cNvPicPr preferRelativeResize="0"/>
            <p:nvPr/>
          </p:nvPicPr>
          <p:blipFill rotWithShape="1">
            <a:blip r:embed="rId6">
              <a:alphaModFix/>
            </a:blip>
            <a:srcRect/>
            <a:stretch/>
          </p:blipFill>
          <p:spPr>
            <a:xfrm>
              <a:off x="847327" y="2469650"/>
              <a:ext cx="476250" cy="357188"/>
            </a:xfrm>
            <a:prstGeom prst="rect">
              <a:avLst/>
            </a:prstGeom>
            <a:noFill/>
            <a:ln>
              <a:noFill/>
            </a:ln>
          </p:spPr>
        </p:pic>
        <p:pic>
          <p:nvPicPr>
            <p:cNvPr id="661" name="Shape 661" descr="nodejs-light.eps"/>
            <p:cNvPicPr preferRelativeResize="0"/>
            <p:nvPr/>
          </p:nvPicPr>
          <p:blipFill rotWithShape="1">
            <a:blip r:embed="rId7">
              <a:alphaModFix/>
            </a:blip>
            <a:srcRect/>
            <a:stretch/>
          </p:blipFill>
          <p:spPr>
            <a:xfrm>
              <a:off x="1621090" y="3531405"/>
              <a:ext cx="1256978" cy="257109"/>
            </a:xfrm>
            <a:prstGeom prst="rect">
              <a:avLst/>
            </a:prstGeom>
            <a:noFill/>
            <a:ln>
              <a:noFill/>
            </a:ln>
          </p:spPr>
        </p:pic>
        <p:pic>
          <p:nvPicPr>
            <p:cNvPr id="662" name="Shape 662" descr="springLogoNew"/>
            <p:cNvPicPr preferRelativeResize="0"/>
            <p:nvPr/>
          </p:nvPicPr>
          <p:blipFill rotWithShape="1">
            <a:blip r:embed="rId8">
              <a:alphaModFix/>
            </a:blip>
            <a:srcRect/>
            <a:stretch/>
          </p:blipFill>
          <p:spPr>
            <a:xfrm>
              <a:off x="1104128" y="1931725"/>
              <a:ext cx="1047385" cy="486527"/>
            </a:xfrm>
            <a:prstGeom prst="rect">
              <a:avLst/>
            </a:prstGeom>
            <a:noFill/>
            <a:ln>
              <a:noFill/>
            </a:ln>
          </p:spPr>
        </p:pic>
        <p:pic>
          <p:nvPicPr>
            <p:cNvPr id="663" name="Shape 663"/>
            <p:cNvPicPr preferRelativeResize="0"/>
            <p:nvPr/>
          </p:nvPicPr>
          <p:blipFill rotWithShape="1">
            <a:blip r:embed="rId9">
              <a:alphaModFix/>
            </a:blip>
            <a:srcRect/>
            <a:stretch/>
          </p:blipFill>
          <p:spPr>
            <a:xfrm>
              <a:off x="1516613" y="2596883"/>
              <a:ext cx="726479" cy="143736"/>
            </a:xfrm>
            <a:prstGeom prst="rect">
              <a:avLst/>
            </a:prstGeom>
            <a:noFill/>
            <a:ln>
              <a:noFill/>
            </a:ln>
          </p:spPr>
        </p:pic>
        <p:pic>
          <p:nvPicPr>
            <p:cNvPr id="664" name="Shape 664" descr="ruby.png"/>
            <p:cNvPicPr preferRelativeResize="0"/>
            <p:nvPr/>
          </p:nvPicPr>
          <p:blipFill rotWithShape="1">
            <a:blip r:embed="rId10">
              <a:alphaModFix/>
            </a:blip>
            <a:srcRect/>
            <a:stretch/>
          </p:blipFill>
          <p:spPr>
            <a:xfrm>
              <a:off x="2153183" y="2829614"/>
              <a:ext cx="325317" cy="244172"/>
            </a:xfrm>
            <a:prstGeom prst="rect">
              <a:avLst/>
            </a:prstGeom>
            <a:noFill/>
            <a:ln>
              <a:noFill/>
            </a:ln>
          </p:spPr>
        </p:pic>
        <p:pic>
          <p:nvPicPr>
            <p:cNvPr id="665" name="Shape 665"/>
            <p:cNvPicPr preferRelativeResize="0"/>
            <p:nvPr/>
          </p:nvPicPr>
          <p:blipFill rotWithShape="1">
            <a:blip r:embed="rId11">
              <a:alphaModFix/>
            </a:blip>
            <a:srcRect/>
            <a:stretch/>
          </p:blipFill>
          <p:spPr>
            <a:xfrm>
              <a:off x="2616927" y="3145834"/>
              <a:ext cx="523803" cy="272180"/>
            </a:xfrm>
            <a:prstGeom prst="rect">
              <a:avLst/>
            </a:prstGeom>
            <a:noFill/>
            <a:ln>
              <a:noFill/>
            </a:ln>
          </p:spPr>
        </p:pic>
        <p:pic>
          <p:nvPicPr>
            <p:cNvPr id="666" name="Shape 666" descr="http://thescalaside.com/logo.png"/>
            <p:cNvPicPr preferRelativeResize="0"/>
            <p:nvPr/>
          </p:nvPicPr>
          <p:blipFill rotWithShape="1">
            <a:blip r:embed="rId12">
              <a:alphaModFix/>
            </a:blip>
            <a:srcRect/>
            <a:stretch/>
          </p:blipFill>
          <p:spPr>
            <a:xfrm>
              <a:off x="1509180" y="3199247"/>
              <a:ext cx="985220" cy="212753"/>
            </a:xfrm>
            <a:prstGeom prst="rect">
              <a:avLst/>
            </a:prstGeom>
            <a:noFill/>
            <a:ln>
              <a:noFill/>
            </a:ln>
          </p:spPr>
        </p:pic>
      </p:grpSp>
      <p:grpSp>
        <p:nvGrpSpPr>
          <p:cNvPr id="667" name="Shape 667"/>
          <p:cNvGrpSpPr/>
          <p:nvPr/>
        </p:nvGrpSpPr>
        <p:grpSpPr>
          <a:xfrm>
            <a:off x="4876333" y="2090645"/>
            <a:ext cx="2862282" cy="2016073"/>
            <a:chOff x="4876333" y="2090645"/>
            <a:chExt cx="2862282" cy="2016073"/>
          </a:xfrm>
        </p:grpSpPr>
        <p:pic>
          <p:nvPicPr>
            <p:cNvPr id="668" name="Shape 668"/>
            <p:cNvPicPr preferRelativeResize="0"/>
            <p:nvPr/>
          </p:nvPicPr>
          <p:blipFill rotWithShape="1">
            <a:blip r:embed="rId13">
              <a:alphaModFix/>
            </a:blip>
            <a:srcRect/>
            <a:stretch/>
          </p:blipFill>
          <p:spPr>
            <a:xfrm>
              <a:off x="4876333" y="3913301"/>
              <a:ext cx="1224973" cy="193417"/>
            </a:xfrm>
            <a:prstGeom prst="rect">
              <a:avLst/>
            </a:prstGeom>
            <a:noFill/>
            <a:ln>
              <a:noFill/>
            </a:ln>
          </p:spPr>
        </p:pic>
        <p:pic>
          <p:nvPicPr>
            <p:cNvPr id="669" name="Shape 669"/>
            <p:cNvPicPr preferRelativeResize="0"/>
            <p:nvPr/>
          </p:nvPicPr>
          <p:blipFill rotWithShape="1">
            <a:blip r:embed="rId14">
              <a:alphaModFix/>
            </a:blip>
            <a:srcRect/>
            <a:stretch/>
          </p:blipFill>
          <p:spPr>
            <a:xfrm>
              <a:off x="6215096" y="2644425"/>
              <a:ext cx="1021773" cy="397098"/>
            </a:xfrm>
            <a:prstGeom prst="rect">
              <a:avLst/>
            </a:prstGeom>
            <a:noFill/>
            <a:ln>
              <a:noFill/>
            </a:ln>
          </p:spPr>
        </p:pic>
        <p:pic>
          <p:nvPicPr>
            <p:cNvPr id="670" name="Shape 670"/>
            <p:cNvPicPr preferRelativeResize="0"/>
            <p:nvPr/>
          </p:nvPicPr>
          <p:blipFill rotWithShape="1">
            <a:blip r:embed="rId15">
              <a:alphaModFix/>
            </a:blip>
            <a:srcRect/>
            <a:stretch/>
          </p:blipFill>
          <p:spPr>
            <a:xfrm>
              <a:off x="5699595" y="3160139"/>
              <a:ext cx="1181100" cy="285750"/>
            </a:xfrm>
            <a:prstGeom prst="rect">
              <a:avLst/>
            </a:prstGeom>
            <a:noFill/>
            <a:ln>
              <a:noFill/>
            </a:ln>
          </p:spPr>
        </p:pic>
        <p:pic>
          <p:nvPicPr>
            <p:cNvPr id="671" name="Shape 671"/>
            <p:cNvPicPr preferRelativeResize="0"/>
            <p:nvPr/>
          </p:nvPicPr>
          <p:blipFill rotWithShape="1">
            <a:blip r:embed="rId16">
              <a:alphaModFix/>
            </a:blip>
            <a:srcRect/>
            <a:stretch/>
          </p:blipFill>
          <p:spPr>
            <a:xfrm>
              <a:off x="5243233" y="3470483"/>
              <a:ext cx="1316952" cy="329238"/>
            </a:xfrm>
            <a:prstGeom prst="rect">
              <a:avLst/>
            </a:prstGeom>
            <a:noFill/>
            <a:ln>
              <a:noFill/>
            </a:ln>
          </p:spPr>
        </p:pic>
        <p:pic>
          <p:nvPicPr>
            <p:cNvPr id="672" name="Shape 672"/>
            <p:cNvPicPr preferRelativeResize="0"/>
            <p:nvPr/>
          </p:nvPicPr>
          <p:blipFill rotWithShape="1">
            <a:blip r:embed="rId17">
              <a:alphaModFix/>
            </a:blip>
            <a:srcRect/>
            <a:stretch/>
          </p:blipFill>
          <p:spPr>
            <a:xfrm>
              <a:off x="6931670" y="2090645"/>
              <a:ext cx="806944" cy="480324"/>
            </a:xfrm>
            <a:prstGeom prst="rect">
              <a:avLst/>
            </a:prstGeom>
            <a:noFill/>
            <a:ln>
              <a:noFill/>
            </a:ln>
          </p:spPr>
        </p:pic>
      </p:grpSp>
      <p:pic>
        <p:nvPicPr>
          <p:cNvPr id="673" name="Shape 673" descr="http://www.37cloud.com/wp-content/themes/Lumin/timthumb.php?src=http://www.37cloud.com/wp-content/uploads/logo_aws.jpg&amp;h=328&amp;w=595&amp;zc=1"/>
          <p:cNvPicPr preferRelativeResize="0"/>
          <p:nvPr/>
        </p:nvPicPr>
        <p:blipFill rotWithShape="1">
          <a:blip r:embed="rId18">
            <a:alphaModFix/>
          </a:blip>
          <a:srcRect/>
          <a:stretch/>
        </p:blipFill>
        <p:spPr>
          <a:xfrm>
            <a:off x="3681787" y="947428"/>
            <a:ext cx="877315" cy="483630"/>
          </a:xfrm>
          <a:prstGeom prst="rect">
            <a:avLst/>
          </a:prstGeom>
          <a:noFill/>
          <a:ln>
            <a:noFill/>
          </a:ln>
        </p:spPr>
      </p:pic>
      <p:pic>
        <p:nvPicPr>
          <p:cNvPr id="674" name="Shape 674" descr="http://news.cnet.com/i/tim/2010/09/10/OpenStackLogo_270x279.jpg"/>
          <p:cNvPicPr preferRelativeResize="0"/>
          <p:nvPr/>
        </p:nvPicPr>
        <p:blipFill rotWithShape="1">
          <a:blip r:embed="rId19">
            <a:alphaModFix/>
          </a:blip>
          <a:srcRect/>
          <a:stretch/>
        </p:blipFill>
        <p:spPr>
          <a:xfrm>
            <a:off x="1786209" y="892659"/>
            <a:ext cx="618623" cy="639245"/>
          </a:xfrm>
          <a:prstGeom prst="rect">
            <a:avLst/>
          </a:prstGeom>
          <a:noFill/>
          <a:ln>
            <a:noFill/>
          </a:ln>
        </p:spPr>
      </p:pic>
      <p:pic>
        <p:nvPicPr>
          <p:cNvPr id="675" name="Shape 675" descr="C:\Users\testuser\AppData\Local\Temp\VMwareDnD\5d50dc54\VMW_09Q3_LOGO_Corp_Gray_LG.png"/>
          <p:cNvPicPr preferRelativeResize="0"/>
          <p:nvPr/>
        </p:nvPicPr>
        <p:blipFill rotWithShape="1">
          <a:blip r:embed="rId20">
            <a:alphaModFix/>
          </a:blip>
          <a:srcRect/>
          <a:stretch/>
        </p:blipFill>
        <p:spPr>
          <a:xfrm>
            <a:off x="2619324" y="1147716"/>
            <a:ext cx="845222" cy="129131"/>
          </a:xfrm>
          <a:prstGeom prst="rect">
            <a:avLst/>
          </a:prstGeom>
          <a:noFill/>
          <a:ln>
            <a:noFill/>
          </a:ln>
        </p:spPr>
      </p:pic>
      <p:grpSp>
        <p:nvGrpSpPr>
          <p:cNvPr id="676" name="Shape 676"/>
          <p:cNvGrpSpPr/>
          <p:nvPr/>
        </p:nvGrpSpPr>
        <p:grpSpPr>
          <a:xfrm>
            <a:off x="6996041" y="3208866"/>
            <a:ext cx="1275891" cy="711199"/>
            <a:chOff x="5077869" y="4594224"/>
            <a:chExt cx="1893454" cy="914400"/>
          </a:xfrm>
        </p:grpSpPr>
        <p:grpSp>
          <p:nvGrpSpPr>
            <p:cNvPr id="677" name="Shape 677"/>
            <p:cNvGrpSpPr/>
            <p:nvPr/>
          </p:nvGrpSpPr>
          <p:grpSpPr>
            <a:xfrm>
              <a:off x="5077869" y="4594224"/>
              <a:ext cx="1893454" cy="914400"/>
              <a:chOff x="5173725" y="4793899"/>
              <a:chExt cx="1893454" cy="914400"/>
            </a:xfrm>
          </p:grpSpPr>
          <p:sp>
            <p:nvSpPr>
              <p:cNvPr id="678" name="Shape 678"/>
              <p:cNvSpPr/>
              <p:nvPr/>
            </p:nvSpPr>
            <p:spPr>
              <a:xfrm>
                <a:off x="5173725" y="4793899"/>
                <a:ext cx="1893454" cy="914400"/>
              </a:xfrm>
              <a:prstGeom prst="roundRect">
                <a:avLst>
                  <a:gd name="adj" fmla="val 16667"/>
                </a:avLst>
              </a:prstGeom>
              <a:solidFill>
                <a:srgbClr val="FDFDFD"/>
              </a:solidFill>
              <a:ln w="28575" cap="flat" cmpd="sng">
                <a:solidFill>
                  <a:srgbClr val="4F81BD"/>
                </a:solidFill>
                <a:prstDash val="dash"/>
                <a:round/>
                <a:headEnd type="none" w="med" len="med"/>
                <a:tailEnd type="none" w="med" len="med"/>
              </a:ln>
            </p:spPr>
            <p:txBody>
              <a:bodyPr wrap="square" lIns="0" tIns="0" rIns="0" bIns="0" anchor="b" anchorCtr="1">
                <a:noAutofit/>
              </a:bodyPr>
              <a:lstStyle/>
              <a:p>
                <a:pPr marL="0" marR="0" lvl="0" indent="0" algn="ctr" rtl="0">
                  <a:spcBef>
                    <a:spcPts val="0"/>
                  </a:spcBef>
                  <a:spcAft>
                    <a:spcPts val="0"/>
                  </a:spcAft>
                  <a:buSzPct val="25000"/>
                  <a:buNone/>
                </a:pPr>
                <a:r>
                  <a:rPr lang="en-US" sz="900">
                    <a:solidFill>
                      <a:srgbClr val="333333"/>
                    </a:solidFill>
                    <a:latin typeface="Source Sans Pro"/>
                    <a:ea typeface="Source Sans Pro"/>
                    <a:cs typeface="Source Sans Pro"/>
                    <a:sym typeface="Source Sans Pro"/>
                  </a:rPr>
                  <a:t>CUSTOM SERVICES</a:t>
                </a:r>
                <a:r>
                  <a:rPr lang="en-US" sz="1000">
                    <a:solidFill>
                      <a:srgbClr val="333333"/>
                    </a:solidFill>
                    <a:latin typeface="Source Sans Pro"/>
                    <a:ea typeface="Source Sans Pro"/>
                    <a:cs typeface="Source Sans Pro"/>
                    <a:sym typeface="Source Sans Pro"/>
                  </a:rPr>
                  <a:t> </a:t>
                </a:r>
              </a:p>
            </p:txBody>
          </p:sp>
          <p:pic>
            <p:nvPicPr>
              <p:cNvPr id="679" name="Shape 679" descr="data-warehouse"/>
              <p:cNvPicPr preferRelativeResize="0"/>
              <p:nvPr/>
            </p:nvPicPr>
            <p:blipFill rotWithShape="1">
              <a:blip r:embed="rId21">
                <a:alphaModFix/>
              </a:blip>
              <a:srcRect/>
              <a:stretch/>
            </p:blipFill>
            <p:spPr>
              <a:xfrm>
                <a:off x="5327904" y="4873327"/>
                <a:ext cx="541515" cy="548640"/>
              </a:xfrm>
              <a:prstGeom prst="rect">
                <a:avLst/>
              </a:prstGeom>
              <a:noFill/>
              <a:ln>
                <a:noFill/>
              </a:ln>
            </p:spPr>
          </p:pic>
          <p:pic>
            <p:nvPicPr>
              <p:cNvPr id="680" name="Shape 680" descr="ICON_OSWindows_Q308"/>
              <p:cNvPicPr preferRelativeResize="0"/>
              <p:nvPr/>
            </p:nvPicPr>
            <p:blipFill rotWithShape="1">
              <a:blip r:embed="rId22">
                <a:alphaModFix/>
              </a:blip>
              <a:srcRect/>
              <a:stretch/>
            </p:blipFill>
            <p:spPr>
              <a:xfrm rot="1204461">
                <a:off x="5930505" y="4894652"/>
                <a:ext cx="495397" cy="548640"/>
              </a:xfrm>
              <a:prstGeom prst="rect">
                <a:avLst/>
              </a:prstGeom>
              <a:noFill/>
              <a:ln w="9525" cap="flat" cmpd="sng">
                <a:solidFill>
                  <a:srgbClr val="FFFFFF"/>
                </a:solidFill>
                <a:prstDash val="solid"/>
                <a:miter lim="8000"/>
                <a:headEnd type="none" w="med" len="med"/>
                <a:tailEnd type="none" w="med" len="med"/>
              </a:ln>
            </p:spPr>
          </p:pic>
        </p:grpSp>
        <p:grpSp>
          <p:nvGrpSpPr>
            <p:cNvPr id="681" name="Shape 681"/>
            <p:cNvGrpSpPr/>
            <p:nvPr/>
          </p:nvGrpSpPr>
          <p:grpSpPr>
            <a:xfrm>
              <a:off x="6347077" y="4716270"/>
              <a:ext cx="595913" cy="472686"/>
              <a:chOff x="6379029" y="4716270"/>
              <a:chExt cx="595913" cy="472686"/>
            </a:xfrm>
          </p:grpSpPr>
          <p:pic>
            <p:nvPicPr>
              <p:cNvPr id="682" name="Shape 682" descr="ICON_Cloud_Q308"/>
              <p:cNvPicPr preferRelativeResize="0"/>
              <p:nvPr/>
            </p:nvPicPr>
            <p:blipFill rotWithShape="1">
              <a:blip r:embed="rId23">
                <a:alphaModFix/>
              </a:blip>
              <a:srcRect/>
              <a:stretch/>
            </p:blipFill>
            <p:spPr>
              <a:xfrm>
                <a:off x="6379029" y="4809774"/>
                <a:ext cx="595913" cy="379182"/>
              </a:xfrm>
              <a:prstGeom prst="rect">
                <a:avLst/>
              </a:prstGeom>
              <a:noFill/>
              <a:ln>
                <a:noFill/>
              </a:ln>
            </p:spPr>
          </p:pic>
          <p:pic>
            <p:nvPicPr>
              <p:cNvPr id="683" name="Shape 683" descr="C:\Users\CharlesF\AppData\Local\Microsoft\Windows\Temporary Internet Files\Content.IE5\E3PUD36X\MC900442124[1].png"/>
              <p:cNvPicPr preferRelativeResize="0"/>
              <p:nvPr/>
            </p:nvPicPr>
            <p:blipFill rotWithShape="1">
              <a:blip r:embed="rId24">
                <a:alphaModFix/>
              </a:blip>
              <a:srcRect/>
              <a:stretch/>
            </p:blipFill>
            <p:spPr>
              <a:xfrm>
                <a:off x="6491605" y="4716270"/>
                <a:ext cx="381000" cy="381000"/>
              </a:xfrm>
              <a:prstGeom prst="rect">
                <a:avLst/>
              </a:prstGeom>
              <a:noFill/>
              <a:ln>
                <a:noFill/>
              </a:ln>
            </p:spPr>
          </p:pic>
        </p:grpSp>
      </p:grpSp>
      <p:pic>
        <p:nvPicPr>
          <p:cNvPr id="684" name="Shape 684"/>
          <p:cNvPicPr preferRelativeResize="0"/>
          <p:nvPr/>
        </p:nvPicPr>
        <p:blipFill rotWithShape="1">
          <a:blip r:embed="rId25">
            <a:alphaModFix/>
          </a:blip>
          <a:srcRect/>
          <a:stretch/>
        </p:blipFill>
        <p:spPr>
          <a:xfrm>
            <a:off x="533400" y="3028950"/>
            <a:ext cx="381000" cy="381000"/>
          </a:xfrm>
          <a:prstGeom prst="rect">
            <a:avLst/>
          </a:prstGeom>
          <a:noFill/>
          <a:ln>
            <a:noFill/>
          </a:ln>
        </p:spPr>
      </p:pic>
      <p:pic>
        <p:nvPicPr>
          <p:cNvPr id="685" name="Shape 685"/>
          <p:cNvPicPr preferRelativeResize="0"/>
          <p:nvPr/>
        </p:nvPicPr>
        <p:blipFill rotWithShape="1">
          <a:blip r:embed="rId26">
            <a:alphaModFix/>
          </a:blip>
          <a:srcRect/>
          <a:stretch/>
        </p:blipFill>
        <p:spPr>
          <a:xfrm>
            <a:off x="533400" y="3562350"/>
            <a:ext cx="520700" cy="273787"/>
          </a:xfrm>
          <a:prstGeom prst="rect">
            <a:avLst/>
          </a:prstGeom>
          <a:noFill/>
          <a:ln>
            <a:noFill/>
          </a:ln>
        </p:spPr>
      </p:pic>
      <p:pic>
        <p:nvPicPr>
          <p:cNvPr id="686" name="Shape 686"/>
          <p:cNvPicPr preferRelativeResize="0"/>
          <p:nvPr/>
        </p:nvPicPr>
        <p:blipFill rotWithShape="1">
          <a:blip r:embed="rId27">
            <a:alphaModFix/>
          </a:blip>
          <a:srcRect/>
          <a:stretch/>
        </p:blipFill>
        <p:spPr>
          <a:xfrm>
            <a:off x="762000" y="3943350"/>
            <a:ext cx="520700" cy="520700"/>
          </a:xfrm>
          <a:prstGeom prst="rect">
            <a:avLst/>
          </a:prstGeom>
          <a:noFill/>
          <a:ln>
            <a:noFill/>
          </a:ln>
        </p:spPr>
      </p:pic>
      <p:pic>
        <p:nvPicPr>
          <p:cNvPr id="687" name="Shape 687" descr="dot-net.png"/>
          <p:cNvPicPr preferRelativeResize="0"/>
          <p:nvPr/>
        </p:nvPicPr>
        <p:blipFill rotWithShape="1">
          <a:blip r:embed="rId28">
            <a:alphaModFix/>
          </a:blip>
          <a:srcRect/>
          <a:stretch/>
        </p:blipFill>
        <p:spPr>
          <a:xfrm>
            <a:off x="152401" y="1769533"/>
            <a:ext cx="1097208" cy="268816"/>
          </a:xfrm>
          <a:prstGeom prst="rect">
            <a:avLst/>
          </a:prstGeom>
          <a:noFill/>
          <a:ln>
            <a:noFill/>
          </a:ln>
        </p:spPr>
      </p:pic>
      <p:pic>
        <p:nvPicPr>
          <p:cNvPr id="688" name="Shape 688"/>
          <p:cNvPicPr preferRelativeResize="0"/>
          <p:nvPr/>
        </p:nvPicPr>
        <p:blipFill rotWithShape="1">
          <a:blip r:embed="rId29">
            <a:alphaModFix/>
          </a:blip>
          <a:srcRect/>
          <a:stretch/>
        </p:blipFill>
        <p:spPr>
          <a:xfrm>
            <a:off x="4868050" y="947428"/>
            <a:ext cx="1059414" cy="529707"/>
          </a:xfrm>
          <a:prstGeom prst="rect">
            <a:avLst/>
          </a:prstGeom>
          <a:noFill/>
          <a:ln>
            <a:noFill/>
          </a:ln>
        </p:spPr>
      </p:pic>
      <p:pic>
        <p:nvPicPr>
          <p:cNvPr id="689" name="Shape 689"/>
          <p:cNvPicPr preferRelativeResize="0"/>
          <p:nvPr/>
        </p:nvPicPr>
        <p:blipFill rotWithShape="1">
          <a:blip r:embed="rId30">
            <a:alphaModFix/>
          </a:blip>
          <a:srcRect/>
          <a:stretch/>
        </p:blipFill>
        <p:spPr>
          <a:xfrm>
            <a:off x="6048313" y="836641"/>
            <a:ext cx="1115320" cy="70544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Shape 694"/>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endParaRPr sz="3200" b="0" i="0" u="none" strike="noStrike" cap="none">
              <a:solidFill>
                <a:schemeClr val="lt1"/>
              </a:solidFill>
              <a:latin typeface="Arial"/>
              <a:ea typeface="Arial"/>
              <a:cs typeface="Arial"/>
              <a:sym typeface="Arial"/>
            </a:endParaRPr>
          </a:p>
        </p:txBody>
      </p:sp>
      <p:pic>
        <p:nvPicPr>
          <p:cNvPr id="695" name="Shape 695"/>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transition xmlns:p14="http://schemas.microsoft.com/office/powerpoint/2010/main" spd="slow">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pic>
        <p:nvPicPr>
          <p:cNvPr id="700" name="Shape 700" descr="C:\Users\sdunn\Documents\Pivotal Corporate\presentation\New Approach to Big Data\assets\Strata-Data-wide.jpg"/>
          <p:cNvPicPr preferRelativeResize="0"/>
          <p:nvPr/>
        </p:nvPicPr>
        <p:blipFill rotWithShape="1">
          <a:blip r:embed="rId3">
            <a:alphaModFix/>
          </a:blip>
          <a:srcRect/>
          <a:stretch/>
        </p:blipFill>
        <p:spPr>
          <a:xfrm>
            <a:off x="-3" y="-6462"/>
            <a:ext cx="9167237" cy="5156574"/>
          </a:xfrm>
          <a:prstGeom prst="rect">
            <a:avLst/>
          </a:prstGeom>
          <a:noFill/>
          <a:ln>
            <a:noFill/>
          </a:ln>
        </p:spPr>
      </p:pic>
      <p:sp>
        <p:nvSpPr>
          <p:cNvPr id="701" name="Shape 701"/>
          <p:cNvSpPr txBox="1"/>
          <p:nvPr/>
        </p:nvSpPr>
        <p:spPr>
          <a:xfrm>
            <a:off x="446036" y="2156369"/>
            <a:ext cx="3965191" cy="880827"/>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lt1"/>
              </a:buClr>
              <a:buSzPct val="25000"/>
              <a:buFont typeface="Roboto Thin"/>
              <a:buNone/>
            </a:pPr>
            <a:r>
              <a:rPr lang="en-US" sz="4000" b="1">
                <a:solidFill>
                  <a:schemeClr val="lt1"/>
                </a:solidFill>
                <a:latin typeface="Roboto Thin"/>
                <a:ea typeface="Roboto Thin"/>
                <a:cs typeface="Roboto Thin"/>
                <a:sym typeface="Roboto Thin"/>
              </a:rPr>
              <a:t>Thank You</a:t>
            </a:r>
          </a:p>
        </p:txBody>
      </p:sp>
      <p:pic>
        <p:nvPicPr>
          <p:cNvPr id="702" name="Shape 702" descr="C:\Users\sdunn\Documents\Pivotal Corporate\presentation\Misc Assets\pivotal-logo.png"/>
          <p:cNvPicPr preferRelativeResize="0"/>
          <p:nvPr/>
        </p:nvPicPr>
        <p:blipFill rotWithShape="1">
          <a:blip r:embed="rId4">
            <a:alphaModFix/>
          </a:blip>
          <a:srcRect/>
          <a:stretch/>
        </p:blipFill>
        <p:spPr>
          <a:xfrm>
            <a:off x="566613" y="1"/>
            <a:ext cx="2045956" cy="801794"/>
          </a:xfrm>
          <a:prstGeom prst="rect">
            <a:avLst/>
          </a:prstGeom>
          <a:noFill/>
          <a:ln>
            <a:noFill/>
          </a:ln>
        </p:spPr>
      </p:pic>
    </p:spTree>
  </p:cSld>
  <p:clrMapOvr>
    <a:masterClrMapping/>
  </p:clrMapOvr>
  <p:transition xmlns:p14="http://schemas.microsoft.com/office/powerpoint/2010/mai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endParaRPr sz="3200" b="0" i="0" u="none" strike="noStrike" cap="none">
              <a:solidFill>
                <a:schemeClr val="lt1"/>
              </a:solidFill>
              <a:latin typeface="Arial"/>
              <a:ea typeface="Arial"/>
              <a:cs typeface="Arial"/>
              <a:sym typeface="Arial"/>
            </a:endParaRPr>
          </a:p>
        </p:txBody>
      </p:sp>
      <p:sp>
        <p:nvSpPr>
          <p:cNvPr id="198" name="Shape 198"/>
          <p:cNvSpPr txBox="1"/>
          <p:nvPr/>
        </p:nvSpPr>
        <p:spPr>
          <a:xfrm>
            <a:off x="107888" y="951636"/>
            <a:ext cx="2879635" cy="2954654"/>
          </a:xfrm>
          <a:prstGeom prst="rect">
            <a:avLst/>
          </a:prstGeom>
          <a:solidFill>
            <a:schemeClr val="accent2"/>
          </a:solidFill>
          <a:ln w="25400" cap="flat" cmpd="sng">
            <a:solidFill>
              <a:srgbClr val="0D645B"/>
            </a:solidFill>
            <a:prstDash val="solid"/>
            <a:round/>
            <a:headEnd type="none" w="med" len="med"/>
            <a:tailEnd type="none" w="med" len="med"/>
          </a:ln>
          <a:effectLst>
            <a:outerShdw blurRad="50800" dist="38100" dir="2700000" algn="tl" rotWithShape="0">
              <a:srgbClr val="000000">
                <a:alpha val="42745"/>
              </a:srgbClr>
            </a:outerShdw>
          </a:effectLst>
        </p:spPr>
        <p:txBody>
          <a:bodyPr wrap="square" lIns="91425" tIns="45700" rIns="91425" bIns="45700" anchor="t" anchorCtr="0">
            <a:noAutofit/>
          </a:bodyPr>
          <a:lstStyle/>
          <a:p>
            <a:pPr marL="0" marR="0" lvl="0" indent="0" algn="l" rtl="0">
              <a:spcBef>
                <a:spcPts val="0"/>
              </a:spcBef>
              <a:buSzPct val="25000"/>
              <a:buNone/>
            </a:pPr>
            <a:r>
              <a:rPr lang="en-US" sz="1800">
                <a:solidFill>
                  <a:srgbClr val="7A7A7A"/>
                </a:solidFill>
                <a:latin typeface="Source Sans Pro"/>
                <a:ea typeface="Source Sans Pro"/>
                <a:cs typeface="Source Sans Pro"/>
                <a:sym typeface="Source Sans Pro"/>
              </a:rPr>
              <a:t>Setup </a:t>
            </a:r>
          </a:p>
          <a:p>
            <a:pPr marL="228600" marR="0" lvl="0" indent="-228600" algn="l" rtl="0">
              <a:spcBef>
                <a:spcPts val="0"/>
              </a:spcBef>
              <a:buClr>
                <a:srgbClr val="7A7A7A"/>
              </a:buClr>
              <a:buSzPct val="100000"/>
              <a:buFont typeface="Source Sans Pro"/>
              <a:buAutoNum type="arabicPeriod"/>
            </a:pPr>
            <a:r>
              <a:rPr lang="en-US" sz="1200">
                <a:solidFill>
                  <a:srgbClr val="7A7A7A"/>
                </a:solidFill>
                <a:latin typeface="Source Sans Pro"/>
                <a:ea typeface="Source Sans Pro"/>
                <a:cs typeface="Source Sans Pro"/>
                <a:sym typeface="Source Sans Pro"/>
              </a:rPr>
              <a:t>Perform setup operations as “</a:t>
            </a:r>
            <a:r>
              <a:rPr lang="en-US" sz="1200">
                <a:solidFill>
                  <a:srgbClr val="7A7A7A"/>
                </a:solidFill>
                <a:latin typeface="Courier"/>
                <a:ea typeface="Courier"/>
                <a:cs typeface="Courier"/>
                <a:sym typeface="Courier"/>
              </a:rPr>
              <a:t>root</a:t>
            </a:r>
            <a:r>
              <a:rPr lang="en-US" sz="1200">
                <a:solidFill>
                  <a:srgbClr val="7A7A7A"/>
                </a:solidFill>
                <a:latin typeface="Source Sans Pro"/>
                <a:ea typeface="Source Sans Pro"/>
                <a:cs typeface="Source Sans Pro"/>
                <a:sym typeface="Source Sans Pro"/>
              </a:rPr>
              <a:t>”</a:t>
            </a:r>
          </a:p>
          <a:p>
            <a:pPr marL="228600" marR="0" lvl="0" indent="-228600" algn="l" rtl="0">
              <a:spcBef>
                <a:spcPts val="0"/>
              </a:spcBef>
              <a:buClr>
                <a:srgbClr val="7A7A7A"/>
              </a:buClr>
              <a:buSzPct val="100000"/>
              <a:buFont typeface="Source Sans Pro"/>
              <a:buAutoNum type="arabicPeriod"/>
            </a:pPr>
            <a:r>
              <a:rPr lang="en-US" sz="1200">
                <a:solidFill>
                  <a:srgbClr val="7A7A7A"/>
                </a:solidFill>
                <a:latin typeface="Source Sans Pro"/>
                <a:ea typeface="Source Sans Pro"/>
                <a:cs typeface="Source Sans Pro"/>
                <a:sym typeface="Source Sans Pro"/>
              </a:rPr>
              <a:t>Update </a:t>
            </a:r>
            <a:r>
              <a:rPr lang="en-US" sz="1200">
                <a:solidFill>
                  <a:srgbClr val="7A7A7A"/>
                </a:solidFill>
                <a:latin typeface="Courier"/>
                <a:ea typeface="Courier"/>
                <a:cs typeface="Courier"/>
                <a:sym typeface="Courier"/>
              </a:rPr>
              <a:t>/etc/hosts </a:t>
            </a:r>
            <a:r>
              <a:rPr lang="en-US" sz="1200">
                <a:solidFill>
                  <a:srgbClr val="7A7A7A"/>
                </a:solidFill>
                <a:latin typeface="Source Sans Pro"/>
                <a:ea typeface="Source Sans Pro"/>
                <a:cs typeface="Source Sans Pro"/>
                <a:sym typeface="Source Sans Pro"/>
              </a:rPr>
              <a:t>with entries for “</a:t>
            </a:r>
            <a:r>
              <a:rPr lang="en-US" sz="1200">
                <a:solidFill>
                  <a:srgbClr val="7A7A7A"/>
                </a:solidFill>
                <a:latin typeface="Courier"/>
                <a:ea typeface="Courier"/>
                <a:cs typeface="Courier"/>
                <a:sym typeface="Courier"/>
              </a:rPr>
              <a:t>localhost</a:t>
            </a:r>
            <a:r>
              <a:rPr lang="en-US" sz="1200">
                <a:solidFill>
                  <a:srgbClr val="7A7A7A"/>
                </a:solidFill>
                <a:latin typeface="Source Sans Pro"/>
                <a:ea typeface="Source Sans Pro"/>
                <a:cs typeface="Source Sans Pro"/>
                <a:sym typeface="Source Sans Pro"/>
              </a:rPr>
              <a:t>”</a:t>
            </a:r>
          </a:p>
          <a:p>
            <a:pPr marL="228600" marR="0" lvl="0" indent="-228600" algn="l" rtl="0">
              <a:spcBef>
                <a:spcPts val="0"/>
              </a:spcBef>
              <a:buClr>
                <a:srgbClr val="7A7A7A"/>
              </a:buClr>
              <a:buSzPct val="100000"/>
              <a:buFont typeface="Source Sans Pro"/>
              <a:buAutoNum type="arabicPeriod"/>
            </a:pPr>
            <a:r>
              <a:rPr lang="en-US" sz="1200">
                <a:solidFill>
                  <a:srgbClr val="7A7A7A"/>
                </a:solidFill>
                <a:latin typeface="Source Sans Pro"/>
                <a:ea typeface="Source Sans Pro"/>
                <a:cs typeface="Source Sans Pro"/>
                <a:sym typeface="Source Sans Pro"/>
              </a:rPr>
              <a:t>Create a new group (</a:t>
            </a:r>
            <a:r>
              <a:rPr lang="en-US" sz="1200">
                <a:solidFill>
                  <a:srgbClr val="7A7A7A"/>
                </a:solidFill>
                <a:latin typeface="Courier"/>
                <a:ea typeface="Courier"/>
                <a:cs typeface="Courier"/>
                <a:sym typeface="Courier"/>
              </a:rPr>
              <a:t>oinstall</a:t>
            </a:r>
            <a:r>
              <a:rPr lang="en-US" sz="1200">
                <a:solidFill>
                  <a:srgbClr val="7A7A7A"/>
                </a:solidFill>
                <a:latin typeface="Source Sans Pro"/>
                <a:ea typeface="Source Sans Pro"/>
                <a:cs typeface="Source Sans Pro"/>
                <a:sym typeface="Source Sans Pro"/>
              </a:rPr>
              <a:t>) and user (</a:t>
            </a:r>
            <a:r>
              <a:rPr lang="en-US" sz="1200">
                <a:solidFill>
                  <a:srgbClr val="7A7A7A"/>
                </a:solidFill>
                <a:latin typeface="Courier"/>
                <a:ea typeface="Courier"/>
                <a:cs typeface="Courier"/>
                <a:sym typeface="Courier"/>
              </a:rPr>
              <a:t>oracle</a:t>
            </a:r>
            <a:r>
              <a:rPr lang="en-US" sz="1200">
                <a:solidFill>
                  <a:srgbClr val="7A7A7A"/>
                </a:solidFill>
                <a:latin typeface="Source Sans Pro"/>
                <a:ea typeface="Source Sans Pro"/>
                <a:cs typeface="Source Sans Pro"/>
                <a:sym typeface="Source Sans Pro"/>
              </a:rPr>
              <a:t>)</a:t>
            </a:r>
          </a:p>
          <a:p>
            <a:pPr marL="228600" marR="0" lvl="0" indent="-228600" algn="l" rtl="0">
              <a:spcBef>
                <a:spcPts val="0"/>
              </a:spcBef>
              <a:buClr>
                <a:srgbClr val="7A7A7A"/>
              </a:buClr>
              <a:buSzPct val="100000"/>
              <a:buFont typeface="Source Sans Pro"/>
              <a:buAutoNum type="arabicPeriod"/>
            </a:pPr>
            <a:r>
              <a:rPr lang="en-US" sz="1200">
                <a:solidFill>
                  <a:srgbClr val="7A7A7A"/>
                </a:solidFill>
                <a:latin typeface="Source Sans Pro"/>
                <a:ea typeface="Source Sans Pro"/>
                <a:cs typeface="Source Sans Pro"/>
                <a:sym typeface="Source Sans Pro"/>
              </a:rPr>
              <a:t>Create directories in which Oracle will be installed</a:t>
            </a:r>
          </a:p>
          <a:p>
            <a:pPr marL="228600" marR="0" lvl="0" indent="-228600" algn="l" rtl="0">
              <a:spcBef>
                <a:spcPts val="0"/>
              </a:spcBef>
              <a:buClr>
                <a:srgbClr val="7A7A7A"/>
              </a:buClr>
              <a:buSzPct val="100000"/>
              <a:buFont typeface="Source Sans Pro"/>
              <a:buAutoNum type="arabicPeriod"/>
            </a:pPr>
            <a:r>
              <a:rPr lang="en-US" sz="1200">
                <a:solidFill>
                  <a:srgbClr val="7A7A7A"/>
                </a:solidFill>
                <a:latin typeface="Source Sans Pro"/>
                <a:ea typeface="Source Sans Pro"/>
                <a:cs typeface="Source Sans Pro"/>
                <a:sym typeface="Source Sans Pro"/>
              </a:rPr>
              <a:t>Add </a:t>
            </a:r>
            <a:r>
              <a:rPr lang="en-US" sz="1200">
                <a:solidFill>
                  <a:srgbClr val="7A7A7A"/>
                </a:solidFill>
                <a:latin typeface="Courier"/>
                <a:ea typeface="Courier"/>
                <a:cs typeface="Courier"/>
                <a:sym typeface="Courier"/>
              </a:rPr>
              <a:t>ORACLE_BASE, ORACLE_HOME, MW_HOME, WLS_HOME, WL_HOME, DOMAIN_BASE, DOMAIN_HOME, JAVA_HOME</a:t>
            </a:r>
            <a:r>
              <a:rPr lang="en-US" sz="1200">
                <a:solidFill>
                  <a:srgbClr val="7A7A7A"/>
                </a:solidFill>
                <a:latin typeface="Source Sans Pro"/>
                <a:ea typeface="Source Sans Pro"/>
                <a:cs typeface="Source Sans Pro"/>
                <a:sym typeface="Source Sans Pro"/>
              </a:rPr>
              <a:t> to </a:t>
            </a:r>
            <a:r>
              <a:rPr lang="en-US" sz="1200">
                <a:solidFill>
                  <a:srgbClr val="7A7A7A"/>
                </a:solidFill>
                <a:latin typeface="Courier"/>
                <a:ea typeface="Courier"/>
                <a:cs typeface="Courier"/>
                <a:sym typeface="Courier"/>
              </a:rPr>
              <a:t>.bash_profile</a:t>
            </a:r>
          </a:p>
          <a:p>
            <a:pPr marL="0" marR="0" lvl="0" indent="0" algn="l" rtl="0">
              <a:spcBef>
                <a:spcPts val="0"/>
              </a:spcBef>
              <a:buNone/>
            </a:pPr>
            <a:endParaRPr sz="1200">
              <a:solidFill>
                <a:srgbClr val="7A7A7A"/>
              </a:solidFill>
              <a:latin typeface="Source Sans Pro"/>
              <a:ea typeface="Source Sans Pro"/>
              <a:cs typeface="Source Sans Pro"/>
              <a:sym typeface="Source Sans Pro"/>
            </a:endParaRPr>
          </a:p>
        </p:txBody>
      </p:sp>
      <p:sp>
        <p:nvSpPr>
          <p:cNvPr id="199" name="Shape 199"/>
          <p:cNvSpPr txBox="1"/>
          <p:nvPr/>
        </p:nvSpPr>
        <p:spPr>
          <a:xfrm>
            <a:off x="6179700" y="3136849"/>
            <a:ext cx="2879635" cy="923330"/>
          </a:xfrm>
          <a:prstGeom prst="rect">
            <a:avLst/>
          </a:prstGeom>
          <a:solidFill>
            <a:schemeClr val="accent2"/>
          </a:solidFill>
          <a:ln w="25400" cap="flat" cmpd="sng">
            <a:solidFill>
              <a:srgbClr val="0D645B"/>
            </a:solidFill>
            <a:prstDash val="solid"/>
            <a:round/>
            <a:headEnd type="none" w="med" len="med"/>
            <a:tailEnd type="none" w="med" len="med"/>
          </a:ln>
          <a:effectLst>
            <a:outerShdw blurRad="50800" dist="38100" dir="2700000" algn="tl" rotWithShape="0">
              <a:srgbClr val="000000">
                <a:alpha val="42745"/>
              </a:srgbClr>
            </a:outerShdw>
          </a:effectLst>
        </p:spPr>
        <p:txBody>
          <a:bodyPr wrap="square" lIns="91425" tIns="45700" rIns="91425" bIns="45700" anchor="t" anchorCtr="0">
            <a:noAutofit/>
          </a:bodyPr>
          <a:lstStyle/>
          <a:p>
            <a:pPr marL="0" marR="0" lvl="0" indent="0" algn="l" rtl="0">
              <a:spcBef>
                <a:spcPts val="0"/>
              </a:spcBef>
              <a:buSzPct val="25000"/>
              <a:buNone/>
            </a:pPr>
            <a:r>
              <a:rPr lang="en-US" sz="1800">
                <a:solidFill>
                  <a:srgbClr val="7A7A7A"/>
                </a:solidFill>
                <a:latin typeface="Source Sans Pro"/>
                <a:ea typeface="Source Sans Pro"/>
                <a:cs typeface="Source Sans Pro"/>
                <a:sym typeface="Source Sans Pro"/>
              </a:rPr>
              <a:t>Post Installation</a:t>
            </a:r>
          </a:p>
          <a:p>
            <a:pPr marL="228600" marR="0" lvl="0" indent="-228600" algn="l" rtl="0">
              <a:spcBef>
                <a:spcPts val="0"/>
              </a:spcBef>
              <a:buClr>
                <a:srgbClr val="7A7A7A"/>
              </a:buClr>
              <a:buSzPct val="100000"/>
              <a:buFont typeface="Source Sans Pro"/>
              <a:buAutoNum type="arabicPeriod" startAt="19"/>
            </a:pPr>
            <a:r>
              <a:rPr lang="en-US" sz="1200">
                <a:solidFill>
                  <a:srgbClr val="7A7A7A"/>
                </a:solidFill>
                <a:latin typeface="Source Sans Pro"/>
                <a:ea typeface="Source Sans Pro"/>
                <a:cs typeface="Source Sans Pro"/>
                <a:sym typeface="Source Sans Pro"/>
              </a:rPr>
              <a:t>Start </a:t>
            </a:r>
            <a:r>
              <a:rPr lang="en-US" sz="1200">
                <a:solidFill>
                  <a:srgbClr val="7A7A7A"/>
                </a:solidFill>
                <a:latin typeface="Courier"/>
                <a:ea typeface="Courier"/>
                <a:cs typeface="Courier"/>
                <a:sym typeface="Courier"/>
              </a:rPr>
              <a:t>WebLogic</a:t>
            </a:r>
            <a:r>
              <a:rPr lang="en-US" sz="1200">
                <a:solidFill>
                  <a:srgbClr val="7A7A7A"/>
                </a:solidFill>
                <a:latin typeface="Source Sans Pro"/>
                <a:ea typeface="Source Sans Pro"/>
                <a:cs typeface="Source Sans Pro"/>
                <a:sym typeface="Source Sans Pro"/>
              </a:rPr>
              <a:t> server</a:t>
            </a:r>
          </a:p>
          <a:p>
            <a:pPr marL="228600" marR="0" lvl="0" indent="-228600" algn="l" rtl="0">
              <a:spcBef>
                <a:spcPts val="0"/>
              </a:spcBef>
              <a:buClr>
                <a:srgbClr val="7A7A7A"/>
              </a:buClr>
              <a:buSzPct val="100000"/>
              <a:buFont typeface="Source Sans Pro"/>
              <a:buAutoNum type="arabicPeriod" startAt="19"/>
            </a:pPr>
            <a:r>
              <a:rPr lang="en-US" sz="1200">
                <a:solidFill>
                  <a:srgbClr val="7A7A7A"/>
                </a:solidFill>
                <a:latin typeface="Source Sans Pro"/>
                <a:ea typeface="Source Sans Pro"/>
                <a:cs typeface="Source Sans Pro"/>
                <a:sym typeface="Source Sans Pro"/>
              </a:rPr>
              <a:t>Manage and monitor through an administrator console</a:t>
            </a:r>
          </a:p>
        </p:txBody>
      </p:sp>
      <p:sp>
        <p:nvSpPr>
          <p:cNvPr id="200" name="Shape 200"/>
          <p:cNvSpPr txBox="1"/>
          <p:nvPr/>
        </p:nvSpPr>
        <p:spPr>
          <a:xfrm>
            <a:off x="3155888" y="951636"/>
            <a:ext cx="2879635" cy="1661994"/>
          </a:xfrm>
          <a:prstGeom prst="rect">
            <a:avLst/>
          </a:prstGeom>
          <a:solidFill>
            <a:schemeClr val="accent2"/>
          </a:solidFill>
          <a:ln w="25400" cap="flat" cmpd="sng">
            <a:solidFill>
              <a:srgbClr val="0D645B"/>
            </a:solidFill>
            <a:prstDash val="solid"/>
            <a:round/>
            <a:headEnd type="none" w="med" len="med"/>
            <a:tailEnd type="none" w="med" len="med"/>
          </a:ln>
          <a:effectLst>
            <a:outerShdw blurRad="50800" dist="38100" dir="2700000" algn="tl" rotWithShape="0">
              <a:srgbClr val="000000">
                <a:alpha val="42745"/>
              </a:srgbClr>
            </a:outerShdw>
          </a:effectLst>
        </p:spPr>
        <p:txBody>
          <a:bodyPr wrap="square" lIns="91425" tIns="45700" rIns="91425" bIns="45700" anchor="t" anchorCtr="0">
            <a:noAutofit/>
          </a:bodyPr>
          <a:lstStyle/>
          <a:p>
            <a:pPr marL="0" marR="0" lvl="0" indent="0" algn="l" rtl="0">
              <a:spcBef>
                <a:spcPts val="0"/>
              </a:spcBef>
              <a:buSzPct val="25000"/>
              <a:buNone/>
            </a:pPr>
            <a:r>
              <a:rPr lang="en-US" sz="1800">
                <a:solidFill>
                  <a:srgbClr val="7A7A7A"/>
                </a:solidFill>
                <a:latin typeface="Source Sans Pro"/>
                <a:ea typeface="Source Sans Pro"/>
                <a:cs typeface="Source Sans Pro"/>
                <a:sym typeface="Source Sans Pro"/>
              </a:rPr>
              <a:t>Installation</a:t>
            </a:r>
          </a:p>
          <a:p>
            <a:pPr marL="228600" marR="0" lvl="0" indent="-228600" algn="l" rtl="0">
              <a:spcBef>
                <a:spcPts val="0"/>
              </a:spcBef>
              <a:buClr>
                <a:srgbClr val="7A7A7A"/>
              </a:buClr>
              <a:buSzPct val="100000"/>
              <a:buFont typeface="Source Sans Pro"/>
              <a:buAutoNum type="arabicPeriod" startAt="6"/>
            </a:pPr>
            <a:r>
              <a:rPr lang="en-US" sz="1200">
                <a:solidFill>
                  <a:srgbClr val="7A7A7A"/>
                </a:solidFill>
                <a:latin typeface="Source Sans Pro"/>
                <a:ea typeface="Source Sans Pro"/>
                <a:cs typeface="Source Sans Pro"/>
                <a:sym typeface="Source Sans Pro"/>
              </a:rPr>
              <a:t>Download the installer</a:t>
            </a:r>
          </a:p>
          <a:p>
            <a:pPr marL="228600" marR="0" lvl="0" indent="-228600" algn="l" rtl="0">
              <a:spcBef>
                <a:spcPts val="0"/>
              </a:spcBef>
              <a:buClr>
                <a:srgbClr val="7A7A7A"/>
              </a:buClr>
              <a:buSzPct val="100000"/>
              <a:buFont typeface="Source Sans Pro"/>
              <a:buAutoNum type="arabicPeriod" startAt="6"/>
            </a:pPr>
            <a:r>
              <a:rPr lang="en-US" sz="1200">
                <a:solidFill>
                  <a:srgbClr val="7A7A7A"/>
                </a:solidFill>
                <a:latin typeface="Source Sans Pro"/>
                <a:ea typeface="Source Sans Pro"/>
                <a:cs typeface="Source Sans Pro"/>
                <a:sym typeface="Source Sans Pro"/>
              </a:rPr>
              <a:t>Run the installer as “</a:t>
            </a:r>
            <a:r>
              <a:rPr lang="en-US" sz="1200">
                <a:solidFill>
                  <a:srgbClr val="7A7A7A"/>
                </a:solidFill>
                <a:latin typeface="Courier"/>
                <a:ea typeface="Courier"/>
                <a:cs typeface="Courier"/>
                <a:sym typeface="Courier"/>
              </a:rPr>
              <a:t>oracle</a:t>
            </a:r>
            <a:r>
              <a:rPr lang="en-US" sz="1200">
                <a:solidFill>
                  <a:srgbClr val="7A7A7A"/>
                </a:solidFill>
                <a:latin typeface="Source Sans Pro"/>
                <a:ea typeface="Source Sans Pro"/>
                <a:cs typeface="Source Sans Pro"/>
                <a:sym typeface="Source Sans Pro"/>
              </a:rPr>
              <a:t>” user</a:t>
            </a:r>
          </a:p>
          <a:p>
            <a:pPr marL="228600" marR="0" lvl="0" indent="-228600" algn="l" rtl="0">
              <a:spcBef>
                <a:spcPts val="0"/>
              </a:spcBef>
              <a:buClr>
                <a:srgbClr val="7A7A7A"/>
              </a:buClr>
              <a:buSzPct val="100000"/>
              <a:buFont typeface="Source Sans Pro"/>
              <a:buAutoNum type="arabicPeriod" startAt="6"/>
            </a:pPr>
            <a:r>
              <a:rPr lang="en-US" sz="1200">
                <a:solidFill>
                  <a:srgbClr val="7A7A7A"/>
                </a:solidFill>
                <a:latin typeface="Source Sans Pro"/>
                <a:ea typeface="Source Sans Pro"/>
                <a:cs typeface="Source Sans Pro"/>
                <a:sym typeface="Source Sans Pro"/>
              </a:rPr>
              <a:t>Choose Inventory Directory and Operating System Group</a:t>
            </a:r>
          </a:p>
          <a:p>
            <a:pPr marL="228600" marR="0" lvl="0" indent="-228600" algn="l" rtl="0">
              <a:spcBef>
                <a:spcPts val="0"/>
              </a:spcBef>
              <a:buClr>
                <a:srgbClr val="7A7A7A"/>
              </a:buClr>
              <a:buSzPct val="100000"/>
              <a:buFont typeface="Source Sans Pro"/>
              <a:buAutoNum type="arabicPeriod" startAt="6"/>
            </a:pPr>
            <a:r>
              <a:rPr lang="en-US" sz="1200">
                <a:solidFill>
                  <a:srgbClr val="7A7A7A"/>
                </a:solidFill>
                <a:latin typeface="Source Sans Pro"/>
                <a:ea typeface="Source Sans Pro"/>
                <a:cs typeface="Source Sans Pro"/>
                <a:sym typeface="Source Sans Pro"/>
              </a:rPr>
              <a:t>Choose </a:t>
            </a:r>
            <a:r>
              <a:rPr lang="en-US" sz="1200">
                <a:solidFill>
                  <a:srgbClr val="7A7A7A"/>
                </a:solidFill>
                <a:latin typeface="Courier"/>
                <a:ea typeface="Courier"/>
                <a:cs typeface="Courier"/>
                <a:sym typeface="Courier"/>
              </a:rPr>
              <a:t>MIDDLEWARE_HOME</a:t>
            </a:r>
          </a:p>
          <a:p>
            <a:pPr marL="228600" marR="0" lvl="0" indent="-228600" algn="l" rtl="0">
              <a:spcBef>
                <a:spcPts val="0"/>
              </a:spcBef>
              <a:buClr>
                <a:srgbClr val="7A7A7A"/>
              </a:buClr>
              <a:buSzPct val="100000"/>
              <a:buFont typeface="Source Sans Pro"/>
              <a:buAutoNum type="arabicPeriod" startAt="6"/>
            </a:pPr>
            <a:r>
              <a:rPr lang="en-US" sz="1200">
                <a:solidFill>
                  <a:srgbClr val="7A7A7A"/>
                </a:solidFill>
                <a:latin typeface="Source Sans Pro"/>
                <a:ea typeface="Source Sans Pro"/>
                <a:cs typeface="Source Sans Pro"/>
                <a:sym typeface="Source Sans Pro"/>
              </a:rPr>
              <a:t>Install</a:t>
            </a:r>
          </a:p>
        </p:txBody>
      </p:sp>
      <p:sp>
        <p:nvSpPr>
          <p:cNvPr id="201" name="Shape 201"/>
          <p:cNvSpPr txBox="1"/>
          <p:nvPr/>
        </p:nvSpPr>
        <p:spPr>
          <a:xfrm>
            <a:off x="6179700" y="951636"/>
            <a:ext cx="2879635" cy="2031325"/>
          </a:xfrm>
          <a:prstGeom prst="rect">
            <a:avLst/>
          </a:prstGeom>
          <a:solidFill>
            <a:schemeClr val="accent2"/>
          </a:solidFill>
          <a:ln w="25400" cap="flat" cmpd="sng">
            <a:solidFill>
              <a:srgbClr val="0D645B"/>
            </a:solidFill>
            <a:prstDash val="solid"/>
            <a:round/>
            <a:headEnd type="none" w="med" len="med"/>
            <a:tailEnd type="none" w="med" len="med"/>
          </a:ln>
          <a:effectLst>
            <a:outerShdw blurRad="50800" dist="38100" dir="2700000" algn="tl" rotWithShape="0">
              <a:srgbClr val="000000">
                <a:alpha val="42745"/>
              </a:srgbClr>
            </a:outerShdw>
          </a:effectLst>
        </p:spPr>
        <p:txBody>
          <a:bodyPr wrap="square" lIns="91425" tIns="45700" rIns="91425" bIns="45700" anchor="t" anchorCtr="0">
            <a:noAutofit/>
          </a:bodyPr>
          <a:lstStyle/>
          <a:p>
            <a:pPr marL="0" marR="0" lvl="0" indent="0" algn="l" rtl="0">
              <a:spcBef>
                <a:spcPts val="0"/>
              </a:spcBef>
              <a:buSzPct val="25000"/>
              <a:buNone/>
            </a:pPr>
            <a:r>
              <a:rPr lang="en-US" sz="1800">
                <a:solidFill>
                  <a:srgbClr val="7A7A7A"/>
                </a:solidFill>
                <a:latin typeface="Source Sans Pro"/>
                <a:ea typeface="Source Sans Pro"/>
                <a:cs typeface="Source Sans Pro"/>
                <a:sym typeface="Source Sans Pro"/>
              </a:rPr>
              <a:t>Configuration</a:t>
            </a:r>
          </a:p>
          <a:p>
            <a:pPr marL="228600" marR="0" lvl="0" indent="-228600" algn="l" rtl="0">
              <a:spcBef>
                <a:spcPts val="0"/>
              </a:spcBef>
              <a:buClr>
                <a:srgbClr val="7A7A7A"/>
              </a:buClr>
              <a:buSzPct val="100000"/>
              <a:buFont typeface="Source Sans Pro"/>
              <a:buAutoNum type="arabicPeriod" startAt="11"/>
            </a:pPr>
            <a:r>
              <a:rPr lang="en-US" sz="1200">
                <a:solidFill>
                  <a:srgbClr val="7A7A7A"/>
                </a:solidFill>
                <a:latin typeface="Source Sans Pro"/>
                <a:ea typeface="Source Sans Pro"/>
                <a:cs typeface="Source Sans Pro"/>
                <a:sym typeface="Source Sans Pro"/>
              </a:rPr>
              <a:t>Choose a Domain Location</a:t>
            </a:r>
          </a:p>
          <a:p>
            <a:pPr marL="228600" marR="0" lvl="0" indent="-228600" algn="l" rtl="0">
              <a:spcBef>
                <a:spcPts val="0"/>
              </a:spcBef>
              <a:buClr>
                <a:srgbClr val="7A7A7A"/>
              </a:buClr>
              <a:buSzPct val="100000"/>
              <a:buFont typeface="Source Sans Pro"/>
              <a:buAutoNum type="arabicPeriod" startAt="11"/>
            </a:pPr>
            <a:r>
              <a:rPr lang="en-US" sz="1200">
                <a:solidFill>
                  <a:srgbClr val="7A7A7A"/>
                </a:solidFill>
                <a:latin typeface="Source Sans Pro"/>
                <a:ea typeface="Source Sans Pro"/>
                <a:cs typeface="Source Sans Pro"/>
                <a:sym typeface="Source Sans Pro"/>
              </a:rPr>
              <a:t>Create a Domain using product templates</a:t>
            </a:r>
          </a:p>
          <a:p>
            <a:pPr marL="228600" marR="0" lvl="0" indent="-228600" algn="l" rtl="0">
              <a:spcBef>
                <a:spcPts val="0"/>
              </a:spcBef>
              <a:buClr>
                <a:srgbClr val="7A7A7A"/>
              </a:buClr>
              <a:buSzPct val="100000"/>
              <a:buFont typeface="Source Sans Pro"/>
              <a:buAutoNum type="arabicPeriod" startAt="11"/>
            </a:pPr>
            <a:r>
              <a:rPr lang="en-US" sz="1200">
                <a:solidFill>
                  <a:srgbClr val="7A7A7A"/>
                </a:solidFill>
                <a:latin typeface="Source Sans Pro"/>
                <a:ea typeface="Source Sans Pro"/>
                <a:cs typeface="Source Sans Pro"/>
                <a:sym typeface="Source Sans Pro"/>
              </a:rPr>
              <a:t>Provide administrator credentials</a:t>
            </a:r>
          </a:p>
          <a:p>
            <a:pPr marL="228600" marR="0" lvl="0" indent="-228600" algn="l" rtl="0">
              <a:spcBef>
                <a:spcPts val="0"/>
              </a:spcBef>
              <a:buClr>
                <a:srgbClr val="7A7A7A"/>
              </a:buClr>
              <a:buSzPct val="100000"/>
              <a:buFont typeface="Source Sans Pro"/>
              <a:buAutoNum type="arabicPeriod" startAt="11"/>
            </a:pPr>
            <a:r>
              <a:rPr lang="en-US" sz="1200">
                <a:solidFill>
                  <a:srgbClr val="7A7A7A"/>
                </a:solidFill>
                <a:latin typeface="Source Sans Pro"/>
                <a:ea typeface="Source Sans Pro"/>
                <a:cs typeface="Source Sans Pro"/>
                <a:sym typeface="Source Sans Pro"/>
              </a:rPr>
              <a:t>Choose JDK</a:t>
            </a:r>
          </a:p>
          <a:p>
            <a:pPr marL="228600" marR="0" lvl="0" indent="-228600" algn="l" rtl="0">
              <a:spcBef>
                <a:spcPts val="0"/>
              </a:spcBef>
              <a:buClr>
                <a:srgbClr val="7A7A7A"/>
              </a:buClr>
              <a:buSzPct val="100000"/>
              <a:buFont typeface="Source Sans Pro"/>
              <a:buAutoNum type="arabicPeriod" startAt="11"/>
            </a:pPr>
            <a:r>
              <a:rPr lang="en-US" sz="1200">
                <a:solidFill>
                  <a:srgbClr val="7A7A7A"/>
                </a:solidFill>
                <a:latin typeface="Source Sans Pro"/>
                <a:ea typeface="Source Sans Pro"/>
                <a:cs typeface="Source Sans Pro"/>
                <a:sym typeface="Source Sans Pro"/>
              </a:rPr>
              <a:t>Configure Admin Server</a:t>
            </a:r>
          </a:p>
          <a:p>
            <a:pPr marL="228600" marR="0" lvl="0" indent="-228600" algn="l" rtl="0">
              <a:spcBef>
                <a:spcPts val="0"/>
              </a:spcBef>
              <a:buClr>
                <a:srgbClr val="7A7A7A"/>
              </a:buClr>
              <a:buSzPct val="100000"/>
              <a:buFont typeface="Source Sans Pro"/>
              <a:buAutoNum type="arabicPeriod" startAt="11"/>
            </a:pPr>
            <a:r>
              <a:rPr lang="en-US" sz="1200">
                <a:solidFill>
                  <a:srgbClr val="7A7A7A"/>
                </a:solidFill>
                <a:latin typeface="Source Sans Pro"/>
                <a:ea typeface="Source Sans Pro"/>
                <a:cs typeface="Source Sans Pro"/>
                <a:sym typeface="Source Sans Pro"/>
              </a:rPr>
              <a:t>Configure Node Manager</a:t>
            </a:r>
          </a:p>
          <a:p>
            <a:pPr marL="228600" marR="0" lvl="0" indent="-228600" algn="l" rtl="0">
              <a:spcBef>
                <a:spcPts val="0"/>
              </a:spcBef>
              <a:buClr>
                <a:srgbClr val="7A7A7A"/>
              </a:buClr>
              <a:buSzPct val="100000"/>
              <a:buFont typeface="Source Sans Pro"/>
              <a:buAutoNum type="arabicPeriod" startAt="11"/>
            </a:pPr>
            <a:r>
              <a:rPr lang="en-US" sz="1200">
                <a:solidFill>
                  <a:srgbClr val="7A7A7A"/>
                </a:solidFill>
                <a:latin typeface="Source Sans Pro"/>
                <a:ea typeface="Source Sans Pro"/>
                <a:cs typeface="Source Sans Pro"/>
                <a:sym typeface="Source Sans Pro"/>
              </a:rPr>
              <a:t>Configure Managed Servers</a:t>
            </a:r>
          </a:p>
          <a:p>
            <a:pPr marL="228600" marR="0" lvl="0" indent="-228600" algn="l" rtl="0">
              <a:spcBef>
                <a:spcPts val="0"/>
              </a:spcBef>
              <a:buClr>
                <a:srgbClr val="7A7A7A"/>
              </a:buClr>
              <a:buSzPct val="100000"/>
              <a:buFont typeface="Source Sans Pro"/>
              <a:buAutoNum type="arabicPeriod" startAt="11"/>
            </a:pPr>
            <a:r>
              <a:rPr lang="en-US" sz="1200">
                <a:solidFill>
                  <a:srgbClr val="7A7A7A"/>
                </a:solidFill>
                <a:latin typeface="Source Sans Pro"/>
                <a:ea typeface="Source Sans Pro"/>
                <a:cs typeface="Source Sans Pro"/>
                <a:sym typeface="Source Sans Pro"/>
              </a:rPr>
              <a:t>Configure Clusters</a:t>
            </a:r>
          </a:p>
        </p:txBody>
      </p:sp>
      <p:sp>
        <p:nvSpPr>
          <p:cNvPr id="202" name="Shape 202"/>
          <p:cNvSpPr/>
          <p:nvPr/>
        </p:nvSpPr>
        <p:spPr>
          <a:xfrm rot="-1800000">
            <a:off x="1005301" y="1557488"/>
            <a:ext cx="7291102" cy="1754327"/>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5400" b="1">
                <a:solidFill>
                  <a:srgbClr val="F7F7F7"/>
                </a:solidFill>
                <a:latin typeface="Source Sans Pro"/>
                <a:ea typeface="Source Sans Pro"/>
                <a:cs typeface="Source Sans Pro"/>
                <a:sym typeface="Source Sans Pro"/>
              </a:rPr>
              <a:t>Complex Application Server Setup</a:t>
            </a:r>
          </a:p>
        </p:txBody>
      </p:sp>
    </p:spTree>
  </p:cSld>
  <p:clrMapOvr>
    <a:masterClrMapping/>
  </p:clrMapOvr>
  <p:transition xmlns:p14="http://schemas.microsoft.com/office/powerpoint/2010/mai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Environment Drift</a:t>
            </a:r>
          </a:p>
        </p:txBody>
      </p:sp>
      <p:sp>
        <p:nvSpPr>
          <p:cNvPr id="208" name="Shape 208"/>
          <p:cNvSpPr/>
          <p:nvPr/>
        </p:nvSpPr>
        <p:spPr>
          <a:xfrm>
            <a:off x="1651067" y="2006004"/>
            <a:ext cx="1866885" cy="488294"/>
          </a:xfrm>
          <a:prstGeom prst="rect">
            <a:avLst/>
          </a:prstGeom>
          <a:solidFill>
            <a:srgbClr val="0E675E"/>
          </a:solidFill>
          <a:ln w="9525" cap="flat" cmpd="sng">
            <a:solidFill>
              <a:srgbClr val="4D4D4D"/>
            </a:solidFill>
            <a:prstDash val="solid"/>
            <a:round/>
            <a:headEnd type="none" w="med" len="med"/>
            <a:tailEnd type="none" w="med" len="med"/>
          </a:ln>
          <a:effectLst>
            <a:outerShdw blurRad="40000" dist="23000" dir="5400000" rotWithShape="0">
              <a:srgbClr val="000000">
                <a:alpha val="34901"/>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600" b="1">
                <a:solidFill>
                  <a:schemeClr val="lt1"/>
                </a:solidFill>
                <a:latin typeface="Courier"/>
                <a:ea typeface="Courier"/>
                <a:cs typeface="Courier"/>
                <a:sym typeface="Courier"/>
              </a:rPr>
              <a:t>war / ear</a:t>
            </a:r>
          </a:p>
        </p:txBody>
      </p:sp>
      <p:sp>
        <p:nvSpPr>
          <p:cNvPr id="209" name="Shape 209"/>
          <p:cNvSpPr/>
          <p:nvPr/>
        </p:nvSpPr>
        <p:spPr>
          <a:xfrm>
            <a:off x="5692200" y="3496070"/>
            <a:ext cx="1866885" cy="488294"/>
          </a:xfrm>
          <a:prstGeom prst="rect">
            <a:avLst/>
          </a:prstGeom>
          <a:gradFill>
            <a:gsLst>
              <a:gs pos="0">
                <a:schemeClr val="lt1"/>
              </a:gs>
              <a:gs pos="40000">
                <a:srgbClr val="FDFDFD"/>
              </a:gs>
              <a:gs pos="100000">
                <a:srgbClr val="7A7A7A"/>
              </a:gs>
            </a:gsLst>
            <a:path path="circle">
              <a:fillToRect l="50000" t="50000" r="50000" b="50000"/>
            </a:path>
            <a:tileRect/>
          </a:gradFill>
          <a:ln w="9525" cap="flat" cmpd="sng">
            <a:solidFill>
              <a:srgbClr val="4D4D4D"/>
            </a:solidFill>
            <a:prstDash val="solid"/>
            <a:round/>
            <a:headEnd type="none" w="med" len="med"/>
            <a:tailEnd type="none" w="med" len="med"/>
          </a:ln>
          <a:effectLst>
            <a:outerShdw blurRad="40000" dist="23000" dir="5400000" rotWithShape="0">
              <a:srgbClr val="000000">
                <a:alpha val="34901"/>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400" b="1">
                <a:solidFill>
                  <a:srgbClr val="0E675E"/>
                </a:solidFill>
                <a:latin typeface="Source Sans Pro"/>
                <a:ea typeface="Source Sans Pro"/>
                <a:cs typeface="Source Sans Pro"/>
                <a:sym typeface="Source Sans Pro"/>
              </a:rPr>
              <a:t>Configuration</a:t>
            </a:r>
          </a:p>
        </p:txBody>
      </p:sp>
      <p:sp>
        <p:nvSpPr>
          <p:cNvPr id="210" name="Shape 210"/>
          <p:cNvSpPr/>
          <p:nvPr/>
        </p:nvSpPr>
        <p:spPr>
          <a:xfrm>
            <a:off x="1651067" y="3496070"/>
            <a:ext cx="1866885" cy="488293"/>
          </a:xfrm>
          <a:prstGeom prst="rect">
            <a:avLst/>
          </a:prstGeom>
          <a:solidFill>
            <a:srgbClr val="0E675E"/>
          </a:solidFill>
          <a:ln w="9525" cap="flat" cmpd="sng">
            <a:solidFill>
              <a:srgbClr val="4D4D4D"/>
            </a:solidFill>
            <a:prstDash val="solid"/>
            <a:round/>
            <a:headEnd type="none" w="med" len="med"/>
            <a:tailEnd type="none" w="med" len="med"/>
          </a:ln>
          <a:effectLst>
            <a:outerShdw blurRad="40000" dist="23000" dir="5400000" rotWithShape="0">
              <a:srgbClr val="000000">
                <a:alpha val="34901"/>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400" b="1">
                <a:solidFill>
                  <a:schemeClr val="lt1"/>
                </a:solidFill>
                <a:latin typeface="Source Sans Pro"/>
                <a:ea typeface="Source Sans Pro"/>
                <a:cs typeface="Source Sans Pro"/>
                <a:sym typeface="Source Sans Pro"/>
              </a:rPr>
              <a:t>Configuration</a:t>
            </a:r>
          </a:p>
        </p:txBody>
      </p:sp>
      <p:sp>
        <p:nvSpPr>
          <p:cNvPr id="211" name="Shape 211"/>
          <p:cNvSpPr/>
          <p:nvPr/>
        </p:nvSpPr>
        <p:spPr>
          <a:xfrm>
            <a:off x="1651067" y="2006004"/>
            <a:ext cx="1866885" cy="488294"/>
          </a:xfrm>
          <a:prstGeom prst="rect">
            <a:avLst/>
          </a:prstGeom>
          <a:solidFill>
            <a:srgbClr val="0E675E"/>
          </a:solidFill>
          <a:ln w="9525" cap="flat" cmpd="sng">
            <a:solidFill>
              <a:srgbClr val="4D4D4D"/>
            </a:solidFill>
            <a:prstDash val="solid"/>
            <a:round/>
            <a:headEnd type="none" w="med" len="med"/>
            <a:tailEnd type="none" w="med" len="med"/>
          </a:ln>
          <a:effectLst>
            <a:outerShdw blurRad="40000" dist="23000" dir="5400000" rotWithShape="0">
              <a:srgbClr val="000000">
                <a:alpha val="34901"/>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400" b="1">
                <a:solidFill>
                  <a:schemeClr val="lt1"/>
                </a:solidFill>
                <a:latin typeface="Courier"/>
                <a:ea typeface="Courier"/>
                <a:cs typeface="Courier"/>
                <a:sym typeface="Courier"/>
              </a:rPr>
              <a:t>war / ear</a:t>
            </a:r>
          </a:p>
        </p:txBody>
      </p:sp>
      <p:sp>
        <p:nvSpPr>
          <p:cNvPr id="212" name="Shape 212"/>
          <p:cNvSpPr/>
          <p:nvPr/>
        </p:nvSpPr>
        <p:spPr>
          <a:xfrm>
            <a:off x="1395647" y="1798344"/>
            <a:ext cx="2388944" cy="2716371"/>
          </a:xfrm>
          <a:prstGeom prst="rect">
            <a:avLst/>
          </a:prstGeom>
          <a:no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a:p>
            <a:pPr marL="0" marR="0" lvl="0" indent="0" algn="ctr" rtl="0">
              <a:spcBef>
                <a:spcPts val="0"/>
              </a:spcBef>
              <a:buNone/>
            </a:pPr>
            <a:endParaRPr sz="1800">
              <a:solidFill>
                <a:schemeClr val="lt1"/>
              </a:solidFill>
              <a:latin typeface="Source Sans Pro"/>
              <a:ea typeface="Source Sans Pro"/>
              <a:cs typeface="Source Sans Pro"/>
              <a:sym typeface="Source Sans Pro"/>
            </a:endParaRPr>
          </a:p>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213" name="Shape 213"/>
          <p:cNvSpPr txBox="1"/>
          <p:nvPr/>
        </p:nvSpPr>
        <p:spPr>
          <a:xfrm>
            <a:off x="1546528" y="4145383"/>
            <a:ext cx="2080129"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a:solidFill>
                  <a:schemeClr val="lt1"/>
                </a:solidFill>
                <a:latin typeface="Source Sans Pro"/>
                <a:ea typeface="Source Sans Pro"/>
                <a:cs typeface="Source Sans Pro"/>
                <a:sym typeface="Source Sans Pro"/>
              </a:rPr>
              <a:t>Dev. Environment</a:t>
            </a:r>
          </a:p>
        </p:txBody>
      </p:sp>
      <p:sp>
        <p:nvSpPr>
          <p:cNvPr id="214" name="Shape 214"/>
          <p:cNvSpPr/>
          <p:nvPr/>
        </p:nvSpPr>
        <p:spPr>
          <a:xfrm>
            <a:off x="5412550" y="1798344"/>
            <a:ext cx="2388944" cy="2716371"/>
          </a:xfrm>
          <a:prstGeom prst="rect">
            <a:avLst/>
          </a:prstGeom>
          <a:no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a:p>
            <a:pPr marL="0" marR="0" lvl="0" indent="0" algn="ctr" rtl="0">
              <a:spcBef>
                <a:spcPts val="0"/>
              </a:spcBef>
              <a:buNone/>
            </a:pPr>
            <a:endParaRPr sz="1800">
              <a:solidFill>
                <a:schemeClr val="lt1"/>
              </a:solidFill>
              <a:latin typeface="Source Sans Pro"/>
              <a:ea typeface="Source Sans Pro"/>
              <a:cs typeface="Source Sans Pro"/>
              <a:sym typeface="Source Sans Pro"/>
            </a:endParaRPr>
          </a:p>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
        <p:nvSpPr>
          <p:cNvPr id="215" name="Shape 215"/>
          <p:cNvSpPr txBox="1"/>
          <p:nvPr/>
        </p:nvSpPr>
        <p:spPr>
          <a:xfrm>
            <a:off x="5496839" y="4145383"/>
            <a:ext cx="2229246" cy="369332"/>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a:solidFill>
                  <a:schemeClr val="lt1"/>
                </a:solidFill>
                <a:latin typeface="Source Sans Pro"/>
                <a:ea typeface="Source Sans Pro"/>
                <a:cs typeface="Source Sans Pro"/>
                <a:sym typeface="Source Sans Pro"/>
              </a:rPr>
              <a:t>Prod. Environment</a:t>
            </a:r>
          </a:p>
        </p:txBody>
      </p:sp>
      <p:sp>
        <p:nvSpPr>
          <p:cNvPr id="216" name="Shape 216"/>
          <p:cNvSpPr txBox="1"/>
          <p:nvPr/>
        </p:nvSpPr>
        <p:spPr>
          <a:xfrm>
            <a:off x="238894" y="930606"/>
            <a:ext cx="8713362" cy="830997"/>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n-US" sz="2400">
                <a:solidFill>
                  <a:schemeClr val="lt1"/>
                </a:solidFill>
                <a:latin typeface="Arial"/>
                <a:ea typeface="Arial"/>
                <a:cs typeface="Arial"/>
                <a:sym typeface="Arial"/>
              </a:rPr>
              <a:t>Standard</a:t>
            </a:r>
            <a:r>
              <a:rPr lang="en-US" sz="2400">
                <a:solidFill>
                  <a:schemeClr val="lt1"/>
                </a:solidFill>
                <a:latin typeface="Source Sans Pro"/>
                <a:ea typeface="Source Sans Pro"/>
                <a:cs typeface="Source Sans Pro"/>
                <a:sym typeface="Source Sans Pro"/>
              </a:rPr>
              <a:t> </a:t>
            </a:r>
            <a:r>
              <a:rPr lang="en-US" sz="2400">
                <a:solidFill>
                  <a:schemeClr val="lt1"/>
                </a:solidFill>
                <a:latin typeface="Courier"/>
                <a:ea typeface="Courier"/>
                <a:cs typeface="Courier"/>
                <a:sym typeface="Courier"/>
              </a:rPr>
              <a:t>war/ear</a:t>
            </a:r>
            <a:r>
              <a:rPr lang="en-US" sz="2400">
                <a:solidFill>
                  <a:schemeClr val="lt1"/>
                </a:solidFill>
                <a:latin typeface="Source Sans Pro"/>
                <a:ea typeface="Source Sans Pro"/>
                <a:cs typeface="Source Sans Pro"/>
                <a:sym typeface="Source Sans Pro"/>
              </a:rPr>
              <a:t> </a:t>
            </a:r>
            <a:r>
              <a:rPr lang="en-US" sz="2400">
                <a:solidFill>
                  <a:schemeClr val="lt1"/>
                </a:solidFill>
                <a:latin typeface="Arial"/>
                <a:ea typeface="Arial"/>
                <a:cs typeface="Arial"/>
                <a:sym typeface="Arial"/>
              </a:rPr>
              <a:t>packaging causes drift across environments</a:t>
            </a:r>
          </a:p>
        </p:txBody>
      </p:sp>
      <p:sp>
        <p:nvSpPr>
          <p:cNvPr id="217" name="Shape 217"/>
          <p:cNvSpPr/>
          <p:nvPr/>
        </p:nvSpPr>
        <p:spPr>
          <a:xfrm>
            <a:off x="1651067" y="2755589"/>
            <a:ext cx="1866885" cy="488293"/>
          </a:xfrm>
          <a:prstGeom prst="rect">
            <a:avLst/>
          </a:prstGeom>
          <a:solidFill>
            <a:srgbClr val="0E675E"/>
          </a:solidFill>
          <a:ln w="9525" cap="flat" cmpd="sng">
            <a:solidFill>
              <a:srgbClr val="4D4D4D"/>
            </a:solidFill>
            <a:prstDash val="solid"/>
            <a:round/>
            <a:headEnd type="none" w="med" len="med"/>
            <a:tailEnd type="none" w="med" len="med"/>
          </a:ln>
          <a:effectLst>
            <a:outerShdw blurRad="40000" dist="23000" dir="5400000" rotWithShape="0">
              <a:srgbClr val="000000">
                <a:alpha val="34901"/>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400" b="1">
                <a:solidFill>
                  <a:schemeClr val="lt1"/>
                </a:solidFill>
                <a:latin typeface="Source Sans Pro"/>
                <a:ea typeface="Source Sans Pro"/>
                <a:cs typeface="Source Sans Pro"/>
                <a:sym typeface="Source Sans Pro"/>
              </a:rPr>
              <a:t>App Server </a:t>
            </a:r>
            <a:r>
              <a:rPr lang="en-US" sz="1400" b="1">
                <a:solidFill>
                  <a:schemeClr val="lt1"/>
                </a:solidFill>
                <a:latin typeface="Courier"/>
                <a:ea typeface="Courier"/>
                <a:cs typeface="Courier"/>
                <a:sym typeface="Courier"/>
              </a:rPr>
              <a:t>classpath</a:t>
            </a:r>
          </a:p>
        </p:txBody>
      </p:sp>
      <p:sp>
        <p:nvSpPr>
          <p:cNvPr id="218" name="Shape 218"/>
          <p:cNvSpPr/>
          <p:nvPr/>
        </p:nvSpPr>
        <p:spPr>
          <a:xfrm>
            <a:off x="5708324" y="2757079"/>
            <a:ext cx="1866885" cy="488294"/>
          </a:xfrm>
          <a:prstGeom prst="rect">
            <a:avLst/>
          </a:prstGeom>
          <a:gradFill>
            <a:gsLst>
              <a:gs pos="0">
                <a:schemeClr val="lt1"/>
              </a:gs>
              <a:gs pos="40000">
                <a:srgbClr val="FDFDFD"/>
              </a:gs>
              <a:gs pos="100000">
                <a:srgbClr val="7A7A7A"/>
              </a:gs>
            </a:gsLst>
            <a:path path="circle">
              <a:fillToRect l="50000" t="50000" r="50000" b="50000"/>
            </a:path>
            <a:tileRect/>
          </a:gradFill>
          <a:ln w="9525" cap="flat" cmpd="sng">
            <a:solidFill>
              <a:srgbClr val="4D4D4D"/>
            </a:solidFill>
            <a:prstDash val="solid"/>
            <a:round/>
            <a:headEnd type="none" w="med" len="med"/>
            <a:tailEnd type="none" w="med" len="med"/>
          </a:ln>
          <a:effectLst>
            <a:outerShdw blurRad="40000" dist="23000" dir="5400000" rotWithShape="0">
              <a:srgbClr val="000000">
                <a:alpha val="34901"/>
              </a:srgbClr>
            </a:outerShdw>
          </a:effectLst>
        </p:spPr>
        <p:txBody>
          <a:bodyPr wrap="square" lIns="91425" tIns="45700" rIns="91425" bIns="45700" anchor="ctr" anchorCtr="0">
            <a:noAutofit/>
          </a:bodyPr>
          <a:lstStyle/>
          <a:p>
            <a:pPr marL="0" marR="0" lvl="0" indent="0" algn="ctr" rtl="0">
              <a:spcBef>
                <a:spcPts val="0"/>
              </a:spcBef>
              <a:buSzPct val="25000"/>
              <a:buNone/>
            </a:pPr>
            <a:r>
              <a:rPr lang="en-US" sz="1400" b="1">
                <a:solidFill>
                  <a:schemeClr val="accent2"/>
                </a:solidFill>
                <a:latin typeface="Source Sans Pro"/>
                <a:ea typeface="Source Sans Pro"/>
                <a:cs typeface="Source Sans Pro"/>
                <a:sym typeface="Source Sans Pro"/>
              </a:rPr>
              <a:t>App Server </a:t>
            </a:r>
            <a:r>
              <a:rPr lang="en-US" sz="1400" b="1">
                <a:solidFill>
                  <a:schemeClr val="accent2"/>
                </a:solidFill>
                <a:latin typeface="Courier"/>
                <a:ea typeface="Courier"/>
                <a:cs typeface="Courier"/>
                <a:sym typeface="Courier"/>
              </a:rPr>
              <a:t>classpath</a:t>
            </a:r>
          </a:p>
        </p:txBody>
      </p:sp>
      <p:sp>
        <p:nvSpPr>
          <p:cNvPr id="219" name="Shape 219"/>
          <p:cNvSpPr/>
          <p:nvPr/>
        </p:nvSpPr>
        <p:spPr>
          <a:xfrm>
            <a:off x="5626328" y="2293082"/>
            <a:ext cx="2112330" cy="1647104"/>
          </a:xfrm>
          <a:prstGeom prst="mathMultiply">
            <a:avLst>
              <a:gd name="adj1" fmla="val 23520"/>
            </a:avLst>
          </a:prstGeom>
          <a:solidFill>
            <a:srgbClr val="FF0000"/>
          </a:solidFill>
          <a:ln w="9525" cap="flat" cmpd="sng">
            <a:solidFill>
              <a:schemeClr val="lt1"/>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Source Sans Pro"/>
              <a:ea typeface="Source Sans Pro"/>
              <a:cs typeface="Source Sans Pro"/>
              <a:sym typeface="Source Sans Pro"/>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5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Boilerplate code</a:t>
            </a:r>
          </a:p>
        </p:txBody>
      </p:sp>
      <p:sp>
        <p:nvSpPr>
          <p:cNvPr id="225" name="Shape 225"/>
          <p:cNvSpPr txBox="1">
            <a:spLocks noGrp="1"/>
          </p:cNvSpPr>
          <p:nvPr>
            <p:ph type="body" idx="1"/>
          </p:nvPr>
        </p:nvSpPr>
        <p:spPr>
          <a:xfrm>
            <a:off x="457200" y="1108074"/>
            <a:ext cx="8229600" cy="1921179"/>
          </a:xfrm>
          <a:prstGeom prst="rect">
            <a:avLst/>
          </a:prstGeom>
          <a:noFill/>
          <a:ln>
            <a:noFill/>
          </a:ln>
        </p:spPr>
        <p:txBody>
          <a:bodyPr wrap="square" lIns="91425" tIns="45700" rIns="91425" bIns="45700" anchor="ctr" anchorCtr="0">
            <a:noAutofit/>
          </a:bodyPr>
          <a:lstStyle/>
          <a:p>
            <a:pPr marL="0" marR="0" lvl="0" indent="0" algn="ctr" rtl="0">
              <a:spcBef>
                <a:spcPts val="0"/>
              </a:spcBef>
              <a:buClr>
                <a:schemeClr val="lt1"/>
              </a:buClr>
              <a:buSzPct val="25000"/>
              <a:buFont typeface="Arial"/>
              <a:buNone/>
            </a:pPr>
            <a:r>
              <a:rPr lang="en-US" sz="2200" b="0" i="0" u="none" strike="noStrike" cap="none">
                <a:solidFill>
                  <a:schemeClr val="lt1"/>
                </a:solidFill>
                <a:latin typeface="Arial"/>
                <a:ea typeface="Arial"/>
                <a:cs typeface="Arial"/>
                <a:sym typeface="Arial"/>
              </a:rPr>
              <a:t>Every application that accesses a relational database with </a:t>
            </a:r>
            <a:r>
              <a:rPr lang="en-US" sz="2200" b="0" i="0" u="none" strike="noStrike" cap="none">
                <a:solidFill>
                  <a:schemeClr val="lt1"/>
                </a:solidFill>
                <a:latin typeface="Courier"/>
                <a:ea typeface="Courier"/>
                <a:cs typeface="Courier"/>
                <a:sym typeface="Courier"/>
              </a:rPr>
              <a:t>JDBC</a:t>
            </a:r>
            <a:r>
              <a:rPr lang="en-US" sz="2200" b="0" i="0" u="none" strike="noStrike" cap="none">
                <a:solidFill>
                  <a:schemeClr val="lt1"/>
                </a:solidFill>
                <a:latin typeface="Arial"/>
                <a:ea typeface="Arial"/>
                <a:cs typeface="Arial"/>
                <a:sym typeface="Arial"/>
              </a:rPr>
              <a:t> needs to configure a </a:t>
            </a:r>
            <a:r>
              <a:rPr lang="en-US" sz="2200" b="0" i="0" u="none" strike="noStrike" cap="none">
                <a:solidFill>
                  <a:schemeClr val="lt1"/>
                </a:solidFill>
                <a:latin typeface="Courier"/>
                <a:ea typeface="Courier"/>
                <a:cs typeface="Courier"/>
                <a:sym typeface="Courier"/>
              </a:rPr>
              <a:t>JdbcTemplate</a:t>
            </a:r>
            <a:r>
              <a:rPr lang="en-US" sz="2200" b="0" i="0" u="none" strike="noStrike" cap="none">
                <a:solidFill>
                  <a:schemeClr val="lt1"/>
                </a:solidFill>
                <a:latin typeface="Arial"/>
                <a:ea typeface="Arial"/>
                <a:cs typeface="Arial"/>
                <a:sym typeface="Arial"/>
              </a:rPr>
              <a:t> and a </a:t>
            </a:r>
            <a:r>
              <a:rPr lang="en-US" sz="2200" b="0" i="0" u="none" strike="noStrike" cap="none">
                <a:solidFill>
                  <a:schemeClr val="lt1"/>
                </a:solidFill>
                <a:latin typeface="Courier"/>
                <a:ea typeface="Courier"/>
                <a:cs typeface="Courier"/>
                <a:sym typeface="Courier"/>
              </a:rPr>
              <a:t>DataSource</a:t>
            </a:r>
          </a:p>
        </p:txBody>
      </p:sp>
      <p:pic>
        <p:nvPicPr>
          <p:cNvPr id="226" name="Shape 226" descr="Screen Shot 2016-01-23 at 9.27.27 PM.png"/>
          <p:cNvPicPr preferRelativeResize="0"/>
          <p:nvPr/>
        </p:nvPicPr>
        <p:blipFill rotWithShape="1">
          <a:blip r:embed="rId3">
            <a:alphaModFix/>
          </a:blip>
          <a:srcRect/>
          <a:stretch/>
        </p:blipFill>
        <p:spPr>
          <a:xfrm>
            <a:off x="4656665" y="3029253"/>
            <a:ext cx="4445000" cy="1346200"/>
          </a:xfrm>
          <a:prstGeom prst="rect">
            <a:avLst/>
          </a:prstGeom>
          <a:noFill/>
          <a:ln>
            <a:noFill/>
          </a:ln>
        </p:spPr>
      </p:pic>
      <p:pic>
        <p:nvPicPr>
          <p:cNvPr id="227" name="Shape 227" descr="Screen Shot 2016-01-23 at 9.35.55 PM.png"/>
          <p:cNvPicPr preferRelativeResize="0"/>
          <p:nvPr/>
        </p:nvPicPr>
        <p:blipFill rotWithShape="1">
          <a:blip r:embed="rId4">
            <a:alphaModFix/>
          </a:blip>
          <a:srcRect/>
          <a:stretch/>
        </p:blipFill>
        <p:spPr>
          <a:xfrm>
            <a:off x="62290" y="3029253"/>
            <a:ext cx="4533900" cy="1346200"/>
          </a:xfrm>
          <a:prstGeom prst="rect">
            <a:avLst/>
          </a:prstGeom>
          <a:noFill/>
          <a:ln>
            <a:noFill/>
          </a:ln>
        </p:spPr>
      </p:pic>
    </p:spTree>
  </p:cSld>
  <p:clrMapOvr>
    <a:masterClrMapping/>
  </p:clrMapOvr>
  <p:transition xmlns:p14="http://schemas.microsoft.com/office/powerpoint/2010/mai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457199" y="320040"/>
            <a:ext cx="8229601" cy="363558"/>
          </a:xfrm>
          <a:prstGeom prst="rect">
            <a:avLst/>
          </a:prstGeom>
          <a:noFill/>
          <a:ln>
            <a:noFill/>
          </a:ln>
        </p:spPr>
        <p:txBody>
          <a:bodyPr wrap="square" lIns="0" tIns="0" rIns="0" bIns="0" anchor="ctr" anchorCtr="0">
            <a:noAutofit/>
          </a:bodyPr>
          <a:lstStyle/>
          <a:p>
            <a:pPr marL="0" marR="0" lvl="0" indent="0" algn="l" rtl="0">
              <a:spcBef>
                <a:spcPts val="0"/>
              </a:spcBef>
              <a:buClr>
                <a:schemeClr val="lt1"/>
              </a:buClr>
              <a:buSzPct val="25000"/>
              <a:buFont typeface="Arial"/>
              <a:buNone/>
            </a:pPr>
            <a:r>
              <a:rPr lang="en-US" sz="3200" b="0" i="0" u="none" strike="noStrike" cap="none">
                <a:solidFill>
                  <a:schemeClr val="lt1"/>
                </a:solidFill>
                <a:latin typeface="Arial"/>
                <a:ea typeface="Arial"/>
                <a:cs typeface="Arial"/>
                <a:sym typeface="Arial"/>
              </a:rPr>
              <a:t>Agenda</a:t>
            </a:r>
          </a:p>
        </p:txBody>
      </p:sp>
      <p:sp>
        <p:nvSpPr>
          <p:cNvPr id="234" name="Shape 234"/>
          <p:cNvSpPr txBox="1">
            <a:spLocks noGrp="1"/>
          </p:cNvSpPr>
          <p:nvPr>
            <p:ph type="body" idx="1"/>
          </p:nvPr>
        </p:nvSpPr>
        <p:spPr>
          <a:xfrm>
            <a:off x="810380" y="1108074"/>
            <a:ext cx="7745259" cy="3273007"/>
          </a:xfrm>
          <a:prstGeom prst="rect">
            <a:avLst/>
          </a:prstGeom>
          <a:noFill/>
          <a:ln>
            <a:noFill/>
          </a:ln>
        </p:spPr>
        <p:txBody>
          <a:bodyPr wrap="square" lIns="91425" tIns="45700" rIns="91425" bIns="45700" anchor="ctr" anchorCtr="0">
            <a:noAutofit/>
          </a:bodyPr>
          <a:lstStyle/>
          <a:p>
            <a:pPr marL="514350" marR="0" lvl="0" indent="-514350" algn="l" rtl="0">
              <a:spcBef>
                <a:spcPts val="0"/>
              </a:spcBef>
              <a:spcAft>
                <a:spcPts val="0"/>
              </a:spcAft>
              <a:buClr>
                <a:srgbClr val="7A7A7A"/>
              </a:buClr>
              <a:buSzPct val="100000"/>
              <a:buFont typeface="Source Sans Pro"/>
              <a:buAutoNum type="arabicPeriod"/>
            </a:pPr>
            <a:r>
              <a:rPr lang="en-US" sz="2800" b="0" i="0" u="none" strike="noStrike" cap="none">
                <a:solidFill>
                  <a:srgbClr val="7A7A7A"/>
                </a:solidFill>
                <a:latin typeface="Arial"/>
                <a:ea typeface="Arial"/>
                <a:cs typeface="Arial"/>
                <a:sym typeface="Arial"/>
              </a:rPr>
              <a:t>Challenges building non-Boot applications</a:t>
            </a:r>
          </a:p>
          <a:p>
            <a:pPr marL="514350" marR="0" lvl="0" indent="-514350" algn="l" rtl="0">
              <a:spcBef>
                <a:spcPts val="560"/>
              </a:spcBef>
              <a:spcAft>
                <a:spcPts val="0"/>
              </a:spcAft>
              <a:buClr>
                <a:schemeClr val="lt1"/>
              </a:buClr>
              <a:buSzPct val="100000"/>
              <a:buFont typeface="Source Sans Pro"/>
              <a:buAutoNum type="arabicPeriod"/>
            </a:pPr>
            <a:r>
              <a:rPr lang="en-US" sz="2800" b="0" i="0" u="none" strike="noStrike" cap="none">
                <a:solidFill>
                  <a:schemeClr val="lt1"/>
                </a:solidFill>
                <a:latin typeface="Arial"/>
                <a:ea typeface="Arial"/>
                <a:cs typeface="Arial"/>
                <a:sym typeface="Arial"/>
              </a:rPr>
              <a:t>What is Spring Boot?</a:t>
            </a:r>
          </a:p>
          <a:p>
            <a:pPr marL="514350" marR="0" lvl="0" indent="-514350" algn="l" rtl="0">
              <a:spcBef>
                <a:spcPts val="560"/>
              </a:spcBef>
              <a:spcAft>
                <a:spcPts val="0"/>
              </a:spcAft>
              <a:buClr>
                <a:srgbClr val="7A7A7A"/>
              </a:buClr>
              <a:buSzPct val="100000"/>
              <a:buFont typeface="Source Sans Pro"/>
              <a:buAutoNum type="arabicPeriod"/>
            </a:pPr>
            <a:r>
              <a:rPr lang="en-US" sz="2800" b="0" i="0" u="none" strike="noStrike" cap="none">
                <a:solidFill>
                  <a:srgbClr val="7A7A7A"/>
                </a:solidFill>
                <a:latin typeface="Arial"/>
                <a:ea typeface="Arial"/>
                <a:cs typeface="Arial"/>
                <a:sym typeface="Arial"/>
              </a:rPr>
              <a:t>Capabilities</a:t>
            </a:r>
          </a:p>
          <a:p>
            <a:pPr marL="342900" marR="0" lvl="0" indent="-342900" algn="l" rtl="0">
              <a:spcBef>
                <a:spcPts val="560"/>
              </a:spcBef>
              <a:buClr>
                <a:schemeClr val="lt1"/>
              </a:buClr>
              <a:buSzPct val="100000"/>
              <a:buFont typeface="Arial"/>
              <a:buNone/>
            </a:pPr>
            <a:endParaRPr sz="2800" b="0" i="0" u="none" strike="noStrike" cap="non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Pivotal_Dark_Template">
  <a:themeElements>
    <a:clrScheme name="Custom 1">
      <a:dk1>
        <a:srgbClr val="262626"/>
      </a:dk1>
      <a:lt1>
        <a:srgbClr val="FFFFFF"/>
      </a:lt1>
      <a:dk2>
        <a:srgbClr val="1B2831"/>
      </a:dk2>
      <a:lt2>
        <a:srgbClr val="F5F5F5"/>
      </a:lt2>
      <a:accent1>
        <a:srgbClr val="138A7E"/>
      </a:accent1>
      <a:accent2>
        <a:srgbClr val="0C5B50"/>
      </a:accent2>
      <a:accent3>
        <a:srgbClr val="8198A4"/>
      </a:accent3>
      <a:accent4>
        <a:srgbClr val="1A6FB7"/>
      </a:accent4>
      <a:accent5>
        <a:srgbClr val="E8E8E8"/>
      </a:accent5>
      <a:accent6>
        <a:srgbClr val="6D3F76"/>
      </a:accent6>
      <a:hlink>
        <a:srgbClr val="138A7E"/>
      </a:hlink>
      <a:folHlink>
        <a:srgbClr val="87878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1464</Words>
  <Application>Microsoft Macintosh PowerPoint</Application>
  <PresentationFormat>On-screen Show (16:9)</PresentationFormat>
  <Paragraphs>320</Paragraphs>
  <Slides>55</Slides>
  <Notes>55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Roboto Thin</vt:lpstr>
      <vt:lpstr>Roboto</vt:lpstr>
      <vt:lpstr>Source Sans Pro</vt:lpstr>
      <vt:lpstr>Pivotal_Dark_Template</vt:lpstr>
      <vt:lpstr>PowerPoint Presentation</vt:lpstr>
      <vt:lpstr>Agenda</vt:lpstr>
      <vt:lpstr>Agenda</vt:lpstr>
      <vt:lpstr>Classpath Hell</vt:lpstr>
      <vt:lpstr>Resolving Classpath Hell</vt:lpstr>
      <vt:lpstr>PowerPoint Presentation</vt:lpstr>
      <vt:lpstr>Environment Drift</vt:lpstr>
      <vt:lpstr>Boilerplate code</vt:lpstr>
      <vt:lpstr>Agenda</vt:lpstr>
      <vt:lpstr>PowerPoint Presentation</vt:lpstr>
      <vt:lpstr>Spring Boot Adoption </vt:lpstr>
      <vt:lpstr>Agenda</vt:lpstr>
      <vt:lpstr>Capabilities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pom.xml</vt:lpstr>
      <vt:lpstr>Starters vs Current Practice</vt:lpstr>
      <vt:lpstr>PowerPoint Presentation</vt:lpstr>
      <vt:lpstr>Make Jar not War!</vt:lpstr>
      <vt:lpstr>Benefits</vt:lpstr>
      <vt:lpstr>PowerPoint Presentation</vt:lpstr>
      <vt:lpstr>PowerPoint Presentation</vt:lpstr>
      <vt:lpstr>PowerPoint Presentation</vt:lpstr>
      <vt:lpstr>PowerPoint Presentation</vt:lpstr>
      <vt:lpstr>PowerPoint Presentation</vt:lpstr>
      <vt:lpstr>Precedence of externalized configuration</vt:lpstr>
      <vt:lpstr>PowerPoint Presentation</vt:lpstr>
      <vt:lpstr>PowerPoint Presentation</vt:lpstr>
      <vt:lpstr>Automatic Restart</vt:lpstr>
      <vt:lpstr>LiveReload support</vt:lpstr>
      <vt:lpstr>PowerPoint Presentation</vt:lpstr>
      <vt:lpstr>Auto-Configuration</vt:lpstr>
      <vt:lpstr>Explicitly exclude Auto-Configuration</vt:lpstr>
      <vt:lpstr>Fine Tuning Auto-Configuration</vt:lpstr>
      <vt:lpstr>PowerPoint Presentation</vt:lpstr>
      <vt:lpstr>PowerPoint Presentation</vt:lpstr>
      <vt:lpstr>PowerPoint Presentation</vt:lpstr>
      <vt:lpstr>Types of Actuator Endpoints</vt:lpstr>
      <vt:lpstr>/health</vt:lpstr>
      <vt:lpstr>/metrics</vt:lpstr>
      <vt:lpstr>PowerPoint Presentation</vt:lpstr>
      <vt:lpstr>PowerPoint Presentation</vt:lpstr>
      <vt:lpstr>Microservices</vt:lpstr>
      <vt:lpstr>PowerPoint Presentation</vt:lpstr>
      <vt:lpstr>The Open Platform as a Service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Raviteja Appalla</cp:lastModifiedBy>
  <cp:revision>1</cp:revision>
  <dcterms:modified xsi:type="dcterms:W3CDTF">2017-10-23T06:38:17Z</dcterms:modified>
</cp:coreProperties>
</file>