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0"/>
  </p:notesMasterIdLst>
  <p:sldIdLst>
    <p:sldId id="441" r:id="rId5"/>
    <p:sldId id="332" r:id="rId6"/>
    <p:sldId id="440" r:id="rId7"/>
    <p:sldId id="433" r:id="rId8"/>
    <p:sldId id="413" r:id="rId9"/>
    <p:sldId id="412" r:id="rId10"/>
    <p:sldId id="415" r:id="rId11"/>
    <p:sldId id="402" r:id="rId12"/>
    <p:sldId id="399" r:id="rId13"/>
    <p:sldId id="417" r:id="rId14"/>
    <p:sldId id="371" r:id="rId15"/>
    <p:sldId id="420" r:id="rId16"/>
    <p:sldId id="353" r:id="rId17"/>
    <p:sldId id="377" r:id="rId18"/>
    <p:sldId id="386" r:id="rId19"/>
    <p:sldId id="401" r:id="rId20"/>
    <p:sldId id="423" r:id="rId21"/>
    <p:sldId id="392" r:id="rId22"/>
    <p:sldId id="393" r:id="rId23"/>
    <p:sldId id="394" r:id="rId24"/>
    <p:sldId id="395" r:id="rId25"/>
    <p:sldId id="409" r:id="rId26"/>
    <p:sldId id="424" r:id="rId27"/>
    <p:sldId id="414" r:id="rId28"/>
    <p:sldId id="337"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30B"/>
    <a:srgbClr val="2B8B0C"/>
    <a:srgbClr val="368056"/>
    <a:srgbClr val="F83510"/>
    <a:srgbClr val="F83C32"/>
    <a:srgbClr val="008881"/>
    <a:srgbClr val="00A79D"/>
    <a:srgbClr val="00786E"/>
    <a:srgbClr val="17232A"/>
    <a:srgbClr val="155A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2" autoAdjust="0"/>
    <p:restoredTop sz="83333" autoAdjust="0"/>
  </p:normalViewPr>
  <p:slideViewPr>
    <p:cSldViewPr snapToGrid="0" snapToObjects="1">
      <p:cViewPr varScale="1">
        <p:scale>
          <a:sx n="16" d="100"/>
          <a:sy n="16" d="100"/>
        </p:scale>
        <p:origin x="-296" y="-104"/>
      </p:cViewPr>
      <p:guideLst>
        <p:guide orient="horz" pos="698"/>
        <p:guide orient="horz" pos="1765"/>
        <p:guide orient="horz" pos="2024"/>
        <p:guide pos="2880"/>
        <p:guide pos="594"/>
        <p:guide pos="5472"/>
        <p:guide pos="1158"/>
        <p:guide pos="4614"/>
      </p:guideLst>
    </p:cSldViewPr>
  </p:slideViewPr>
  <p:notesTextViewPr>
    <p:cViewPr>
      <p:scale>
        <a:sx n="100" d="100"/>
        <a:sy n="100" d="100"/>
      </p:scale>
      <p:origin x="0" y="0"/>
    </p:cViewPr>
  </p:notesTextViewPr>
  <p:sorterViewPr>
    <p:cViewPr>
      <p:scale>
        <a:sx n="188" d="100"/>
        <a:sy n="188" d="100"/>
      </p:scale>
      <p:origin x="0" y="112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phumphrey:Downloads:SpringProjects2016_Amy_7-6-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numRef>
              <c:f>'Spring Ecosystem'!$G$19:$G$30</c:f>
              <c:numCache>
                <c:formatCode>mmm\-yy</c:formatCode>
                <c:ptCount val="12"/>
                <c:pt idx="0">
                  <c:v>42200.0</c:v>
                </c:pt>
                <c:pt idx="1">
                  <c:v>42231.0</c:v>
                </c:pt>
                <c:pt idx="2">
                  <c:v>42262.0</c:v>
                </c:pt>
                <c:pt idx="3">
                  <c:v>42292.0</c:v>
                </c:pt>
                <c:pt idx="4">
                  <c:v>42323.0</c:v>
                </c:pt>
                <c:pt idx="5">
                  <c:v>42353.0</c:v>
                </c:pt>
                <c:pt idx="6">
                  <c:v>42385.0</c:v>
                </c:pt>
                <c:pt idx="7">
                  <c:v>42416.0</c:v>
                </c:pt>
                <c:pt idx="8">
                  <c:v>42445.0</c:v>
                </c:pt>
                <c:pt idx="9">
                  <c:v>42476.0</c:v>
                </c:pt>
                <c:pt idx="10">
                  <c:v>42506.0</c:v>
                </c:pt>
                <c:pt idx="11">
                  <c:v>42537.0</c:v>
                </c:pt>
              </c:numCache>
            </c:numRef>
          </c:cat>
          <c:val>
            <c:numRef>
              <c:f>'Spring Ecosystem'!$H$19:$H$30</c:f>
              <c:numCache>
                <c:formatCode>#,##0</c:formatCode>
                <c:ptCount val="12"/>
                <c:pt idx="0">
                  <c:v>1.655895E6</c:v>
                </c:pt>
                <c:pt idx="1">
                  <c:v>1.542452E6</c:v>
                </c:pt>
                <c:pt idx="2">
                  <c:v>1.643563E6</c:v>
                </c:pt>
                <c:pt idx="3">
                  <c:v>1.793745E6</c:v>
                </c:pt>
                <c:pt idx="4">
                  <c:v>1.832588E6</c:v>
                </c:pt>
                <c:pt idx="5">
                  <c:v>2.254349E6</c:v>
                </c:pt>
                <c:pt idx="6">
                  <c:v>2.537203E6</c:v>
                </c:pt>
                <c:pt idx="7">
                  <c:v>3.055816E6</c:v>
                </c:pt>
                <c:pt idx="8">
                  <c:v>3.661254E6</c:v>
                </c:pt>
                <c:pt idx="9">
                  <c:v>3.432E6</c:v>
                </c:pt>
                <c:pt idx="10">
                  <c:v>4.198799E6</c:v>
                </c:pt>
                <c:pt idx="11">
                  <c:v>4.240688E6</c:v>
                </c:pt>
              </c:numCache>
            </c:numRef>
          </c:val>
        </c:ser>
        <c:dLbls>
          <c:showLegendKey val="0"/>
          <c:showVal val="0"/>
          <c:showCatName val="0"/>
          <c:showSerName val="0"/>
          <c:showPercent val="0"/>
          <c:showBubbleSize val="0"/>
        </c:dLbls>
        <c:gapWidth val="150"/>
        <c:shape val="box"/>
        <c:axId val="-1173382424"/>
        <c:axId val="-1173379352"/>
        <c:axId val="0"/>
      </c:bar3DChart>
      <c:dateAx>
        <c:axId val="-1173382424"/>
        <c:scaling>
          <c:orientation val="minMax"/>
        </c:scaling>
        <c:delete val="0"/>
        <c:axPos val="b"/>
        <c:numFmt formatCode="mmm\-yy" sourceLinked="1"/>
        <c:majorTickMark val="out"/>
        <c:minorTickMark val="none"/>
        <c:tickLblPos val="nextTo"/>
        <c:crossAx val="-1173379352"/>
        <c:crosses val="autoZero"/>
        <c:auto val="1"/>
        <c:lblOffset val="100"/>
        <c:baseTimeUnit val="months"/>
      </c:dateAx>
      <c:valAx>
        <c:axId val="-1173379352"/>
        <c:scaling>
          <c:orientation val="minMax"/>
        </c:scaling>
        <c:delete val="0"/>
        <c:axPos val="l"/>
        <c:majorGridlines/>
        <c:numFmt formatCode="#,##0" sourceLinked="1"/>
        <c:majorTickMark val="out"/>
        <c:minorTickMark val="none"/>
        <c:tickLblPos val="nextTo"/>
        <c:crossAx val="-1173382424"/>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068FC-ACE3-F347-BC0E-8CC0DDAF0F8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DD68BA80-C4EF-2141-AAF1-449B39DB3F7E}" type="asst">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spring-boot-starter-web</a:t>
          </a:r>
          <a:endParaRPr lang="en-US" dirty="0">
            <a:latin typeface="Courier"/>
            <a:cs typeface="Courier"/>
          </a:endParaRPr>
        </a:p>
      </dgm:t>
    </dgm:pt>
    <dgm:pt modelId="{21758184-EEF3-C349-9B86-F0163D77712B}" type="parTrans" cxnId="{5105F5F7-C1A4-084B-8D3D-7D08A131E88E}">
      <dgm:prSet/>
      <dgm:spPr/>
      <dgm:t>
        <a:bodyPr/>
        <a:lstStyle/>
        <a:p>
          <a:endParaRPr lang="en-US"/>
        </a:p>
      </dgm:t>
    </dgm:pt>
    <dgm:pt modelId="{DBDDE7ED-47AF-5942-B16B-1F0FFCB02B04}" type="sibTrans" cxnId="{5105F5F7-C1A4-084B-8D3D-7D08A131E88E}">
      <dgm:prSet/>
      <dgm:spPr/>
      <dgm:t>
        <a:bodyPr/>
        <a:lstStyle/>
        <a:p>
          <a:endParaRPr lang="en-US"/>
        </a:p>
      </dgm:t>
    </dgm:pt>
    <dgm:pt modelId="{5582925C-AB2C-4F44-8438-6593FB492669}">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spring-web</a:t>
          </a:r>
          <a:endParaRPr lang="en-US" dirty="0">
            <a:latin typeface="Courier"/>
            <a:cs typeface="Courier"/>
          </a:endParaRPr>
        </a:p>
      </dgm:t>
    </dgm:pt>
    <dgm:pt modelId="{B475D1D4-6106-2D49-B91B-2E9F08C0382F}" type="parTrans" cxnId="{705DB61F-1A1D-3048-AB88-285F79BCAC61}">
      <dgm:prSet/>
      <dgm:spPr/>
      <dgm:t>
        <a:bodyPr/>
        <a:lstStyle/>
        <a:p>
          <a:endParaRPr lang="en-US"/>
        </a:p>
      </dgm:t>
    </dgm:pt>
    <dgm:pt modelId="{EC6FAD9F-D862-9343-A147-3F82AD258006}" type="sibTrans" cxnId="{705DB61F-1A1D-3048-AB88-285F79BCAC61}">
      <dgm:prSet/>
      <dgm:spPr/>
      <dgm:t>
        <a:bodyPr/>
        <a:lstStyle/>
        <a:p>
          <a:endParaRPr lang="en-US"/>
        </a:p>
      </dgm:t>
    </dgm:pt>
    <dgm:pt modelId="{ABA8F058-B2C6-6A4D-9878-CC8CB2891572}">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spring-boot-starter-tomcat</a:t>
          </a:r>
          <a:endParaRPr lang="en-US" dirty="0">
            <a:latin typeface="Courier"/>
            <a:cs typeface="Courier"/>
          </a:endParaRPr>
        </a:p>
      </dgm:t>
    </dgm:pt>
    <dgm:pt modelId="{3F90881F-0A91-F24C-B0CB-0D74544425AA}" type="parTrans" cxnId="{421AB8C0-E66D-2F46-B45B-0C0051122DBE}">
      <dgm:prSet/>
      <dgm:spPr/>
      <dgm:t>
        <a:bodyPr/>
        <a:lstStyle/>
        <a:p>
          <a:endParaRPr lang="en-US"/>
        </a:p>
      </dgm:t>
    </dgm:pt>
    <dgm:pt modelId="{982DF289-41FF-4A4A-B91A-BE7CD2C7F70F}" type="sibTrans" cxnId="{421AB8C0-E66D-2F46-B45B-0C0051122DBE}">
      <dgm:prSet/>
      <dgm:spPr/>
      <dgm:t>
        <a:bodyPr/>
        <a:lstStyle/>
        <a:p>
          <a:endParaRPr lang="en-US"/>
        </a:p>
      </dgm:t>
    </dgm:pt>
    <dgm:pt modelId="{8E92EF53-0DAF-6142-823A-F0720ADB4033}">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spring-boot-starter-validation</a:t>
          </a:r>
          <a:endParaRPr lang="en-US" dirty="0">
            <a:latin typeface="Courier"/>
            <a:cs typeface="Courier"/>
          </a:endParaRPr>
        </a:p>
      </dgm:t>
    </dgm:pt>
    <dgm:pt modelId="{AD3D6DCE-C26B-934E-B163-92E5F230693B}" type="parTrans" cxnId="{04E127F4-D9FD-7A4B-B833-0784850A496D}">
      <dgm:prSet/>
      <dgm:spPr/>
      <dgm:t>
        <a:bodyPr/>
        <a:lstStyle/>
        <a:p>
          <a:endParaRPr lang="en-US"/>
        </a:p>
      </dgm:t>
    </dgm:pt>
    <dgm:pt modelId="{41961600-F548-B14D-AA47-1AD9965EFFA7}" type="sibTrans" cxnId="{04E127F4-D9FD-7A4B-B833-0784850A496D}">
      <dgm:prSet/>
      <dgm:spPr/>
      <dgm:t>
        <a:bodyPr/>
        <a:lstStyle/>
        <a:p>
          <a:endParaRPr lang="en-US"/>
        </a:p>
      </dgm:t>
    </dgm:pt>
    <dgm:pt modelId="{50FEB76C-F545-184C-96C1-D76CF194A93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a:t>
          </a:r>
          <a:r>
            <a:rPr lang="en-US" dirty="0" err="1" smtClean="0">
              <a:latin typeface="Courier"/>
              <a:cs typeface="Courier"/>
            </a:rPr>
            <a:t>webmvc</a:t>
          </a:r>
          <a:endParaRPr lang="en-US" dirty="0">
            <a:latin typeface="Courier"/>
            <a:cs typeface="Courier"/>
          </a:endParaRPr>
        </a:p>
      </dgm:t>
    </dgm:pt>
    <dgm:pt modelId="{BE53DA70-68D9-A448-9293-8D297B79D297}" type="parTrans" cxnId="{3FD88795-DD7B-3648-9584-089FB977BA70}">
      <dgm:prSet/>
      <dgm:spPr/>
      <dgm:t>
        <a:bodyPr/>
        <a:lstStyle/>
        <a:p>
          <a:endParaRPr lang="en-US"/>
        </a:p>
      </dgm:t>
    </dgm:pt>
    <dgm:pt modelId="{D93BDF58-8D15-674F-A5B4-4220EE87E118}" type="sibTrans" cxnId="{3FD88795-DD7B-3648-9584-089FB977BA70}">
      <dgm:prSet/>
      <dgm:spPr/>
      <dgm:t>
        <a:bodyPr/>
        <a:lstStyle/>
        <a:p>
          <a:endParaRPr lang="en-US"/>
        </a:p>
      </dgm:t>
    </dgm:pt>
    <dgm:pt modelId="{6A413C6E-B137-A148-B8AA-26FC9F894AA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err="1" smtClean="0">
              <a:latin typeface="Courier"/>
              <a:cs typeface="Courier"/>
            </a:rPr>
            <a:t>jackson-databind</a:t>
          </a:r>
          <a:endParaRPr lang="en-US" dirty="0">
            <a:latin typeface="Courier"/>
            <a:cs typeface="Courier"/>
          </a:endParaRPr>
        </a:p>
      </dgm:t>
    </dgm:pt>
    <dgm:pt modelId="{27702088-3299-C341-BC4B-B83DFE735C79}" type="parTrans" cxnId="{96AE3213-EC2D-6143-AE1B-B6B3E42027AF}">
      <dgm:prSet/>
      <dgm:spPr/>
      <dgm:t>
        <a:bodyPr/>
        <a:lstStyle/>
        <a:p>
          <a:endParaRPr lang="en-US"/>
        </a:p>
      </dgm:t>
    </dgm:pt>
    <dgm:pt modelId="{5C974F7C-5310-DF42-AA47-220C51E70804}" type="sibTrans" cxnId="{96AE3213-EC2D-6143-AE1B-B6B3E42027AF}">
      <dgm:prSet/>
      <dgm:spPr/>
      <dgm:t>
        <a:bodyPr/>
        <a:lstStyle/>
        <a:p>
          <a:endParaRPr lang="en-US"/>
        </a:p>
      </dgm:t>
    </dgm:pt>
    <dgm:pt modelId="{6D310B88-D705-8B4F-97EF-E8DF031F4C85}" type="pres">
      <dgm:prSet presAssocID="{0FF068FC-ACE3-F347-BC0E-8CC0DDAF0F82}" presName="hierChild1" presStyleCnt="0">
        <dgm:presLayoutVars>
          <dgm:orgChart val="1"/>
          <dgm:chPref val="1"/>
          <dgm:dir/>
          <dgm:animOne val="branch"/>
          <dgm:animLvl val="lvl"/>
          <dgm:resizeHandles/>
        </dgm:presLayoutVars>
      </dgm:prSet>
      <dgm:spPr/>
      <dgm:t>
        <a:bodyPr/>
        <a:lstStyle/>
        <a:p>
          <a:endParaRPr lang="en-US"/>
        </a:p>
      </dgm:t>
    </dgm:pt>
    <dgm:pt modelId="{BA04BA6C-ECC7-C64C-9E18-27F1305CFFB0}" type="pres">
      <dgm:prSet presAssocID="{DD68BA80-C4EF-2141-AAF1-449B39DB3F7E}" presName="hierRoot1" presStyleCnt="0">
        <dgm:presLayoutVars>
          <dgm:hierBranch val="init"/>
        </dgm:presLayoutVars>
      </dgm:prSet>
      <dgm:spPr/>
    </dgm:pt>
    <dgm:pt modelId="{8597F5C7-FCF3-4C46-A8D8-55E72E892408}" type="pres">
      <dgm:prSet presAssocID="{DD68BA80-C4EF-2141-AAF1-449B39DB3F7E}" presName="rootComposite1" presStyleCnt="0"/>
      <dgm:spPr/>
    </dgm:pt>
    <dgm:pt modelId="{0921ECC6-BDCB-F84A-81F4-D4FE71BEFF07}" type="pres">
      <dgm:prSet presAssocID="{DD68BA80-C4EF-2141-AAF1-449B39DB3F7E}" presName="rootText1" presStyleLbl="node0" presStyleIdx="0" presStyleCnt="1" custScaleX="236344">
        <dgm:presLayoutVars>
          <dgm:chPref val="3"/>
        </dgm:presLayoutVars>
      </dgm:prSet>
      <dgm:spPr/>
      <dgm:t>
        <a:bodyPr/>
        <a:lstStyle/>
        <a:p>
          <a:endParaRPr lang="en-US"/>
        </a:p>
      </dgm:t>
    </dgm:pt>
    <dgm:pt modelId="{E082ABB4-C786-484C-A9EC-F00B386CC989}" type="pres">
      <dgm:prSet presAssocID="{DD68BA80-C4EF-2141-AAF1-449B39DB3F7E}" presName="rootConnector1" presStyleLbl="asst0" presStyleIdx="0" presStyleCnt="0"/>
      <dgm:spPr/>
      <dgm:t>
        <a:bodyPr/>
        <a:lstStyle/>
        <a:p>
          <a:endParaRPr lang="en-US"/>
        </a:p>
      </dgm:t>
    </dgm:pt>
    <dgm:pt modelId="{F34A1FC0-BC59-E343-A55A-9856E54B3911}" type="pres">
      <dgm:prSet presAssocID="{DD68BA80-C4EF-2141-AAF1-449B39DB3F7E}" presName="hierChild2" presStyleCnt="0"/>
      <dgm:spPr/>
    </dgm:pt>
    <dgm:pt modelId="{16FFACAF-8B31-CB45-A5C1-E48575539F7F}" type="pres">
      <dgm:prSet presAssocID="{B475D1D4-6106-2D49-B91B-2E9F08C0382F}" presName="Name37" presStyleLbl="parChTrans1D2" presStyleIdx="0" presStyleCnt="5"/>
      <dgm:spPr/>
      <dgm:t>
        <a:bodyPr/>
        <a:lstStyle/>
        <a:p>
          <a:endParaRPr lang="en-US"/>
        </a:p>
      </dgm:t>
    </dgm:pt>
    <dgm:pt modelId="{A9753DD4-F2D2-274C-AA4A-190F5728A5F9}" type="pres">
      <dgm:prSet presAssocID="{5582925C-AB2C-4F44-8438-6593FB492669}" presName="hierRoot2" presStyleCnt="0">
        <dgm:presLayoutVars>
          <dgm:hierBranch val="init"/>
        </dgm:presLayoutVars>
      </dgm:prSet>
      <dgm:spPr/>
    </dgm:pt>
    <dgm:pt modelId="{6E2E2654-0945-234B-93B6-1AEB022D4313}" type="pres">
      <dgm:prSet presAssocID="{5582925C-AB2C-4F44-8438-6593FB492669}" presName="rootComposite" presStyleCnt="0"/>
      <dgm:spPr/>
    </dgm:pt>
    <dgm:pt modelId="{5DC01642-2922-9B4F-8520-9653C6EE6C5C}" type="pres">
      <dgm:prSet presAssocID="{5582925C-AB2C-4F44-8438-6593FB492669}" presName="rootText" presStyleLbl="node2" presStyleIdx="0" presStyleCnt="5">
        <dgm:presLayoutVars>
          <dgm:chPref val="3"/>
        </dgm:presLayoutVars>
      </dgm:prSet>
      <dgm:spPr/>
      <dgm:t>
        <a:bodyPr/>
        <a:lstStyle/>
        <a:p>
          <a:endParaRPr lang="en-US"/>
        </a:p>
      </dgm:t>
    </dgm:pt>
    <dgm:pt modelId="{87285E70-785B-784E-89D9-BC3FEF46646A}" type="pres">
      <dgm:prSet presAssocID="{5582925C-AB2C-4F44-8438-6593FB492669}" presName="rootConnector" presStyleLbl="node2" presStyleIdx="0" presStyleCnt="5"/>
      <dgm:spPr/>
      <dgm:t>
        <a:bodyPr/>
        <a:lstStyle/>
        <a:p>
          <a:endParaRPr lang="en-US"/>
        </a:p>
      </dgm:t>
    </dgm:pt>
    <dgm:pt modelId="{8E545872-DD13-E24D-924E-84F34DA1E395}" type="pres">
      <dgm:prSet presAssocID="{5582925C-AB2C-4F44-8438-6593FB492669}" presName="hierChild4" presStyleCnt="0"/>
      <dgm:spPr/>
    </dgm:pt>
    <dgm:pt modelId="{A0B8B6AE-455E-0C43-B93A-3567BF2B8B05}" type="pres">
      <dgm:prSet presAssocID="{5582925C-AB2C-4F44-8438-6593FB492669}" presName="hierChild5" presStyleCnt="0"/>
      <dgm:spPr/>
    </dgm:pt>
    <dgm:pt modelId="{3D93B07A-CF44-9E45-ADDC-0972FCEB4CCA}" type="pres">
      <dgm:prSet presAssocID="{3F90881F-0A91-F24C-B0CB-0D74544425AA}" presName="Name37" presStyleLbl="parChTrans1D2" presStyleIdx="1" presStyleCnt="5"/>
      <dgm:spPr/>
      <dgm:t>
        <a:bodyPr/>
        <a:lstStyle/>
        <a:p>
          <a:endParaRPr lang="en-US"/>
        </a:p>
      </dgm:t>
    </dgm:pt>
    <dgm:pt modelId="{7B65ACF8-72B8-464C-B46E-E65B9F8C1C29}" type="pres">
      <dgm:prSet presAssocID="{ABA8F058-B2C6-6A4D-9878-CC8CB2891572}" presName="hierRoot2" presStyleCnt="0">
        <dgm:presLayoutVars>
          <dgm:hierBranch val="init"/>
        </dgm:presLayoutVars>
      </dgm:prSet>
      <dgm:spPr/>
    </dgm:pt>
    <dgm:pt modelId="{9476FC0C-EEA3-1541-A74A-2D638C0D91C4}" type="pres">
      <dgm:prSet presAssocID="{ABA8F058-B2C6-6A4D-9878-CC8CB2891572}" presName="rootComposite" presStyleCnt="0"/>
      <dgm:spPr/>
    </dgm:pt>
    <dgm:pt modelId="{1CED2990-24F4-8A42-A5B3-52664706AC4A}" type="pres">
      <dgm:prSet presAssocID="{ABA8F058-B2C6-6A4D-9878-CC8CB2891572}" presName="rootText" presStyleLbl="node2" presStyleIdx="1" presStyleCnt="5">
        <dgm:presLayoutVars>
          <dgm:chPref val="3"/>
        </dgm:presLayoutVars>
      </dgm:prSet>
      <dgm:spPr/>
      <dgm:t>
        <a:bodyPr/>
        <a:lstStyle/>
        <a:p>
          <a:endParaRPr lang="en-US"/>
        </a:p>
      </dgm:t>
    </dgm:pt>
    <dgm:pt modelId="{FB6D940C-6E2A-3046-8F31-93AE93B00377}" type="pres">
      <dgm:prSet presAssocID="{ABA8F058-B2C6-6A4D-9878-CC8CB2891572}" presName="rootConnector" presStyleLbl="node2" presStyleIdx="1" presStyleCnt="5"/>
      <dgm:spPr/>
      <dgm:t>
        <a:bodyPr/>
        <a:lstStyle/>
        <a:p>
          <a:endParaRPr lang="en-US"/>
        </a:p>
      </dgm:t>
    </dgm:pt>
    <dgm:pt modelId="{FC38B7C0-9CAC-4141-84A2-367EADE528AD}" type="pres">
      <dgm:prSet presAssocID="{ABA8F058-B2C6-6A4D-9878-CC8CB2891572}" presName="hierChild4" presStyleCnt="0"/>
      <dgm:spPr/>
    </dgm:pt>
    <dgm:pt modelId="{468083AB-E7D5-C54A-A89D-CACD8CA89A0D}" type="pres">
      <dgm:prSet presAssocID="{ABA8F058-B2C6-6A4D-9878-CC8CB2891572}" presName="hierChild5" presStyleCnt="0"/>
      <dgm:spPr/>
    </dgm:pt>
    <dgm:pt modelId="{621E7FD7-D0AB-BA40-AFBC-0A5E20A67361}" type="pres">
      <dgm:prSet presAssocID="{AD3D6DCE-C26B-934E-B163-92E5F230693B}" presName="Name37" presStyleLbl="parChTrans1D2" presStyleIdx="2" presStyleCnt="5"/>
      <dgm:spPr/>
      <dgm:t>
        <a:bodyPr/>
        <a:lstStyle/>
        <a:p>
          <a:endParaRPr lang="en-US"/>
        </a:p>
      </dgm:t>
    </dgm:pt>
    <dgm:pt modelId="{CBF4FD0E-934B-AE45-BF90-25A29281EE65}" type="pres">
      <dgm:prSet presAssocID="{8E92EF53-0DAF-6142-823A-F0720ADB4033}" presName="hierRoot2" presStyleCnt="0">
        <dgm:presLayoutVars>
          <dgm:hierBranch val="init"/>
        </dgm:presLayoutVars>
      </dgm:prSet>
      <dgm:spPr/>
    </dgm:pt>
    <dgm:pt modelId="{0B17C381-B647-3442-95BD-F4019255BB8A}" type="pres">
      <dgm:prSet presAssocID="{8E92EF53-0DAF-6142-823A-F0720ADB4033}" presName="rootComposite" presStyleCnt="0"/>
      <dgm:spPr/>
    </dgm:pt>
    <dgm:pt modelId="{4BD98E4D-C94A-7F49-A700-CC904AB1B00C}" type="pres">
      <dgm:prSet presAssocID="{8E92EF53-0DAF-6142-823A-F0720ADB4033}" presName="rootText" presStyleLbl="node2" presStyleIdx="2" presStyleCnt="5">
        <dgm:presLayoutVars>
          <dgm:chPref val="3"/>
        </dgm:presLayoutVars>
      </dgm:prSet>
      <dgm:spPr/>
      <dgm:t>
        <a:bodyPr/>
        <a:lstStyle/>
        <a:p>
          <a:endParaRPr lang="en-US"/>
        </a:p>
      </dgm:t>
    </dgm:pt>
    <dgm:pt modelId="{2BA231AA-B631-6147-B483-B60DCE880A7A}" type="pres">
      <dgm:prSet presAssocID="{8E92EF53-0DAF-6142-823A-F0720ADB4033}" presName="rootConnector" presStyleLbl="node2" presStyleIdx="2" presStyleCnt="5"/>
      <dgm:spPr/>
      <dgm:t>
        <a:bodyPr/>
        <a:lstStyle/>
        <a:p>
          <a:endParaRPr lang="en-US"/>
        </a:p>
      </dgm:t>
    </dgm:pt>
    <dgm:pt modelId="{303BC818-EBAB-8140-AD8D-C8AE92D1E8B1}" type="pres">
      <dgm:prSet presAssocID="{8E92EF53-0DAF-6142-823A-F0720ADB4033}" presName="hierChild4" presStyleCnt="0"/>
      <dgm:spPr/>
    </dgm:pt>
    <dgm:pt modelId="{F3F7DCA8-F997-C14E-9C69-DF5F600C0FD7}" type="pres">
      <dgm:prSet presAssocID="{8E92EF53-0DAF-6142-823A-F0720ADB4033}" presName="hierChild5" presStyleCnt="0"/>
      <dgm:spPr/>
    </dgm:pt>
    <dgm:pt modelId="{43229766-949C-074A-A3F7-F392D2E0B16F}" type="pres">
      <dgm:prSet presAssocID="{BE53DA70-68D9-A448-9293-8D297B79D297}" presName="Name37" presStyleLbl="parChTrans1D2" presStyleIdx="3" presStyleCnt="5"/>
      <dgm:spPr/>
      <dgm:t>
        <a:bodyPr/>
        <a:lstStyle/>
        <a:p>
          <a:endParaRPr lang="en-US"/>
        </a:p>
      </dgm:t>
    </dgm:pt>
    <dgm:pt modelId="{4BEBF371-DFA1-1B4A-BC4C-F20E3A9FDF8E}" type="pres">
      <dgm:prSet presAssocID="{50FEB76C-F545-184C-96C1-D76CF194A935}" presName="hierRoot2" presStyleCnt="0">
        <dgm:presLayoutVars>
          <dgm:hierBranch val="init"/>
        </dgm:presLayoutVars>
      </dgm:prSet>
      <dgm:spPr/>
    </dgm:pt>
    <dgm:pt modelId="{7E87E4CD-654E-7C4F-B5CC-90461A4B9CFC}" type="pres">
      <dgm:prSet presAssocID="{50FEB76C-F545-184C-96C1-D76CF194A935}" presName="rootComposite" presStyleCnt="0"/>
      <dgm:spPr/>
    </dgm:pt>
    <dgm:pt modelId="{2FB49896-5623-4B4F-9CF3-EF3A7E7A0D9B}" type="pres">
      <dgm:prSet presAssocID="{50FEB76C-F545-184C-96C1-D76CF194A935}" presName="rootText" presStyleLbl="node2" presStyleIdx="3" presStyleCnt="5">
        <dgm:presLayoutVars>
          <dgm:chPref val="3"/>
        </dgm:presLayoutVars>
      </dgm:prSet>
      <dgm:spPr/>
      <dgm:t>
        <a:bodyPr/>
        <a:lstStyle/>
        <a:p>
          <a:endParaRPr lang="en-US"/>
        </a:p>
      </dgm:t>
    </dgm:pt>
    <dgm:pt modelId="{64A36755-02C0-8242-92D8-1CA9808DFC64}" type="pres">
      <dgm:prSet presAssocID="{50FEB76C-F545-184C-96C1-D76CF194A935}" presName="rootConnector" presStyleLbl="node2" presStyleIdx="3" presStyleCnt="5"/>
      <dgm:spPr/>
      <dgm:t>
        <a:bodyPr/>
        <a:lstStyle/>
        <a:p>
          <a:endParaRPr lang="en-US"/>
        </a:p>
      </dgm:t>
    </dgm:pt>
    <dgm:pt modelId="{42E88719-3963-0B4D-92ED-B61C4A4414E6}" type="pres">
      <dgm:prSet presAssocID="{50FEB76C-F545-184C-96C1-D76CF194A935}" presName="hierChild4" presStyleCnt="0"/>
      <dgm:spPr/>
    </dgm:pt>
    <dgm:pt modelId="{7800733A-D913-2442-BF71-6B2680FA58DA}" type="pres">
      <dgm:prSet presAssocID="{50FEB76C-F545-184C-96C1-D76CF194A935}" presName="hierChild5" presStyleCnt="0"/>
      <dgm:spPr/>
    </dgm:pt>
    <dgm:pt modelId="{C23D5181-6F0D-E547-B492-AE0514EF089C}" type="pres">
      <dgm:prSet presAssocID="{27702088-3299-C341-BC4B-B83DFE735C79}" presName="Name37" presStyleLbl="parChTrans1D2" presStyleIdx="4" presStyleCnt="5"/>
      <dgm:spPr/>
      <dgm:t>
        <a:bodyPr/>
        <a:lstStyle/>
        <a:p>
          <a:endParaRPr lang="en-US"/>
        </a:p>
      </dgm:t>
    </dgm:pt>
    <dgm:pt modelId="{E9ECFE35-A5B1-284F-8533-FB6C23B68B35}" type="pres">
      <dgm:prSet presAssocID="{6A413C6E-B137-A148-B8AA-26FC9F894AA5}" presName="hierRoot2" presStyleCnt="0">
        <dgm:presLayoutVars>
          <dgm:hierBranch val="init"/>
        </dgm:presLayoutVars>
      </dgm:prSet>
      <dgm:spPr/>
    </dgm:pt>
    <dgm:pt modelId="{4DA4BC1D-A962-9E4B-BF32-F075B4E032D1}" type="pres">
      <dgm:prSet presAssocID="{6A413C6E-B137-A148-B8AA-26FC9F894AA5}" presName="rootComposite" presStyleCnt="0"/>
      <dgm:spPr/>
    </dgm:pt>
    <dgm:pt modelId="{379C06E6-79B2-2A40-836B-D907152ED6DC}" type="pres">
      <dgm:prSet presAssocID="{6A413C6E-B137-A148-B8AA-26FC9F894AA5}" presName="rootText" presStyleLbl="node2" presStyleIdx="4" presStyleCnt="5">
        <dgm:presLayoutVars>
          <dgm:chPref val="3"/>
        </dgm:presLayoutVars>
      </dgm:prSet>
      <dgm:spPr/>
      <dgm:t>
        <a:bodyPr/>
        <a:lstStyle/>
        <a:p>
          <a:endParaRPr lang="en-US"/>
        </a:p>
      </dgm:t>
    </dgm:pt>
    <dgm:pt modelId="{32446DD7-F6DA-1549-9E06-2510D4CDCE53}" type="pres">
      <dgm:prSet presAssocID="{6A413C6E-B137-A148-B8AA-26FC9F894AA5}" presName="rootConnector" presStyleLbl="node2" presStyleIdx="4" presStyleCnt="5"/>
      <dgm:spPr/>
      <dgm:t>
        <a:bodyPr/>
        <a:lstStyle/>
        <a:p>
          <a:endParaRPr lang="en-US"/>
        </a:p>
      </dgm:t>
    </dgm:pt>
    <dgm:pt modelId="{FFB9B727-3120-9445-94AE-31DF8957AB4E}" type="pres">
      <dgm:prSet presAssocID="{6A413C6E-B137-A148-B8AA-26FC9F894AA5}" presName="hierChild4" presStyleCnt="0"/>
      <dgm:spPr/>
    </dgm:pt>
    <dgm:pt modelId="{5DED3274-D1B5-E946-9269-9CB0F51B057F}" type="pres">
      <dgm:prSet presAssocID="{6A413C6E-B137-A148-B8AA-26FC9F894AA5}" presName="hierChild5" presStyleCnt="0"/>
      <dgm:spPr/>
    </dgm:pt>
    <dgm:pt modelId="{9416E8E6-8E2C-0E4D-A43E-174A3778316E}" type="pres">
      <dgm:prSet presAssocID="{DD68BA80-C4EF-2141-AAF1-449B39DB3F7E}" presName="hierChild3" presStyleCnt="0"/>
      <dgm:spPr/>
    </dgm:pt>
  </dgm:ptLst>
  <dgm:cxnLst>
    <dgm:cxn modelId="{85B84B54-F415-6349-BDF8-92792C4B3BA5}" type="presOf" srcId="{8E92EF53-0DAF-6142-823A-F0720ADB4033}" destId="{4BD98E4D-C94A-7F49-A700-CC904AB1B00C}" srcOrd="0" destOrd="0" presId="urn:microsoft.com/office/officeart/2005/8/layout/orgChart1"/>
    <dgm:cxn modelId="{705DB61F-1A1D-3048-AB88-285F79BCAC61}" srcId="{DD68BA80-C4EF-2141-AAF1-449B39DB3F7E}" destId="{5582925C-AB2C-4F44-8438-6593FB492669}" srcOrd="0" destOrd="0" parTransId="{B475D1D4-6106-2D49-B91B-2E9F08C0382F}" sibTransId="{EC6FAD9F-D862-9343-A147-3F82AD258006}"/>
    <dgm:cxn modelId="{421AB8C0-E66D-2F46-B45B-0C0051122DBE}" srcId="{DD68BA80-C4EF-2141-AAF1-449B39DB3F7E}" destId="{ABA8F058-B2C6-6A4D-9878-CC8CB2891572}" srcOrd="1" destOrd="0" parTransId="{3F90881F-0A91-F24C-B0CB-0D74544425AA}" sibTransId="{982DF289-41FF-4A4A-B91A-BE7CD2C7F70F}"/>
    <dgm:cxn modelId="{63BB11DE-3490-5D4E-9492-063351B6BFA5}" type="presOf" srcId="{B475D1D4-6106-2D49-B91B-2E9F08C0382F}" destId="{16FFACAF-8B31-CB45-A5C1-E48575539F7F}" srcOrd="0" destOrd="0" presId="urn:microsoft.com/office/officeart/2005/8/layout/orgChart1"/>
    <dgm:cxn modelId="{5105F5F7-C1A4-084B-8D3D-7D08A131E88E}" srcId="{0FF068FC-ACE3-F347-BC0E-8CC0DDAF0F82}" destId="{DD68BA80-C4EF-2141-AAF1-449B39DB3F7E}" srcOrd="0" destOrd="0" parTransId="{21758184-EEF3-C349-9B86-F0163D77712B}" sibTransId="{DBDDE7ED-47AF-5942-B16B-1F0FFCB02B04}"/>
    <dgm:cxn modelId="{355A203C-6F3F-2A4C-8ADC-DACD5B9290C6}" type="presOf" srcId="{5582925C-AB2C-4F44-8438-6593FB492669}" destId="{87285E70-785B-784E-89D9-BC3FEF46646A}" srcOrd="1" destOrd="0" presId="urn:microsoft.com/office/officeart/2005/8/layout/orgChart1"/>
    <dgm:cxn modelId="{A7F90D6B-F4BE-024B-8A37-768136F28CF0}" type="presOf" srcId="{ABA8F058-B2C6-6A4D-9878-CC8CB2891572}" destId="{1CED2990-24F4-8A42-A5B3-52664706AC4A}" srcOrd="0" destOrd="0" presId="urn:microsoft.com/office/officeart/2005/8/layout/orgChart1"/>
    <dgm:cxn modelId="{ACE3D867-F0F6-C64A-AF4E-97D8D59B8644}" type="presOf" srcId="{6A413C6E-B137-A148-B8AA-26FC9F894AA5}" destId="{379C06E6-79B2-2A40-836B-D907152ED6DC}" srcOrd="0" destOrd="0" presId="urn:microsoft.com/office/officeart/2005/8/layout/orgChart1"/>
    <dgm:cxn modelId="{AC181F4C-CCFF-FC41-93A4-1AC975801E89}" type="presOf" srcId="{6A413C6E-B137-A148-B8AA-26FC9F894AA5}" destId="{32446DD7-F6DA-1549-9E06-2510D4CDCE53}" srcOrd="1" destOrd="0" presId="urn:microsoft.com/office/officeart/2005/8/layout/orgChart1"/>
    <dgm:cxn modelId="{96AE3213-EC2D-6143-AE1B-B6B3E42027AF}" srcId="{DD68BA80-C4EF-2141-AAF1-449B39DB3F7E}" destId="{6A413C6E-B137-A148-B8AA-26FC9F894AA5}" srcOrd="4" destOrd="0" parTransId="{27702088-3299-C341-BC4B-B83DFE735C79}" sibTransId="{5C974F7C-5310-DF42-AA47-220C51E70804}"/>
    <dgm:cxn modelId="{3FD88795-DD7B-3648-9584-089FB977BA70}" srcId="{DD68BA80-C4EF-2141-AAF1-449B39DB3F7E}" destId="{50FEB76C-F545-184C-96C1-D76CF194A935}" srcOrd="3" destOrd="0" parTransId="{BE53DA70-68D9-A448-9293-8D297B79D297}" sibTransId="{D93BDF58-8D15-674F-A5B4-4220EE87E118}"/>
    <dgm:cxn modelId="{7AB9A54A-E8D6-4A4A-8DD8-13EFD1B54895}" type="presOf" srcId="{8E92EF53-0DAF-6142-823A-F0720ADB4033}" destId="{2BA231AA-B631-6147-B483-B60DCE880A7A}" srcOrd="1" destOrd="0" presId="urn:microsoft.com/office/officeart/2005/8/layout/orgChart1"/>
    <dgm:cxn modelId="{8E09EAF4-E406-8B4E-AC2D-E7CEC7B11645}" type="presOf" srcId="{BE53DA70-68D9-A448-9293-8D297B79D297}" destId="{43229766-949C-074A-A3F7-F392D2E0B16F}" srcOrd="0" destOrd="0" presId="urn:microsoft.com/office/officeart/2005/8/layout/orgChart1"/>
    <dgm:cxn modelId="{1B24BA60-3E5B-0B40-9EF1-906A8184F58D}" type="presOf" srcId="{5582925C-AB2C-4F44-8438-6593FB492669}" destId="{5DC01642-2922-9B4F-8520-9653C6EE6C5C}" srcOrd="0" destOrd="0" presId="urn:microsoft.com/office/officeart/2005/8/layout/orgChart1"/>
    <dgm:cxn modelId="{F875D6F8-BB00-4E44-B0E4-D5DD96537370}" type="presOf" srcId="{DD68BA80-C4EF-2141-AAF1-449B39DB3F7E}" destId="{0921ECC6-BDCB-F84A-81F4-D4FE71BEFF07}" srcOrd="0" destOrd="0" presId="urn:microsoft.com/office/officeart/2005/8/layout/orgChart1"/>
    <dgm:cxn modelId="{7B98CC55-8C09-DB43-A03B-78BEDA065396}" type="presOf" srcId="{AD3D6DCE-C26B-934E-B163-92E5F230693B}" destId="{621E7FD7-D0AB-BA40-AFBC-0A5E20A67361}" srcOrd="0" destOrd="0" presId="urn:microsoft.com/office/officeart/2005/8/layout/orgChart1"/>
    <dgm:cxn modelId="{1471ABD4-1102-D04E-97AB-31840C374C81}" type="presOf" srcId="{0FF068FC-ACE3-F347-BC0E-8CC0DDAF0F82}" destId="{6D310B88-D705-8B4F-97EF-E8DF031F4C85}" srcOrd="0" destOrd="0" presId="urn:microsoft.com/office/officeart/2005/8/layout/orgChart1"/>
    <dgm:cxn modelId="{7EA75F99-4C2F-104B-B825-C48524E96AB6}" type="presOf" srcId="{27702088-3299-C341-BC4B-B83DFE735C79}" destId="{C23D5181-6F0D-E547-B492-AE0514EF089C}" srcOrd="0" destOrd="0" presId="urn:microsoft.com/office/officeart/2005/8/layout/orgChart1"/>
    <dgm:cxn modelId="{D99DA3D9-A15F-9846-8062-36531F469D62}" type="presOf" srcId="{ABA8F058-B2C6-6A4D-9878-CC8CB2891572}" destId="{FB6D940C-6E2A-3046-8F31-93AE93B00377}" srcOrd="1" destOrd="0" presId="urn:microsoft.com/office/officeart/2005/8/layout/orgChart1"/>
    <dgm:cxn modelId="{7FA2E565-82F4-E148-8317-B44D1C43395A}" type="presOf" srcId="{50FEB76C-F545-184C-96C1-D76CF194A935}" destId="{64A36755-02C0-8242-92D8-1CA9808DFC64}" srcOrd="1" destOrd="0" presId="urn:microsoft.com/office/officeart/2005/8/layout/orgChart1"/>
    <dgm:cxn modelId="{4CBB8E36-A793-154F-9A8A-DB566C33845B}" type="presOf" srcId="{3F90881F-0A91-F24C-B0CB-0D74544425AA}" destId="{3D93B07A-CF44-9E45-ADDC-0972FCEB4CCA}" srcOrd="0" destOrd="0" presId="urn:microsoft.com/office/officeart/2005/8/layout/orgChart1"/>
    <dgm:cxn modelId="{8BB76FA2-C5C4-C64E-9116-8DC0047ACB0E}" type="presOf" srcId="{50FEB76C-F545-184C-96C1-D76CF194A935}" destId="{2FB49896-5623-4B4F-9CF3-EF3A7E7A0D9B}" srcOrd="0" destOrd="0" presId="urn:microsoft.com/office/officeart/2005/8/layout/orgChart1"/>
    <dgm:cxn modelId="{04E127F4-D9FD-7A4B-B833-0784850A496D}" srcId="{DD68BA80-C4EF-2141-AAF1-449B39DB3F7E}" destId="{8E92EF53-0DAF-6142-823A-F0720ADB4033}" srcOrd="2" destOrd="0" parTransId="{AD3D6DCE-C26B-934E-B163-92E5F230693B}" sibTransId="{41961600-F548-B14D-AA47-1AD9965EFFA7}"/>
    <dgm:cxn modelId="{B83DD58B-2D57-F145-B980-F72CD6FE6378}" type="presOf" srcId="{DD68BA80-C4EF-2141-AAF1-449B39DB3F7E}" destId="{E082ABB4-C786-484C-A9EC-F00B386CC989}" srcOrd="1" destOrd="0" presId="urn:microsoft.com/office/officeart/2005/8/layout/orgChart1"/>
    <dgm:cxn modelId="{A7466E83-794F-EF40-9EA2-B69CDC03C749}" type="presParOf" srcId="{6D310B88-D705-8B4F-97EF-E8DF031F4C85}" destId="{BA04BA6C-ECC7-C64C-9E18-27F1305CFFB0}" srcOrd="0" destOrd="0" presId="urn:microsoft.com/office/officeart/2005/8/layout/orgChart1"/>
    <dgm:cxn modelId="{8438B4AF-A545-B74D-8887-5CC7B4C4FE78}" type="presParOf" srcId="{BA04BA6C-ECC7-C64C-9E18-27F1305CFFB0}" destId="{8597F5C7-FCF3-4C46-A8D8-55E72E892408}" srcOrd="0" destOrd="0" presId="urn:microsoft.com/office/officeart/2005/8/layout/orgChart1"/>
    <dgm:cxn modelId="{20390906-583A-EB40-9F3A-18055EF0B356}" type="presParOf" srcId="{8597F5C7-FCF3-4C46-A8D8-55E72E892408}" destId="{0921ECC6-BDCB-F84A-81F4-D4FE71BEFF07}" srcOrd="0" destOrd="0" presId="urn:microsoft.com/office/officeart/2005/8/layout/orgChart1"/>
    <dgm:cxn modelId="{E0633E9E-1107-E545-AD81-EF460F3928EA}" type="presParOf" srcId="{8597F5C7-FCF3-4C46-A8D8-55E72E892408}" destId="{E082ABB4-C786-484C-A9EC-F00B386CC989}" srcOrd="1" destOrd="0" presId="urn:microsoft.com/office/officeart/2005/8/layout/orgChart1"/>
    <dgm:cxn modelId="{56D4FCFB-EE40-D447-A07A-E01681ADB229}" type="presParOf" srcId="{BA04BA6C-ECC7-C64C-9E18-27F1305CFFB0}" destId="{F34A1FC0-BC59-E343-A55A-9856E54B3911}" srcOrd="1" destOrd="0" presId="urn:microsoft.com/office/officeart/2005/8/layout/orgChart1"/>
    <dgm:cxn modelId="{4EF47730-6282-9C47-93FA-3B842C60C8C7}" type="presParOf" srcId="{F34A1FC0-BC59-E343-A55A-9856E54B3911}" destId="{16FFACAF-8B31-CB45-A5C1-E48575539F7F}" srcOrd="0" destOrd="0" presId="urn:microsoft.com/office/officeart/2005/8/layout/orgChart1"/>
    <dgm:cxn modelId="{4FCA5150-6E63-6F4F-A29C-AAF26CB4803A}" type="presParOf" srcId="{F34A1FC0-BC59-E343-A55A-9856E54B3911}" destId="{A9753DD4-F2D2-274C-AA4A-190F5728A5F9}" srcOrd="1" destOrd="0" presId="urn:microsoft.com/office/officeart/2005/8/layout/orgChart1"/>
    <dgm:cxn modelId="{2ABEE496-14D8-A547-9AAC-E67275C503E1}" type="presParOf" srcId="{A9753DD4-F2D2-274C-AA4A-190F5728A5F9}" destId="{6E2E2654-0945-234B-93B6-1AEB022D4313}" srcOrd="0" destOrd="0" presId="urn:microsoft.com/office/officeart/2005/8/layout/orgChart1"/>
    <dgm:cxn modelId="{C2704685-428A-A548-B2BE-7B004C07A275}" type="presParOf" srcId="{6E2E2654-0945-234B-93B6-1AEB022D4313}" destId="{5DC01642-2922-9B4F-8520-9653C6EE6C5C}" srcOrd="0" destOrd="0" presId="urn:microsoft.com/office/officeart/2005/8/layout/orgChart1"/>
    <dgm:cxn modelId="{D202FAE3-0120-FC44-B751-28B5C424CA98}" type="presParOf" srcId="{6E2E2654-0945-234B-93B6-1AEB022D4313}" destId="{87285E70-785B-784E-89D9-BC3FEF46646A}" srcOrd="1" destOrd="0" presId="urn:microsoft.com/office/officeart/2005/8/layout/orgChart1"/>
    <dgm:cxn modelId="{8EA4C194-424C-9A4A-887B-900CA34598A9}" type="presParOf" srcId="{A9753DD4-F2D2-274C-AA4A-190F5728A5F9}" destId="{8E545872-DD13-E24D-924E-84F34DA1E395}" srcOrd="1" destOrd="0" presId="urn:microsoft.com/office/officeart/2005/8/layout/orgChart1"/>
    <dgm:cxn modelId="{74D38F2C-2ADD-9F45-81AB-AEFD319997FB}" type="presParOf" srcId="{A9753DD4-F2D2-274C-AA4A-190F5728A5F9}" destId="{A0B8B6AE-455E-0C43-B93A-3567BF2B8B05}" srcOrd="2" destOrd="0" presId="urn:microsoft.com/office/officeart/2005/8/layout/orgChart1"/>
    <dgm:cxn modelId="{175F0FE9-7875-504C-8071-9256619F6E2A}" type="presParOf" srcId="{F34A1FC0-BC59-E343-A55A-9856E54B3911}" destId="{3D93B07A-CF44-9E45-ADDC-0972FCEB4CCA}" srcOrd="2" destOrd="0" presId="urn:microsoft.com/office/officeart/2005/8/layout/orgChart1"/>
    <dgm:cxn modelId="{66EF32F2-6F1F-1B48-A482-6D58735FBB6E}" type="presParOf" srcId="{F34A1FC0-BC59-E343-A55A-9856E54B3911}" destId="{7B65ACF8-72B8-464C-B46E-E65B9F8C1C29}" srcOrd="3" destOrd="0" presId="urn:microsoft.com/office/officeart/2005/8/layout/orgChart1"/>
    <dgm:cxn modelId="{F0A2B6BF-DCB7-3144-A304-74409B115530}" type="presParOf" srcId="{7B65ACF8-72B8-464C-B46E-E65B9F8C1C29}" destId="{9476FC0C-EEA3-1541-A74A-2D638C0D91C4}" srcOrd="0" destOrd="0" presId="urn:microsoft.com/office/officeart/2005/8/layout/orgChart1"/>
    <dgm:cxn modelId="{AE9B7773-F41D-B64D-9F2D-649DC84C0F79}" type="presParOf" srcId="{9476FC0C-EEA3-1541-A74A-2D638C0D91C4}" destId="{1CED2990-24F4-8A42-A5B3-52664706AC4A}" srcOrd="0" destOrd="0" presId="urn:microsoft.com/office/officeart/2005/8/layout/orgChart1"/>
    <dgm:cxn modelId="{8A00E820-B206-DB4C-9D2D-BBC40060B396}" type="presParOf" srcId="{9476FC0C-EEA3-1541-A74A-2D638C0D91C4}" destId="{FB6D940C-6E2A-3046-8F31-93AE93B00377}" srcOrd="1" destOrd="0" presId="urn:microsoft.com/office/officeart/2005/8/layout/orgChart1"/>
    <dgm:cxn modelId="{F1824A2E-6110-E84E-AFD3-F2847F242C8D}" type="presParOf" srcId="{7B65ACF8-72B8-464C-B46E-E65B9F8C1C29}" destId="{FC38B7C0-9CAC-4141-84A2-367EADE528AD}" srcOrd="1" destOrd="0" presId="urn:microsoft.com/office/officeart/2005/8/layout/orgChart1"/>
    <dgm:cxn modelId="{8EBC0821-0A18-E247-BE18-6E440CAB887D}" type="presParOf" srcId="{7B65ACF8-72B8-464C-B46E-E65B9F8C1C29}" destId="{468083AB-E7D5-C54A-A89D-CACD8CA89A0D}" srcOrd="2" destOrd="0" presId="urn:microsoft.com/office/officeart/2005/8/layout/orgChart1"/>
    <dgm:cxn modelId="{2D424863-DA51-5949-B9C1-DC33BD0C465B}" type="presParOf" srcId="{F34A1FC0-BC59-E343-A55A-9856E54B3911}" destId="{621E7FD7-D0AB-BA40-AFBC-0A5E20A67361}" srcOrd="4" destOrd="0" presId="urn:microsoft.com/office/officeart/2005/8/layout/orgChart1"/>
    <dgm:cxn modelId="{DE85F09A-059A-B04A-8B93-3EC79C5F7662}" type="presParOf" srcId="{F34A1FC0-BC59-E343-A55A-9856E54B3911}" destId="{CBF4FD0E-934B-AE45-BF90-25A29281EE65}" srcOrd="5" destOrd="0" presId="urn:microsoft.com/office/officeart/2005/8/layout/orgChart1"/>
    <dgm:cxn modelId="{593D2CE1-E80B-044C-8AAB-2733BD80AC05}" type="presParOf" srcId="{CBF4FD0E-934B-AE45-BF90-25A29281EE65}" destId="{0B17C381-B647-3442-95BD-F4019255BB8A}" srcOrd="0" destOrd="0" presId="urn:microsoft.com/office/officeart/2005/8/layout/orgChart1"/>
    <dgm:cxn modelId="{7108B126-CE5B-2F4C-AF70-577B6C913A60}" type="presParOf" srcId="{0B17C381-B647-3442-95BD-F4019255BB8A}" destId="{4BD98E4D-C94A-7F49-A700-CC904AB1B00C}" srcOrd="0" destOrd="0" presId="urn:microsoft.com/office/officeart/2005/8/layout/orgChart1"/>
    <dgm:cxn modelId="{F11CAF0E-1E00-524D-95F5-7E30589440FA}" type="presParOf" srcId="{0B17C381-B647-3442-95BD-F4019255BB8A}" destId="{2BA231AA-B631-6147-B483-B60DCE880A7A}" srcOrd="1" destOrd="0" presId="urn:microsoft.com/office/officeart/2005/8/layout/orgChart1"/>
    <dgm:cxn modelId="{443DC9BB-7848-B041-9886-976308B929F7}" type="presParOf" srcId="{CBF4FD0E-934B-AE45-BF90-25A29281EE65}" destId="{303BC818-EBAB-8140-AD8D-C8AE92D1E8B1}" srcOrd="1" destOrd="0" presId="urn:microsoft.com/office/officeart/2005/8/layout/orgChart1"/>
    <dgm:cxn modelId="{80ED694E-BF1E-3F41-ACA1-C734E12CAF85}" type="presParOf" srcId="{CBF4FD0E-934B-AE45-BF90-25A29281EE65}" destId="{F3F7DCA8-F997-C14E-9C69-DF5F600C0FD7}" srcOrd="2" destOrd="0" presId="urn:microsoft.com/office/officeart/2005/8/layout/orgChart1"/>
    <dgm:cxn modelId="{0DA887FD-5659-6244-B67E-1B8FEF8F1B0F}" type="presParOf" srcId="{F34A1FC0-BC59-E343-A55A-9856E54B3911}" destId="{43229766-949C-074A-A3F7-F392D2E0B16F}" srcOrd="6" destOrd="0" presId="urn:microsoft.com/office/officeart/2005/8/layout/orgChart1"/>
    <dgm:cxn modelId="{09583B8B-B65F-EB4E-B2F3-F8720BAD9917}" type="presParOf" srcId="{F34A1FC0-BC59-E343-A55A-9856E54B3911}" destId="{4BEBF371-DFA1-1B4A-BC4C-F20E3A9FDF8E}" srcOrd="7" destOrd="0" presId="urn:microsoft.com/office/officeart/2005/8/layout/orgChart1"/>
    <dgm:cxn modelId="{7912525F-2810-DE43-8958-A02D246C407B}" type="presParOf" srcId="{4BEBF371-DFA1-1B4A-BC4C-F20E3A9FDF8E}" destId="{7E87E4CD-654E-7C4F-B5CC-90461A4B9CFC}" srcOrd="0" destOrd="0" presId="urn:microsoft.com/office/officeart/2005/8/layout/orgChart1"/>
    <dgm:cxn modelId="{B7A0303C-55A9-E242-8C9E-26248B8F9090}" type="presParOf" srcId="{7E87E4CD-654E-7C4F-B5CC-90461A4B9CFC}" destId="{2FB49896-5623-4B4F-9CF3-EF3A7E7A0D9B}" srcOrd="0" destOrd="0" presId="urn:microsoft.com/office/officeart/2005/8/layout/orgChart1"/>
    <dgm:cxn modelId="{E9A1FE96-CFDB-5E4F-B7F0-E3372C283F6E}" type="presParOf" srcId="{7E87E4CD-654E-7C4F-B5CC-90461A4B9CFC}" destId="{64A36755-02C0-8242-92D8-1CA9808DFC64}" srcOrd="1" destOrd="0" presId="urn:microsoft.com/office/officeart/2005/8/layout/orgChart1"/>
    <dgm:cxn modelId="{2C28CB1F-EC3A-014A-896C-10A4E1C4072B}" type="presParOf" srcId="{4BEBF371-DFA1-1B4A-BC4C-F20E3A9FDF8E}" destId="{42E88719-3963-0B4D-92ED-B61C4A4414E6}" srcOrd="1" destOrd="0" presId="urn:microsoft.com/office/officeart/2005/8/layout/orgChart1"/>
    <dgm:cxn modelId="{F776E9A8-1FCD-F543-A48F-7883D6B016BE}" type="presParOf" srcId="{4BEBF371-DFA1-1B4A-BC4C-F20E3A9FDF8E}" destId="{7800733A-D913-2442-BF71-6B2680FA58DA}" srcOrd="2" destOrd="0" presId="urn:microsoft.com/office/officeart/2005/8/layout/orgChart1"/>
    <dgm:cxn modelId="{EBCE3254-6C1F-5E4E-90A9-9C7603B4A906}" type="presParOf" srcId="{F34A1FC0-BC59-E343-A55A-9856E54B3911}" destId="{C23D5181-6F0D-E547-B492-AE0514EF089C}" srcOrd="8" destOrd="0" presId="urn:microsoft.com/office/officeart/2005/8/layout/orgChart1"/>
    <dgm:cxn modelId="{A082E6DD-35D9-C54A-B108-CEE52BA194E3}" type="presParOf" srcId="{F34A1FC0-BC59-E343-A55A-9856E54B3911}" destId="{E9ECFE35-A5B1-284F-8533-FB6C23B68B35}" srcOrd="9" destOrd="0" presId="urn:microsoft.com/office/officeart/2005/8/layout/orgChart1"/>
    <dgm:cxn modelId="{6D54E095-7034-044D-ABAD-21B2FEFC4808}" type="presParOf" srcId="{E9ECFE35-A5B1-284F-8533-FB6C23B68B35}" destId="{4DA4BC1D-A962-9E4B-BF32-F075B4E032D1}" srcOrd="0" destOrd="0" presId="urn:microsoft.com/office/officeart/2005/8/layout/orgChart1"/>
    <dgm:cxn modelId="{92A00D3B-F411-D946-8A3B-91FC9A6997DE}" type="presParOf" srcId="{4DA4BC1D-A962-9E4B-BF32-F075B4E032D1}" destId="{379C06E6-79B2-2A40-836B-D907152ED6DC}" srcOrd="0" destOrd="0" presId="urn:microsoft.com/office/officeart/2005/8/layout/orgChart1"/>
    <dgm:cxn modelId="{DA8AF757-4EE1-BB41-A361-D61B6D3ED5BC}" type="presParOf" srcId="{4DA4BC1D-A962-9E4B-BF32-F075B4E032D1}" destId="{32446DD7-F6DA-1549-9E06-2510D4CDCE53}" srcOrd="1" destOrd="0" presId="urn:microsoft.com/office/officeart/2005/8/layout/orgChart1"/>
    <dgm:cxn modelId="{F08328FD-38AD-8F46-ABA2-313B80256E3B}" type="presParOf" srcId="{E9ECFE35-A5B1-284F-8533-FB6C23B68B35}" destId="{FFB9B727-3120-9445-94AE-31DF8957AB4E}" srcOrd="1" destOrd="0" presId="urn:microsoft.com/office/officeart/2005/8/layout/orgChart1"/>
    <dgm:cxn modelId="{A56D97C3-68AF-5F44-8C03-CF0130745F07}" type="presParOf" srcId="{E9ECFE35-A5B1-284F-8533-FB6C23B68B35}" destId="{5DED3274-D1B5-E946-9269-9CB0F51B057F}" srcOrd="2" destOrd="0" presId="urn:microsoft.com/office/officeart/2005/8/layout/orgChart1"/>
    <dgm:cxn modelId="{F6F080EB-EB0A-2242-8DC5-7B426702C888}" type="presParOf" srcId="{BA04BA6C-ECC7-C64C-9E18-27F1305CFFB0}" destId="{9416E8E6-8E2C-0E4D-A43E-174A377831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D5181-6F0D-E547-B492-AE0514EF089C}">
      <dsp:nvSpPr>
        <dsp:cNvPr id="0" name=""/>
        <dsp:cNvSpPr/>
      </dsp:nvSpPr>
      <dsp:spPr>
        <a:xfrm>
          <a:off x="3048000" y="1075716"/>
          <a:ext cx="2525650" cy="219168"/>
        </a:xfrm>
        <a:custGeom>
          <a:avLst/>
          <a:gdLst/>
          <a:ahLst/>
          <a:cxnLst/>
          <a:rect l="0" t="0" r="0" b="0"/>
          <a:pathLst>
            <a:path>
              <a:moveTo>
                <a:pt x="0" y="0"/>
              </a:moveTo>
              <a:lnTo>
                <a:pt x="0" y="109584"/>
              </a:lnTo>
              <a:lnTo>
                <a:pt x="2525650" y="109584"/>
              </a:lnTo>
              <a:lnTo>
                <a:pt x="252565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229766-949C-074A-A3F7-F392D2E0B16F}">
      <dsp:nvSpPr>
        <dsp:cNvPr id="0" name=""/>
        <dsp:cNvSpPr/>
      </dsp:nvSpPr>
      <dsp:spPr>
        <a:xfrm>
          <a:off x="3048000" y="1075716"/>
          <a:ext cx="1262825" cy="219168"/>
        </a:xfrm>
        <a:custGeom>
          <a:avLst/>
          <a:gdLst/>
          <a:ahLst/>
          <a:cxnLst/>
          <a:rect l="0" t="0" r="0" b="0"/>
          <a:pathLst>
            <a:path>
              <a:moveTo>
                <a:pt x="0" y="0"/>
              </a:moveTo>
              <a:lnTo>
                <a:pt x="0" y="109584"/>
              </a:lnTo>
              <a:lnTo>
                <a:pt x="1262825" y="109584"/>
              </a:lnTo>
              <a:lnTo>
                <a:pt x="1262825"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1E7FD7-D0AB-BA40-AFBC-0A5E20A67361}">
      <dsp:nvSpPr>
        <dsp:cNvPr id="0" name=""/>
        <dsp:cNvSpPr/>
      </dsp:nvSpPr>
      <dsp:spPr>
        <a:xfrm>
          <a:off x="3002280" y="1075716"/>
          <a:ext cx="91440" cy="219168"/>
        </a:xfrm>
        <a:custGeom>
          <a:avLst/>
          <a:gdLst/>
          <a:ahLst/>
          <a:cxnLst/>
          <a:rect l="0" t="0" r="0" b="0"/>
          <a:pathLst>
            <a:path>
              <a:moveTo>
                <a:pt x="45720" y="0"/>
              </a:moveTo>
              <a:lnTo>
                <a:pt x="4572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93B07A-CF44-9E45-ADDC-0972FCEB4CCA}">
      <dsp:nvSpPr>
        <dsp:cNvPr id="0" name=""/>
        <dsp:cNvSpPr/>
      </dsp:nvSpPr>
      <dsp:spPr>
        <a:xfrm>
          <a:off x="1785174" y="1075716"/>
          <a:ext cx="1262825" cy="219168"/>
        </a:xfrm>
        <a:custGeom>
          <a:avLst/>
          <a:gdLst/>
          <a:ahLst/>
          <a:cxnLst/>
          <a:rect l="0" t="0" r="0" b="0"/>
          <a:pathLst>
            <a:path>
              <a:moveTo>
                <a:pt x="1262825" y="0"/>
              </a:moveTo>
              <a:lnTo>
                <a:pt x="1262825"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FFACAF-8B31-CB45-A5C1-E48575539F7F}">
      <dsp:nvSpPr>
        <dsp:cNvPr id="0" name=""/>
        <dsp:cNvSpPr/>
      </dsp:nvSpPr>
      <dsp:spPr>
        <a:xfrm>
          <a:off x="522349" y="1075716"/>
          <a:ext cx="2525650" cy="219168"/>
        </a:xfrm>
        <a:custGeom>
          <a:avLst/>
          <a:gdLst/>
          <a:ahLst/>
          <a:cxnLst/>
          <a:rect l="0" t="0" r="0" b="0"/>
          <a:pathLst>
            <a:path>
              <a:moveTo>
                <a:pt x="2525650" y="0"/>
              </a:moveTo>
              <a:lnTo>
                <a:pt x="2525650"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21ECC6-BDCB-F84A-81F4-D4FE71BEFF07}">
      <dsp:nvSpPr>
        <dsp:cNvPr id="0" name=""/>
        <dsp:cNvSpPr/>
      </dsp:nvSpPr>
      <dsp:spPr>
        <a:xfrm>
          <a:off x="1814689" y="553887"/>
          <a:ext cx="2466621"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spring-boot-starter-web</a:t>
          </a:r>
          <a:endParaRPr lang="en-US" sz="1100" kern="1200" dirty="0">
            <a:latin typeface="Courier"/>
            <a:cs typeface="Courier"/>
          </a:endParaRPr>
        </a:p>
      </dsp:txBody>
      <dsp:txXfrm>
        <a:off x="1814689" y="553887"/>
        <a:ext cx="2466621" cy="521828"/>
      </dsp:txXfrm>
    </dsp:sp>
    <dsp:sp modelId="{5DC01642-2922-9B4F-8520-9653C6EE6C5C}">
      <dsp:nvSpPr>
        <dsp:cNvPr id="0" name=""/>
        <dsp:cNvSpPr/>
      </dsp:nvSpPr>
      <dsp:spPr>
        <a:xfrm>
          <a:off x="520"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spring-web</a:t>
          </a:r>
          <a:endParaRPr lang="en-US" sz="1100" kern="1200" dirty="0">
            <a:latin typeface="Courier"/>
            <a:cs typeface="Courier"/>
          </a:endParaRPr>
        </a:p>
      </dsp:txBody>
      <dsp:txXfrm>
        <a:off x="520" y="1294884"/>
        <a:ext cx="1043657" cy="521828"/>
      </dsp:txXfrm>
    </dsp:sp>
    <dsp:sp modelId="{1CED2990-24F4-8A42-A5B3-52664706AC4A}">
      <dsp:nvSpPr>
        <dsp:cNvPr id="0" name=""/>
        <dsp:cNvSpPr/>
      </dsp:nvSpPr>
      <dsp:spPr>
        <a:xfrm>
          <a:off x="126334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spring-boot-starter-tomcat</a:t>
          </a:r>
          <a:endParaRPr lang="en-US" sz="1100" kern="1200" dirty="0">
            <a:latin typeface="Courier"/>
            <a:cs typeface="Courier"/>
          </a:endParaRPr>
        </a:p>
      </dsp:txBody>
      <dsp:txXfrm>
        <a:off x="1263346" y="1294884"/>
        <a:ext cx="1043657" cy="521828"/>
      </dsp:txXfrm>
    </dsp:sp>
    <dsp:sp modelId="{4BD98E4D-C94A-7F49-A700-CC904AB1B00C}">
      <dsp:nvSpPr>
        <dsp:cNvPr id="0" name=""/>
        <dsp:cNvSpPr/>
      </dsp:nvSpPr>
      <dsp:spPr>
        <a:xfrm>
          <a:off x="252617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spring-boot-starter-validation</a:t>
          </a:r>
          <a:endParaRPr lang="en-US" sz="1100" kern="1200" dirty="0">
            <a:latin typeface="Courier"/>
            <a:cs typeface="Courier"/>
          </a:endParaRPr>
        </a:p>
      </dsp:txBody>
      <dsp:txXfrm>
        <a:off x="2526171" y="1294884"/>
        <a:ext cx="1043657" cy="521828"/>
      </dsp:txXfrm>
    </dsp:sp>
    <dsp:sp modelId="{2FB49896-5623-4B4F-9CF3-EF3A7E7A0D9B}">
      <dsp:nvSpPr>
        <dsp:cNvPr id="0" name=""/>
        <dsp:cNvSpPr/>
      </dsp:nvSpPr>
      <dsp:spPr>
        <a:xfrm>
          <a:off x="378899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a:t>
          </a:r>
          <a:r>
            <a:rPr lang="en-US" sz="1100" kern="1200" dirty="0" err="1" smtClean="0">
              <a:latin typeface="Courier"/>
              <a:cs typeface="Courier"/>
            </a:rPr>
            <a:t>webmvc</a:t>
          </a:r>
          <a:endParaRPr lang="en-US" sz="1100" kern="1200" dirty="0">
            <a:latin typeface="Courier"/>
            <a:cs typeface="Courier"/>
          </a:endParaRPr>
        </a:p>
      </dsp:txBody>
      <dsp:txXfrm>
        <a:off x="3788996" y="1294884"/>
        <a:ext cx="1043657" cy="521828"/>
      </dsp:txXfrm>
    </dsp:sp>
    <dsp:sp modelId="{379C06E6-79B2-2A40-836B-D907152ED6DC}">
      <dsp:nvSpPr>
        <dsp:cNvPr id="0" name=""/>
        <dsp:cNvSpPr/>
      </dsp:nvSpPr>
      <dsp:spPr>
        <a:xfrm>
          <a:off x="505182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smtClean="0">
              <a:latin typeface="Courier"/>
              <a:cs typeface="Courier"/>
            </a:rPr>
            <a:t>jackson-databind</a:t>
          </a:r>
          <a:endParaRPr lang="en-US" sz="1100" kern="1200" dirty="0">
            <a:latin typeface="Courier"/>
            <a:cs typeface="Courier"/>
          </a:endParaRPr>
        </a:p>
      </dsp:txBody>
      <dsp:txXfrm>
        <a:off x="5051821" y="1294884"/>
        <a:ext cx="1043657" cy="5218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5/9/17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spcBef>
                <a:spcPts val="0"/>
              </a:spcBef>
              <a:buClr>
                <a:schemeClr val="dk1"/>
              </a:buClr>
              <a:buSzPct val="25000"/>
              <a:buFont typeface="Arial"/>
              <a:buNone/>
            </a:pPr>
            <a:r>
              <a:rPr lang="en-US" sz="1200" b="0" i="0" u="none" strike="noStrike" cap="none" baseline="0" dirty="0" smtClean="0">
                <a:solidFill>
                  <a:schemeClr val="dk1"/>
                </a:solidFill>
                <a:latin typeface="Verdana"/>
                <a:ea typeface="Verdana"/>
                <a:cs typeface="Verdana"/>
                <a:sym typeface="Verdana"/>
              </a:rPr>
              <a:t>I want to talk to you about cloud native applications, and bringing microservice architectures into production in the enterprise.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is designed to help us build good apps rapidly. A key piece of making this happen is how Boot plugs in its opinions. Boot is not an exclusive concept. There are other opinionated frameworks out there like Play and </a:t>
            </a:r>
            <a:r>
              <a:rPr lang="en-US" dirty="0" err="1" smtClean="0"/>
              <a:t>Dropwizard</a:t>
            </a:r>
            <a:r>
              <a:rPr lang="en-US" dirty="0" smtClean="0"/>
              <a:t>. Some of these may even leverage Boot under the hood and use features of Boot that are very useful. However, Spring Boot, to it’s credit, makes things trivial for the Developer to say, “No. I don’t agree with you Boot. I know what I’m doing and I’d like to do it my way because I understand my business use case better than you do.” Boot tries to be non-intrusive. i.e. Boot says “</a:t>
            </a:r>
            <a:r>
              <a:rPr lang="en-US" dirty="0" err="1" smtClean="0"/>
              <a:t>Mr</a:t>
            </a:r>
            <a:r>
              <a:rPr lang="en-US" dirty="0" smtClean="0"/>
              <a:t> Developer, I will only start doing things if you choose not to.” And if the Developer chooses to build his application the way he likes, Boot will happily step aside.</a:t>
            </a:r>
          </a:p>
          <a:p>
            <a:r>
              <a:rPr lang="en-US" dirty="0" smtClean="0"/>
              <a:t>Boot believes the correct way is the easiest way.</a:t>
            </a:r>
          </a:p>
          <a:p>
            <a:r>
              <a:rPr lang="en-US" dirty="0" smtClean="0"/>
              <a:t>While, the Spring Framework makes things simple. Spring Boot takes Spring a step further by making the simplest thing the easiest.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142560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41925" y="8613435"/>
            <a:ext cx="2939143" cy="453421"/>
          </a:xfrm>
          <a:prstGeom prst="rect">
            <a:avLst/>
          </a:prstGeom>
        </p:spPr>
        <p:txBody>
          <a:bodyPr/>
          <a:lstStyle/>
          <a:p>
            <a:fld id="{9AF25A19-2501-5940-8DE6-BC6206CC8FA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294845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131676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6580"/>
            <a:ext cx="4040188"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16580"/>
            <a:ext cx="4041775"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transition xmlns:p14="http://schemas.microsoft.com/office/powerpoint/2010/mai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transition xmlns:p14="http://schemas.microsoft.com/office/powerpoint/2010/mai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p:nvPr>
        </p:nvSpPr>
        <p:spPr>
          <a:xfrm>
            <a:off x="239056" y="465167"/>
            <a:ext cx="8516471" cy="376792"/>
          </a:xfrm>
        </p:spPr>
        <p:txBody>
          <a:bodyPr anchor="b"/>
          <a:lstStyle>
            <a:lvl1pPr algn="l">
              <a:defRPr sz="28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2176" y="1105647"/>
            <a:ext cx="9226176" cy="40378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6" y="157381"/>
            <a:ext cx="8516471" cy="229215"/>
          </a:xfrm>
        </p:spPr>
        <p:txBody>
          <a:bodyPr>
            <a:normAutofit/>
          </a:bodyPr>
          <a:lstStyle>
            <a:lvl1pPr marL="0" indent="0" algn="l">
              <a:buNone/>
              <a:defRPr sz="12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5983108"/>
      </p:ext>
    </p:extLst>
  </p:cSld>
  <p:clrMapOvr>
    <a:masterClrMapping/>
  </p:clrMapOvr>
  <p:transition xmlns:p14="http://schemas.microsoft.com/office/powerpoint/2010/mai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transition xmlns:p14="http://schemas.microsoft.com/office/powerpoint/2010/mai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transition xmlns:p14="http://schemas.microsoft.com/office/powerpoint/2010/mai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a:xfrm>
            <a:off x="-163871" y="-65548"/>
            <a:ext cx="9447161" cy="5284838"/>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dirty="0" smtClean="0">
                <a:solidFill>
                  <a:schemeClr val="accent5"/>
                </a:solidFill>
                <a:cs typeface="Arial" charset="0"/>
              </a:rPr>
              <a:t>A NEW PLATFORM </a:t>
            </a:r>
            <a:r>
              <a:rPr lang="en-US" dirty="0" smtClean="0">
                <a:solidFill>
                  <a:schemeClr val="accent1"/>
                </a:solidFill>
                <a:cs typeface="Arial" charset="0"/>
              </a:rPr>
              <a:t>FOR A NEW ERA</a:t>
            </a:r>
          </a:p>
        </p:txBody>
      </p:sp>
      <p:pic>
        <p:nvPicPr>
          <p:cNvPr id="5" name="Picture 10" descr="Pivotal_Logo_white.png"/>
          <p:cNvPicPr>
            <a:picLocks noChangeAspect="1"/>
          </p:cNvPicPr>
          <p:nvPr userDrawn="1"/>
        </p:nvPicPr>
        <p:blipFill>
          <a:blip r:embed="rId2"/>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1437985527"/>
      </p:ext>
    </p:extLst>
  </p:cSld>
  <p:clrMapOvr>
    <a:masterClrMapping/>
  </p:clrMapOvr>
  <p:transition xmlns:p14="http://schemas.microsoft.com/office/powerpoint/2010/mai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transition xmlns:p14="http://schemas.microsoft.com/office/powerpoint/2010/mai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18280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Tree>
    <p:extLst>
      <p:ext uri="{BB962C8B-B14F-4D97-AF65-F5344CB8AC3E}">
        <p14:creationId xmlns:p14="http://schemas.microsoft.com/office/powerpoint/2010/main" val="38108939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transition xmlns:p14="http://schemas.microsoft.com/office/powerpoint/2010/mai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transition xmlns:p14="http://schemas.microsoft.com/office/powerpoint/2010/mai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transition xmlns:p14="http://schemas.microsoft.com/office/powerpoint/2010/mai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878787"/>
                </a:solidFill>
              </a:defRPr>
            </a:lvl1pPr>
            <a:lvl2pPr>
              <a:defRPr>
                <a:solidFill>
                  <a:srgbClr val="878787"/>
                </a:solidFill>
              </a:defRPr>
            </a:lvl2pPr>
            <a:lvl3pPr>
              <a:defRPr>
                <a:solidFill>
                  <a:srgbClr val="878787"/>
                </a:solidFill>
              </a:defRPr>
            </a:lvl3pPr>
            <a:lvl4pPr>
              <a:defRPr>
                <a:solidFill>
                  <a:srgbClr val="878787"/>
                </a:solidFill>
              </a:defRPr>
            </a:lvl4pPr>
            <a:lvl5pPr>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transition xmlns:p14="http://schemas.microsoft.com/office/powerpoint/2010/mai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transition xmlns:p14="http://schemas.microsoft.com/office/powerpoint/2010/mai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42231"/>
            <a:ext cx="6662271" cy="363558"/>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457200" y="1519381"/>
            <a:ext cx="8229600" cy="30752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0" r:id="rId2"/>
    <p:sldLayoutId id="2147493465" r:id="rId3"/>
    <p:sldLayoutId id="2147493472" r:id="rId4"/>
    <p:sldLayoutId id="2147493473" r:id="rId5"/>
    <p:sldLayoutId id="2147493457" r:id="rId6"/>
    <p:sldLayoutId id="2147493466" r:id="rId7"/>
    <p:sldLayoutId id="2147493459" r:id="rId8"/>
    <p:sldLayoutId id="2147493468" r:id="rId9"/>
    <p:sldLayoutId id="2147493469" r:id="rId10"/>
    <p:sldLayoutId id="2147493460" r:id="rId11"/>
    <p:sldLayoutId id="2147493461" r:id="rId12"/>
    <p:sldLayoutId id="2147493464" r:id="rId13"/>
    <p:sldLayoutId id="2147493467" r:id="rId14"/>
    <p:sldLayoutId id="2147493471" r:id="rId15"/>
    <p:sldLayoutId id="2147493474" r:id="rId16"/>
    <p:sldLayoutId id="2147493475" r:id="rId17"/>
    <p:sldLayoutId id="2147493476" r:id="rId18"/>
    <p:sldLayoutId id="2147493477" r:id="rId19"/>
    <p:sldLayoutId id="2147493478" r:id="rId20"/>
    <p:sldLayoutId id="2147493479" r:id="rId21"/>
  </p:sldLayoutIdLst>
  <p:transition xmlns:p14="http://schemas.microsoft.com/office/powerpoint/2010/main" spd="slow">
    <p:wipe/>
  </p:transition>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microsoft.com/office/2007/relationships/hdphoto" Target="../media/hdphoto1.wdp"/><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8.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8.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5.png"/><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eg"/><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130747"/>
            <a:ext cx="9170334" cy="5404994"/>
          </a:xfrm>
          <a:prstGeom prst="rect">
            <a:avLst/>
          </a:prstGeom>
        </p:spPr>
      </p:pic>
      <p:sp>
        <p:nvSpPr>
          <p:cNvPr id="14" name="Shape 251"/>
          <p:cNvSpPr/>
          <p:nvPr/>
        </p:nvSpPr>
        <p:spPr>
          <a:xfrm>
            <a:off x="-4469" y="-130747"/>
            <a:ext cx="9144000" cy="5404994"/>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1323439"/>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800" dirty="0">
                <a:solidFill>
                  <a:srgbClr val="2C95DD"/>
                </a:solidFill>
                <a:latin typeface="Arial"/>
                <a:cs typeface="Arial"/>
              </a:rPr>
              <a:t>Cloud Native Workshop</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Spring Boot and Actuator</a:t>
            </a:r>
          </a:p>
        </p:txBody>
      </p:sp>
      <p:sp>
        <p:nvSpPr>
          <p:cNvPr id="11" name="TextBox 10"/>
          <p:cNvSpPr txBox="1"/>
          <p:nvPr/>
        </p:nvSpPr>
        <p:spPr>
          <a:xfrm>
            <a:off x="623455" y="3461916"/>
            <a:ext cx="7897090" cy="338554"/>
          </a:xfrm>
          <a:prstGeom prst="rect">
            <a:avLst/>
          </a:prstGeom>
          <a:noFill/>
        </p:spPr>
        <p:txBody>
          <a:bodyPr wrap="square" rtlCol="0">
            <a:spAutoFit/>
          </a:bodyPr>
          <a:lstStyle/>
          <a:p>
            <a:pPr>
              <a:spcAft>
                <a:spcPts val="300"/>
              </a:spcAft>
            </a:pPr>
            <a:r>
              <a:rPr lang="en-US" sz="1600" dirty="0" smtClean="0">
                <a:solidFill>
                  <a:srgbClr val="FFFFFF"/>
                </a:solidFill>
                <a:cs typeface="Arial"/>
              </a:rPr>
              <a:t>Pivotal Cloud Foundry</a:t>
            </a:r>
            <a:endParaRPr lang="en-US" sz="1600" dirty="0">
              <a:solidFill>
                <a:srgbClr val="FFFFFF"/>
              </a:solidFill>
              <a:cs typeface="Arial"/>
            </a:endParaRPr>
          </a:p>
        </p:txBody>
      </p:sp>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946426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Boot starters</a:t>
            </a:r>
          </a:p>
          <a:p>
            <a:pPr marL="0" indent="0" algn="ctr">
              <a:buNone/>
            </a:pPr>
            <a:r>
              <a:rPr lang="en-US" sz="1800" dirty="0" smtClean="0">
                <a:solidFill>
                  <a:schemeClr val="bg2">
                    <a:lumMod val="50000"/>
                  </a:schemeClr>
                </a:solidFill>
              </a:rPr>
              <a:t>(Automatic </a:t>
            </a:r>
            <a:r>
              <a:rPr lang="en-US" sz="1800" dirty="0">
                <a:solidFill>
                  <a:schemeClr val="bg2">
                    <a:lumMod val="50000"/>
                  </a:schemeClr>
                </a:solidFill>
              </a:rPr>
              <a:t>project dependency </a:t>
            </a:r>
            <a:r>
              <a:rPr lang="en-US" sz="1800" dirty="0" smtClean="0">
                <a:solidFill>
                  <a:schemeClr val="bg2">
                    <a:lumMod val="50000"/>
                  </a:schemeClr>
                </a:solidFill>
              </a:rPr>
              <a:t>management)</a:t>
            </a:r>
            <a:endParaRPr lang="en-US" sz="1800" dirty="0">
              <a:solidFill>
                <a:schemeClr val="bg2">
                  <a:lumMod val="50000"/>
                </a:schemeClr>
              </a:solidFill>
            </a:endParaRPr>
          </a:p>
        </p:txBody>
      </p:sp>
    </p:spTree>
    <p:extLst>
      <p:ext uri="{BB962C8B-B14F-4D97-AF65-F5344CB8AC3E}">
        <p14:creationId xmlns:p14="http://schemas.microsoft.com/office/powerpoint/2010/main" val="13468598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t>
            </a:r>
            <a:r>
              <a:rPr lang="en-US" dirty="0" smtClean="0"/>
              <a:t>starters</a:t>
            </a:r>
            <a:endParaRPr lang="en-US" dirty="0"/>
          </a:p>
        </p:txBody>
      </p:sp>
      <p:sp>
        <p:nvSpPr>
          <p:cNvPr id="3" name="Content Placeholder 2"/>
          <p:cNvSpPr>
            <a:spLocks noGrp="1"/>
          </p:cNvSpPr>
          <p:nvPr>
            <p:ph sz="quarter" idx="10"/>
          </p:nvPr>
        </p:nvSpPr>
        <p:spPr/>
        <p:txBody>
          <a:bodyPr/>
          <a:lstStyle/>
          <a:p>
            <a:r>
              <a:rPr lang="en-US" dirty="0" smtClean="0"/>
              <a:t>Are virtual packages deployed to Maven central</a:t>
            </a:r>
          </a:p>
          <a:p>
            <a:r>
              <a:rPr lang="en-US" dirty="0" smtClean="0"/>
              <a:t>They pull in other dependencies while containing no code of their own</a:t>
            </a:r>
          </a:p>
        </p:txBody>
      </p:sp>
      <p:graphicFrame>
        <p:nvGraphicFramePr>
          <p:cNvPr id="8" name="Diagram 7"/>
          <p:cNvGraphicFramePr/>
          <p:nvPr>
            <p:extLst>
              <p:ext uri="{D42A27DB-BD31-4B8C-83A1-F6EECF244321}">
                <p14:modId xmlns:p14="http://schemas.microsoft.com/office/powerpoint/2010/main" val="2212013664"/>
              </p:ext>
            </p:extLst>
          </p:nvPr>
        </p:nvGraphicFramePr>
        <p:xfrm>
          <a:off x="1341120" y="2333423"/>
          <a:ext cx="6096000" cy="237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4236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Profiles</a:t>
            </a:r>
          </a:p>
          <a:p>
            <a:pPr marL="0" indent="0" algn="ctr">
              <a:buNone/>
            </a:pPr>
            <a:r>
              <a:rPr lang="en-US" sz="1800" dirty="0" smtClean="0">
                <a:solidFill>
                  <a:schemeClr val="bg2">
                    <a:lumMod val="50000"/>
                  </a:schemeClr>
                </a:solidFill>
              </a:rPr>
              <a:t>(Conditional configuration)</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sz="quarter" idx="10"/>
          </p:nvPr>
        </p:nvSpPr>
        <p:spPr>
          <a:xfrm>
            <a:off x="457200" y="1108074"/>
            <a:ext cx="8229600" cy="2834006"/>
          </a:xfrm>
        </p:spPr>
        <p:txBody>
          <a:bodyPr anchor="ctr">
            <a:normAutofit/>
          </a:bodyPr>
          <a:lstStyle/>
          <a:p>
            <a:pPr marL="0" indent="0" algn="ctr">
              <a:buNone/>
            </a:pPr>
            <a:r>
              <a:rPr lang="en-US" dirty="0"/>
              <a:t>S</a:t>
            </a:r>
            <a:r>
              <a:rPr lang="en-US" dirty="0" smtClean="0"/>
              <a:t>egregate parts of the application configuration and make it available in certain environments via</a:t>
            </a:r>
          </a:p>
          <a:p>
            <a:pPr lvl="1"/>
            <a:r>
              <a:rPr lang="en-US" dirty="0" smtClean="0"/>
              <a:t>Annotations</a:t>
            </a:r>
          </a:p>
          <a:p>
            <a:pPr lvl="1"/>
            <a:r>
              <a:rPr lang="en-US" dirty="0" smtClean="0"/>
              <a:t>Properties file</a:t>
            </a:r>
            <a:endParaRPr lang="en-US" dirty="0"/>
          </a:p>
        </p:txBody>
      </p:sp>
    </p:spTree>
    <p:extLst>
      <p:ext uri="{BB962C8B-B14F-4D97-AF65-F5344CB8AC3E}">
        <p14:creationId xmlns:p14="http://schemas.microsoft.com/office/powerpoint/2010/main" val="17497281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p>
        </p:txBody>
      </p:sp>
      <p:sp>
        <p:nvSpPr>
          <p:cNvPr id="6" name="TextBox 5"/>
          <p:cNvSpPr txBox="1"/>
          <p:nvPr/>
        </p:nvSpPr>
        <p:spPr>
          <a:xfrm>
            <a:off x="284480" y="1188720"/>
            <a:ext cx="8717280" cy="830997"/>
          </a:xfrm>
          <a:prstGeom prst="rect">
            <a:avLst/>
          </a:prstGeom>
          <a:noFill/>
        </p:spPr>
        <p:txBody>
          <a:bodyPr wrap="square" rtlCol="0">
            <a:spAutoFit/>
          </a:bodyPr>
          <a:lstStyle/>
          <a:p>
            <a:pPr algn="ctr"/>
            <a:r>
              <a:rPr lang="en-US" sz="2400" dirty="0" smtClean="0">
                <a:solidFill>
                  <a:schemeClr val="bg1"/>
                </a:solidFill>
                <a:latin typeface="Arial"/>
                <a:cs typeface="Arial"/>
              </a:rPr>
              <a:t>Mark</a:t>
            </a:r>
            <a:r>
              <a:rPr lang="en-US" sz="2400" dirty="0" smtClean="0">
                <a:solidFill>
                  <a:schemeClr val="bg1"/>
                </a:solidFill>
              </a:rPr>
              <a:t> </a:t>
            </a:r>
            <a:r>
              <a:rPr lang="en-US" sz="2400" dirty="0" smtClean="0">
                <a:solidFill>
                  <a:schemeClr val="bg1"/>
                </a:solidFill>
                <a:latin typeface="Courier"/>
                <a:cs typeface="Courier"/>
              </a:rPr>
              <a:t>@Component </a:t>
            </a:r>
            <a:r>
              <a:rPr lang="en-US" sz="2400" dirty="0" smtClean="0">
                <a:solidFill>
                  <a:schemeClr val="bg1"/>
                </a:solidFill>
                <a:latin typeface="Arial"/>
                <a:cs typeface="Arial"/>
              </a:rPr>
              <a:t>or</a:t>
            </a:r>
            <a:r>
              <a:rPr lang="en-US" sz="2400" dirty="0" smtClean="0">
                <a:solidFill>
                  <a:schemeClr val="bg1"/>
                </a:solidFill>
              </a:rPr>
              <a:t> </a:t>
            </a:r>
            <a:r>
              <a:rPr lang="en-US" sz="2400" dirty="0" smtClean="0">
                <a:solidFill>
                  <a:schemeClr val="bg1"/>
                </a:solidFill>
                <a:latin typeface="Courier"/>
                <a:cs typeface="Courier"/>
              </a:rPr>
              <a:t>@Configuration </a:t>
            </a:r>
            <a:r>
              <a:rPr lang="en-US" sz="2400" dirty="0" smtClean="0">
                <a:solidFill>
                  <a:schemeClr val="bg1"/>
                </a:solidFill>
                <a:latin typeface="Arial"/>
                <a:cs typeface="Arial"/>
              </a:rPr>
              <a:t>with</a:t>
            </a:r>
            <a:r>
              <a:rPr lang="en-US" sz="2400" dirty="0" smtClean="0">
                <a:solidFill>
                  <a:schemeClr val="bg1"/>
                </a:solidFill>
              </a:rPr>
              <a:t> </a:t>
            </a:r>
            <a:r>
              <a:rPr lang="en-US" sz="2400" dirty="0" smtClean="0">
                <a:solidFill>
                  <a:schemeClr val="bg1"/>
                </a:solidFill>
                <a:latin typeface="Courier"/>
                <a:cs typeface="Courier"/>
              </a:rPr>
              <a:t>@Profile </a:t>
            </a:r>
            <a:r>
              <a:rPr lang="en-US" sz="2400" dirty="0" smtClean="0">
                <a:solidFill>
                  <a:schemeClr val="bg1"/>
                </a:solidFill>
                <a:latin typeface="Arial"/>
                <a:cs typeface="Arial"/>
              </a:rPr>
              <a:t>to limit when it is loaded.</a:t>
            </a:r>
            <a:endParaRPr lang="en-US" sz="2400" dirty="0">
              <a:solidFill>
                <a:schemeClr val="bg1"/>
              </a:solidFill>
              <a:latin typeface="Arial"/>
              <a:cs typeface="Arial"/>
            </a:endParaRPr>
          </a:p>
        </p:txBody>
      </p:sp>
      <p:pic>
        <p:nvPicPr>
          <p:cNvPr id="3" name="Picture 2" descr="Screen Shot 2016-01-11 at 7.47.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27" y="2389048"/>
            <a:ext cx="4280117" cy="2032000"/>
          </a:xfrm>
          <a:prstGeom prst="rect">
            <a:avLst/>
          </a:prstGeom>
        </p:spPr>
      </p:pic>
      <p:pic>
        <p:nvPicPr>
          <p:cNvPr id="5" name="Picture 4" descr="Screen Shot 2016-01-11 at 7.4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 y="2389048"/>
            <a:ext cx="4235644" cy="2032000"/>
          </a:xfrm>
          <a:prstGeom prst="rect">
            <a:avLst/>
          </a:prstGeom>
        </p:spPr>
      </p:pic>
      <p:pic>
        <p:nvPicPr>
          <p:cNvPr id="4" name="Picture 3" descr="Screen Shot 2016-01-22 at 4.56.5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80" y="2325548"/>
            <a:ext cx="4235644" cy="2095500"/>
          </a:xfrm>
          <a:prstGeom prst="rect">
            <a:avLst/>
          </a:prstGeom>
        </p:spPr>
      </p:pic>
      <p:pic>
        <p:nvPicPr>
          <p:cNvPr id="8" name="Picture 7" descr="Screen Shot 2016-01-22 at 5.04.0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0127" y="2325548"/>
            <a:ext cx="4371633" cy="2095499"/>
          </a:xfrm>
          <a:prstGeom prst="rect">
            <a:avLst/>
          </a:prstGeom>
        </p:spPr>
      </p:pic>
      <p:sp>
        <p:nvSpPr>
          <p:cNvPr id="9" name="Rectangle 8"/>
          <p:cNvSpPr/>
          <p:nvPr/>
        </p:nvSpPr>
        <p:spPr>
          <a:xfrm>
            <a:off x="157235" y="2576286"/>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08026" y="2619829"/>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99551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339482" y="1397541"/>
            <a:ext cx="1621968" cy="1886369"/>
            <a:chOff x="7064832" y="2659964"/>
            <a:chExt cx="1621968" cy="1886369"/>
          </a:xfrm>
        </p:grpSpPr>
        <p:sp>
          <p:nvSpPr>
            <p:cNvPr id="33" name="Rectangle 32"/>
            <p:cNvSpPr/>
            <p:nvPr/>
          </p:nvSpPr>
          <p:spPr>
            <a:xfrm>
              <a:off x="7064832" y="2659964"/>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119684" y="3283910"/>
              <a:ext cx="1541970" cy="669414"/>
            </a:xfrm>
            <a:prstGeom prst="rect">
              <a:avLst/>
            </a:prstGeom>
            <a:noFill/>
          </p:spPr>
          <p:txBody>
            <a:bodyPr wrap="square" rtlCol="0">
              <a:spAutoFit/>
            </a:bodyPr>
            <a:lstStyle/>
            <a:p>
              <a:pPr algn="ctr"/>
              <a:r>
                <a:rPr lang="en-US" sz="1250" b="1" dirty="0" smtClean="0">
                  <a:solidFill>
                    <a:schemeClr val="bg1"/>
                  </a:solidFill>
                </a:rPr>
                <a:t>Check out code from a Version Control System</a:t>
              </a:r>
              <a:endParaRPr lang="en-US" sz="1250" b="1" dirty="0">
                <a:solidFill>
                  <a:schemeClr val="bg1"/>
                </a:solidFill>
              </a:endParaRPr>
            </a:p>
          </p:txBody>
        </p:sp>
      </p:grpSp>
      <p:sp>
        <p:nvSpPr>
          <p:cNvPr id="27" name="Rectangle 26"/>
          <p:cNvSpPr/>
          <p:nvPr/>
        </p:nvSpPr>
        <p:spPr>
          <a:xfrm>
            <a:off x="238894" y="1320458"/>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Profiles</a:t>
            </a:r>
            <a:endParaRPr lang="en-US" dirty="0"/>
          </a:p>
        </p:txBody>
      </p:sp>
      <p:sp>
        <p:nvSpPr>
          <p:cNvPr id="7" name="Rectangle 6"/>
          <p:cNvSpPr/>
          <p:nvPr/>
        </p:nvSpPr>
        <p:spPr>
          <a:xfrm>
            <a:off x="339482" y="1397541"/>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44625" y="2265272"/>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6" name="TextBox 5"/>
          <p:cNvSpPr txBox="1"/>
          <p:nvPr/>
        </p:nvSpPr>
        <p:spPr>
          <a:xfrm>
            <a:off x="394334" y="2975098"/>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pic>
        <p:nvPicPr>
          <p:cNvPr id="19" name="Picture 18"/>
          <p:cNvPicPr>
            <a:picLocks noChangeAspect="1"/>
          </p:cNvPicPr>
          <p:nvPr/>
        </p:nvPicPr>
        <p:blipFill>
          <a:blip r:embed="rId2"/>
          <a:stretch>
            <a:fillRect/>
          </a:stretch>
        </p:blipFill>
        <p:spPr>
          <a:xfrm>
            <a:off x="339482" y="3397094"/>
            <a:ext cx="1621968" cy="803734"/>
          </a:xfrm>
          <a:prstGeom prst="rect">
            <a:avLst/>
          </a:prstGeom>
        </p:spPr>
      </p:pic>
      <p:grpSp>
        <p:nvGrpSpPr>
          <p:cNvPr id="21" name="Group 20"/>
          <p:cNvGrpSpPr/>
          <p:nvPr/>
        </p:nvGrpSpPr>
        <p:grpSpPr>
          <a:xfrm>
            <a:off x="332987" y="1397541"/>
            <a:ext cx="1621968" cy="1886369"/>
            <a:chOff x="364628" y="1862369"/>
            <a:chExt cx="1621968" cy="1886369"/>
          </a:xfrm>
        </p:grpSpPr>
        <p:grpSp>
          <p:nvGrpSpPr>
            <p:cNvPr id="22" name="Group 21"/>
            <p:cNvGrpSpPr/>
            <p:nvPr/>
          </p:nvGrpSpPr>
          <p:grpSpPr>
            <a:xfrm>
              <a:off x="364628" y="1862369"/>
              <a:ext cx="1621968" cy="1886369"/>
              <a:chOff x="377201" y="1631536"/>
              <a:chExt cx="1621968" cy="1886369"/>
            </a:xfrm>
          </p:grpSpPr>
          <p:sp>
            <p:nvSpPr>
              <p:cNvPr id="24" name="Rectangle 23"/>
              <p:cNvSpPr/>
              <p:nvPr/>
            </p:nvSpPr>
            <p:spPr>
              <a:xfrm>
                <a:off x="377201" y="1631536"/>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82344" y="2502583"/>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26" name="Rectangle 25"/>
              <p:cNvSpPr/>
              <p:nvPr/>
            </p:nvSpPr>
            <p:spPr>
              <a:xfrm>
                <a:off x="494918" y="1809089"/>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Dev. Configuration</a:t>
                </a:r>
                <a:endParaRPr lang="en-US" sz="1400" b="1" dirty="0">
                  <a:solidFill>
                    <a:schemeClr val="accent1">
                      <a:lumMod val="75000"/>
                    </a:schemeClr>
                  </a:solidFill>
                </a:endParaRPr>
              </a:p>
            </p:txBody>
          </p:sp>
        </p:grpSp>
        <p:sp>
          <p:nvSpPr>
            <p:cNvPr id="23" name="TextBox 22"/>
            <p:cNvSpPr txBox="1"/>
            <p:nvPr/>
          </p:nvSpPr>
          <p:spPr>
            <a:xfrm>
              <a:off x="419480" y="3443242"/>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grpSp>
      <p:sp>
        <p:nvSpPr>
          <p:cNvPr id="28" name="TextBox 27"/>
          <p:cNvSpPr txBox="1"/>
          <p:nvPr/>
        </p:nvSpPr>
        <p:spPr>
          <a:xfrm>
            <a:off x="339482" y="4238556"/>
            <a:ext cx="1658915" cy="307777"/>
          </a:xfrm>
          <a:prstGeom prst="rect">
            <a:avLst/>
          </a:prstGeom>
          <a:noFill/>
        </p:spPr>
        <p:txBody>
          <a:bodyPr wrap="none" rtlCol="0">
            <a:spAutoFit/>
          </a:bodyPr>
          <a:lstStyle/>
          <a:p>
            <a:r>
              <a:rPr lang="en-US" sz="1400" dirty="0" smtClean="0">
                <a:solidFill>
                  <a:schemeClr val="bg1"/>
                </a:solidFill>
              </a:rPr>
              <a:t>Dev. Environment</a:t>
            </a:r>
            <a:endParaRPr lang="en-US" sz="1400" dirty="0">
              <a:solidFill>
                <a:schemeClr val="bg1"/>
              </a:solidFill>
            </a:endParaRPr>
          </a:p>
        </p:txBody>
      </p:sp>
      <p:sp>
        <p:nvSpPr>
          <p:cNvPr id="29" name="Rectangle 28"/>
          <p:cNvSpPr/>
          <p:nvPr/>
        </p:nvSpPr>
        <p:spPr>
          <a:xfrm>
            <a:off x="2227010" y="1315010"/>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stretch>
            <a:fillRect/>
          </a:stretch>
        </p:blipFill>
        <p:spPr>
          <a:xfrm>
            <a:off x="2352744" y="3397095"/>
            <a:ext cx="1596822" cy="803734"/>
          </a:xfrm>
          <a:prstGeom prst="rect">
            <a:avLst/>
          </a:prstGeom>
        </p:spPr>
      </p:pic>
      <p:sp>
        <p:nvSpPr>
          <p:cNvPr id="39" name="TextBox 38"/>
          <p:cNvSpPr txBox="1"/>
          <p:nvPr/>
        </p:nvSpPr>
        <p:spPr>
          <a:xfrm>
            <a:off x="2262685" y="4241073"/>
            <a:ext cx="1774895" cy="307777"/>
          </a:xfrm>
          <a:prstGeom prst="rect">
            <a:avLst/>
          </a:prstGeom>
          <a:noFill/>
        </p:spPr>
        <p:txBody>
          <a:bodyPr wrap="none" rtlCol="0">
            <a:spAutoFit/>
          </a:bodyPr>
          <a:lstStyle/>
          <a:p>
            <a:pPr algn="ctr"/>
            <a:r>
              <a:rPr lang="en-US" sz="1400" dirty="0" smtClean="0">
                <a:solidFill>
                  <a:schemeClr val="bg1"/>
                </a:solidFill>
              </a:rPr>
              <a:t>Prod. Environment</a:t>
            </a:r>
            <a:endParaRPr lang="en-US" sz="1400" dirty="0">
              <a:solidFill>
                <a:schemeClr val="bg1"/>
              </a:solidFill>
            </a:endParaRPr>
          </a:p>
        </p:txBody>
      </p:sp>
      <p:sp>
        <p:nvSpPr>
          <p:cNvPr id="5" name="Rectangle 4"/>
          <p:cNvSpPr/>
          <p:nvPr/>
        </p:nvSpPr>
        <p:spPr>
          <a:xfrm>
            <a:off x="444625" y="1575094"/>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Dev. Configuration</a:t>
            </a:r>
            <a:endParaRPr lang="en-US" sz="1400" b="1" dirty="0">
              <a:solidFill>
                <a:schemeClr val="bg1"/>
              </a:solidFill>
            </a:endParaRPr>
          </a:p>
        </p:txBody>
      </p:sp>
      <p:sp>
        <p:nvSpPr>
          <p:cNvPr id="47" name="Oval Callout 46"/>
          <p:cNvSpPr/>
          <p:nvPr/>
        </p:nvSpPr>
        <p:spPr>
          <a:xfrm>
            <a:off x="1436808" y="1086410"/>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
        <p:nvSpPr>
          <p:cNvPr id="48" name="TextBox 47"/>
          <p:cNvSpPr txBox="1"/>
          <p:nvPr/>
        </p:nvSpPr>
        <p:spPr>
          <a:xfrm>
            <a:off x="4450981" y="966821"/>
            <a:ext cx="4526422" cy="369332"/>
          </a:xfrm>
          <a:prstGeom prst="rect">
            <a:avLst/>
          </a:prstGeom>
          <a:noFill/>
        </p:spPr>
        <p:txBody>
          <a:bodyPr wrap="square" rtlCol="0">
            <a:spAutoFit/>
          </a:bodyPr>
          <a:lstStyle/>
          <a:p>
            <a:r>
              <a:rPr lang="en-US" dirty="0">
                <a:solidFill>
                  <a:schemeClr val="bg1"/>
                </a:solidFill>
                <a:latin typeface="Arial"/>
                <a:cs typeface="Arial"/>
              </a:rPr>
              <a:t>Checkout code from source </a:t>
            </a:r>
            <a:r>
              <a:rPr lang="en-US" dirty="0" smtClean="0">
                <a:solidFill>
                  <a:schemeClr val="bg1"/>
                </a:solidFill>
                <a:latin typeface="Arial"/>
                <a:cs typeface="Arial"/>
              </a:rPr>
              <a:t>control</a:t>
            </a:r>
            <a:endParaRPr lang="en-US" dirty="0">
              <a:solidFill>
                <a:schemeClr val="bg1"/>
              </a:solidFill>
              <a:latin typeface="Arial"/>
              <a:cs typeface="Arial"/>
            </a:endParaRPr>
          </a:p>
        </p:txBody>
      </p:sp>
      <p:sp>
        <p:nvSpPr>
          <p:cNvPr id="49" name="TextBox 48"/>
          <p:cNvSpPr txBox="1"/>
          <p:nvPr/>
        </p:nvSpPr>
        <p:spPr>
          <a:xfrm>
            <a:off x="4450981" y="1400848"/>
            <a:ext cx="4526422" cy="369332"/>
          </a:xfrm>
          <a:prstGeom prst="rect">
            <a:avLst/>
          </a:prstGeom>
          <a:noFill/>
        </p:spPr>
        <p:txBody>
          <a:bodyPr wrap="square" rtlCol="0">
            <a:spAutoFit/>
          </a:bodyPr>
          <a:lstStyle/>
          <a:p>
            <a:r>
              <a:rPr lang="en-US" dirty="0" smtClean="0">
                <a:solidFill>
                  <a:schemeClr val="bg1"/>
                </a:solidFill>
                <a:latin typeface="Arial"/>
                <a:cs typeface="Arial"/>
              </a:rPr>
              <a:t>Build an executable jar</a:t>
            </a:r>
            <a:endParaRPr lang="en-US" dirty="0">
              <a:solidFill>
                <a:schemeClr val="bg1"/>
              </a:solidFill>
              <a:latin typeface="Arial"/>
              <a:cs typeface="Arial"/>
            </a:endParaRPr>
          </a:p>
        </p:txBody>
      </p:sp>
      <p:sp>
        <p:nvSpPr>
          <p:cNvPr id="50" name="TextBox 49"/>
          <p:cNvSpPr txBox="1"/>
          <p:nvPr/>
        </p:nvSpPr>
        <p:spPr>
          <a:xfrm>
            <a:off x="4450981" y="2565896"/>
            <a:ext cx="4526422" cy="369332"/>
          </a:xfrm>
          <a:prstGeom prst="rect">
            <a:avLst/>
          </a:prstGeom>
          <a:noFill/>
        </p:spPr>
        <p:txBody>
          <a:bodyPr wrap="square" rtlCol="0">
            <a:spAutoFit/>
          </a:bodyPr>
          <a:lstStyle/>
          <a:p>
            <a:r>
              <a:rPr lang="en-US" dirty="0" smtClean="0">
                <a:solidFill>
                  <a:schemeClr val="bg1"/>
                </a:solidFill>
                <a:latin typeface="Arial"/>
                <a:cs typeface="Arial"/>
              </a:rPr>
              <a:t>Deploy anywhere</a:t>
            </a:r>
            <a:endParaRPr lang="en-US" dirty="0">
              <a:solidFill>
                <a:schemeClr val="bg1"/>
              </a:solidFill>
              <a:latin typeface="Arial"/>
              <a:cs typeface="Arial"/>
            </a:endParaRPr>
          </a:p>
        </p:txBody>
      </p:sp>
      <p:sp>
        <p:nvSpPr>
          <p:cNvPr id="51" name="TextBox 50"/>
          <p:cNvSpPr txBox="1"/>
          <p:nvPr/>
        </p:nvSpPr>
        <p:spPr>
          <a:xfrm>
            <a:off x="4450981" y="1845636"/>
            <a:ext cx="4526422" cy="646331"/>
          </a:xfrm>
          <a:prstGeom prst="rect">
            <a:avLst/>
          </a:prstGeom>
          <a:noFill/>
        </p:spPr>
        <p:txBody>
          <a:bodyPr wrap="square" rtlCol="0">
            <a:spAutoFit/>
          </a:bodyPr>
          <a:lstStyle/>
          <a:p>
            <a:r>
              <a:rPr lang="en-US" dirty="0" smtClean="0">
                <a:solidFill>
                  <a:schemeClr val="bg1"/>
                </a:solidFill>
                <a:latin typeface="Arial"/>
                <a:cs typeface="Arial"/>
              </a:rPr>
              <a:t>Configuration activated based on active profile</a:t>
            </a:r>
            <a:endParaRPr lang="en-US" dirty="0">
              <a:solidFill>
                <a:schemeClr val="bg1"/>
              </a:solidFill>
              <a:latin typeface="Arial"/>
              <a:cs typeface="Arial"/>
            </a:endParaRPr>
          </a:p>
        </p:txBody>
      </p:sp>
      <p:sp>
        <p:nvSpPr>
          <p:cNvPr id="52" name="TextBox 51"/>
          <p:cNvSpPr txBox="1"/>
          <p:nvPr/>
        </p:nvSpPr>
        <p:spPr>
          <a:xfrm>
            <a:off x="4450981" y="3030423"/>
            <a:ext cx="4526422" cy="369332"/>
          </a:xfrm>
          <a:prstGeom prst="rect">
            <a:avLst/>
          </a:prstGeom>
          <a:noFill/>
        </p:spPr>
        <p:txBody>
          <a:bodyPr wrap="square" rtlCol="0">
            <a:spAutoFit/>
          </a:bodyPr>
          <a:lstStyle/>
          <a:p>
            <a:r>
              <a:rPr lang="en-US" dirty="0" smtClean="0">
                <a:solidFill>
                  <a:schemeClr val="bg1"/>
                </a:solidFill>
                <a:latin typeface="Arial"/>
                <a:cs typeface="Arial"/>
              </a:rPr>
              <a:t>No Code Changes</a:t>
            </a:r>
            <a:endParaRPr lang="en-US" dirty="0">
              <a:solidFill>
                <a:schemeClr val="bg1"/>
              </a:solidFill>
              <a:latin typeface="Arial"/>
              <a:cs typeface="Arial"/>
            </a:endParaRPr>
          </a:p>
        </p:txBody>
      </p:sp>
      <p:sp>
        <p:nvSpPr>
          <p:cNvPr id="53" name="TextBox 52"/>
          <p:cNvSpPr txBox="1"/>
          <p:nvPr/>
        </p:nvSpPr>
        <p:spPr>
          <a:xfrm>
            <a:off x="4450981" y="3534462"/>
            <a:ext cx="4526422" cy="369332"/>
          </a:xfrm>
          <a:prstGeom prst="rect">
            <a:avLst/>
          </a:prstGeom>
          <a:noFill/>
        </p:spPr>
        <p:txBody>
          <a:bodyPr wrap="square" rtlCol="0">
            <a:spAutoFit/>
          </a:bodyPr>
          <a:lstStyle/>
          <a:p>
            <a:r>
              <a:rPr lang="en-US" dirty="0" smtClean="0">
                <a:solidFill>
                  <a:schemeClr val="bg1"/>
                </a:solidFill>
                <a:latin typeface="Arial"/>
                <a:cs typeface="Arial"/>
              </a:rPr>
              <a:t>No Configuration Changes</a:t>
            </a:r>
            <a:endParaRPr lang="en-US" dirty="0">
              <a:solidFill>
                <a:schemeClr val="bg1"/>
              </a:solidFill>
              <a:latin typeface="Arial"/>
              <a:cs typeface="Arial"/>
            </a:endParaRPr>
          </a:p>
        </p:txBody>
      </p:sp>
      <p:sp>
        <p:nvSpPr>
          <p:cNvPr id="55" name="Explosion 1 54"/>
          <p:cNvSpPr/>
          <p:nvPr/>
        </p:nvSpPr>
        <p:spPr>
          <a:xfrm>
            <a:off x="7317620" y="2975099"/>
            <a:ext cx="1659784" cy="1473764"/>
          </a:xfrm>
          <a:prstGeom prst="irregularSeal1">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t>It Just Works!</a:t>
            </a:r>
            <a:endParaRPr lang="en-US" sz="1500" dirty="0"/>
          </a:p>
        </p:txBody>
      </p:sp>
      <p:sp>
        <p:nvSpPr>
          <p:cNvPr id="34" name="Rectangle 33"/>
          <p:cNvSpPr/>
          <p:nvPr/>
        </p:nvSpPr>
        <p:spPr>
          <a:xfrm>
            <a:off x="2445314" y="2272528"/>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Prod. Configuration</a:t>
            </a:r>
            <a:endParaRPr lang="en-US" sz="1400" b="1" dirty="0">
              <a:solidFill>
                <a:schemeClr val="bg1"/>
              </a:solidFill>
            </a:endParaRPr>
          </a:p>
        </p:txBody>
      </p:sp>
      <p:sp>
        <p:nvSpPr>
          <p:cNvPr id="46" name="Oval Callout 45"/>
          <p:cNvSpPr/>
          <p:nvPr/>
        </p:nvSpPr>
        <p:spPr>
          <a:xfrm>
            <a:off x="3437497" y="1792887"/>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Tree>
    <p:extLst>
      <p:ext uri="{BB962C8B-B14F-4D97-AF65-F5344CB8AC3E}">
        <p14:creationId xmlns:p14="http://schemas.microsoft.com/office/powerpoint/2010/main" val="4009097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9" presetClass="emph" presetSubtype="0" grpId="1" nodeType="withEffect">
                                  <p:stCondLst>
                                    <p:cond delay="0"/>
                                  </p:stCondLst>
                                  <p:childTnLst>
                                    <p:set>
                                      <p:cBhvr rctx="PPT">
                                        <p:cTn id="21" dur="indefinite"/>
                                        <p:tgtEl>
                                          <p:spTgt spid="48"/>
                                        </p:tgtEl>
                                        <p:attrNameLst>
                                          <p:attrName>style.opacity</p:attrName>
                                        </p:attrNameLst>
                                      </p:cBhvr>
                                      <p:to>
                                        <p:strVal val="0.5"/>
                                      </p:to>
                                    </p:set>
                                    <p:animEffect filter="image" prLst="opacity: 0.5">
                                      <p:cBhvr rctx="IE">
                                        <p:cTn id="22" dur="indefinite"/>
                                        <p:tgtEl>
                                          <p:spTgt spid="48"/>
                                        </p:tgtEl>
                                      </p:cBhvr>
                                    </p:animEffect>
                                  </p:childTnLst>
                                </p:cTn>
                              </p:par>
                              <p:par>
                                <p:cTn id="23" presetID="9" presetClass="emph" presetSubtype="0" grpId="1" nodeType="withEffect">
                                  <p:stCondLst>
                                    <p:cond delay="0"/>
                                  </p:stCondLst>
                                  <p:childTnLst>
                                    <p:set>
                                      <p:cBhvr rctx="PPT">
                                        <p:cTn id="24" dur="indefinite"/>
                                        <p:tgtEl>
                                          <p:spTgt spid="49"/>
                                        </p:tgtEl>
                                        <p:attrNameLst>
                                          <p:attrName>style.opacity</p:attrName>
                                        </p:attrNameLst>
                                      </p:cBhvr>
                                      <p:to>
                                        <p:strVal val="0.5"/>
                                      </p:to>
                                    </p:set>
                                    <p:animEffect filter="image" prLst="opacity: 0.5">
                                      <p:cBhvr rctx="IE">
                                        <p:cTn id="25" dur="indefinite"/>
                                        <p:tgtEl>
                                          <p:spTgt spid="49"/>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51"/>
                                        </p:tgtEl>
                                        <p:attrNameLst>
                                          <p:attrName>style.opacity</p:attrName>
                                        </p:attrNameLst>
                                      </p:cBhvr>
                                      <p:to>
                                        <p:strVal val="0.5"/>
                                      </p:to>
                                    </p:set>
                                    <p:animEffect filter="image" prLst="opacity: 0.5">
                                      <p:cBhvr rctx="IE">
                                        <p:cTn id="35" dur="indefinite"/>
                                        <p:tgtEl>
                                          <p:spTgt spid="5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par>
                                <p:cTn id="38" presetID="0" presetClass="path" presetSubtype="0" accel="50000" decel="50000" fill="hold" nodeType="withEffect">
                                  <p:stCondLst>
                                    <p:cond delay="0"/>
                                  </p:stCondLst>
                                  <p:childTnLst>
                                    <p:animMotion origin="layout" path="M -1.77492E-6 4.44444E-6 L 0.21848 0.00216 " pathEditMode="relative" rAng="0" ptsTypes="AA">
                                      <p:cBhvr>
                                        <p:cTn id="39" dur="2000" fill="hold"/>
                                        <p:tgtEl>
                                          <p:spTgt spid="21"/>
                                        </p:tgtEl>
                                        <p:attrNameLst>
                                          <p:attrName>ppt_x</p:attrName>
                                          <p:attrName>ppt_y</p:attrName>
                                        </p:attrNameLst>
                                      </p:cBhvr>
                                      <p:rCtr x="10924" y="93"/>
                                    </p:animMotion>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heel(1)">
                                      <p:cBhvr>
                                        <p:cTn id="44" dur="2000"/>
                                        <p:tgtEl>
                                          <p:spTgt spid="34"/>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childTnLst>
                                </p:cTn>
                              </p:par>
                              <p:par>
                                <p:cTn id="52" presetID="9" presetClass="emph" presetSubtype="0" grpId="1" nodeType="withEffect">
                                  <p:stCondLst>
                                    <p:cond delay="0"/>
                                  </p:stCondLst>
                                  <p:childTnLst>
                                    <p:set>
                                      <p:cBhvr rctx="PPT">
                                        <p:cTn id="53" dur="indefinite"/>
                                        <p:tgtEl>
                                          <p:spTgt spid="50"/>
                                        </p:tgtEl>
                                        <p:attrNameLst>
                                          <p:attrName>style.opacity</p:attrName>
                                        </p:attrNameLst>
                                      </p:cBhvr>
                                      <p:to>
                                        <p:strVal val="0.5"/>
                                      </p:to>
                                    </p:set>
                                    <p:animEffect filter="image" prLst="opacity: 0.5">
                                      <p:cBhvr rctx="IE">
                                        <p:cTn id="54" dur="indefinite"/>
                                        <p:tgtEl>
                                          <p:spTgt spid="50"/>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Effect transition="in" filter="fade">
                                      <p:cBhvr>
                                        <p:cTn id="63" dur="500"/>
                                        <p:tgtEl>
                                          <p:spTgt spid="55"/>
                                        </p:tgtEl>
                                      </p:cBhvr>
                                    </p:animEffect>
                                  </p:childTnLst>
                                </p:cTn>
                              </p:par>
                              <p:par>
                                <p:cTn id="64" presetID="9" presetClass="emph" presetSubtype="0" grpId="1" nodeType="withEffect">
                                  <p:stCondLst>
                                    <p:cond delay="0"/>
                                  </p:stCondLst>
                                  <p:childTnLst>
                                    <p:set>
                                      <p:cBhvr rctx="PPT">
                                        <p:cTn id="65" dur="indefinite"/>
                                        <p:tgtEl>
                                          <p:spTgt spid="52"/>
                                        </p:tgtEl>
                                        <p:attrNameLst>
                                          <p:attrName>style.opacity</p:attrName>
                                        </p:attrNameLst>
                                      </p:cBhvr>
                                      <p:to>
                                        <p:strVal val="0.5"/>
                                      </p:to>
                                    </p:set>
                                    <p:animEffect filter="image" prLst="opacity: 0.5">
                                      <p:cBhvr rctx="IE">
                                        <p:cTn id="66" dur="indefinite"/>
                                        <p:tgtEl>
                                          <p:spTgt spid="52"/>
                                        </p:tgtEl>
                                      </p:cBhvr>
                                    </p:animEffect>
                                  </p:childTnLst>
                                </p:cTn>
                              </p:par>
                              <p:par>
                                <p:cTn id="67" presetID="9" presetClass="emph" presetSubtype="0" grpId="1" nodeType="withEffect">
                                  <p:stCondLst>
                                    <p:cond delay="0"/>
                                  </p:stCondLst>
                                  <p:childTnLst>
                                    <p:set>
                                      <p:cBhvr rctx="PPT">
                                        <p:cTn id="68" dur="indefinite"/>
                                        <p:tgtEl>
                                          <p:spTgt spid="53"/>
                                        </p:tgtEl>
                                        <p:attrNameLst>
                                          <p:attrName>style.opacity</p:attrName>
                                        </p:attrNameLst>
                                      </p:cBhvr>
                                      <p:to>
                                        <p:strVal val="0.5"/>
                                      </p:to>
                                    </p:set>
                                    <p:animEffect filter="image" prLst="opacity: 0.5">
                                      <p:cBhvr rctx="IE">
                                        <p:cTn id="69"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7" grpId="1" animBg="1"/>
      <p:bldP spid="48" grpId="0"/>
      <p:bldP spid="48" grpId="1"/>
      <p:bldP spid="49" grpId="0"/>
      <p:bldP spid="49" grpId="1"/>
      <p:bldP spid="50" grpId="0"/>
      <p:bldP spid="50" grpId="1"/>
      <p:bldP spid="51" grpId="0"/>
      <p:bldP spid="51" grpId="1"/>
      <p:bldP spid="52" grpId="0"/>
      <p:bldP spid="52" grpId="1"/>
      <p:bldP spid="53" grpId="0"/>
      <p:bldP spid="53" grpId="1"/>
      <p:bldP spid="55" grpId="0" animBg="1"/>
      <p:bldP spid="34" grpId="0" animBg="1"/>
      <p:bldP spid="4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externalized configuration</a:t>
            </a:r>
            <a:endParaRPr lang="en-US" dirty="0"/>
          </a:p>
        </p:txBody>
      </p:sp>
      <p:pic>
        <p:nvPicPr>
          <p:cNvPr id="4" name="Picture 3" descr="Screen Shot 2016-01-17 at 6.2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08" y="1091865"/>
            <a:ext cx="8548495" cy="3322237"/>
          </a:xfrm>
          <a:prstGeom prst="rect">
            <a:avLst/>
          </a:prstGeom>
        </p:spPr>
      </p:pic>
    </p:spTree>
    <p:extLst>
      <p:ext uri="{BB962C8B-B14F-4D97-AF65-F5344CB8AC3E}">
        <p14:creationId xmlns:p14="http://schemas.microsoft.com/office/powerpoint/2010/main" val="27014054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Actuator</a:t>
            </a:r>
          </a:p>
          <a:p>
            <a:pPr marL="0" indent="0" algn="ctr">
              <a:buNone/>
            </a:pPr>
            <a:r>
              <a:rPr lang="en-US" sz="1800" dirty="0" smtClean="0">
                <a:solidFill>
                  <a:schemeClr val="bg2">
                    <a:lumMod val="50000"/>
                  </a:schemeClr>
                </a:solidFill>
              </a:rPr>
              <a:t>(Monitoring &amp; Management Endpoints)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Actuator</a:t>
            </a:r>
            <a:endParaRPr lang="en-US" dirty="0"/>
          </a:p>
        </p:txBody>
      </p:sp>
      <p:sp>
        <p:nvSpPr>
          <p:cNvPr id="3" name="Content Placeholder 2"/>
          <p:cNvSpPr>
            <a:spLocks noGrp="1"/>
          </p:cNvSpPr>
          <p:nvPr>
            <p:ph sz="quarter" idx="10"/>
          </p:nvPr>
        </p:nvSpPr>
        <p:spPr>
          <a:xfrm>
            <a:off x="457200" y="1108075"/>
            <a:ext cx="8229600" cy="1806878"/>
          </a:xfrm>
        </p:spPr>
        <p:txBody>
          <a:bodyPr anchor="t">
            <a:normAutofit/>
          </a:bodyPr>
          <a:lstStyle/>
          <a:p>
            <a:pPr marL="0" indent="0" algn="ctr">
              <a:buNone/>
            </a:pPr>
            <a:r>
              <a:rPr lang="en-US" sz="3200" dirty="0" smtClean="0"/>
              <a:t>Offers production-ready features such as monitoring and metrics to improve operator efficiency</a:t>
            </a:r>
          </a:p>
        </p:txBody>
      </p:sp>
      <p:pic>
        <p:nvPicPr>
          <p:cNvPr id="5" name="Picture 4" descr="Screen Shot 2016-01-13 at 10.40.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3430495"/>
            <a:ext cx="5905500" cy="1130300"/>
          </a:xfrm>
          <a:prstGeom prst="rect">
            <a:avLst/>
          </a:prstGeom>
        </p:spPr>
      </p:pic>
      <p:pic>
        <p:nvPicPr>
          <p:cNvPr id="4" name="Picture 3" descr="Screen Shot 2016-01-22 at 5.0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99" y="3402087"/>
            <a:ext cx="5905501" cy="1130300"/>
          </a:xfrm>
          <a:prstGeom prst="rect">
            <a:avLst/>
          </a:prstGeom>
        </p:spPr>
      </p:pic>
      <p:sp>
        <p:nvSpPr>
          <p:cNvPr id="6" name="Rectangle 5"/>
          <p:cNvSpPr/>
          <p:nvPr/>
        </p:nvSpPr>
        <p:spPr>
          <a:xfrm>
            <a:off x="3241524" y="3967237"/>
            <a:ext cx="2947740" cy="261257"/>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36388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7945"/>
            <a:ext cx="8229601" cy="363558"/>
          </a:xfrm>
        </p:spPr>
        <p:txBody>
          <a:bodyPr/>
          <a:lstStyle/>
          <a:p>
            <a:r>
              <a:rPr lang="en-US" dirty="0"/>
              <a:t>Actuator</a:t>
            </a:r>
          </a:p>
        </p:txBody>
      </p:sp>
      <p:sp>
        <p:nvSpPr>
          <p:cNvPr id="3" name="Content Placeholder 2"/>
          <p:cNvSpPr>
            <a:spLocks noGrp="1"/>
          </p:cNvSpPr>
          <p:nvPr>
            <p:ph sz="quarter" idx="10"/>
          </p:nvPr>
        </p:nvSpPr>
        <p:spPr>
          <a:xfrm>
            <a:off x="329342" y="951135"/>
            <a:ext cx="8229600" cy="1859155"/>
          </a:xfrm>
        </p:spPr>
        <p:txBody>
          <a:bodyPr anchor="ctr">
            <a:normAutofit/>
          </a:bodyPr>
          <a:lstStyle/>
          <a:p>
            <a:pPr marL="0" indent="0">
              <a:buNone/>
            </a:pPr>
            <a:r>
              <a:rPr lang="en-US" dirty="0" smtClean="0"/>
              <a:t>Actuator Services are exposed </a:t>
            </a:r>
            <a:r>
              <a:rPr lang="en-US" dirty="0"/>
              <a:t>through </a:t>
            </a:r>
          </a:p>
          <a:p>
            <a:pPr lvl="1"/>
            <a:r>
              <a:rPr lang="en-US" sz="2000" dirty="0" smtClean="0"/>
              <a:t>HTTP </a:t>
            </a:r>
            <a:r>
              <a:rPr lang="en-US" sz="2000" dirty="0"/>
              <a:t>endpoints </a:t>
            </a:r>
            <a:endParaRPr lang="en-US" sz="2000" dirty="0" smtClean="0"/>
          </a:p>
          <a:p>
            <a:pPr lvl="1"/>
            <a:r>
              <a:rPr lang="en-US" sz="2000" dirty="0" smtClean="0"/>
              <a:t>shell interface</a:t>
            </a:r>
          </a:p>
          <a:p>
            <a:pPr lvl="1"/>
            <a:r>
              <a:rPr lang="en-US" sz="2000" dirty="0" smtClean="0"/>
              <a:t>JMX Beans</a:t>
            </a:r>
            <a:endParaRPr lang="en-US" sz="2000" dirty="0"/>
          </a:p>
        </p:txBody>
      </p:sp>
      <p:sp>
        <p:nvSpPr>
          <p:cNvPr id="7" name="Rectangle 6"/>
          <p:cNvSpPr/>
          <p:nvPr/>
        </p:nvSpPr>
        <p:spPr>
          <a:xfrm>
            <a:off x="1536096" y="3253620"/>
            <a:ext cx="6120190" cy="1149048"/>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t>Spring Boot Application</a:t>
            </a:r>
            <a:endParaRPr lang="en-US" dirty="0"/>
          </a:p>
        </p:txBody>
      </p:sp>
      <p:sp>
        <p:nvSpPr>
          <p:cNvPr id="5" name="Alternate Process 4"/>
          <p:cNvSpPr/>
          <p:nvPr/>
        </p:nvSpPr>
        <p:spPr>
          <a:xfrm>
            <a:off x="1765905" y="3643348"/>
            <a:ext cx="5636381" cy="417168"/>
          </a:xfrm>
          <a:prstGeom prst="flowChartAlternateProcess">
            <a:avLst/>
          </a:prstGeom>
          <a:solidFill>
            <a:schemeClr val="bg2">
              <a:lumMod val="25000"/>
            </a:schemeClr>
          </a:solidFill>
          <a:ln w="6350">
            <a:no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Actuator</a:t>
            </a:r>
            <a:endParaRPr lang="en-US" dirty="0"/>
          </a:p>
        </p:txBody>
      </p:sp>
      <p:sp>
        <p:nvSpPr>
          <p:cNvPr id="10" name="Rectangle 9"/>
          <p:cNvSpPr/>
          <p:nvPr/>
        </p:nvSpPr>
        <p:spPr>
          <a:xfrm>
            <a:off x="1971540"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 endpoint</a:t>
            </a:r>
            <a:br>
              <a:rPr lang="en-US" sz="1400" dirty="0" smtClean="0"/>
            </a:br>
            <a:r>
              <a:rPr lang="en-US" sz="1000" dirty="0" smtClean="0">
                <a:solidFill>
                  <a:schemeClr val="bg2">
                    <a:lumMod val="90000"/>
                  </a:schemeClr>
                </a:solidFill>
              </a:rPr>
              <a:t>(Spring MVC App)</a:t>
            </a:r>
            <a:endParaRPr lang="en-US" sz="1000" dirty="0">
              <a:solidFill>
                <a:schemeClr val="bg2">
                  <a:lumMod val="90000"/>
                </a:schemeClr>
              </a:solidFill>
            </a:endParaRPr>
          </a:p>
        </p:txBody>
      </p:sp>
      <p:sp>
        <p:nvSpPr>
          <p:cNvPr id="13" name="Rectangle 12"/>
          <p:cNvSpPr/>
          <p:nvPr/>
        </p:nvSpPr>
        <p:spPr>
          <a:xfrm>
            <a:off x="3950324"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shell interface</a:t>
            </a:r>
            <a:endParaRPr lang="en-US" sz="1400" dirty="0"/>
          </a:p>
        </p:txBody>
      </p:sp>
      <p:sp>
        <p:nvSpPr>
          <p:cNvPr id="14" name="Rectangle 13"/>
          <p:cNvSpPr/>
          <p:nvPr/>
        </p:nvSpPr>
        <p:spPr>
          <a:xfrm>
            <a:off x="5941198"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JMX </a:t>
            </a:r>
          </a:p>
          <a:p>
            <a:pPr algn="ctr"/>
            <a:r>
              <a:rPr lang="en-US" sz="1400" dirty="0" smtClean="0"/>
              <a:t>beans</a:t>
            </a:r>
            <a:endParaRPr lang="en-US" sz="1400" dirty="0"/>
          </a:p>
        </p:txBody>
      </p:sp>
    </p:spTree>
    <p:extLst>
      <p:ext uri="{BB962C8B-B14F-4D97-AF65-F5344CB8AC3E}">
        <p14:creationId xmlns:p14="http://schemas.microsoft.com/office/powerpoint/2010/main" val="8848591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endParaRPr lang="en-US" dirty="0"/>
          </a:p>
        </p:txBody>
      </p:sp>
      <p:sp>
        <p:nvSpPr>
          <p:cNvPr id="3" name="Content Placeholder 2"/>
          <p:cNvSpPr>
            <a:spLocks noGrp="1"/>
          </p:cNvSpPr>
          <p:nvPr>
            <p:ph sz="quarter" idx="10"/>
          </p:nvPr>
        </p:nvSpPr>
        <p:spPr>
          <a:xfrm>
            <a:off x="457200" y="1108074"/>
            <a:ext cx="8229600" cy="3293454"/>
          </a:xfrm>
        </p:spPr>
        <p:txBody>
          <a:bodyPr anchor="ctr"/>
          <a:lstStyle/>
          <a:p>
            <a:pPr marL="0" indent="0" algn="ctr">
              <a:lnSpc>
                <a:spcPct val="150000"/>
              </a:lnSpc>
              <a:buNone/>
            </a:pPr>
            <a:endParaRPr lang="en-US" dirty="0" smtClean="0"/>
          </a:p>
          <a:p>
            <a:pPr marL="0" indent="0" algn="ctr">
              <a:lnSpc>
                <a:spcPct val="120000"/>
              </a:lnSpc>
              <a:buNone/>
            </a:pPr>
            <a:r>
              <a:rPr lang="en-US" dirty="0" smtClean="0"/>
              <a:t>Spring Boot is an opinionated framework to simplify bootstrapping and development of new Spring Applications</a:t>
            </a:r>
          </a:p>
          <a:p>
            <a:pPr marL="0" indent="0">
              <a:buNone/>
            </a:pPr>
            <a:endParaRPr lang="en-US" dirty="0"/>
          </a:p>
        </p:txBody>
      </p:sp>
    </p:spTree>
    <p:extLst>
      <p:ext uri="{BB962C8B-B14F-4D97-AF65-F5344CB8AC3E}">
        <p14:creationId xmlns:p14="http://schemas.microsoft.com/office/powerpoint/2010/main" val="32847323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Actuator </a:t>
            </a:r>
            <a:r>
              <a:rPr lang="en-US" dirty="0" smtClean="0"/>
              <a:t>Endpoints</a:t>
            </a:r>
            <a:endParaRPr lang="en-US" dirty="0"/>
          </a:p>
        </p:txBody>
      </p:sp>
      <p:sp>
        <p:nvSpPr>
          <p:cNvPr id="3" name="Content Placeholder 2"/>
          <p:cNvSpPr>
            <a:spLocks noGrp="1"/>
          </p:cNvSpPr>
          <p:nvPr>
            <p:ph sz="quarter" idx="10"/>
          </p:nvPr>
        </p:nvSpPr>
        <p:spPr/>
        <p:txBody>
          <a:bodyPr>
            <a:normAutofit/>
          </a:bodyPr>
          <a:lstStyle/>
          <a:p>
            <a:pPr marL="0" indent="0">
              <a:buNone/>
            </a:pPr>
            <a:endParaRPr lang="en-US" sz="2400" dirty="0"/>
          </a:p>
        </p:txBody>
      </p:sp>
      <p:sp>
        <p:nvSpPr>
          <p:cNvPr id="4" name="TextBox 3"/>
          <p:cNvSpPr txBox="1"/>
          <p:nvPr/>
        </p:nvSpPr>
        <p:spPr>
          <a:xfrm>
            <a:off x="538480" y="2256960"/>
            <a:ext cx="2458720" cy="1754327"/>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Configuration</a:t>
            </a:r>
          </a:p>
          <a:p>
            <a:pPr lvl="1"/>
            <a:r>
              <a:rPr lang="en-US" dirty="0" smtClean="0">
                <a:latin typeface="Courier"/>
                <a:cs typeface="Courier"/>
              </a:rPr>
              <a:t>/beans</a:t>
            </a:r>
          </a:p>
          <a:p>
            <a:pPr lvl="1"/>
            <a:r>
              <a:rPr lang="en-US" dirty="0" smtClean="0">
                <a:latin typeface="Courier"/>
                <a:cs typeface="Courier"/>
              </a:rPr>
              <a:t>/autoconfig</a:t>
            </a:r>
          </a:p>
          <a:p>
            <a:pPr lvl="1"/>
            <a:r>
              <a:rPr lang="en-US" dirty="0" smtClean="0">
                <a:latin typeface="Courier"/>
                <a:cs typeface="Courier"/>
              </a:rPr>
              <a:t>/env</a:t>
            </a:r>
          </a:p>
          <a:p>
            <a:pPr lvl="1"/>
            <a:r>
              <a:rPr lang="en-US" dirty="0" smtClean="0">
                <a:latin typeface="Courier"/>
                <a:cs typeface="Courier"/>
              </a:rPr>
              <a:t>/configprops</a:t>
            </a:r>
          </a:p>
          <a:p>
            <a:pPr lvl="1"/>
            <a:r>
              <a:rPr lang="en-US" dirty="0" smtClean="0">
                <a:latin typeface="Courier"/>
                <a:cs typeface="Courier"/>
              </a:rPr>
              <a:t>/controller</a:t>
            </a:r>
          </a:p>
        </p:txBody>
      </p:sp>
      <p:sp>
        <p:nvSpPr>
          <p:cNvPr id="8" name="TextBox 7"/>
          <p:cNvSpPr txBox="1"/>
          <p:nvPr/>
        </p:nvSpPr>
        <p:spPr>
          <a:xfrm>
            <a:off x="6146800" y="2246800"/>
            <a:ext cx="2458720" cy="923330"/>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Miscellaneous</a:t>
            </a:r>
          </a:p>
          <a:p>
            <a:pPr lvl="1"/>
            <a:r>
              <a:rPr lang="en-US" dirty="0" smtClean="0">
                <a:latin typeface="Courier"/>
                <a:cs typeface="Courier"/>
              </a:rPr>
              <a:t>/shutdown</a:t>
            </a:r>
          </a:p>
          <a:p>
            <a:pPr lvl="1"/>
            <a:r>
              <a:rPr lang="en-US" dirty="0" smtClean="0">
                <a:latin typeface="Courier"/>
                <a:cs typeface="Courier"/>
              </a:rPr>
              <a:t>/info</a:t>
            </a:r>
          </a:p>
        </p:txBody>
      </p:sp>
      <p:sp>
        <p:nvSpPr>
          <p:cNvPr id="9" name="TextBox 8"/>
          <p:cNvSpPr txBox="1"/>
          <p:nvPr/>
        </p:nvSpPr>
        <p:spPr>
          <a:xfrm>
            <a:off x="3352800" y="2256960"/>
            <a:ext cx="2458720" cy="1200329"/>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Metrics</a:t>
            </a:r>
          </a:p>
          <a:p>
            <a:pPr lvl="1"/>
            <a:r>
              <a:rPr lang="en-US" dirty="0" smtClean="0">
                <a:latin typeface="Courier"/>
                <a:cs typeface="Courier"/>
              </a:rPr>
              <a:t>/metrics</a:t>
            </a:r>
          </a:p>
          <a:p>
            <a:pPr lvl="1"/>
            <a:r>
              <a:rPr lang="en-US" dirty="0" smtClean="0">
                <a:latin typeface="Courier"/>
                <a:cs typeface="Courier"/>
              </a:rPr>
              <a:t>/trace</a:t>
            </a:r>
          </a:p>
          <a:p>
            <a:pPr lvl="1"/>
            <a:r>
              <a:rPr lang="en-US" dirty="0" smtClean="0">
                <a:latin typeface="Courier"/>
                <a:cs typeface="Courier"/>
              </a:rPr>
              <a:t>/dump</a:t>
            </a:r>
          </a:p>
        </p:txBody>
      </p:sp>
    </p:spTree>
    <p:extLst>
      <p:ext uri="{BB962C8B-B14F-4D97-AF65-F5344CB8AC3E}">
        <p14:creationId xmlns:p14="http://schemas.microsoft.com/office/powerpoint/2010/main" val="33121972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/health</a:t>
            </a:r>
            <a:endParaRPr lang="en-US" dirty="0">
              <a:latin typeface="Courier"/>
              <a:cs typeface="Courier"/>
            </a:endParaRPr>
          </a:p>
        </p:txBody>
      </p:sp>
      <p:sp>
        <p:nvSpPr>
          <p:cNvPr id="5" name="TextBox 4"/>
          <p:cNvSpPr txBox="1"/>
          <p:nvPr/>
        </p:nvSpPr>
        <p:spPr>
          <a:xfrm>
            <a:off x="-21286" y="971005"/>
            <a:ext cx="4785084" cy="400110"/>
          </a:xfrm>
          <a:prstGeom prst="rect">
            <a:avLst/>
          </a:prstGeom>
          <a:noFill/>
        </p:spPr>
        <p:txBody>
          <a:bodyPr wrap="none" rtlCol="0">
            <a:spAutoFit/>
          </a:bodyPr>
          <a:lstStyle/>
          <a:p>
            <a:r>
              <a:rPr lang="en-US" sz="2000" dirty="0" smtClean="0">
                <a:solidFill>
                  <a:schemeClr val="bg1"/>
                </a:solidFill>
                <a:latin typeface="Arial"/>
                <a:cs typeface="Arial"/>
              </a:rPr>
              <a:t>Reports health metrics for the </a:t>
            </a:r>
            <a:r>
              <a:rPr lang="en-US" sz="1900" dirty="0" smtClean="0">
                <a:solidFill>
                  <a:schemeClr val="bg1"/>
                </a:solidFill>
                <a:latin typeface="Arial"/>
                <a:cs typeface="Arial"/>
              </a:rPr>
              <a:t>application</a:t>
            </a:r>
            <a:endParaRPr lang="en-US" sz="1900" dirty="0">
              <a:solidFill>
                <a:schemeClr val="bg1"/>
              </a:solidFill>
              <a:latin typeface="Arial"/>
              <a:cs typeface="Arial"/>
            </a:endParaRPr>
          </a:p>
        </p:txBody>
      </p:sp>
      <p:sp>
        <p:nvSpPr>
          <p:cNvPr id="3" name="TextBox 2"/>
          <p:cNvSpPr txBox="1"/>
          <p:nvPr/>
        </p:nvSpPr>
        <p:spPr>
          <a:xfrm>
            <a:off x="223519" y="1782497"/>
            <a:ext cx="4493623" cy="2308324"/>
          </a:xfrm>
          <a:prstGeom prst="rect">
            <a:avLst/>
          </a:prstGeom>
          <a:noFill/>
        </p:spPr>
        <p:txBody>
          <a:bodyPr wrap="square" rtlCol="0" anchor="ctr">
            <a:spAutoFit/>
          </a:bodyPr>
          <a:lstStyle/>
          <a:p>
            <a:pPr marL="285750" indent="-285750">
              <a:buFont typeface="Arial"/>
              <a:buChar char="•"/>
            </a:pPr>
            <a:r>
              <a:rPr lang="en-US" dirty="0" smtClean="0">
                <a:solidFill>
                  <a:schemeClr val="bg1"/>
                </a:solidFill>
                <a:latin typeface="Arial"/>
                <a:cs typeface="Arial"/>
              </a:rPr>
              <a:t>Each </a:t>
            </a:r>
            <a:r>
              <a:rPr lang="en-US" dirty="0">
                <a:solidFill>
                  <a:schemeClr val="bg1"/>
                </a:solidFill>
                <a:latin typeface="Arial"/>
                <a:cs typeface="Arial"/>
              </a:rPr>
              <a:t>check returns a Health </a:t>
            </a:r>
            <a:r>
              <a:rPr lang="en-US" dirty="0" smtClean="0">
                <a:solidFill>
                  <a:schemeClr val="bg1"/>
                </a:solidFill>
                <a:latin typeface="Arial"/>
                <a:cs typeface="Arial"/>
              </a:rPr>
              <a:t>object</a:t>
            </a:r>
          </a:p>
          <a:p>
            <a:pPr marL="742950" lvl="1" indent="-285750">
              <a:buFont typeface="Arial"/>
              <a:buChar char="•"/>
            </a:pPr>
            <a:r>
              <a:rPr lang="en-US" dirty="0">
                <a:solidFill>
                  <a:schemeClr val="bg1"/>
                </a:solidFill>
                <a:latin typeface="Courier"/>
                <a:cs typeface="Courier"/>
              </a:rPr>
              <a:t>s</a:t>
            </a:r>
            <a:r>
              <a:rPr lang="en-US" dirty="0" smtClean="0">
                <a:solidFill>
                  <a:schemeClr val="bg1"/>
                </a:solidFill>
                <a:latin typeface="Courier"/>
                <a:cs typeface="Courier"/>
              </a:rPr>
              <a:t>tatus</a:t>
            </a:r>
          </a:p>
          <a:p>
            <a:pPr marL="1200150" lvl="2" indent="-285750">
              <a:buFont typeface="Arial"/>
              <a:buChar char="•"/>
            </a:pPr>
            <a:r>
              <a:rPr lang="en-US" dirty="0" smtClean="0">
                <a:solidFill>
                  <a:schemeClr val="bg1"/>
                </a:solidFill>
                <a:latin typeface="Courier"/>
                <a:cs typeface="Courier"/>
              </a:rPr>
              <a:t>UP</a:t>
            </a:r>
          </a:p>
          <a:p>
            <a:pPr marL="1200150" lvl="2" indent="-285750">
              <a:buFont typeface="Arial"/>
              <a:buChar char="•"/>
            </a:pPr>
            <a:r>
              <a:rPr lang="en-US" dirty="0" smtClean="0">
                <a:solidFill>
                  <a:schemeClr val="bg1"/>
                </a:solidFill>
                <a:latin typeface="Courier"/>
                <a:cs typeface="Courier"/>
              </a:rPr>
              <a:t>DOWN</a:t>
            </a:r>
          </a:p>
          <a:p>
            <a:pPr marL="1200150" lvl="2" indent="-285750">
              <a:buFont typeface="Arial"/>
              <a:buChar char="•"/>
            </a:pPr>
            <a:r>
              <a:rPr lang="en-US" dirty="0" smtClean="0">
                <a:solidFill>
                  <a:schemeClr val="bg1"/>
                </a:solidFill>
                <a:latin typeface="Courier"/>
                <a:cs typeface="Courier"/>
              </a:rPr>
              <a:t>UNKONWN</a:t>
            </a:r>
          </a:p>
          <a:p>
            <a:pPr marL="1200150" lvl="2" indent="-285750">
              <a:buFont typeface="Arial"/>
              <a:buChar char="•"/>
            </a:pPr>
            <a:r>
              <a:rPr lang="en-US" dirty="0" smtClean="0">
                <a:solidFill>
                  <a:schemeClr val="bg1"/>
                </a:solidFill>
                <a:latin typeface="Courier"/>
                <a:cs typeface="Courier"/>
              </a:rPr>
              <a:t>OUT_OF_SERVICE</a:t>
            </a:r>
          </a:p>
          <a:p>
            <a:pPr lvl="1"/>
            <a:endParaRPr lang="en-US" dirty="0" smtClean="0">
              <a:solidFill>
                <a:schemeClr val="bg1"/>
              </a:solidFill>
            </a:endParaRPr>
          </a:p>
          <a:p>
            <a:pPr marL="285750" indent="-285750">
              <a:buFont typeface="Arial"/>
              <a:buChar char="•"/>
            </a:pPr>
            <a:r>
              <a:rPr lang="en-US" dirty="0" smtClean="0">
                <a:solidFill>
                  <a:schemeClr val="bg1"/>
                </a:solidFill>
                <a:latin typeface="Arial"/>
                <a:cs typeface="Arial"/>
              </a:rPr>
              <a:t>Plugin your own health definitions</a:t>
            </a:r>
            <a:endParaRPr lang="en-US" dirty="0">
              <a:solidFill>
                <a:schemeClr val="bg1"/>
              </a:solidFill>
              <a:latin typeface="Arial"/>
              <a:cs typeface="Arial"/>
            </a:endParaRPr>
          </a:p>
        </p:txBody>
      </p:sp>
      <p:pic>
        <p:nvPicPr>
          <p:cNvPr id="8" name="Picture 7" descr="Screen Shot 2016-01-10 at 6.28.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233" y="1169655"/>
            <a:ext cx="3822700" cy="3200400"/>
          </a:xfrm>
          <a:prstGeom prst="rect">
            <a:avLst/>
          </a:prstGeom>
        </p:spPr>
      </p:pic>
    </p:spTree>
    <p:extLst>
      <p:ext uri="{BB962C8B-B14F-4D97-AF65-F5344CB8AC3E}">
        <p14:creationId xmlns:p14="http://schemas.microsoft.com/office/powerpoint/2010/main" val="3833524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/metrics</a:t>
            </a:r>
            <a:endParaRPr lang="en-US" dirty="0">
              <a:latin typeface="Courier"/>
              <a:cs typeface="Courier"/>
            </a:endParaRPr>
          </a:p>
        </p:txBody>
      </p:sp>
      <p:sp>
        <p:nvSpPr>
          <p:cNvPr id="7" name="TextBox 6"/>
          <p:cNvSpPr txBox="1"/>
          <p:nvPr/>
        </p:nvSpPr>
        <p:spPr>
          <a:xfrm>
            <a:off x="457199" y="1781057"/>
            <a:ext cx="4087754" cy="2155167"/>
          </a:xfrm>
          <a:prstGeom prst="rect">
            <a:avLst/>
          </a:prstGeom>
          <a:noFill/>
        </p:spPr>
        <p:txBody>
          <a:bodyPr wrap="square" rtlCol="0">
            <a:noAutofit/>
          </a:bodyPr>
          <a:lstStyle/>
          <a:p>
            <a:r>
              <a:rPr lang="en-US" dirty="0" smtClean="0">
                <a:solidFill>
                  <a:schemeClr val="bg1"/>
                </a:solidFill>
                <a:latin typeface="Arial"/>
                <a:cs typeface="Arial"/>
              </a:rPr>
              <a:t>Reports application metrics such as</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Memory usage and</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HTTP request counters</a:t>
            </a:r>
            <a:endParaRPr lang="en-US" dirty="0">
              <a:solidFill>
                <a:schemeClr val="bg1"/>
              </a:solidFill>
              <a:latin typeface="Arial"/>
              <a:cs typeface="Arial"/>
            </a:endParaRPr>
          </a:p>
        </p:txBody>
      </p:sp>
      <p:pic>
        <p:nvPicPr>
          <p:cNvPr id="4" name="Picture 3" descr="metri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057" y="1334532"/>
            <a:ext cx="8229600" cy="3090672"/>
          </a:xfrm>
          <a:prstGeom prst="rect">
            <a:avLst/>
          </a:prstGeom>
        </p:spPr>
      </p:pic>
    </p:spTree>
    <p:extLst>
      <p:ext uri="{BB962C8B-B14F-4D97-AF65-F5344CB8AC3E}">
        <p14:creationId xmlns:p14="http://schemas.microsoft.com/office/powerpoint/2010/main" val="10571619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Microservices</a:t>
            </a:r>
          </a:p>
          <a:p>
            <a:pPr marL="0" indent="0" algn="ctr">
              <a:buNone/>
            </a:pPr>
            <a:r>
              <a:rPr lang="en-US" sz="1800" dirty="0" smtClean="0">
                <a:solidFill>
                  <a:schemeClr val="bg2">
                    <a:lumMod val="50000"/>
                  </a:schemeClr>
                </a:solidFill>
              </a:rPr>
              <a:t>(Microservices-friendliness)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pic>
        <p:nvPicPr>
          <p:cNvPr id="4" name="Picture 3"/>
          <p:cNvPicPr>
            <a:picLocks noChangeAspect="1"/>
          </p:cNvPicPr>
          <p:nvPr/>
        </p:nvPicPr>
        <p:blipFill>
          <a:blip r:embed="rId2"/>
          <a:stretch>
            <a:fillRect/>
          </a:stretch>
        </p:blipFill>
        <p:spPr>
          <a:xfrm>
            <a:off x="3546656" y="1028095"/>
            <a:ext cx="5509634" cy="3498548"/>
          </a:xfrm>
          <a:prstGeom prst="rect">
            <a:avLst/>
          </a:prstGeom>
        </p:spPr>
      </p:pic>
      <p:sp>
        <p:nvSpPr>
          <p:cNvPr id="5" name="TextBox 4"/>
          <p:cNvSpPr txBox="1"/>
          <p:nvPr/>
        </p:nvSpPr>
        <p:spPr>
          <a:xfrm>
            <a:off x="3861321" y="4172371"/>
            <a:ext cx="980908" cy="246221"/>
          </a:xfrm>
          <a:prstGeom prst="rect">
            <a:avLst/>
          </a:prstGeom>
          <a:solidFill>
            <a:schemeClr val="bg1"/>
          </a:solidFill>
        </p:spPr>
        <p:txBody>
          <a:bodyPr wrap="none" rtlCol="0">
            <a:spAutoFit/>
          </a:bodyPr>
          <a:lstStyle/>
          <a:p>
            <a:r>
              <a:rPr lang="en-US" sz="1000" b="1" dirty="0" smtClean="0"/>
              <a:t>Microservice</a:t>
            </a:r>
            <a:endParaRPr lang="en-US" sz="1000" b="1" dirty="0"/>
          </a:p>
        </p:txBody>
      </p:sp>
      <p:sp>
        <p:nvSpPr>
          <p:cNvPr id="6" name="TextBox 5"/>
          <p:cNvSpPr txBox="1"/>
          <p:nvPr/>
        </p:nvSpPr>
        <p:spPr>
          <a:xfrm>
            <a:off x="102286" y="2290167"/>
            <a:ext cx="3356952" cy="707886"/>
          </a:xfrm>
          <a:prstGeom prst="rect">
            <a:avLst/>
          </a:prstGeom>
          <a:noFill/>
        </p:spPr>
        <p:txBody>
          <a:bodyPr wrap="square" rtlCol="0">
            <a:spAutoFit/>
          </a:bodyPr>
          <a:lstStyle/>
          <a:p>
            <a:pPr algn="ctr"/>
            <a:r>
              <a:rPr lang="en-US" sz="2000" dirty="0" smtClean="0">
                <a:solidFill>
                  <a:schemeClr val="bg1"/>
                </a:solidFill>
                <a:latin typeface="Arial"/>
                <a:cs typeface="Arial"/>
              </a:rPr>
              <a:t>Each microservice is a Spring Boot fat jar</a:t>
            </a:r>
            <a:endParaRPr lang="en-US" sz="2000" dirty="0">
              <a:solidFill>
                <a:schemeClr val="bg1"/>
              </a:solidFill>
              <a:latin typeface="Arial"/>
              <a:cs typeface="Arial"/>
            </a:endParaRPr>
          </a:p>
        </p:txBody>
      </p:sp>
    </p:spTree>
    <p:extLst>
      <p:ext uri="{BB962C8B-B14F-4D97-AF65-F5344CB8AC3E}">
        <p14:creationId xmlns:p14="http://schemas.microsoft.com/office/powerpoint/2010/main" val="15880257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2156369"/>
            <a:ext cx="3965191" cy="880827"/>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dirty="0" smtClean="0">
                <a:solidFill>
                  <a:schemeClr val="bg1"/>
                </a:solidFill>
                <a:effectLst>
                  <a:outerShdw blurRad="76200" dist="50800" dir="5400000" algn="t" rotWithShape="0">
                    <a:prstClr val="black">
                      <a:alpha val="70000"/>
                    </a:prstClr>
                  </a:outerShdw>
                </a:effectLst>
                <a:latin typeface="Roboto Thin" panose="02000000000000000000" pitchFamily="2" charset="0"/>
                <a:ea typeface="Roboto Thin" panose="02000000000000000000" pitchFamily="2" charset="0"/>
                <a:cs typeface="Roboto Thin" panose="02000000000000000000" pitchFamily="2" charset="0"/>
              </a:rPr>
              <a:t>Thank You</a:t>
            </a:r>
          </a:p>
        </p:txBody>
      </p:sp>
      <p:pic>
        <p:nvPicPr>
          <p:cNvPr id="11" name="Picture 2" descr="C:\Users\sdunn\Documents\Pivotal Corporate\presentation\Misc Assets\pivot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703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Spring Boot Adoption</a:t>
            </a:r>
            <a:endParaRPr lang="en-US" dirty="0"/>
          </a:p>
        </p:txBody>
      </p:sp>
      <p:sp>
        <p:nvSpPr>
          <p:cNvPr id="3" name="Rectangle 2"/>
          <p:cNvSpPr/>
          <p:nvPr/>
        </p:nvSpPr>
        <p:spPr>
          <a:xfrm>
            <a:off x="169471" y="4636670"/>
            <a:ext cx="2800767" cy="369332"/>
          </a:xfrm>
          <a:prstGeom prst="rect">
            <a:avLst/>
          </a:prstGeom>
        </p:spPr>
        <p:txBody>
          <a:bodyPr wrap="none">
            <a:spAutoFit/>
          </a:bodyPr>
          <a:lstStyle/>
          <a:p>
            <a:r>
              <a:rPr lang="en-US" dirty="0">
                <a:solidFill>
                  <a:srgbClr val="000000"/>
                </a:solidFill>
                <a:latin typeface="Arial"/>
              </a:rPr>
              <a:t>Source: oss.sonatype.org</a:t>
            </a:r>
          </a:p>
        </p:txBody>
      </p:sp>
      <p:sp>
        <p:nvSpPr>
          <p:cNvPr id="18" name="Explosion 2 17"/>
          <p:cNvSpPr/>
          <p:nvPr/>
        </p:nvSpPr>
        <p:spPr>
          <a:xfrm rot="1682066">
            <a:off x="7500247" y="765251"/>
            <a:ext cx="895350" cy="833644"/>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
        <p:nvSpPr>
          <p:cNvPr id="19" name="TextBox 18"/>
          <p:cNvSpPr txBox="1"/>
          <p:nvPr/>
        </p:nvSpPr>
        <p:spPr>
          <a:xfrm>
            <a:off x="7326387" y="1034882"/>
            <a:ext cx="1144270" cy="307777"/>
          </a:xfrm>
          <a:prstGeom prst="rect">
            <a:avLst/>
          </a:prstGeom>
          <a:noFill/>
        </p:spPr>
        <p:txBody>
          <a:bodyPr wrap="square" rtlCol="0">
            <a:spAutoFit/>
          </a:bodyPr>
          <a:lstStyle/>
          <a:p>
            <a:pPr algn="ctr"/>
            <a:r>
              <a:rPr lang="en-US" sz="1400" b="1" dirty="0" smtClean="0">
                <a:solidFill>
                  <a:srgbClr val="FFFFFF"/>
                </a:solidFill>
                <a:latin typeface="Arial"/>
              </a:rPr>
              <a:t>4.2M</a:t>
            </a:r>
          </a:p>
        </p:txBody>
      </p:sp>
      <p:sp>
        <p:nvSpPr>
          <p:cNvPr id="22" name="Rectangle 21"/>
          <p:cNvSpPr/>
          <p:nvPr/>
        </p:nvSpPr>
        <p:spPr>
          <a:xfrm>
            <a:off x="3186446" y="879624"/>
            <a:ext cx="2917686" cy="369332"/>
          </a:xfrm>
          <a:prstGeom prst="rect">
            <a:avLst/>
          </a:prstGeom>
        </p:spPr>
        <p:txBody>
          <a:bodyPr wrap="none">
            <a:spAutoFit/>
          </a:bodyPr>
          <a:lstStyle/>
          <a:p>
            <a:r>
              <a:rPr lang="en-US" dirty="0">
                <a:solidFill>
                  <a:srgbClr val="4C4C4C"/>
                </a:solidFill>
                <a:latin typeface="Arial"/>
              </a:rPr>
              <a:t>Monthly Maven downloads</a:t>
            </a:r>
          </a:p>
        </p:txBody>
      </p:sp>
      <p:graphicFrame>
        <p:nvGraphicFramePr>
          <p:cNvPr id="9" name="Chart 8"/>
          <p:cNvGraphicFramePr>
            <a:graphicFrameLocks/>
          </p:cNvGraphicFramePr>
          <p:nvPr>
            <p:extLst>
              <p:ext uri="{D42A27DB-BD31-4B8C-83A1-F6EECF244321}">
                <p14:modId xmlns:p14="http://schemas.microsoft.com/office/powerpoint/2010/main" val="3414476740"/>
              </p:ext>
            </p:extLst>
          </p:nvPr>
        </p:nvGraphicFramePr>
        <p:xfrm>
          <a:off x="530176" y="1200149"/>
          <a:ext cx="8051282" cy="3423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334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1468721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a:t>
            </a:r>
            <a:endParaRPr lang="en-US" dirty="0"/>
          </a:p>
        </p:txBody>
      </p:sp>
      <p:sp>
        <p:nvSpPr>
          <p:cNvPr id="3" name="Content Placeholder 2"/>
          <p:cNvSpPr>
            <a:spLocks noGrp="1"/>
          </p:cNvSpPr>
          <p:nvPr>
            <p:ph sz="quarter" idx="10"/>
          </p:nvPr>
        </p:nvSpPr>
        <p:spPr/>
        <p:txBody>
          <a:bodyPr anchor="ctr"/>
          <a:lstStyle/>
          <a:p>
            <a:r>
              <a:rPr lang="en-US" dirty="0" smtClean="0"/>
              <a:t>Quick start </a:t>
            </a:r>
            <a:r>
              <a:rPr lang="en-US" dirty="0"/>
              <a:t>project generation</a:t>
            </a:r>
          </a:p>
          <a:p>
            <a:r>
              <a:rPr lang="en-US" dirty="0"/>
              <a:t>Automatic project </a:t>
            </a:r>
            <a:r>
              <a:rPr lang="en-US" dirty="0" smtClean="0"/>
              <a:t>dependency </a:t>
            </a:r>
            <a:r>
              <a:rPr lang="en-US" dirty="0"/>
              <a:t>management</a:t>
            </a:r>
          </a:p>
          <a:p>
            <a:r>
              <a:rPr lang="en-US" dirty="0"/>
              <a:t>Configuration drift </a:t>
            </a:r>
            <a:r>
              <a:rPr lang="en-US" dirty="0" smtClean="0"/>
              <a:t>prevention</a:t>
            </a:r>
          </a:p>
          <a:p>
            <a:r>
              <a:rPr lang="en-US" dirty="0"/>
              <a:t>Conditional </a:t>
            </a:r>
            <a:r>
              <a:rPr lang="en-US" dirty="0" smtClean="0"/>
              <a:t>configuration</a:t>
            </a:r>
            <a:endParaRPr lang="en-US" dirty="0"/>
          </a:p>
        </p:txBody>
      </p:sp>
    </p:spTree>
    <p:extLst>
      <p:ext uri="{BB962C8B-B14F-4D97-AF65-F5344CB8AC3E}">
        <p14:creationId xmlns:p14="http://schemas.microsoft.com/office/powerpoint/2010/main" val="194726349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sz="quarter" idx="10"/>
          </p:nvPr>
        </p:nvSpPr>
        <p:spPr/>
        <p:txBody>
          <a:bodyPr anchor="ctr"/>
          <a:lstStyle/>
          <a:p>
            <a:r>
              <a:rPr lang="en-US" dirty="0" smtClean="0"/>
              <a:t>Developer </a:t>
            </a:r>
            <a:r>
              <a:rPr lang="en-US" dirty="0"/>
              <a:t>Productivity </a:t>
            </a:r>
            <a:r>
              <a:rPr lang="en-US" dirty="0" smtClean="0"/>
              <a:t>Tooling</a:t>
            </a:r>
            <a:endParaRPr lang="en-US" dirty="0"/>
          </a:p>
          <a:p>
            <a:r>
              <a:rPr lang="en-US" dirty="0"/>
              <a:t>Auto-configuration</a:t>
            </a:r>
          </a:p>
          <a:p>
            <a:r>
              <a:rPr lang="en-US" dirty="0"/>
              <a:t>Monitoring and management </a:t>
            </a:r>
            <a:r>
              <a:rPr lang="en-US" dirty="0" smtClean="0"/>
              <a:t>endpoints</a:t>
            </a:r>
          </a:p>
          <a:p>
            <a:r>
              <a:rPr lang="en-US" dirty="0" smtClean="0"/>
              <a:t>Microservices-friendliness</a:t>
            </a:r>
            <a:endParaRPr lang="en-US" dirty="0"/>
          </a:p>
        </p:txBody>
      </p:sp>
    </p:spTree>
    <p:extLst>
      <p:ext uri="{BB962C8B-B14F-4D97-AF65-F5344CB8AC3E}">
        <p14:creationId xmlns:p14="http://schemas.microsoft.com/office/powerpoint/2010/main" val="313635559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Initializr</a:t>
            </a:r>
          </a:p>
          <a:p>
            <a:pPr marL="0" indent="0" algn="ctr">
              <a:buNone/>
            </a:pPr>
            <a:r>
              <a:rPr lang="en-US" sz="1800" dirty="0" smtClean="0">
                <a:solidFill>
                  <a:schemeClr val="bg2">
                    <a:lumMod val="50000"/>
                  </a:schemeClr>
                </a:solidFill>
              </a:rPr>
              <a:t>(Quick start </a:t>
            </a:r>
            <a:r>
              <a:rPr lang="en-US" sz="1800" dirty="0">
                <a:solidFill>
                  <a:schemeClr val="bg2">
                    <a:lumMod val="50000"/>
                  </a:schemeClr>
                </a:solidFill>
              </a:rPr>
              <a:t>project </a:t>
            </a:r>
            <a:r>
              <a:rPr lang="en-US" sz="1800" dirty="0" smtClean="0">
                <a:solidFill>
                  <a:schemeClr val="bg2">
                    <a:lumMod val="50000"/>
                  </a:schemeClr>
                </a:solidFill>
              </a:rPr>
              <a:t>generation)</a:t>
            </a:r>
            <a:endParaRPr lang="en-US" sz="1800" dirty="0">
              <a:solidFill>
                <a:schemeClr val="bg2">
                  <a:lumMod val="50000"/>
                </a:schemeClr>
              </a:solidFill>
            </a:endParaRPr>
          </a:p>
        </p:txBody>
      </p:sp>
    </p:spTree>
    <p:extLst>
      <p:ext uri="{BB962C8B-B14F-4D97-AF65-F5344CB8AC3E}">
        <p14:creationId xmlns:p14="http://schemas.microsoft.com/office/powerpoint/2010/main" val="129652893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lstStyle/>
          <a:p>
            <a:pPr marL="0" indent="0" algn="ctr">
              <a:buNone/>
            </a:pPr>
            <a:r>
              <a:rPr lang="en-US" dirty="0" smtClean="0"/>
              <a:t>Spring Initializr is a configurable </a:t>
            </a:r>
            <a:r>
              <a:rPr lang="en-US" dirty="0"/>
              <a:t>service to </a:t>
            </a:r>
            <a:r>
              <a:rPr lang="en-US" dirty="0" smtClean="0"/>
              <a:t>consistently and easily generate </a:t>
            </a:r>
            <a:r>
              <a:rPr lang="en-US" dirty="0"/>
              <a:t>a </a:t>
            </a:r>
            <a:r>
              <a:rPr lang="en-US" dirty="0" smtClean="0"/>
              <a:t>quick start project</a:t>
            </a:r>
          </a:p>
          <a:p>
            <a:pPr marL="0" indent="0">
              <a:buNone/>
            </a:pPr>
            <a:endParaRPr lang="en-US" dirty="0"/>
          </a:p>
        </p:txBody>
      </p:sp>
      <p:sp>
        <p:nvSpPr>
          <p:cNvPr id="4" name="Title 1"/>
          <p:cNvSpPr>
            <a:spLocks noGrp="1"/>
          </p:cNvSpPr>
          <p:nvPr>
            <p:ph type="title"/>
          </p:nvPr>
        </p:nvSpPr>
        <p:spPr>
          <a:xfrm>
            <a:off x="457199" y="320040"/>
            <a:ext cx="8229601" cy="363558"/>
          </a:xfrm>
        </p:spPr>
        <p:txBody>
          <a:bodyPr/>
          <a:lstStyle/>
          <a:p>
            <a:r>
              <a:rPr lang="en-US" dirty="0" smtClean="0"/>
              <a:t>Spring Initializer</a:t>
            </a:r>
            <a:endParaRPr lang="en-US" dirty="0"/>
          </a:p>
        </p:txBody>
      </p:sp>
    </p:spTree>
    <p:extLst>
      <p:ext uri="{BB962C8B-B14F-4D97-AF65-F5344CB8AC3E}">
        <p14:creationId xmlns:p14="http://schemas.microsoft.com/office/powerpoint/2010/main" val="24826561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chor="ctr">
            <a:normAutofit/>
          </a:bodyPr>
          <a:lstStyle/>
          <a:p>
            <a:r>
              <a:rPr lang="en-US" sz="2400" dirty="0" smtClean="0">
                <a:latin typeface="Arial"/>
                <a:cs typeface="Arial"/>
              </a:rPr>
              <a:t>Generates a Spring Boot project structure</a:t>
            </a:r>
          </a:p>
          <a:p>
            <a:r>
              <a:rPr lang="en-US" sz="2400" dirty="0" smtClean="0">
                <a:latin typeface="Arial"/>
                <a:cs typeface="Arial"/>
              </a:rPr>
              <a:t>Provides a Maven/</a:t>
            </a:r>
            <a:r>
              <a:rPr lang="en-US" sz="2400" dirty="0" err="1" smtClean="0">
                <a:latin typeface="Arial"/>
                <a:cs typeface="Arial"/>
              </a:rPr>
              <a:t>Gradle</a:t>
            </a:r>
            <a:r>
              <a:rPr lang="en-US" sz="2400" dirty="0" smtClean="0">
                <a:latin typeface="Arial"/>
                <a:cs typeface="Arial"/>
              </a:rPr>
              <a:t> build specification</a:t>
            </a:r>
          </a:p>
          <a:p>
            <a:r>
              <a:rPr lang="en-US" sz="2400" dirty="0" smtClean="0">
                <a:latin typeface="Arial"/>
                <a:cs typeface="Arial"/>
              </a:rPr>
              <a:t>Doesn’t generate application code</a:t>
            </a:r>
          </a:p>
          <a:p>
            <a:r>
              <a:rPr lang="en-US" sz="2400" dirty="0" smtClean="0">
                <a:latin typeface="Arial"/>
                <a:cs typeface="Arial"/>
              </a:rPr>
              <a:t>You can customize the Spring </a:t>
            </a:r>
            <a:r>
              <a:rPr lang="en-US" sz="2400" dirty="0" err="1" smtClean="0">
                <a:latin typeface="Arial"/>
                <a:cs typeface="Arial"/>
              </a:rPr>
              <a:t>Initialzr</a:t>
            </a:r>
            <a:endParaRPr lang="en-US" sz="2400" dirty="0">
              <a:latin typeface="Arial"/>
              <a:cs typeface="Arial"/>
            </a:endParaRPr>
          </a:p>
          <a:p>
            <a:pPr lvl="1"/>
            <a:r>
              <a:rPr lang="en-US" sz="2000" dirty="0">
                <a:latin typeface="Courier"/>
                <a:cs typeface="Courier"/>
              </a:rPr>
              <a:t>https://</a:t>
            </a:r>
            <a:r>
              <a:rPr lang="en-US" sz="2000" dirty="0" err="1">
                <a:latin typeface="Courier"/>
                <a:cs typeface="Courier"/>
              </a:rPr>
              <a:t>github.com</a:t>
            </a:r>
            <a:r>
              <a:rPr lang="en-US" sz="2000" dirty="0">
                <a:latin typeface="Courier"/>
                <a:cs typeface="Courier"/>
              </a:rPr>
              <a:t>/spring-</a:t>
            </a:r>
            <a:r>
              <a:rPr lang="en-US" sz="2000" dirty="0" err="1">
                <a:latin typeface="Courier"/>
                <a:cs typeface="Courier"/>
              </a:rPr>
              <a:t>io</a:t>
            </a:r>
            <a:r>
              <a:rPr lang="en-US" sz="2000" dirty="0">
                <a:latin typeface="Courier"/>
                <a:cs typeface="Courier"/>
              </a:rPr>
              <a:t>/</a:t>
            </a:r>
            <a:r>
              <a:rPr lang="en-US" sz="2000" dirty="0" err="1">
                <a:latin typeface="Courier"/>
                <a:cs typeface="Courier"/>
              </a:rPr>
              <a:t>initializr</a:t>
            </a:r>
            <a:r>
              <a:rPr lang="en-US" sz="2000" dirty="0" smtClean="0">
                <a:latin typeface="Courier"/>
                <a:cs typeface="Courier"/>
              </a:rPr>
              <a:t>/</a:t>
            </a:r>
            <a:endParaRPr lang="en-US" sz="2000" dirty="0">
              <a:latin typeface="Courier"/>
              <a:cs typeface="Courier"/>
            </a:endParaRPr>
          </a:p>
        </p:txBody>
      </p:sp>
      <p:sp>
        <p:nvSpPr>
          <p:cNvPr id="4" name="Title 1"/>
          <p:cNvSpPr>
            <a:spLocks noGrp="1"/>
          </p:cNvSpPr>
          <p:nvPr>
            <p:ph type="title"/>
          </p:nvPr>
        </p:nvSpPr>
        <p:spPr/>
        <p:txBody>
          <a:bodyPr/>
          <a:lstStyle/>
          <a:p>
            <a:r>
              <a:rPr lang="en-US" dirty="0" smtClean="0"/>
              <a:t>Spring Initializer</a:t>
            </a:r>
            <a:endParaRPr lang="en-US" dirty="0"/>
          </a:p>
        </p:txBody>
      </p:sp>
    </p:spTree>
    <p:extLst>
      <p:ext uri="{BB962C8B-B14F-4D97-AF65-F5344CB8AC3E}">
        <p14:creationId xmlns:p14="http://schemas.microsoft.com/office/powerpoint/2010/main" val="3637789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Dark_Template">
  <a:themeElements>
    <a:clrScheme name="Custom 1">
      <a:dk1>
        <a:srgbClr val="262626"/>
      </a:dk1>
      <a:lt1>
        <a:sysClr val="window" lastClr="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881"/>
        </a:solidFill>
        <a:ln w="6350">
          <a:solidFill>
            <a:schemeClr val="bg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27465</TotalTime>
  <Words>664</Words>
  <Application>Microsoft Macintosh PowerPoint</Application>
  <PresentationFormat>On-screen Show (16:9)</PresentationFormat>
  <Paragraphs>133</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Pivotal_Dark_Template</vt:lpstr>
      <vt:lpstr>PowerPoint Presentation</vt:lpstr>
      <vt:lpstr>Spring Boot</vt:lpstr>
      <vt:lpstr>Spring Boot Adoption</vt:lpstr>
      <vt:lpstr>Agenda</vt:lpstr>
      <vt:lpstr>Capabilities</vt:lpstr>
      <vt:lpstr>Capabilities</vt:lpstr>
      <vt:lpstr>PowerPoint Presentation</vt:lpstr>
      <vt:lpstr>Spring Initializer</vt:lpstr>
      <vt:lpstr>Spring Initializer</vt:lpstr>
      <vt:lpstr>PowerPoint Presentation</vt:lpstr>
      <vt:lpstr>Spring Boot starters</vt:lpstr>
      <vt:lpstr>PowerPoint Presentation</vt:lpstr>
      <vt:lpstr>Profiles</vt:lpstr>
      <vt:lpstr>Profiles</vt:lpstr>
      <vt:lpstr>Profiles</vt:lpstr>
      <vt:lpstr>Precedence of externalized configuration</vt:lpstr>
      <vt:lpstr>PowerPoint Presentation</vt:lpstr>
      <vt:lpstr>Actuator</vt:lpstr>
      <vt:lpstr>Actuator</vt:lpstr>
      <vt:lpstr>Types of Actuator Endpoints</vt:lpstr>
      <vt:lpstr>/health</vt:lpstr>
      <vt:lpstr>/metrics</vt:lpstr>
      <vt:lpstr>PowerPoint Presentation</vt:lpstr>
      <vt:lpstr>Microservices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Raviteja Appalla</cp:lastModifiedBy>
  <cp:revision>595</cp:revision>
  <dcterms:created xsi:type="dcterms:W3CDTF">2010-04-12T23:12:02Z</dcterms:created>
  <dcterms:modified xsi:type="dcterms:W3CDTF">2017-05-09T13:12:08Z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