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309" r:id="rId2"/>
    <p:sldId id="650" r:id="rId3"/>
    <p:sldId id="674" r:id="rId4"/>
    <p:sldId id="675" r:id="rId5"/>
    <p:sldId id="690" r:id="rId6"/>
    <p:sldId id="669" r:id="rId7"/>
    <p:sldId id="665" r:id="rId8"/>
    <p:sldId id="664" r:id="rId9"/>
    <p:sldId id="618" r:id="rId10"/>
    <p:sldId id="696" r:id="rId11"/>
    <p:sldId id="661" r:id="rId12"/>
    <p:sldId id="662" r:id="rId13"/>
    <p:sldId id="709" r:id="rId14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rinne Lewy" initials="" lastIdx="1" clrIdx="0"/>
  <p:cmAuthor id="1" name="Al Sargent" initials="A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80"/>
    <a:srgbClr val="E96C42"/>
    <a:srgbClr val="F16F3B"/>
    <a:srgbClr val="2E7CA2"/>
    <a:srgbClr val="1C7B70"/>
    <a:srgbClr val="AEBF2F"/>
    <a:srgbClr val="00685D"/>
    <a:srgbClr val="51A7BB"/>
    <a:srgbClr val="ADC339"/>
    <a:srgbClr val="1B6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4" autoAdjust="0"/>
    <p:restoredTop sz="80276" autoAdjust="0"/>
  </p:normalViewPr>
  <p:slideViewPr>
    <p:cSldViewPr showGuides="1">
      <p:cViewPr>
        <p:scale>
          <a:sx n="100" d="100"/>
          <a:sy n="100" d="100"/>
        </p:scale>
        <p:origin x="-456" y="-112"/>
      </p:cViewPr>
      <p:guideLst>
        <p:guide orient="horz" pos="1044"/>
        <p:guide pos="417"/>
      </p:guideLst>
    </p:cSldViewPr>
  </p:slideViewPr>
  <p:outlineViewPr>
    <p:cViewPr>
      <p:scale>
        <a:sx n="33" d="100"/>
        <a:sy n="33" d="100"/>
      </p:scale>
      <p:origin x="0" y="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3248"/>
    </p:cViewPr>
  </p:sorterViewPr>
  <p:notesViewPr>
    <p:cSldViewPr showGuides="1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100" b="0" i="1" u="none" strike="noStrike" kern="1200" baseline="0" dirty="0" smtClean="0">
              <a:solidFill>
                <a:schemeClr val="tx1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50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1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also an ecosystem of service providers,</a:t>
            </a:r>
            <a:r>
              <a:rPr lang="en-US" baseline="0" dirty="0" smtClean="0"/>
              <a:t> service creators, hosting providers.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9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7700" y="2997200"/>
            <a:ext cx="5715000" cy="5842000"/>
          </a:xfrm>
        </p:spPr>
        <p:txBody>
          <a:bodyPr/>
          <a:lstStyle/>
          <a:p>
            <a:r>
              <a:rPr lang="en-US" dirty="0" smtClean="0"/>
              <a:t>Building</a:t>
            </a:r>
            <a:r>
              <a:rPr lang="en-US" baseline="0" dirty="0" smtClean="0"/>
              <a:t> the Pivotal CF </a:t>
            </a:r>
            <a:r>
              <a:rPr lang="en-US" dirty="0" smtClean="0"/>
              <a:t>story via animation </a:t>
            </a:r>
          </a:p>
          <a:p>
            <a:pPr marL="228600" indent="-228600">
              <a:buAutoNum type="arabicPeriod"/>
            </a:pPr>
            <a:r>
              <a:rPr lang="en-US" dirty="0" smtClean="0"/>
              <a:t>Developer experience -</a:t>
            </a:r>
            <a:r>
              <a:rPr lang="en-US" baseline="0" dirty="0" smtClean="0"/>
              <a:t> </a:t>
            </a:r>
            <a:r>
              <a:rPr lang="en-US" dirty="0" smtClean="0"/>
              <a:t>where we started from</a:t>
            </a:r>
            <a:r>
              <a:rPr lang="en-US" baseline="0" dirty="0" smtClean="0"/>
              <a:t> and keep improving</a:t>
            </a:r>
            <a:r>
              <a:rPr lang="en-US" dirty="0" smtClean="0"/>
              <a:t> </a:t>
            </a:r>
          </a:p>
          <a:p>
            <a:pPr marL="228600" indent="-228600">
              <a:buAutoNum type="arabicPeriod"/>
            </a:pPr>
            <a:r>
              <a:rPr lang="en-US" dirty="0" smtClean="0"/>
              <a:t>Operation benefits -</a:t>
            </a:r>
            <a:r>
              <a:rPr lang="en-US" baseline="0" dirty="0" smtClean="0"/>
              <a:t> W</a:t>
            </a:r>
            <a:r>
              <a:rPr lang="en-US" dirty="0" smtClean="0"/>
              <a:t>hen we started selling to enterprise customer beyond a cloud service,</a:t>
            </a:r>
            <a:r>
              <a:rPr lang="en-US" baseline="0" dirty="0" smtClean="0"/>
              <a:t> both at the Cloud Ops and Application Ops level</a:t>
            </a:r>
          </a:p>
          <a:p>
            <a:pPr marL="228600" indent="-228600">
              <a:buAutoNum type="arabicPeriod"/>
            </a:pPr>
            <a:r>
              <a:rPr lang="en-US" dirty="0" smtClean="0"/>
              <a:t> 3 groups of build</a:t>
            </a:r>
            <a:r>
              <a:rPr lang="en-US" baseline="0" dirty="0" smtClean="0"/>
              <a:t>-in services</a:t>
            </a:r>
            <a:r>
              <a:rPr lang="en-US" dirty="0" smtClean="0"/>
              <a:t> (Pivotal and ecosystem) – Apps, Data/Analytics</a:t>
            </a:r>
            <a:r>
              <a:rPr lang="en-US" baseline="0" dirty="0" smtClean="0"/>
              <a:t> &amp; Mobile. </a:t>
            </a:r>
            <a:r>
              <a:rPr lang="en-US" dirty="0" smtClean="0"/>
              <a:t> All Services are</a:t>
            </a:r>
            <a:r>
              <a:rPr lang="en-US" baseline="0" dirty="0" smtClean="0"/>
              <a:t> both deployed in a consistent / cloud in depended way by Cloud Ops and exposed to App Developer for easy binding to applications via the ERS marketplace </a:t>
            </a:r>
          </a:p>
          <a:p>
            <a:pPr marL="228600" indent="-228600">
              <a:buAutoNum type="arabicPeriod"/>
            </a:pPr>
            <a:r>
              <a:rPr lang="en-US" dirty="0" smtClean="0"/>
              <a:t>All</a:t>
            </a:r>
            <a:r>
              <a:rPr lang="en-US" baseline="0" dirty="0" smtClean="0"/>
              <a:t> 3 pillars (Dev, Ops, Services) enjoy a common operational, continuous delivery and scale on any IaaS without app/service code of config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0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Some people</a:t>
            </a:r>
            <a:r>
              <a:rPr lang="en-US" baseline="0" dirty="0" smtClean="0">
                <a:latin typeface="Calibri" charset="0"/>
              </a:rPr>
              <a:t> suggest explaining each block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in couple of sentences and emphasize our </a:t>
            </a:r>
            <a:r>
              <a:rPr lang="en-US" dirty="0" smtClean="0">
                <a:latin typeface="Calibri" charset="0"/>
              </a:rPr>
              <a:t>IP. I [Cornelia Davis] don’t feel there is value in</a:t>
            </a:r>
            <a:r>
              <a:rPr lang="en-US" baseline="0" dirty="0" smtClean="0">
                <a:latin typeface="Calibri" charset="0"/>
              </a:rPr>
              <a:t> that here. I use this as a transition to say “the elastic runtime deployed a cluster of VMs – each of the green boxes is one, usually deployed in duplicates – and BOSH/Pivotal CF </a:t>
            </a:r>
            <a:r>
              <a:rPr lang="en-US" baseline="0" dirty="0" err="1" smtClean="0">
                <a:latin typeface="Calibri" charset="0"/>
              </a:rPr>
              <a:t>OpsManager</a:t>
            </a:r>
            <a:r>
              <a:rPr lang="en-US" baseline="0" dirty="0" smtClean="0">
                <a:latin typeface="Calibri" charset="0"/>
              </a:rPr>
              <a:t> is what we will talk about now…</a:t>
            </a:r>
            <a:endParaRPr lang="en-US" dirty="0">
              <a:latin typeface="Calibri" charset="0"/>
            </a:endParaRP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309" tIns="46154" rIns="92309" bIns="46154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Lato" charset="0"/>
                <a:ea typeface="ＭＳ Ｐゴシック" charset="0"/>
                <a:cs typeface="ＭＳ Ｐゴシック" charset="0"/>
              </a:defRPr>
            </a:lvl1pPr>
            <a:lvl2pPr marL="750008" indent="-288465" eaLnBrk="0" hangingPunct="0">
              <a:defRPr sz="2400">
                <a:solidFill>
                  <a:schemeClr val="tx1"/>
                </a:solidFill>
                <a:latin typeface="Lato" charset="0"/>
                <a:ea typeface="ＭＳ Ｐゴシック" charset="0"/>
              </a:defRPr>
            </a:lvl2pPr>
            <a:lvl3pPr marL="1153859" indent="-230772" eaLnBrk="0" hangingPunct="0">
              <a:defRPr sz="2400">
                <a:solidFill>
                  <a:schemeClr val="tx1"/>
                </a:solidFill>
                <a:latin typeface="Lato" charset="0"/>
                <a:ea typeface="ＭＳ Ｐゴシック" charset="0"/>
              </a:defRPr>
            </a:lvl3pPr>
            <a:lvl4pPr marL="1615402" indent="-230772" eaLnBrk="0" hangingPunct="0">
              <a:defRPr sz="2400">
                <a:solidFill>
                  <a:schemeClr val="tx1"/>
                </a:solidFill>
                <a:latin typeface="Lato" charset="0"/>
                <a:ea typeface="ＭＳ Ｐゴシック" charset="0"/>
              </a:defRPr>
            </a:lvl4pPr>
            <a:lvl5pPr marL="2076945" indent="-230772" eaLnBrk="0" hangingPunct="0">
              <a:defRPr sz="2400">
                <a:solidFill>
                  <a:schemeClr val="tx1"/>
                </a:solidFill>
                <a:latin typeface="Lato" charset="0"/>
                <a:ea typeface="ＭＳ Ｐゴシック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ato" charset="0"/>
                <a:ea typeface="ＭＳ Ｐゴシック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ato" charset="0"/>
                <a:ea typeface="ＭＳ Ｐゴシック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ato" charset="0"/>
                <a:ea typeface="ＭＳ Ｐゴシック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ato" charset="0"/>
                <a:ea typeface="ＭＳ Ｐゴシック" charset="0"/>
              </a:defRPr>
            </a:lvl9pPr>
          </a:lstStyle>
          <a:p>
            <a:pPr eaLnBrk="1" hangingPunct="1"/>
            <a:fld id="{868EC486-81B6-104D-B094-73BBBB9253C6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MC-no-tag_white_RGB-150dpi.png"/>
          <p:cNvPicPr>
            <a:picLocks noChangeAspect="1"/>
          </p:cNvPicPr>
          <p:nvPr userDrawn="1"/>
        </p:nvPicPr>
        <p:blipFill>
          <a:blip r:embed="rId2" cstate="print">
            <a:alphaModFix amt="31000"/>
          </a:blip>
          <a:stretch>
            <a:fillRect/>
          </a:stretch>
        </p:blipFill>
        <p:spPr>
          <a:xfrm>
            <a:off x="1934110" y="1452326"/>
            <a:ext cx="5152490" cy="136254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01800" y="2984500"/>
            <a:ext cx="568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schemeClr val="accent3"/>
                </a:solidFill>
                <a:latin typeface="Arial"/>
                <a:cs typeface="Arial"/>
              </a:rPr>
              <a:t>A new</a:t>
            </a:r>
            <a:r>
              <a:rPr lang="en-US" sz="2400" cap="all" dirty="0" smtClean="0">
                <a:solidFill>
                  <a:srgbClr val="E96C42"/>
                </a:solidFill>
                <a:latin typeface="Arial"/>
                <a:cs typeface="Arial"/>
              </a:rPr>
              <a:t> </a:t>
            </a:r>
            <a:r>
              <a:rPr lang="en-US" sz="2300" cap="all" dirty="0" smtClean="0">
                <a:solidFill>
                  <a:schemeClr val="accent1"/>
                </a:solidFill>
                <a:latin typeface="Arial"/>
                <a:cs typeface="Arial"/>
              </a:rPr>
              <a:t>Platform</a:t>
            </a:r>
            <a:r>
              <a:rPr lang="en-US" sz="2400" cap="all" baseline="0" dirty="0" smtClean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2400" cap="all" baseline="0" dirty="0" smtClean="0">
                <a:solidFill>
                  <a:schemeClr val="accent2"/>
                </a:solidFill>
                <a:latin typeface="Arial"/>
                <a:cs typeface="Arial"/>
              </a:rPr>
              <a:t>for a new Era</a:t>
            </a:r>
            <a:endParaRPr lang="en-US" sz="2400" cap="all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19" name="Picture 18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60000"/>
                  <a:lumOff val="40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18" name="Picture 17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99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6" r:id="rId14"/>
    <p:sldLayoutId id="2147483698" r:id="rId15"/>
    <p:sldLayoutId id="2147483691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6.png"/><Relationship Id="rId12" Type="http://schemas.openxmlformats.org/officeDocument/2006/relationships/image" Target="../media/image107.png"/><Relationship Id="rId13" Type="http://schemas.openxmlformats.org/officeDocument/2006/relationships/image" Target="../media/image108.jpeg"/><Relationship Id="rId14" Type="http://schemas.openxmlformats.org/officeDocument/2006/relationships/image" Target="../media/image10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123.png"/><Relationship Id="rId16" Type="http://schemas.openxmlformats.org/officeDocument/2006/relationships/image" Target="../media/image124.png"/><Relationship Id="rId17" Type="http://schemas.openxmlformats.org/officeDocument/2006/relationships/image" Target="../media/image12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openxmlformats.org/officeDocument/2006/relationships/image" Target="../media/image47.png"/><Relationship Id="rId9" Type="http://schemas.openxmlformats.org/officeDocument/2006/relationships/image" Target="../media/image24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33" Type="http://schemas.openxmlformats.org/officeDocument/2006/relationships/image" Target="../media/image48.png"/><Relationship Id="rId34" Type="http://schemas.openxmlformats.org/officeDocument/2006/relationships/image" Target="../media/image49.png"/><Relationship Id="rId35" Type="http://schemas.openxmlformats.org/officeDocument/2006/relationships/image" Target="../media/image50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68.jpeg"/><Relationship Id="rId21" Type="http://schemas.openxmlformats.org/officeDocument/2006/relationships/image" Target="../media/image69.png"/><Relationship Id="rId22" Type="http://schemas.openxmlformats.org/officeDocument/2006/relationships/image" Target="../media/image70.jpeg"/><Relationship Id="rId23" Type="http://schemas.openxmlformats.org/officeDocument/2006/relationships/image" Target="../media/image71.png"/><Relationship Id="rId24" Type="http://schemas.openxmlformats.org/officeDocument/2006/relationships/image" Target="../media/image72.png"/><Relationship Id="rId25" Type="http://schemas.openxmlformats.org/officeDocument/2006/relationships/image" Target="../media/image73.png"/><Relationship Id="rId26" Type="http://schemas.openxmlformats.org/officeDocument/2006/relationships/image" Target="../media/image74.png"/><Relationship Id="rId27" Type="http://schemas.openxmlformats.org/officeDocument/2006/relationships/image" Target="../media/image75.png"/><Relationship Id="rId28" Type="http://schemas.openxmlformats.org/officeDocument/2006/relationships/image" Target="../media/image76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30" Type="http://schemas.openxmlformats.org/officeDocument/2006/relationships/image" Target="../media/image78.png"/><Relationship Id="rId31" Type="http://schemas.openxmlformats.org/officeDocument/2006/relationships/image" Target="../media/image79.png"/><Relationship Id="rId32" Type="http://schemas.openxmlformats.org/officeDocument/2006/relationships/image" Target="../media/image80.jpeg"/><Relationship Id="rId9" Type="http://schemas.openxmlformats.org/officeDocument/2006/relationships/image" Target="../media/image57.png"/><Relationship Id="rId6" Type="http://schemas.openxmlformats.org/officeDocument/2006/relationships/image" Target="../media/image54.jpe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33" Type="http://schemas.openxmlformats.org/officeDocument/2006/relationships/image" Target="../media/image81.png"/><Relationship Id="rId34" Type="http://schemas.openxmlformats.org/officeDocument/2006/relationships/image" Target="../media/image82.png"/><Relationship Id="rId35" Type="http://schemas.openxmlformats.org/officeDocument/2006/relationships/image" Target="../media/image83.png"/><Relationship Id="rId36" Type="http://schemas.openxmlformats.org/officeDocument/2006/relationships/image" Target="../media/image84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jpe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jpe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5.jpeg"/><Relationship Id="rId4" Type="http://schemas.openxmlformats.org/officeDocument/2006/relationships/image" Target="../media/image86.jpeg"/><Relationship Id="rId5" Type="http://schemas.openxmlformats.org/officeDocument/2006/relationships/image" Target="../media/image87.jpe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6" y="1659105"/>
            <a:ext cx="7766525" cy="507831"/>
          </a:xfrm>
        </p:spPr>
        <p:txBody>
          <a:bodyPr/>
          <a:lstStyle/>
          <a:p>
            <a:r>
              <a:rPr lang="en-US" dirty="0"/>
              <a:t>Pivotal </a:t>
            </a:r>
            <a:r>
              <a:rPr lang="en-US" dirty="0" smtClean="0"/>
              <a:t>Cloud Foundry</a:t>
            </a:r>
            <a:endParaRPr lang="en-US" sz="2400" b="0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85825" y="2633384"/>
            <a:ext cx="6048375" cy="215444"/>
          </a:xfrm>
        </p:spPr>
        <p:txBody>
          <a:bodyPr/>
          <a:lstStyle/>
          <a:p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randon Grotesque" charset="0"/>
              </a:rPr>
              <a:t>Elastic Runtime High Level Architecture</a:t>
            </a:r>
            <a:endParaRPr lang="en-US" sz="3600" dirty="0">
              <a:latin typeface="Brandon Grotesque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029200" y="1352550"/>
            <a:ext cx="3124200" cy="2895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000" dirty="0" smtClean="0">
                <a:solidFill>
                  <a:srgbClr val="777777"/>
                </a:solidFill>
              </a:rPr>
              <a:t>Turnkey, fully automated Platform-as-a-Service 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 smtClean="0">
                <a:solidFill>
                  <a:srgbClr val="777777"/>
                </a:solidFill>
              </a:rPr>
              <a:t>Scalable </a:t>
            </a:r>
            <a:r>
              <a:rPr lang="en-US" sz="2000" dirty="0">
                <a:solidFill>
                  <a:srgbClr val="777777"/>
                </a:solidFill>
              </a:rPr>
              <a:t>runtime environment, extensible to most modern frameworks </a:t>
            </a:r>
            <a:r>
              <a:rPr lang="en-US" sz="2000" dirty="0" smtClean="0">
                <a:solidFill>
                  <a:srgbClr val="777777"/>
                </a:solidFill>
              </a:rPr>
              <a:t>and languages </a:t>
            </a:r>
            <a:r>
              <a:rPr lang="en-US" sz="2000" dirty="0">
                <a:solidFill>
                  <a:srgbClr val="777777"/>
                </a:solidFill>
              </a:rPr>
              <a:t>running on </a:t>
            </a:r>
            <a:r>
              <a:rPr lang="en-US" sz="2000" dirty="0" smtClean="0">
                <a:solidFill>
                  <a:srgbClr val="777777"/>
                </a:solidFill>
              </a:rPr>
              <a:t>Linux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 smtClean="0">
                <a:solidFill>
                  <a:srgbClr val="777777"/>
                </a:solidFill>
              </a:rPr>
              <a:t>Instant expansion or upgrade with no downtime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 smtClean="0">
                <a:solidFill>
                  <a:srgbClr val="777777"/>
                </a:solidFill>
              </a:rPr>
              <a:t>Deploy</a:t>
            </a:r>
            <a:r>
              <a:rPr lang="en-US" sz="2000" dirty="0">
                <a:solidFill>
                  <a:srgbClr val="777777"/>
                </a:solidFill>
              </a:rPr>
              <a:t>, scale and manage applications </a:t>
            </a:r>
            <a:r>
              <a:rPr lang="en-US" sz="2000" dirty="0" smtClean="0">
                <a:solidFill>
                  <a:srgbClr val="777777"/>
                </a:solidFill>
              </a:rPr>
              <a:t>with </a:t>
            </a:r>
            <a:r>
              <a:rPr lang="en-US" sz="2000" dirty="0" err="1" smtClean="0">
                <a:solidFill>
                  <a:srgbClr val="777777"/>
                </a:solidFill>
              </a:rPr>
              <a:t>bindable</a:t>
            </a:r>
            <a:r>
              <a:rPr lang="en-US" sz="2000" dirty="0" smtClean="0">
                <a:solidFill>
                  <a:srgbClr val="777777"/>
                </a:solidFill>
              </a:rPr>
              <a:t> services using </a:t>
            </a:r>
            <a:r>
              <a:rPr lang="en-US" sz="2000" dirty="0">
                <a:solidFill>
                  <a:srgbClr val="777777"/>
                </a:solidFill>
              </a:rPr>
              <a:t>simplified semantics and </a:t>
            </a:r>
            <a:r>
              <a:rPr lang="en-US" sz="2000" dirty="0" smtClean="0">
                <a:solidFill>
                  <a:srgbClr val="777777"/>
                </a:solidFill>
              </a:rPr>
              <a:t>APIs</a:t>
            </a:r>
            <a:endParaRPr lang="en-US" sz="2000" dirty="0">
              <a:solidFill>
                <a:srgbClr val="777777"/>
              </a:solidFill>
            </a:endParaRPr>
          </a:p>
        </p:txBody>
      </p:sp>
      <p:grpSp>
        <p:nvGrpSpPr>
          <p:cNvPr id="20485" name="Group 20484"/>
          <p:cNvGrpSpPr/>
          <p:nvPr/>
        </p:nvGrpSpPr>
        <p:grpSpPr>
          <a:xfrm>
            <a:off x="609600" y="971550"/>
            <a:ext cx="3271754" cy="382406"/>
            <a:chOff x="525851" y="939503"/>
            <a:chExt cx="3271754" cy="382406"/>
          </a:xfrm>
        </p:grpSpPr>
        <p:pic>
          <p:nvPicPr>
            <p:cNvPr id="21" name="Picture 20" descr="Book alt 2 128x128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851" y="939504"/>
              <a:ext cx="325255" cy="325255"/>
            </a:xfrm>
            <a:prstGeom prst="rect">
              <a:avLst/>
            </a:prstGeom>
          </p:spPr>
        </p:pic>
        <p:pic>
          <p:nvPicPr>
            <p:cNvPr id="22" name="Picture 21" descr="Calendar 128x128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496" y="939504"/>
              <a:ext cx="325255" cy="325255"/>
            </a:xfrm>
            <a:prstGeom prst="rect">
              <a:avLst/>
            </a:prstGeom>
          </p:spPr>
        </p:pic>
        <p:pic>
          <p:nvPicPr>
            <p:cNvPr id="23" name="Picture 22" descr="Factory 128x128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638" y="939504"/>
              <a:ext cx="325255" cy="325255"/>
            </a:xfrm>
            <a:prstGeom prst="rect">
              <a:avLst/>
            </a:prstGeom>
          </p:spPr>
        </p:pic>
        <p:pic>
          <p:nvPicPr>
            <p:cNvPr id="24" name="Picture 23" descr="Iphone 128x128.png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1425" y="939504"/>
              <a:ext cx="325255" cy="325255"/>
            </a:xfrm>
            <a:prstGeom prst="rect">
              <a:avLst/>
            </a:prstGeom>
          </p:spPr>
        </p:pic>
        <p:pic>
          <p:nvPicPr>
            <p:cNvPr id="25" name="Picture 24" descr="Movie 128x128.png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709" y="939504"/>
              <a:ext cx="325255" cy="325255"/>
            </a:xfrm>
            <a:prstGeom prst="rect">
              <a:avLst/>
            </a:prstGeom>
          </p:spPr>
        </p:pic>
        <p:pic>
          <p:nvPicPr>
            <p:cNvPr id="26" name="Picture 25" descr="Phone 128x128.png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780" y="939504"/>
              <a:ext cx="325255" cy="325255"/>
            </a:xfrm>
            <a:prstGeom prst="rect">
              <a:avLst/>
            </a:prstGeom>
          </p:spPr>
        </p:pic>
        <p:pic>
          <p:nvPicPr>
            <p:cNvPr id="27" name="Picture 26" descr="Slideshow 128x128.png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353" y="939503"/>
              <a:ext cx="325252" cy="325253"/>
            </a:xfrm>
            <a:prstGeom prst="rect">
              <a:avLst/>
            </a:prstGeom>
          </p:spPr>
        </p:pic>
        <p:pic>
          <p:nvPicPr>
            <p:cNvPr id="28" name="Picture 27" descr="Users  alt 128x128.png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567" y="939504"/>
              <a:ext cx="325255" cy="325255"/>
            </a:xfrm>
            <a:prstGeom prst="rect">
              <a:avLst/>
            </a:prstGeom>
          </p:spPr>
        </p:pic>
        <p:cxnSp>
          <p:nvCxnSpPr>
            <p:cNvPr id="29" name="Elbow Connector 28"/>
            <p:cNvCxnSpPr/>
            <p:nvPr/>
          </p:nvCxnSpPr>
          <p:spPr>
            <a:xfrm rot="5400000" flipH="1" flipV="1">
              <a:off x="2161727" y="-151342"/>
              <a:ext cx="3" cy="2946500"/>
            </a:xfrm>
            <a:prstGeom prst="bentConnector3">
              <a:avLst>
                <a:gd name="adj1" fmla="val -2147483647"/>
              </a:avLst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26" idx="2"/>
              <a:endCxn id="24" idx="2"/>
            </p:cNvCxnSpPr>
            <p:nvPr/>
          </p:nvCxnSpPr>
          <p:spPr>
            <a:xfrm rot="16200000" flipH="1">
              <a:off x="2161730" y="212436"/>
              <a:ext cx="12700" cy="2104645"/>
            </a:xfrm>
            <a:prstGeom prst="bentConnector3">
              <a:avLst>
                <a:gd name="adj1" fmla="val 989890"/>
              </a:avLst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5" idx="2"/>
              <a:endCxn id="22" idx="2"/>
            </p:cNvCxnSpPr>
            <p:nvPr/>
          </p:nvCxnSpPr>
          <p:spPr>
            <a:xfrm rot="16200000" flipH="1">
              <a:off x="2161730" y="633365"/>
              <a:ext cx="12700" cy="1262787"/>
            </a:xfrm>
            <a:prstGeom prst="bentConnector3">
              <a:avLst>
                <a:gd name="adj1" fmla="val 1009803"/>
              </a:avLst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3" idx="2"/>
              <a:endCxn id="28" idx="2"/>
            </p:cNvCxnSpPr>
            <p:nvPr/>
          </p:nvCxnSpPr>
          <p:spPr>
            <a:xfrm rot="16200000" flipH="1">
              <a:off x="2161730" y="1054294"/>
              <a:ext cx="12700" cy="420929"/>
            </a:xfrm>
            <a:prstGeom prst="bentConnector3">
              <a:avLst>
                <a:gd name="adj1" fmla="val 989858"/>
              </a:avLst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263682" y="1446820"/>
            <a:ext cx="3884986" cy="2466323"/>
          </a:xfrm>
          <a:prstGeom prst="roundRect">
            <a:avLst>
              <a:gd name="adj" fmla="val 161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45720" rtlCol="0" anchor="b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Pivotal CF Elastic Runtime</a:t>
            </a:r>
            <a:endParaRPr lang="en-US" sz="12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337918" y="1519683"/>
            <a:ext cx="2687453" cy="213867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pPr algn="ctr"/>
            <a:r>
              <a:rPr lang="en-US" sz="10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Dynamic </a:t>
            </a:r>
            <a:r>
              <a:rPr lang="en-US" sz="10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Router</a:t>
            </a:r>
          </a:p>
        </p:txBody>
      </p:sp>
      <p:sp>
        <p:nvSpPr>
          <p:cNvPr id="43" name="Oval 42"/>
          <p:cNvSpPr/>
          <p:nvPr/>
        </p:nvSpPr>
        <p:spPr>
          <a:xfrm>
            <a:off x="2319426" y="1549236"/>
            <a:ext cx="161925" cy="154453"/>
          </a:xfrm>
          <a:custGeom>
            <a:avLst/>
            <a:gdLst/>
            <a:ahLst/>
            <a:cxnLst/>
            <a:rect l="l" t="t" r="r" b="b"/>
            <a:pathLst>
              <a:path w="763984" h="763984">
                <a:moveTo>
                  <a:pt x="335323" y="444979"/>
                </a:moveTo>
                <a:lnTo>
                  <a:pt x="335323" y="590998"/>
                </a:lnTo>
                <a:lnTo>
                  <a:pt x="261293" y="590998"/>
                </a:lnTo>
                <a:lnTo>
                  <a:pt x="381992" y="747629"/>
                </a:lnTo>
                <a:lnTo>
                  <a:pt x="502691" y="590998"/>
                </a:lnTo>
                <a:lnTo>
                  <a:pt x="428661" y="590998"/>
                </a:lnTo>
                <a:lnTo>
                  <a:pt x="428661" y="444979"/>
                </a:lnTo>
                <a:close/>
                <a:moveTo>
                  <a:pt x="578572" y="261293"/>
                </a:moveTo>
                <a:lnTo>
                  <a:pt x="421941" y="381992"/>
                </a:lnTo>
                <a:lnTo>
                  <a:pt x="578572" y="502691"/>
                </a:lnTo>
                <a:lnTo>
                  <a:pt x="578572" y="428661"/>
                </a:lnTo>
                <a:lnTo>
                  <a:pt x="724591" y="428661"/>
                </a:lnTo>
                <a:lnTo>
                  <a:pt x="724591" y="335323"/>
                </a:lnTo>
                <a:lnTo>
                  <a:pt x="578572" y="335323"/>
                </a:lnTo>
                <a:close/>
                <a:moveTo>
                  <a:pt x="185411" y="261293"/>
                </a:moveTo>
                <a:lnTo>
                  <a:pt x="185411" y="335323"/>
                </a:lnTo>
                <a:lnTo>
                  <a:pt x="39392" y="335323"/>
                </a:lnTo>
                <a:lnTo>
                  <a:pt x="39392" y="428661"/>
                </a:lnTo>
                <a:lnTo>
                  <a:pt x="185411" y="428661"/>
                </a:lnTo>
                <a:lnTo>
                  <a:pt x="185411" y="502691"/>
                </a:lnTo>
                <a:lnTo>
                  <a:pt x="342042" y="381992"/>
                </a:lnTo>
                <a:close/>
                <a:moveTo>
                  <a:pt x="381992" y="16356"/>
                </a:moveTo>
                <a:lnTo>
                  <a:pt x="261293" y="172987"/>
                </a:lnTo>
                <a:lnTo>
                  <a:pt x="335323" y="172987"/>
                </a:lnTo>
                <a:lnTo>
                  <a:pt x="335323" y="319006"/>
                </a:lnTo>
                <a:lnTo>
                  <a:pt x="428661" y="319006"/>
                </a:lnTo>
                <a:lnTo>
                  <a:pt x="428661" y="172987"/>
                </a:lnTo>
                <a:lnTo>
                  <a:pt x="502691" y="172987"/>
                </a:lnTo>
                <a:close/>
                <a:moveTo>
                  <a:pt x="381992" y="0"/>
                </a:moveTo>
                <a:cubicBezTo>
                  <a:pt x="592960" y="0"/>
                  <a:pt x="763984" y="171024"/>
                  <a:pt x="763984" y="381992"/>
                </a:cubicBezTo>
                <a:cubicBezTo>
                  <a:pt x="763984" y="592960"/>
                  <a:pt x="592960" y="763984"/>
                  <a:pt x="381992" y="763984"/>
                </a:cubicBezTo>
                <a:cubicBezTo>
                  <a:pt x="171024" y="763984"/>
                  <a:pt x="0" y="592960"/>
                  <a:pt x="0" y="381992"/>
                </a:cubicBezTo>
                <a:cubicBezTo>
                  <a:pt x="0" y="171024"/>
                  <a:pt x="171024" y="0"/>
                  <a:pt x="38199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343968" y="1804810"/>
            <a:ext cx="1327487" cy="214301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000" dirty="0" err="1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OAuth</a:t>
            </a:r>
            <a:r>
              <a:rPr lang="en-US" sz="10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 2.0 Server (UAA)</a:t>
            </a:r>
            <a:endParaRPr lang="en-US" sz="10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1700599" y="2076901"/>
            <a:ext cx="1327487" cy="214301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0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Health Manager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339648" y="2647950"/>
            <a:ext cx="1855412" cy="705740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t"/>
          <a:lstStyle/>
          <a:p>
            <a:pPr algn="ctr"/>
            <a:r>
              <a:rPr lang="en-US" sz="10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Application Execution (DEA)</a:t>
            </a:r>
            <a:endParaRPr lang="en-US" sz="10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380237" y="2843538"/>
            <a:ext cx="1784821" cy="211485"/>
          </a:xfrm>
          <a:prstGeom prst="roundRect">
            <a:avLst>
              <a:gd name="adj" fmla="val 10428"/>
            </a:avLst>
          </a:prstGeom>
          <a:noFill/>
          <a:ln w="12700" cmpd="sng">
            <a:solidFill>
              <a:schemeClr val="bg1"/>
            </a:solidFill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0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Warden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80237" y="3100222"/>
            <a:ext cx="1784821" cy="211485"/>
          </a:xfrm>
          <a:prstGeom prst="roundRect">
            <a:avLst>
              <a:gd name="adj" fmla="val 10428"/>
            </a:avLst>
          </a:prstGeom>
          <a:noFill/>
          <a:ln w="12700" cmpd="sng">
            <a:solidFill>
              <a:schemeClr val="bg1"/>
            </a:solidFill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0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Build Packs</a:t>
            </a:r>
          </a:p>
        </p:txBody>
      </p:sp>
      <p:sp>
        <p:nvSpPr>
          <p:cNvPr id="50" name="Heart 49"/>
          <p:cNvSpPr/>
          <p:nvPr/>
        </p:nvSpPr>
        <p:spPr>
          <a:xfrm>
            <a:off x="2734456" y="2112255"/>
            <a:ext cx="170619" cy="143592"/>
          </a:xfrm>
          <a:prstGeom prst="hear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Diamond 87"/>
          <p:cNvSpPr/>
          <p:nvPr/>
        </p:nvSpPr>
        <p:spPr>
          <a:xfrm>
            <a:off x="1837961" y="2867907"/>
            <a:ext cx="152694" cy="164323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Rectangle 102"/>
          <p:cNvSpPr/>
          <p:nvPr/>
        </p:nvSpPr>
        <p:spPr>
          <a:xfrm>
            <a:off x="1859662" y="3122510"/>
            <a:ext cx="141342" cy="164604"/>
          </a:xfrm>
          <a:custGeom>
            <a:avLst/>
            <a:gdLst/>
            <a:ahLst/>
            <a:cxnLst/>
            <a:rect l="l" t="t" r="r" b="b"/>
            <a:pathLst>
              <a:path w="611982" h="657475">
                <a:moveTo>
                  <a:pt x="333375" y="406262"/>
                </a:moveTo>
                <a:lnTo>
                  <a:pt x="561975" y="406262"/>
                </a:lnTo>
                <a:lnTo>
                  <a:pt x="561975" y="657475"/>
                </a:lnTo>
                <a:lnTo>
                  <a:pt x="333375" y="657475"/>
                </a:lnTo>
                <a:close/>
                <a:moveTo>
                  <a:pt x="45244" y="406262"/>
                </a:moveTo>
                <a:lnTo>
                  <a:pt x="273844" y="406262"/>
                </a:lnTo>
                <a:lnTo>
                  <a:pt x="273844" y="657475"/>
                </a:lnTo>
                <a:lnTo>
                  <a:pt x="45244" y="657475"/>
                </a:lnTo>
                <a:close/>
                <a:moveTo>
                  <a:pt x="171419" y="48695"/>
                </a:moveTo>
                <a:cubicBezTo>
                  <a:pt x="155741" y="47045"/>
                  <a:pt x="140358" y="52540"/>
                  <a:pt x="127064" y="68094"/>
                </a:cubicBezTo>
                <a:cubicBezTo>
                  <a:pt x="82391" y="123816"/>
                  <a:pt x="155802" y="169538"/>
                  <a:pt x="237066" y="176978"/>
                </a:cubicBezTo>
                <a:cubicBezTo>
                  <a:pt x="248675" y="178041"/>
                  <a:pt x="260444" y="178322"/>
                  <a:pt x="272053" y="177740"/>
                </a:cubicBezTo>
                <a:cubicBezTo>
                  <a:pt x="268136" y="122896"/>
                  <a:pt x="218451" y="53645"/>
                  <a:pt x="171419" y="48695"/>
                </a:cubicBezTo>
                <a:close/>
                <a:moveTo>
                  <a:pt x="440565" y="48694"/>
                </a:moveTo>
                <a:cubicBezTo>
                  <a:pt x="393532" y="53644"/>
                  <a:pt x="343847" y="122895"/>
                  <a:pt x="339931" y="177739"/>
                </a:cubicBezTo>
                <a:cubicBezTo>
                  <a:pt x="351539" y="178321"/>
                  <a:pt x="363308" y="178040"/>
                  <a:pt x="374917" y="176977"/>
                </a:cubicBezTo>
                <a:cubicBezTo>
                  <a:pt x="456181" y="169537"/>
                  <a:pt x="529593" y="123815"/>
                  <a:pt x="484920" y="68093"/>
                </a:cubicBezTo>
                <a:cubicBezTo>
                  <a:pt x="471625" y="52539"/>
                  <a:pt x="456242" y="47044"/>
                  <a:pt x="440565" y="48694"/>
                </a:cubicBezTo>
                <a:close/>
                <a:moveTo>
                  <a:pt x="448567" y="477"/>
                </a:moveTo>
                <a:cubicBezTo>
                  <a:pt x="475777" y="-2373"/>
                  <a:pt x="502500" y="7341"/>
                  <a:pt x="525630" y="34740"/>
                </a:cubicBezTo>
                <a:cubicBezTo>
                  <a:pt x="601817" y="130930"/>
                  <a:pt x="481063" y="209852"/>
                  <a:pt x="343333" y="224089"/>
                </a:cubicBezTo>
                <a:lnTo>
                  <a:pt x="580964" y="224089"/>
                </a:lnTo>
                <a:cubicBezTo>
                  <a:pt x="598095" y="224089"/>
                  <a:pt x="611982" y="241448"/>
                  <a:pt x="611982" y="262862"/>
                </a:cubicBezTo>
                <a:lnTo>
                  <a:pt x="611982" y="355059"/>
                </a:lnTo>
                <a:lnTo>
                  <a:pt x="338138" y="355059"/>
                </a:lnTo>
                <a:lnTo>
                  <a:pt x="338138" y="225202"/>
                </a:lnTo>
                <a:lnTo>
                  <a:pt x="337357" y="225369"/>
                </a:lnTo>
                <a:lnTo>
                  <a:pt x="337688" y="227094"/>
                </a:lnTo>
                <a:cubicBezTo>
                  <a:pt x="327155" y="227649"/>
                  <a:pt x="316546" y="227789"/>
                  <a:pt x="305967" y="226454"/>
                </a:cubicBezTo>
                <a:cubicBezTo>
                  <a:pt x="295404" y="227788"/>
                  <a:pt x="284812" y="227647"/>
                  <a:pt x="274296" y="227093"/>
                </a:cubicBezTo>
                <a:lnTo>
                  <a:pt x="274717" y="225390"/>
                </a:lnTo>
                <a:lnTo>
                  <a:pt x="273844" y="225202"/>
                </a:lnTo>
                <a:lnTo>
                  <a:pt x="273844" y="355059"/>
                </a:lnTo>
                <a:lnTo>
                  <a:pt x="0" y="355059"/>
                </a:lnTo>
                <a:lnTo>
                  <a:pt x="0" y="262862"/>
                </a:lnTo>
                <a:cubicBezTo>
                  <a:pt x="0" y="241448"/>
                  <a:pt x="13887" y="224089"/>
                  <a:pt x="31018" y="224089"/>
                </a:cubicBezTo>
                <a:lnTo>
                  <a:pt x="268646" y="224089"/>
                </a:lnTo>
                <a:cubicBezTo>
                  <a:pt x="130918" y="209852"/>
                  <a:pt x="10167" y="130930"/>
                  <a:pt x="86353" y="34741"/>
                </a:cubicBezTo>
                <a:cubicBezTo>
                  <a:pt x="155580" y="-47261"/>
                  <a:pt x="256978" y="29146"/>
                  <a:pt x="307289" y="126712"/>
                </a:cubicBezTo>
                <a:cubicBezTo>
                  <a:pt x="338790" y="61129"/>
                  <a:pt x="394637" y="6125"/>
                  <a:pt x="448567" y="477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1702015" y="1804810"/>
            <a:ext cx="1327487" cy="214301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0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Login Server</a:t>
            </a:r>
            <a:endParaRPr lang="en-US" sz="10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54" name="Oval 84"/>
          <p:cNvSpPr/>
          <p:nvPr/>
        </p:nvSpPr>
        <p:spPr>
          <a:xfrm>
            <a:off x="2686220" y="1873101"/>
            <a:ext cx="224905" cy="108637"/>
          </a:xfrm>
          <a:custGeom>
            <a:avLst/>
            <a:gdLst/>
            <a:ahLst/>
            <a:cxnLst/>
            <a:rect l="l" t="t" r="r" b="b"/>
            <a:pathLst>
              <a:path w="2065579" h="1046012">
                <a:moveTo>
                  <a:pt x="1760487" y="351205"/>
                </a:moveTo>
                <a:cubicBezTo>
                  <a:pt x="1665603" y="351205"/>
                  <a:pt x="1588685" y="428123"/>
                  <a:pt x="1588685" y="523007"/>
                </a:cubicBezTo>
                <a:cubicBezTo>
                  <a:pt x="1588685" y="617891"/>
                  <a:pt x="1665603" y="694809"/>
                  <a:pt x="1760487" y="694809"/>
                </a:cubicBezTo>
                <a:cubicBezTo>
                  <a:pt x="1855371" y="694809"/>
                  <a:pt x="1932289" y="617891"/>
                  <a:pt x="1932289" y="523007"/>
                </a:cubicBezTo>
                <a:cubicBezTo>
                  <a:pt x="1932289" y="428123"/>
                  <a:pt x="1855371" y="351205"/>
                  <a:pt x="1760487" y="351205"/>
                </a:cubicBezTo>
                <a:close/>
                <a:moveTo>
                  <a:pt x="1542573" y="0"/>
                </a:moveTo>
                <a:cubicBezTo>
                  <a:pt x="1831421" y="0"/>
                  <a:pt x="2065579" y="234158"/>
                  <a:pt x="2065579" y="523006"/>
                </a:cubicBezTo>
                <a:cubicBezTo>
                  <a:pt x="2065579" y="811854"/>
                  <a:pt x="1831421" y="1046012"/>
                  <a:pt x="1542573" y="1046012"/>
                </a:cubicBezTo>
                <a:cubicBezTo>
                  <a:pt x="1320299" y="1046012"/>
                  <a:pt x="1130410" y="907353"/>
                  <a:pt x="1055933" y="711331"/>
                </a:cubicBezTo>
                <a:lnTo>
                  <a:pt x="188330" y="711331"/>
                </a:lnTo>
                <a:lnTo>
                  <a:pt x="188327" y="711334"/>
                </a:lnTo>
                <a:lnTo>
                  <a:pt x="0" y="523007"/>
                </a:lnTo>
                <a:lnTo>
                  <a:pt x="187821" y="335186"/>
                </a:lnTo>
                <a:lnTo>
                  <a:pt x="369695" y="517060"/>
                </a:lnTo>
                <a:lnTo>
                  <a:pt x="552076" y="334679"/>
                </a:lnTo>
                <a:lnTo>
                  <a:pt x="554444" y="334679"/>
                </a:lnTo>
                <a:lnTo>
                  <a:pt x="736824" y="517059"/>
                </a:lnTo>
                <a:lnTo>
                  <a:pt x="919204" y="334679"/>
                </a:lnTo>
                <a:lnTo>
                  <a:pt x="1055934" y="334679"/>
                </a:lnTo>
                <a:cubicBezTo>
                  <a:pt x="1130411" y="138659"/>
                  <a:pt x="1320300" y="0"/>
                  <a:pt x="1542573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337918" y="2073040"/>
            <a:ext cx="1327487" cy="214301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0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Cloud Controller</a:t>
            </a:r>
            <a:endParaRPr lang="en-US" sz="10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56" name="Rectangle 76"/>
          <p:cNvSpPr/>
          <p:nvPr/>
        </p:nvSpPr>
        <p:spPr>
          <a:xfrm>
            <a:off x="1445655" y="2101835"/>
            <a:ext cx="139803" cy="177956"/>
          </a:xfrm>
          <a:custGeom>
            <a:avLst/>
            <a:gdLst/>
            <a:ahLst/>
            <a:cxnLst/>
            <a:rect l="l" t="t" r="r" b="b"/>
            <a:pathLst>
              <a:path w="661988" h="883413">
                <a:moveTo>
                  <a:pt x="330994" y="679669"/>
                </a:moveTo>
                <a:lnTo>
                  <a:pt x="212885" y="769898"/>
                </a:lnTo>
                <a:cubicBezTo>
                  <a:pt x="244883" y="796653"/>
                  <a:pt x="286332" y="810415"/>
                  <a:pt x="330994" y="810415"/>
                </a:cubicBezTo>
                <a:cubicBezTo>
                  <a:pt x="375657" y="810415"/>
                  <a:pt x="417105" y="796653"/>
                  <a:pt x="449103" y="769899"/>
                </a:cubicBezTo>
                <a:close/>
                <a:moveTo>
                  <a:pt x="131181" y="527028"/>
                </a:moveTo>
                <a:cubicBezTo>
                  <a:pt x="122509" y="548919"/>
                  <a:pt x="118242" y="572793"/>
                  <a:pt x="118242" y="597663"/>
                </a:cubicBezTo>
                <a:cubicBezTo>
                  <a:pt x="118242" y="668352"/>
                  <a:pt x="152717" y="730988"/>
                  <a:pt x="208006" y="766609"/>
                </a:cubicBezTo>
                <a:lnTo>
                  <a:pt x="253230" y="620264"/>
                </a:lnTo>
                <a:close/>
                <a:moveTo>
                  <a:pt x="530807" y="527027"/>
                </a:moveTo>
                <a:lnTo>
                  <a:pt x="408757" y="620264"/>
                </a:lnTo>
                <a:lnTo>
                  <a:pt x="453981" y="766610"/>
                </a:lnTo>
                <a:cubicBezTo>
                  <a:pt x="509272" y="730989"/>
                  <a:pt x="543746" y="668352"/>
                  <a:pt x="543746" y="597663"/>
                </a:cubicBezTo>
                <a:cubicBezTo>
                  <a:pt x="543746" y="572793"/>
                  <a:pt x="539479" y="548919"/>
                  <a:pt x="530807" y="527027"/>
                </a:cubicBezTo>
                <a:close/>
                <a:moveTo>
                  <a:pt x="336192" y="385435"/>
                </a:moveTo>
                <a:lnTo>
                  <a:pt x="379054" y="524143"/>
                </a:lnTo>
                <a:lnTo>
                  <a:pt x="529912" y="524142"/>
                </a:lnTo>
                <a:cubicBezTo>
                  <a:pt x="501178" y="444293"/>
                  <a:pt x="425507" y="387120"/>
                  <a:pt x="336192" y="385435"/>
                </a:cubicBezTo>
                <a:close/>
                <a:moveTo>
                  <a:pt x="325796" y="385435"/>
                </a:moveTo>
                <a:cubicBezTo>
                  <a:pt x="236481" y="387120"/>
                  <a:pt x="160810" y="444294"/>
                  <a:pt x="132077" y="524142"/>
                </a:cubicBezTo>
                <a:lnTo>
                  <a:pt x="282933" y="524143"/>
                </a:lnTo>
                <a:close/>
                <a:moveTo>
                  <a:pt x="388144" y="107849"/>
                </a:moveTo>
                <a:lnTo>
                  <a:pt x="616744" y="107849"/>
                </a:lnTo>
                <a:lnTo>
                  <a:pt x="616744" y="214664"/>
                </a:lnTo>
                <a:lnTo>
                  <a:pt x="486412" y="358355"/>
                </a:lnTo>
                <a:cubicBezTo>
                  <a:pt x="564963" y="408954"/>
                  <a:pt x="616744" y="497262"/>
                  <a:pt x="616744" y="597663"/>
                </a:cubicBezTo>
                <a:cubicBezTo>
                  <a:pt x="616744" y="755478"/>
                  <a:pt x="488809" y="883413"/>
                  <a:pt x="330994" y="883413"/>
                </a:cubicBezTo>
                <a:cubicBezTo>
                  <a:pt x="173179" y="883413"/>
                  <a:pt x="45244" y="755478"/>
                  <a:pt x="45244" y="597663"/>
                </a:cubicBezTo>
                <a:cubicBezTo>
                  <a:pt x="45244" y="497384"/>
                  <a:pt x="96899" y="409170"/>
                  <a:pt x="175275" y="358519"/>
                </a:cubicBezTo>
                <a:lnTo>
                  <a:pt x="45244" y="215161"/>
                </a:lnTo>
                <a:lnTo>
                  <a:pt x="45244" y="108346"/>
                </a:lnTo>
                <a:lnTo>
                  <a:pt x="273844" y="108346"/>
                </a:lnTo>
                <a:lnTo>
                  <a:pt x="273844" y="215161"/>
                </a:lnTo>
                <a:lnTo>
                  <a:pt x="273844" y="317674"/>
                </a:lnTo>
                <a:cubicBezTo>
                  <a:pt x="292304" y="313881"/>
                  <a:pt x="311419" y="311913"/>
                  <a:pt x="330994" y="311913"/>
                </a:cubicBezTo>
                <a:lnTo>
                  <a:pt x="388144" y="317674"/>
                </a:lnTo>
                <a:lnTo>
                  <a:pt x="388144" y="214664"/>
                </a:lnTo>
                <a:close/>
                <a:moveTo>
                  <a:pt x="0" y="0"/>
                </a:moveTo>
                <a:lnTo>
                  <a:pt x="661988" y="0"/>
                </a:lnTo>
                <a:lnTo>
                  <a:pt x="661988" y="69056"/>
                </a:lnTo>
                <a:lnTo>
                  <a:pt x="0" y="69056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236519" y="2649109"/>
            <a:ext cx="795810" cy="705330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t"/>
          <a:lstStyle/>
          <a:p>
            <a:pPr algn="ctr"/>
            <a:r>
              <a:rPr lang="en-US" sz="10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Blob Store</a:t>
            </a:r>
            <a:endParaRPr lang="en-US" sz="10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342049" y="2355728"/>
            <a:ext cx="2687453" cy="21379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pPr algn="ctr"/>
            <a:r>
              <a:rPr lang="en-US" sz="10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Message Bus(NATS)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337918" y="3412351"/>
            <a:ext cx="889199" cy="21379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pPr algn="ctr"/>
            <a:r>
              <a:rPr lang="en-US" sz="10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Sys Log </a:t>
            </a:r>
          </a:p>
        </p:txBody>
      </p:sp>
      <p:sp>
        <p:nvSpPr>
          <p:cNvPr id="60" name="Teardrop 133"/>
          <p:cNvSpPr/>
          <p:nvPr/>
        </p:nvSpPr>
        <p:spPr>
          <a:xfrm rot="11254553">
            <a:off x="2516227" y="2377410"/>
            <a:ext cx="205847" cy="173259"/>
          </a:xfrm>
          <a:custGeom>
            <a:avLst/>
            <a:gdLst/>
            <a:ahLst/>
            <a:cxnLst/>
            <a:rect l="l" t="t" r="r" b="b"/>
            <a:pathLst>
              <a:path w="977409" h="862463">
                <a:moveTo>
                  <a:pt x="259894" y="587617"/>
                </a:moveTo>
                <a:cubicBezTo>
                  <a:pt x="303121" y="581868"/>
                  <a:pt x="333503" y="542165"/>
                  <a:pt x="327754" y="498938"/>
                </a:cubicBezTo>
                <a:cubicBezTo>
                  <a:pt x="322005" y="455710"/>
                  <a:pt x="282301" y="425328"/>
                  <a:pt x="239074" y="431078"/>
                </a:cubicBezTo>
                <a:cubicBezTo>
                  <a:pt x="195846" y="436827"/>
                  <a:pt x="165465" y="476530"/>
                  <a:pt x="171214" y="519757"/>
                </a:cubicBezTo>
                <a:cubicBezTo>
                  <a:pt x="176963" y="562985"/>
                  <a:pt x="216666" y="593367"/>
                  <a:pt x="259894" y="587617"/>
                </a:cubicBezTo>
                <a:close/>
                <a:moveTo>
                  <a:pt x="496117" y="556200"/>
                </a:moveTo>
                <a:cubicBezTo>
                  <a:pt x="539344" y="550450"/>
                  <a:pt x="569726" y="510747"/>
                  <a:pt x="563976" y="467520"/>
                </a:cubicBezTo>
                <a:cubicBezTo>
                  <a:pt x="558227" y="424293"/>
                  <a:pt x="518524" y="393911"/>
                  <a:pt x="475297" y="399660"/>
                </a:cubicBezTo>
                <a:cubicBezTo>
                  <a:pt x="432069" y="405409"/>
                  <a:pt x="401688" y="445112"/>
                  <a:pt x="407437" y="488340"/>
                </a:cubicBezTo>
                <a:cubicBezTo>
                  <a:pt x="413186" y="531567"/>
                  <a:pt x="452889" y="561949"/>
                  <a:pt x="496117" y="556200"/>
                </a:cubicBezTo>
                <a:close/>
                <a:moveTo>
                  <a:pt x="732341" y="524782"/>
                </a:moveTo>
                <a:cubicBezTo>
                  <a:pt x="775568" y="519033"/>
                  <a:pt x="805950" y="479329"/>
                  <a:pt x="800200" y="436102"/>
                </a:cubicBezTo>
                <a:cubicBezTo>
                  <a:pt x="794451" y="392875"/>
                  <a:pt x="754748" y="362493"/>
                  <a:pt x="711521" y="368242"/>
                </a:cubicBezTo>
                <a:cubicBezTo>
                  <a:pt x="668293" y="373991"/>
                  <a:pt x="637912" y="413695"/>
                  <a:pt x="643661" y="456922"/>
                </a:cubicBezTo>
                <a:cubicBezTo>
                  <a:pt x="649410" y="500149"/>
                  <a:pt x="689113" y="530531"/>
                  <a:pt x="732341" y="524782"/>
                </a:cubicBezTo>
                <a:close/>
                <a:moveTo>
                  <a:pt x="539319" y="856951"/>
                </a:moveTo>
                <a:cubicBezTo>
                  <a:pt x="270888" y="892653"/>
                  <a:pt x="30621" y="751209"/>
                  <a:pt x="2667" y="541027"/>
                </a:cubicBezTo>
                <a:cubicBezTo>
                  <a:pt x="-25288" y="330846"/>
                  <a:pt x="169657" y="131519"/>
                  <a:pt x="438089" y="95817"/>
                </a:cubicBezTo>
                <a:cubicBezTo>
                  <a:pt x="491646" y="88694"/>
                  <a:pt x="544084" y="88623"/>
                  <a:pt x="593712" y="96560"/>
                </a:cubicBezTo>
                <a:cubicBezTo>
                  <a:pt x="709420" y="94638"/>
                  <a:pt x="825104" y="62149"/>
                  <a:pt x="940790" y="0"/>
                </a:cubicBezTo>
                <a:cubicBezTo>
                  <a:pt x="908291" y="72634"/>
                  <a:pt x="884680" y="145268"/>
                  <a:pt x="870775" y="218069"/>
                </a:cubicBezTo>
                <a:cubicBezTo>
                  <a:pt x="927482" y="270002"/>
                  <a:pt x="964730" y="336463"/>
                  <a:pt x="974742" y="411741"/>
                </a:cubicBezTo>
                <a:cubicBezTo>
                  <a:pt x="1002697" y="621923"/>
                  <a:pt x="807751" y="821250"/>
                  <a:pt x="539319" y="856951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 rot="16200000">
            <a:off x="3093802" y="2525951"/>
            <a:ext cx="2484393" cy="289989"/>
          </a:xfrm>
          <a:prstGeom prst="roundRect">
            <a:avLst>
              <a:gd name="adj" fmla="val 17740"/>
            </a:avLst>
          </a:prstGeom>
          <a:solidFill>
            <a:srgbClr val="137DA0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Service Brokers</a:t>
            </a:r>
          </a:p>
        </p:txBody>
      </p:sp>
      <p:sp>
        <p:nvSpPr>
          <p:cNvPr id="61" name="Rectangle 175"/>
          <p:cNvSpPr/>
          <p:nvPr/>
        </p:nvSpPr>
        <p:spPr>
          <a:xfrm rot="16200000">
            <a:off x="4265613" y="1751324"/>
            <a:ext cx="159794" cy="152419"/>
          </a:xfrm>
          <a:custGeom>
            <a:avLst/>
            <a:gdLst/>
            <a:ahLst/>
            <a:cxnLst/>
            <a:rect l="l" t="t" r="r" b="b"/>
            <a:pathLst>
              <a:path w="3195025" h="3194985">
                <a:moveTo>
                  <a:pt x="683252" y="2245091"/>
                </a:moveTo>
                <a:cubicBezTo>
                  <a:pt x="526024" y="2245091"/>
                  <a:pt x="398566" y="2372549"/>
                  <a:pt x="398566" y="2529777"/>
                </a:cubicBezTo>
                <a:lnTo>
                  <a:pt x="398563" y="2529777"/>
                </a:lnTo>
                <a:cubicBezTo>
                  <a:pt x="398563" y="2687004"/>
                  <a:pt x="526021" y="2814463"/>
                  <a:pt x="683249" y="2814463"/>
                </a:cubicBezTo>
                <a:cubicBezTo>
                  <a:pt x="840476" y="2814463"/>
                  <a:pt x="967935" y="2687004"/>
                  <a:pt x="967935" y="2529777"/>
                </a:cubicBezTo>
                <a:lnTo>
                  <a:pt x="967935" y="2245091"/>
                </a:lnTo>
                <a:close/>
                <a:moveTo>
                  <a:pt x="2244948" y="2226032"/>
                </a:moveTo>
                <a:lnTo>
                  <a:pt x="2244948" y="2510715"/>
                </a:lnTo>
                <a:cubicBezTo>
                  <a:pt x="2244948" y="2667943"/>
                  <a:pt x="2372406" y="2795401"/>
                  <a:pt x="2529634" y="2795401"/>
                </a:cubicBezTo>
                <a:lnTo>
                  <a:pt x="2529634" y="2795404"/>
                </a:lnTo>
                <a:cubicBezTo>
                  <a:pt x="2686861" y="2795404"/>
                  <a:pt x="2814320" y="2667945"/>
                  <a:pt x="2814320" y="2510718"/>
                </a:cubicBezTo>
                <a:cubicBezTo>
                  <a:pt x="2814320" y="2353491"/>
                  <a:pt x="2686861" y="2226032"/>
                  <a:pt x="2529634" y="2226032"/>
                </a:cubicBezTo>
                <a:close/>
                <a:moveTo>
                  <a:pt x="1324215" y="1318407"/>
                </a:moveTo>
                <a:lnTo>
                  <a:pt x="1324215" y="1321813"/>
                </a:lnTo>
                <a:lnTo>
                  <a:pt x="1321332" y="1321813"/>
                </a:lnTo>
                <a:lnTo>
                  <a:pt x="1321332" y="1873653"/>
                </a:lnTo>
                <a:lnTo>
                  <a:pt x="1873510" y="1873653"/>
                </a:lnTo>
                <a:lnTo>
                  <a:pt x="1873510" y="1872635"/>
                </a:lnTo>
                <a:lnTo>
                  <a:pt x="1876578" y="1872635"/>
                </a:lnTo>
                <a:lnTo>
                  <a:pt x="1876578" y="1321332"/>
                </a:lnTo>
                <a:lnTo>
                  <a:pt x="1873693" y="1321332"/>
                </a:lnTo>
                <a:lnTo>
                  <a:pt x="1873693" y="1318407"/>
                </a:lnTo>
                <a:close/>
                <a:moveTo>
                  <a:pt x="668091" y="399044"/>
                </a:moveTo>
                <a:cubicBezTo>
                  <a:pt x="510864" y="399044"/>
                  <a:pt x="383405" y="526503"/>
                  <a:pt x="383405" y="683730"/>
                </a:cubicBezTo>
                <a:cubicBezTo>
                  <a:pt x="383405" y="840957"/>
                  <a:pt x="510864" y="968416"/>
                  <a:pt x="668091" y="968416"/>
                </a:cubicBezTo>
                <a:lnTo>
                  <a:pt x="952777" y="968416"/>
                </a:lnTo>
                <a:lnTo>
                  <a:pt x="952777" y="683733"/>
                </a:lnTo>
                <a:cubicBezTo>
                  <a:pt x="952777" y="526505"/>
                  <a:pt x="825319" y="399047"/>
                  <a:pt x="668091" y="399047"/>
                </a:cubicBezTo>
                <a:close/>
                <a:moveTo>
                  <a:pt x="2511776" y="380522"/>
                </a:moveTo>
                <a:cubicBezTo>
                  <a:pt x="2354549" y="380522"/>
                  <a:pt x="2227090" y="507981"/>
                  <a:pt x="2227090" y="665208"/>
                </a:cubicBezTo>
                <a:lnTo>
                  <a:pt x="2227090" y="949894"/>
                </a:lnTo>
                <a:lnTo>
                  <a:pt x="2511773" y="949894"/>
                </a:lnTo>
                <a:cubicBezTo>
                  <a:pt x="2669001" y="949894"/>
                  <a:pt x="2796459" y="822436"/>
                  <a:pt x="2796459" y="665208"/>
                </a:cubicBezTo>
                <a:lnTo>
                  <a:pt x="2796462" y="665208"/>
                </a:lnTo>
                <a:cubicBezTo>
                  <a:pt x="2796462" y="507981"/>
                  <a:pt x="2669003" y="380522"/>
                  <a:pt x="2511776" y="380522"/>
                </a:cubicBezTo>
                <a:close/>
                <a:moveTo>
                  <a:pt x="2534359" y="0"/>
                </a:moveTo>
                <a:cubicBezTo>
                  <a:pt x="2899234" y="0"/>
                  <a:pt x="3195025" y="295791"/>
                  <a:pt x="3195025" y="660666"/>
                </a:cubicBezTo>
                <a:lnTo>
                  <a:pt x="3195022" y="660666"/>
                </a:lnTo>
                <a:cubicBezTo>
                  <a:pt x="3195022" y="1025541"/>
                  <a:pt x="2899231" y="1321332"/>
                  <a:pt x="2534356" y="1321332"/>
                </a:cubicBezTo>
                <a:lnTo>
                  <a:pt x="2227340" y="1321332"/>
                </a:lnTo>
                <a:lnTo>
                  <a:pt x="2227340" y="1872635"/>
                </a:lnTo>
                <a:lnTo>
                  <a:pt x="2534176" y="1872635"/>
                </a:lnTo>
                <a:cubicBezTo>
                  <a:pt x="2899051" y="1872635"/>
                  <a:pt x="3194842" y="2168426"/>
                  <a:pt x="3194842" y="2533301"/>
                </a:cubicBezTo>
                <a:cubicBezTo>
                  <a:pt x="3194842" y="2898176"/>
                  <a:pt x="2899051" y="3193967"/>
                  <a:pt x="2534176" y="3193967"/>
                </a:cubicBezTo>
                <a:lnTo>
                  <a:pt x="2534176" y="3193964"/>
                </a:lnTo>
                <a:cubicBezTo>
                  <a:pt x="2169301" y="3193964"/>
                  <a:pt x="1873510" y="2898174"/>
                  <a:pt x="1873510" y="2533298"/>
                </a:cubicBezTo>
                <a:lnTo>
                  <a:pt x="1873510" y="2245313"/>
                </a:lnTo>
                <a:lnTo>
                  <a:pt x="1321332" y="2245313"/>
                </a:lnTo>
                <a:lnTo>
                  <a:pt x="1321332" y="2534319"/>
                </a:lnTo>
                <a:cubicBezTo>
                  <a:pt x="1321332" y="2899194"/>
                  <a:pt x="1025541" y="3194985"/>
                  <a:pt x="660666" y="3194985"/>
                </a:cubicBezTo>
                <a:cubicBezTo>
                  <a:pt x="295791" y="3194985"/>
                  <a:pt x="0" y="2899194"/>
                  <a:pt x="0" y="2534319"/>
                </a:cubicBezTo>
                <a:lnTo>
                  <a:pt x="2" y="2534319"/>
                </a:lnTo>
                <a:cubicBezTo>
                  <a:pt x="2" y="2169444"/>
                  <a:pt x="295793" y="1873653"/>
                  <a:pt x="660668" y="1873653"/>
                </a:cubicBezTo>
                <a:lnTo>
                  <a:pt x="969070" y="1873653"/>
                </a:lnTo>
                <a:lnTo>
                  <a:pt x="969070" y="1321813"/>
                </a:lnTo>
                <a:lnTo>
                  <a:pt x="663549" y="1321813"/>
                </a:lnTo>
                <a:cubicBezTo>
                  <a:pt x="298674" y="1321813"/>
                  <a:pt x="2883" y="1026022"/>
                  <a:pt x="2883" y="661147"/>
                </a:cubicBezTo>
                <a:cubicBezTo>
                  <a:pt x="2883" y="296272"/>
                  <a:pt x="298674" y="481"/>
                  <a:pt x="663549" y="481"/>
                </a:cubicBezTo>
                <a:lnTo>
                  <a:pt x="663549" y="484"/>
                </a:lnTo>
                <a:cubicBezTo>
                  <a:pt x="1028424" y="484"/>
                  <a:pt x="1324215" y="296274"/>
                  <a:pt x="1324215" y="661150"/>
                </a:cubicBezTo>
                <a:lnTo>
                  <a:pt x="1324215" y="987043"/>
                </a:lnTo>
                <a:lnTo>
                  <a:pt x="1873693" y="987043"/>
                </a:lnTo>
                <a:lnTo>
                  <a:pt x="1873693" y="660666"/>
                </a:lnTo>
                <a:cubicBezTo>
                  <a:pt x="1873693" y="295791"/>
                  <a:pt x="2169484" y="0"/>
                  <a:pt x="2534359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1298550" y="3412351"/>
            <a:ext cx="867795" cy="21379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pPr algn="ctr"/>
            <a:r>
              <a:rPr lang="en-US" sz="10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Collector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2236519" y="3412351"/>
            <a:ext cx="784488" cy="21379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pPr algn="ctr"/>
            <a:r>
              <a:rPr lang="en-US" sz="10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App Log </a:t>
            </a:r>
          </a:p>
        </p:txBody>
      </p:sp>
      <p:sp>
        <p:nvSpPr>
          <p:cNvPr id="20487" name="Rectangle 20486"/>
          <p:cNvSpPr/>
          <p:nvPr/>
        </p:nvSpPr>
        <p:spPr>
          <a:xfrm>
            <a:off x="3535174" y="1452008"/>
            <a:ext cx="6304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ROUTING</a:t>
            </a:r>
            <a:endParaRPr lang="en-US" sz="900" dirty="0">
              <a:solidFill>
                <a:srgbClr val="000000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37268" y="1776005"/>
            <a:ext cx="10343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AUTHENTICATION</a:t>
            </a:r>
            <a:endParaRPr lang="en-US" sz="900" dirty="0">
              <a:solidFill>
                <a:srgbClr val="000000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297636" y="2038350"/>
            <a:ext cx="8679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APP LIFECYCLE</a:t>
            </a:r>
            <a:endParaRPr lang="en-US" sz="900" dirty="0">
              <a:solidFill>
                <a:srgbClr val="000000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18850" y="2659618"/>
            <a:ext cx="846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APP STORAGE</a:t>
            </a:r>
          </a:p>
          <a:p>
            <a:pPr algn="r"/>
            <a:r>
              <a:rPr lang="en-US" sz="9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&amp; EXECUTION</a:t>
            </a:r>
            <a:endParaRPr lang="en-US" sz="900" dirty="0">
              <a:solidFill>
                <a:srgbClr val="000000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03866" y="2340918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MESSAGING</a:t>
            </a:r>
            <a:endParaRPr lang="en-US" sz="900" dirty="0">
              <a:solidFill>
                <a:srgbClr val="000000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985482" y="3379704"/>
            <a:ext cx="11801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METRICS &amp; LOGGING</a:t>
            </a:r>
            <a:endParaRPr lang="en-US" sz="900" dirty="0">
              <a:solidFill>
                <a:srgbClr val="000000">
                  <a:lumMod val="75000"/>
                  <a:lumOff val="25000"/>
                </a:srgbClr>
              </a:solidFill>
              <a:latin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1" cstate="print"/>
          <a:srcRect b="-4013"/>
          <a:stretch>
            <a:fillRect/>
          </a:stretch>
        </p:blipFill>
        <p:spPr bwMode="auto">
          <a:xfrm>
            <a:off x="610689" y="4490415"/>
            <a:ext cx="1010802" cy="52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1" cstate="print"/>
          <a:srcRect b="-4013"/>
          <a:stretch>
            <a:fillRect/>
          </a:stretch>
        </p:blipFill>
        <p:spPr bwMode="auto">
          <a:xfrm>
            <a:off x="1642871" y="4466405"/>
            <a:ext cx="1010802" cy="52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1" cstate="print"/>
          <a:srcRect b="-4013"/>
          <a:stretch>
            <a:fillRect/>
          </a:stretch>
        </p:blipFill>
        <p:spPr bwMode="auto">
          <a:xfrm>
            <a:off x="2675051" y="4466405"/>
            <a:ext cx="1010802" cy="52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Elbow Connector 66"/>
          <p:cNvCxnSpPr>
            <a:endCxn id="64" idx="0"/>
          </p:cNvCxnSpPr>
          <p:nvPr/>
        </p:nvCxnSpPr>
        <p:spPr>
          <a:xfrm rot="5400000">
            <a:off x="1462787" y="3806815"/>
            <a:ext cx="336906" cy="1030295"/>
          </a:xfrm>
          <a:prstGeom prst="bentConnector3">
            <a:avLst/>
          </a:prstGeom>
          <a:ln w="19050">
            <a:solidFill>
              <a:schemeClr val="tx2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1971861" y="4327986"/>
            <a:ext cx="349003" cy="50"/>
          </a:xfrm>
          <a:prstGeom prst="bentConnector3">
            <a:avLst/>
          </a:prstGeom>
          <a:ln w="19050">
            <a:solidFill>
              <a:schemeClr val="tx2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6200000" flipH="1">
            <a:off x="2487950" y="3811945"/>
            <a:ext cx="349003" cy="103213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037" y="4661566"/>
            <a:ext cx="648221" cy="164130"/>
          </a:xfrm>
          <a:prstGeom prst="rect">
            <a:avLst/>
          </a:prstGeom>
        </p:spPr>
      </p:pic>
      <p:pic>
        <p:nvPicPr>
          <p:cNvPr id="72" name="Picture 2" descr="https://encrypted-tbn0.gstatic.com/images?q=tbn:ANd9GcRgWtweeNVNot_dJ1JZ4fATg5X0qxTniN17Zry9UylCHUwXFy8KJQ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1408" y="4600911"/>
            <a:ext cx="542437" cy="219842"/>
          </a:xfrm>
          <a:prstGeom prst="rect">
            <a:avLst/>
          </a:prstGeom>
          <a:noFill/>
        </p:spPr>
      </p:pic>
      <p:pic>
        <p:nvPicPr>
          <p:cNvPr id="79" name="Picture 78" descr="openstack_logo.jp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/>
          <a:stretch/>
        </p:blipFill>
        <p:spPr>
          <a:xfrm>
            <a:off x="1815739" y="4609299"/>
            <a:ext cx="596066" cy="198041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265194" y="3959595"/>
            <a:ext cx="4230606" cy="316056"/>
          </a:xfrm>
          <a:prstGeom prst="roundRect">
            <a:avLst>
              <a:gd name="adj" fmla="val 834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Pivotal CF </a:t>
            </a:r>
            <a:r>
              <a:rPr lang="en-US" sz="1200" b="1" smtClean="0">
                <a:solidFill>
                  <a:srgbClr val="FFFFFF"/>
                </a:solidFill>
                <a:latin typeface="Arial"/>
              </a:rPr>
              <a:t>OpsManager</a:t>
            </a:r>
            <a:endParaRPr lang="en-US" sz="12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Rectangle 141"/>
          <p:cNvSpPr/>
          <p:nvPr/>
        </p:nvSpPr>
        <p:spPr>
          <a:xfrm rot="18900000">
            <a:off x="3609417" y="4076988"/>
            <a:ext cx="270000" cy="98296"/>
          </a:xfrm>
          <a:custGeom>
            <a:avLst/>
            <a:gdLst/>
            <a:ahLst/>
            <a:cxnLst/>
            <a:rect l="l" t="t" r="r" b="b"/>
            <a:pathLst>
              <a:path w="1118481" h="407194">
                <a:moveTo>
                  <a:pt x="174315" y="0"/>
                </a:moveTo>
                <a:cubicBezTo>
                  <a:pt x="251754" y="0"/>
                  <a:pt x="319094" y="43232"/>
                  <a:pt x="351038" y="108219"/>
                </a:cubicBezTo>
                <a:lnTo>
                  <a:pt x="767443" y="108219"/>
                </a:lnTo>
                <a:cubicBezTo>
                  <a:pt x="799388" y="43232"/>
                  <a:pt x="866728" y="0"/>
                  <a:pt x="944166" y="0"/>
                </a:cubicBezTo>
                <a:cubicBezTo>
                  <a:pt x="1020049" y="0"/>
                  <a:pt x="1086236" y="41514"/>
                  <a:pt x="1118481" y="104647"/>
                </a:cubicBezTo>
                <a:lnTo>
                  <a:pt x="949589" y="104647"/>
                </a:lnTo>
                <a:lnTo>
                  <a:pt x="900114" y="203597"/>
                </a:lnTo>
                <a:lnTo>
                  <a:pt x="949589" y="302547"/>
                </a:lnTo>
                <a:lnTo>
                  <a:pt x="1118481" y="302547"/>
                </a:lnTo>
                <a:cubicBezTo>
                  <a:pt x="1086236" y="365680"/>
                  <a:pt x="1020049" y="407194"/>
                  <a:pt x="944166" y="407194"/>
                </a:cubicBezTo>
                <a:cubicBezTo>
                  <a:pt x="866728" y="407194"/>
                  <a:pt x="799388" y="363962"/>
                  <a:pt x="767443" y="298975"/>
                </a:cubicBezTo>
                <a:lnTo>
                  <a:pt x="351038" y="298975"/>
                </a:lnTo>
                <a:cubicBezTo>
                  <a:pt x="319094" y="363962"/>
                  <a:pt x="251754" y="407194"/>
                  <a:pt x="174315" y="407194"/>
                </a:cubicBezTo>
                <a:cubicBezTo>
                  <a:pt x="98432" y="407194"/>
                  <a:pt x="32245" y="365680"/>
                  <a:pt x="0" y="302547"/>
                </a:cubicBezTo>
                <a:lnTo>
                  <a:pt x="168892" y="302547"/>
                </a:lnTo>
                <a:lnTo>
                  <a:pt x="218367" y="203597"/>
                </a:lnTo>
                <a:lnTo>
                  <a:pt x="168892" y="104647"/>
                </a:lnTo>
                <a:lnTo>
                  <a:pt x="0" y="104647"/>
                </a:lnTo>
                <a:cubicBezTo>
                  <a:pt x="32245" y="41514"/>
                  <a:pt x="98432" y="0"/>
                  <a:pt x="174315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237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895350"/>
            <a:ext cx="9144000" cy="42481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Pivotal CF Services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428152" y="1047750"/>
            <a:ext cx="6124960" cy="3773046"/>
            <a:chOff x="1926844" y="2133083"/>
            <a:chExt cx="19875668" cy="10688713"/>
          </a:xfrm>
        </p:grpSpPr>
        <p:pic>
          <p:nvPicPr>
            <p:cNvPr id="38" name="image110.png"/>
            <p:cNvPicPr/>
            <p:nvPr/>
          </p:nvPicPr>
          <p:blipFill>
            <a:blip r:embed="rId2" cstate="print">
              <a:extLst/>
            </a:blip>
            <a:srcRect l="3578" t="9066" r="11178" b="16690"/>
            <a:stretch>
              <a:fillRect/>
            </a:stretch>
          </p:blipFill>
          <p:spPr>
            <a:xfrm>
              <a:off x="9293523" y="8594005"/>
              <a:ext cx="5681472" cy="209702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9" name="image111.png"/>
            <p:cNvPicPr/>
            <p:nvPr/>
          </p:nvPicPr>
          <p:blipFill>
            <a:blip r:embed="rId3" cstate="print">
              <a:extLst/>
            </a:blip>
            <a:srcRect l="3696" t="17698" r="7400" b="16690"/>
            <a:stretch>
              <a:fillRect/>
            </a:stretch>
          </p:blipFill>
          <p:spPr>
            <a:xfrm>
              <a:off x="9301651" y="10734379"/>
              <a:ext cx="5925312" cy="185318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0" name="image112.png"/>
            <p:cNvPicPr/>
            <p:nvPr/>
          </p:nvPicPr>
          <p:blipFill>
            <a:blip r:embed="rId4" cstate="print">
              <a:extLst/>
            </a:blip>
            <a:srcRect l="3623" t="8599" r="7337" b="8791"/>
            <a:stretch>
              <a:fillRect/>
            </a:stretch>
          </p:blipFill>
          <p:spPr>
            <a:xfrm>
              <a:off x="1926844" y="2516971"/>
              <a:ext cx="5925315" cy="231648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1" name="image113.png"/>
            <p:cNvPicPr/>
            <p:nvPr/>
          </p:nvPicPr>
          <p:blipFill>
            <a:blip r:embed="rId5" cstate="print">
              <a:extLst/>
            </a:blip>
            <a:srcRect l="3623" t="9068" r="3675" b="8022"/>
            <a:stretch>
              <a:fillRect/>
            </a:stretch>
          </p:blipFill>
          <p:spPr>
            <a:xfrm>
              <a:off x="9296232" y="6464469"/>
              <a:ext cx="6169152" cy="231648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2" name="image114.png"/>
            <p:cNvPicPr/>
            <p:nvPr/>
          </p:nvPicPr>
          <p:blipFill>
            <a:blip r:embed="rId6" cstate="print">
              <a:extLst/>
            </a:blip>
            <a:srcRect l="3623" t="8776" r="3674" b="17042"/>
            <a:stretch>
              <a:fillRect/>
            </a:stretch>
          </p:blipFill>
          <p:spPr>
            <a:xfrm>
              <a:off x="1926845" y="6483435"/>
              <a:ext cx="6169152" cy="207264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3" name="image115.png"/>
            <p:cNvPicPr/>
            <p:nvPr/>
          </p:nvPicPr>
          <p:blipFill>
            <a:blip r:embed="rId7" cstate="print">
              <a:extLst/>
            </a:blip>
            <a:srcRect l="3615" t="8599" r="3821" b="17487"/>
            <a:stretch>
              <a:fillRect/>
            </a:stretch>
          </p:blipFill>
          <p:spPr>
            <a:xfrm>
              <a:off x="1953937" y="8531691"/>
              <a:ext cx="6169155" cy="207264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5" name="image116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16722512" y="2133083"/>
              <a:ext cx="5080000" cy="1778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6" name="image117.png"/>
            <p:cNvPicPr/>
            <p:nvPr/>
          </p:nvPicPr>
          <p:blipFill>
            <a:blip r:embed="rId9" cstate="print">
              <a:extLst/>
            </a:blip>
            <a:stretch>
              <a:fillRect/>
            </a:stretch>
          </p:blipFill>
          <p:spPr>
            <a:xfrm>
              <a:off x="16664616" y="4953364"/>
              <a:ext cx="4927600" cy="17018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7" name="image118.png"/>
            <p:cNvPicPr/>
            <p:nvPr/>
          </p:nvPicPr>
          <p:blipFill>
            <a:blip r:embed="rId10" cstate="print">
              <a:extLst/>
            </a:blip>
            <a:stretch>
              <a:fillRect/>
            </a:stretch>
          </p:blipFill>
          <p:spPr>
            <a:xfrm>
              <a:off x="16701544" y="6451149"/>
              <a:ext cx="4876800" cy="18796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8" name="image119.png"/>
            <p:cNvPicPr/>
            <p:nvPr/>
          </p:nvPicPr>
          <p:blipFill>
            <a:blip r:embed="rId11" cstate="print">
              <a:extLst/>
            </a:blip>
            <a:stretch>
              <a:fillRect/>
            </a:stretch>
          </p:blipFill>
          <p:spPr>
            <a:xfrm>
              <a:off x="16763155" y="8440716"/>
              <a:ext cx="4775200" cy="140546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9" name="image120.png"/>
            <p:cNvPicPr/>
            <p:nvPr/>
          </p:nvPicPr>
          <p:blipFill>
            <a:blip r:embed="rId12" cstate="print">
              <a:extLst/>
            </a:blip>
            <a:stretch>
              <a:fillRect/>
            </a:stretch>
          </p:blipFill>
          <p:spPr>
            <a:xfrm>
              <a:off x="16665264" y="9989400"/>
              <a:ext cx="4368800" cy="1270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50" name="image121.png"/>
            <p:cNvPicPr/>
            <p:nvPr/>
          </p:nvPicPr>
          <p:blipFill>
            <a:blip r:embed="rId13" cstate="print">
              <a:extLst/>
            </a:blip>
            <a:stretch>
              <a:fillRect/>
            </a:stretch>
          </p:blipFill>
          <p:spPr>
            <a:xfrm>
              <a:off x="16678817" y="11272396"/>
              <a:ext cx="5003800" cy="15494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51" name="image122.png" descr="api_gateway.png"/>
            <p:cNvPicPr/>
            <p:nvPr/>
          </p:nvPicPr>
          <p:blipFill>
            <a:blip r:embed="rId14" cstate="print">
              <a:extLst/>
            </a:blip>
            <a:stretch>
              <a:fillRect/>
            </a:stretch>
          </p:blipFill>
          <p:spPr>
            <a:xfrm>
              <a:off x="2071792" y="4870027"/>
              <a:ext cx="5791200" cy="158496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52" name="image123.png" descr="casandra.png"/>
            <p:cNvPicPr/>
            <p:nvPr/>
          </p:nvPicPr>
          <p:blipFill>
            <a:blip r:embed="rId15" cstate="print">
              <a:extLst/>
            </a:blip>
            <a:stretch>
              <a:fillRect/>
            </a:stretch>
          </p:blipFill>
          <p:spPr>
            <a:xfrm>
              <a:off x="16763153" y="3751582"/>
              <a:ext cx="4792136" cy="122766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53" name="image124.png" descr="data_sync.png"/>
            <p:cNvPicPr/>
            <p:nvPr/>
          </p:nvPicPr>
          <p:blipFill>
            <a:blip r:embed="rId16" cstate="print">
              <a:extLst/>
            </a:blip>
            <a:stretch>
              <a:fillRect/>
            </a:stretch>
          </p:blipFill>
          <p:spPr>
            <a:xfrm>
              <a:off x="9468275" y="4822612"/>
              <a:ext cx="5811520" cy="153416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54" name="image125.png" descr="push_not.png"/>
            <p:cNvPicPr/>
            <p:nvPr/>
          </p:nvPicPr>
          <p:blipFill>
            <a:blip r:embed="rId17" cstate="print">
              <a:extLst/>
            </a:blip>
            <a:stretch>
              <a:fillRect/>
            </a:stretch>
          </p:blipFill>
          <p:spPr>
            <a:xfrm>
              <a:off x="9468280" y="2817713"/>
              <a:ext cx="5943600" cy="1899923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9730590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Pivotal Ops Manager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90600" y="971550"/>
            <a:ext cx="7620000" cy="3581400"/>
            <a:chOff x="1828800" y="2133600"/>
            <a:chExt cx="21330228" cy="10287008"/>
          </a:xfrm>
        </p:grpSpPr>
        <p:pic>
          <p:nvPicPr>
            <p:cNvPr id="4" name="Picture 3" descr="Screen Shot 2014-09-16 at 6.4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2133600"/>
              <a:ext cx="19114789" cy="100372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Picture 4" descr="Screen Shot 2014-09-16 at 6.50.58 P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5479" y="4794032"/>
              <a:ext cx="8313549" cy="76265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6" name="Curved Connector 5"/>
            <p:cNvCxnSpPr/>
            <p:nvPr/>
          </p:nvCxnSpPr>
          <p:spPr>
            <a:xfrm rot="10800000">
              <a:off x="4028801" y="9937537"/>
              <a:ext cx="11183347" cy="1596259"/>
            </a:xfrm>
            <a:prstGeom prst="curvedConnector3">
              <a:avLst/>
            </a:prstGeom>
            <a:noFill/>
            <a:ln w="19050" cap="flat" cmpd="sng" algn="ctr">
              <a:solidFill>
                <a:srgbClr val="4D4D4D"/>
              </a:solidFill>
              <a:prstDash val="dash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58468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0872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is Changing Industries</a:t>
            </a:r>
            <a:endParaRPr lang="en-US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800" y="1354138"/>
            <a:ext cx="162560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238" y="3040063"/>
            <a:ext cx="1401762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3038" y="2055813"/>
            <a:ext cx="28876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685D"/>
                </a:solidFill>
                <a:latin typeface="+mn-lt"/>
                <a:ea typeface="+mn-ea"/>
              </a:rPr>
              <a:t>$6B </a:t>
            </a:r>
            <a:r>
              <a:rPr lang="en-US" sz="1600" dirty="0">
                <a:solidFill>
                  <a:srgbClr val="00685D"/>
                </a:solidFill>
                <a:latin typeface="+mn-lt"/>
                <a:ea typeface="+mn-ea"/>
              </a:rPr>
              <a:t>valuation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685D"/>
                </a:solidFill>
                <a:latin typeface="+mn-lt"/>
                <a:ea typeface="+mn-ea"/>
              </a:rPr>
              <a:t>Financial Services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400" y="3827463"/>
            <a:ext cx="2420938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rgbClr val="00685D"/>
                </a:solidFill>
                <a:latin typeface="+mn-lt"/>
                <a:ea typeface="+mn-ea"/>
              </a:rPr>
              <a:t>$13B </a:t>
            </a:r>
            <a:r>
              <a:rPr lang="en-US" sz="1400" dirty="0">
                <a:solidFill>
                  <a:srgbClr val="00685D"/>
                </a:solidFill>
                <a:latin typeface="+mn-lt"/>
                <a:ea typeface="+mn-ea"/>
              </a:rPr>
              <a:t>valuation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685D"/>
                </a:solidFill>
                <a:latin typeface="+mn-lt"/>
                <a:ea typeface="+mn-ea"/>
              </a:rPr>
              <a:t>Travel &amp; Hospitality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363" y="1377950"/>
            <a:ext cx="985837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598863" y="2055813"/>
            <a:ext cx="18732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685D"/>
                </a:solidFill>
                <a:latin typeface="+mn-lt"/>
                <a:ea typeface="+mn-ea"/>
              </a:rPr>
              <a:t>$40B </a:t>
            </a:r>
            <a:r>
              <a:rPr lang="en-US" sz="1600" dirty="0">
                <a:solidFill>
                  <a:srgbClr val="00685D"/>
                </a:solidFill>
                <a:latin typeface="+mn-lt"/>
                <a:ea typeface="+mn-ea"/>
              </a:rPr>
              <a:t>valuation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685D"/>
                </a:solidFill>
                <a:latin typeface="+mn-lt"/>
                <a:ea typeface="+mn-ea"/>
              </a:rPr>
              <a:t>Transportation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7850" y="3827463"/>
            <a:ext cx="28352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685D"/>
                </a:solidFill>
                <a:latin typeface="+mn-lt"/>
                <a:ea typeface="+mn-ea"/>
              </a:rPr>
              <a:t>$3.2B Acquisition by Google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685D"/>
                </a:solidFill>
                <a:latin typeface="+mn-lt"/>
                <a:ea typeface="+mn-ea"/>
              </a:rPr>
              <a:t>Home Automation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6838" y="2055813"/>
            <a:ext cx="2032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685D"/>
                </a:solidFill>
                <a:latin typeface="+mn-lt"/>
                <a:ea typeface="+mn-ea"/>
              </a:rPr>
              <a:t>$20B valuation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685D"/>
                </a:solidFill>
                <a:latin typeface="+mn-lt"/>
                <a:ea typeface="+mn-ea"/>
              </a:rPr>
              <a:t>Entertainment 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6411913" y="3843338"/>
            <a:ext cx="2147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1400" dirty="0" smtClean="0">
                <a:solidFill>
                  <a:srgbClr val="00685D"/>
                </a:solidFill>
              </a:rPr>
              <a:t>$26B Evaluation </a:t>
            </a:r>
            <a:endParaRPr lang="en-US" altLang="en-US" sz="1400" dirty="0">
              <a:solidFill>
                <a:srgbClr val="00685D"/>
              </a:solidFill>
            </a:endParaRPr>
          </a:p>
          <a:p>
            <a:pPr algn="ctr"/>
            <a:r>
              <a:rPr lang="en-US" altLang="en-US" sz="1400" b="1" dirty="0" smtClean="0">
                <a:solidFill>
                  <a:srgbClr val="00685D"/>
                </a:solidFill>
              </a:rPr>
              <a:t>Automotive</a:t>
            </a:r>
            <a:endParaRPr lang="en-US" altLang="en-US" sz="1400" b="1" dirty="0">
              <a:solidFill>
                <a:srgbClr val="00685D"/>
              </a:solidFill>
            </a:endParaRPr>
          </a:p>
        </p:txBody>
      </p:sp>
      <p:pic>
        <p:nvPicPr>
          <p:cNvPr id="12" name="Picture 16" descr="Netflix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07213" y="1592263"/>
            <a:ext cx="1087437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5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6975" y="2760663"/>
            <a:ext cx="1512888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250" y="2857500"/>
            <a:ext cx="1349375" cy="10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967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Traditional App Lifecycle: Too Lengthy and Complex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773" y="980219"/>
            <a:ext cx="263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Traditional App Deployment: </a:t>
            </a:r>
          </a:p>
          <a:p>
            <a:r>
              <a:rPr lang="en-US" sz="1400" b="1" dirty="0"/>
              <a:t>8+ manual steps</a:t>
            </a:r>
            <a:r>
              <a:rPr lang="en-US" sz="1400" dirty="0"/>
              <a:t>, developers out of the workflow</a:t>
            </a:r>
          </a:p>
          <a:p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3380" y="3808094"/>
            <a:ext cx="2702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chemeClr val="bg2"/>
              </a:solidFill>
            </a:endParaRPr>
          </a:p>
        </p:txBody>
      </p:sp>
      <p:pic>
        <p:nvPicPr>
          <p:cNvPr id="8" name="Picture 7" descr="Screen Shot 2014-01-08 at 10.26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6" y="1702850"/>
            <a:ext cx="4194414" cy="28172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21572" y="980219"/>
            <a:ext cx="31995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Traditional App Lifecycle: </a:t>
            </a:r>
          </a:p>
          <a:p>
            <a:r>
              <a:rPr lang="en-US" sz="1400" dirty="0"/>
              <a:t>Each phase compounds time and complexity, </a:t>
            </a:r>
            <a:r>
              <a:rPr lang="en-US" sz="1400" b="1" dirty="0"/>
              <a:t>sacrificing agility</a:t>
            </a:r>
          </a:p>
        </p:txBody>
      </p:sp>
      <p:sp>
        <p:nvSpPr>
          <p:cNvPr id="22" name="Right Bracket 21"/>
          <p:cNvSpPr/>
          <p:nvPr/>
        </p:nvSpPr>
        <p:spPr>
          <a:xfrm>
            <a:off x="2714059" y="1990936"/>
            <a:ext cx="229166" cy="1965780"/>
          </a:xfrm>
          <a:prstGeom prst="righ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/>
          <p:nvPr/>
        </p:nvCxnSpPr>
        <p:spPr>
          <a:xfrm rot="10800000" flipH="1">
            <a:off x="2940230" y="2147504"/>
            <a:ext cx="527733" cy="826323"/>
          </a:xfrm>
          <a:prstGeom prst="bentConnector4">
            <a:avLst>
              <a:gd name="adj1" fmla="val 52287"/>
              <a:gd name="adj2" fmla="val 997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53"/>
          <p:cNvGrpSpPr/>
          <p:nvPr/>
        </p:nvGrpSpPr>
        <p:grpSpPr>
          <a:xfrm>
            <a:off x="529633" y="1861569"/>
            <a:ext cx="1990570" cy="2110928"/>
            <a:chOff x="529633" y="2039369"/>
            <a:chExt cx="1990570" cy="2110928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467" y="2282337"/>
              <a:ext cx="418629" cy="376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Rectangle 7"/>
            <p:cNvSpPr>
              <a:spLocks/>
            </p:cNvSpPr>
            <p:nvPr/>
          </p:nvSpPr>
          <p:spPr bwMode="auto">
            <a:xfrm>
              <a:off x="1366104" y="2358598"/>
              <a:ext cx="1064025" cy="219809"/>
            </a:xfrm>
            <a:prstGeom prst="rect">
              <a:avLst/>
            </a:prstGeom>
            <a:ln w="63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ja-JP" sz="700" dirty="0">
                  <a:solidFill>
                    <a:srgbClr val="FFFFFF"/>
                  </a:solidFill>
                  <a:ea typeface="ＭＳ Ｐゴシック" pitchFamily="50" charset="-128"/>
                  <a:cs typeface="Gill Sans"/>
                </a:rPr>
                <a:t>Request Servers</a:t>
              </a:r>
            </a:p>
          </p:txBody>
        </p:sp>
        <p:sp>
          <p:nvSpPr>
            <p:cNvPr id="48" name="Rectangle 8"/>
            <p:cNvSpPr>
              <a:spLocks/>
            </p:cNvSpPr>
            <p:nvPr/>
          </p:nvSpPr>
          <p:spPr bwMode="auto">
            <a:xfrm>
              <a:off x="1366104" y="2623266"/>
              <a:ext cx="1064025" cy="273641"/>
            </a:xfrm>
            <a:prstGeom prst="rect">
              <a:avLst/>
            </a:prstGeom>
            <a:ln w="63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ja-JP" sz="700" dirty="0">
                  <a:solidFill>
                    <a:srgbClr val="FFFFFF"/>
                  </a:solidFill>
                  <a:ea typeface="ＭＳ Ｐゴシック" pitchFamily="50" charset="-128"/>
                  <a:cs typeface="Gill Sans"/>
                </a:rPr>
                <a:t>Wait for hardware/VM creation</a:t>
              </a:r>
            </a:p>
          </p:txBody>
        </p:sp>
        <p:sp>
          <p:nvSpPr>
            <p:cNvPr id="49" name="Rectangle 9"/>
            <p:cNvSpPr>
              <a:spLocks/>
            </p:cNvSpPr>
            <p:nvPr/>
          </p:nvSpPr>
          <p:spPr bwMode="auto">
            <a:xfrm>
              <a:off x="622976" y="2869991"/>
              <a:ext cx="1064025" cy="273641"/>
            </a:xfrm>
            <a:prstGeom prst="rect">
              <a:avLst/>
            </a:prstGeom>
            <a:ln w="63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ja-JP" sz="700" dirty="0">
                  <a:solidFill>
                    <a:srgbClr val="FFFFFF"/>
                  </a:solidFill>
                  <a:ea typeface="ＭＳ Ｐゴシック" pitchFamily="50" charset="-128"/>
                  <a:cs typeface="Gill Sans"/>
                </a:rPr>
                <a:t>Setup Operating System</a:t>
              </a:r>
            </a:p>
          </p:txBody>
        </p:sp>
        <p:sp>
          <p:nvSpPr>
            <p:cNvPr id="50" name="Rectangle 10"/>
            <p:cNvSpPr>
              <a:spLocks/>
            </p:cNvSpPr>
            <p:nvPr/>
          </p:nvSpPr>
          <p:spPr bwMode="auto">
            <a:xfrm>
              <a:off x="1366104" y="3085315"/>
              <a:ext cx="1064025" cy="219809"/>
            </a:xfrm>
            <a:prstGeom prst="rect">
              <a:avLst/>
            </a:prstGeom>
            <a:ln w="63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ja-JP" sz="700" dirty="0">
                  <a:solidFill>
                    <a:srgbClr val="FFFFFF"/>
                  </a:solidFill>
                  <a:ea typeface="ＭＳ Ｐゴシック" pitchFamily="50" charset="-128"/>
                  <a:cs typeface="Gill Sans"/>
                </a:rPr>
                <a:t>Install Software</a:t>
              </a:r>
            </a:p>
          </p:txBody>
        </p:sp>
        <p:sp>
          <p:nvSpPr>
            <p:cNvPr id="51" name="Rectangle 11"/>
            <p:cNvSpPr>
              <a:spLocks/>
            </p:cNvSpPr>
            <p:nvPr/>
          </p:nvSpPr>
          <p:spPr bwMode="auto">
            <a:xfrm>
              <a:off x="622976" y="3260266"/>
              <a:ext cx="1064025" cy="219809"/>
            </a:xfrm>
            <a:prstGeom prst="rect">
              <a:avLst/>
            </a:prstGeom>
            <a:ln w="63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ja-JP" sz="700">
                  <a:solidFill>
                    <a:srgbClr val="FFFFFF"/>
                  </a:solidFill>
                  <a:ea typeface="ＭＳ Ｐゴシック" pitchFamily="50" charset="-128"/>
                  <a:cs typeface="Gill Sans"/>
                </a:rPr>
                <a:t>Setup monitoring</a:t>
              </a:r>
            </a:p>
          </p:txBody>
        </p:sp>
        <p:sp>
          <p:nvSpPr>
            <p:cNvPr id="52" name="Rectangle 12"/>
            <p:cNvSpPr>
              <a:spLocks/>
            </p:cNvSpPr>
            <p:nvPr/>
          </p:nvSpPr>
          <p:spPr bwMode="auto">
            <a:xfrm>
              <a:off x="1366104" y="3435216"/>
              <a:ext cx="1064025" cy="219809"/>
            </a:xfrm>
            <a:prstGeom prst="rect">
              <a:avLst/>
            </a:prstGeom>
            <a:ln w="63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ja-JP" sz="700">
                  <a:solidFill>
                    <a:srgbClr val="FFFFFF"/>
                  </a:solidFill>
                  <a:ea typeface="ＭＳ Ｐゴシック" pitchFamily="50" charset="-128"/>
                  <a:cs typeface="Gill Sans"/>
                </a:rPr>
                <a:t>Deploy website</a:t>
              </a:r>
            </a:p>
          </p:txBody>
        </p:sp>
        <p:sp>
          <p:nvSpPr>
            <p:cNvPr id="53" name="Rectangle 13"/>
            <p:cNvSpPr>
              <a:spLocks/>
            </p:cNvSpPr>
            <p:nvPr/>
          </p:nvSpPr>
          <p:spPr bwMode="auto">
            <a:xfrm>
              <a:off x="622976" y="3610167"/>
              <a:ext cx="1064025" cy="219809"/>
            </a:xfrm>
            <a:prstGeom prst="rect">
              <a:avLst/>
            </a:prstGeom>
            <a:ln w="63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ja-JP" sz="700" dirty="0">
                  <a:solidFill>
                    <a:srgbClr val="FFFFFF"/>
                  </a:solidFill>
                  <a:ea typeface="ＭＳ Ｐゴシック" pitchFamily="50" charset="-128"/>
                  <a:cs typeface="Gill Sans"/>
                </a:rPr>
                <a:t>Check / Test</a:t>
              </a:r>
            </a:p>
          </p:txBody>
        </p:sp>
        <p:sp>
          <p:nvSpPr>
            <p:cNvPr id="54" name="Rectangle 14"/>
            <p:cNvSpPr>
              <a:spLocks/>
            </p:cNvSpPr>
            <p:nvPr/>
          </p:nvSpPr>
          <p:spPr bwMode="auto">
            <a:xfrm>
              <a:off x="1366104" y="3794089"/>
              <a:ext cx="1064025" cy="219809"/>
            </a:xfrm>
            <a:prstGeom prst="rect">
              <a:avLst/>
            </a:prstGeom>
            <a:ln w="63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ja-JP" sz="700" dirty="0">
                  <a:solidFill>
                    <a:srgbClr val="FFFFFF"/>
                  </a:solidFill>
                  <a:ea typeface="ＭＳ Ｐゴシック" pitchFamily="50" charset="-128"/>
                  <a:cs typeface="Gill Sans"/>
                </a:rPr>
                <a:t>Add to Load Balancer</a:t>
              </a: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847462" y="2832743"/>
              <a:ext cx="1137211" cy="156126"/>
            </a:xfrm>
            <a:custGeom>
              <a:avLst/>
              <a:gdLst>
                <a:gd name="T0" fmla="*/ 2565400 w 21600"/>
                <a:gd name="T1" fmla="*/ 355598 h 21600"/>
                <a:gd name="T2" fmla="*/ 2425728 w 21600"/>
                <a:gd name="T3" fmla="*/ 533396 h 21600"/>
                <a:gd name="T4" fmla="*/ 2197099 w 21600"/>
                <a:gd name="T5" fmla="*/ 596900 h 21600"/>
                <a:gd name="T6" fmla="*/ 2070135 w 21600"/>
                <a:gd name="T7" fmla="*/ 546108 h 21600"/>
                <a:gd name="T8" fmla="*/ 1066779 w 21600"/>
                <a:gd name="T9" fmla="*/ 76188 h 21600"/>
                <a:gd name="T10" fmla="*/ 711186 w 21600"/>
                <a:gd name="T11" fmla="*/ 0 h 21600"/>
                <a:gd name="T12" fmla="*/ 266754 w 21600"/>
                <a:gd name="T13" fmla="*/ 0 h 21600"/>
                <a:gd name="T14" fmla="*/ 50833 w 21600"/>
                <a:gd name="T15" fmla="*/ 101611 h 21600"/>
                <a:gd name="T16" fmla="*/ 0 w 21600"/>
                <a:gd name="T17" fmla="*/ 228591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21600" y="12868"/>
                  </a:moveTo>
                  <a:lnTo>
                    <a:pt x="20424" y="19302"/>
                  </a:lnTo>
                  <a:lnTo>
                    <a:pt x="18499" y="21600"/>
                  </a:lnTo>
                  <a:lnTo>
                    <a:pt x="17430" y="19762"/>
                  </a:lnTo>
                  <a:lnTo>
                    <a:pt x="8982" y="2757"/>
                  </a:lnTo>
                  <a:lnTo>
                    <a:pt x="5988" y="0"/>
                  </a:lnTo>
                  <a:lnTo>
                    <a:pt x="2246" y="0"/>
                  </a:lnTo>
                  <a:lnTo>
                    <a:pt x="428" y="3677"/>
                  </a:lnTo>
                  <a:lnTo>
                    <a:pt x="0" y="8272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ja-JP" altLang="en-US" sz="1200"/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1202137" y="3159332"/>
              <a:ext cx="146374" cy="58317"/>
            </a:xfrm>
            <a:custGeom>
              <a:avLst/>
              <a:gdLst>
                <a:gd name="T0" fmla="*/ 0 w 21600"/>
                <a:gd name="T1" fmla="*/ 0 h 21600"/>
                <a:gd name="T2" fmla="*/ 63502 w 21600"/>
                <a:gd name="T3" fmla="*/ 139701 h 21600"/>
                <a:gd name="T4" fmla="*/ 330200 w 21600"/>
                <a:gd name="T5" fmla="*/ 1651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4154" y="18277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ja-JP" altLang="en-US" sz="1200"/>
            </a:p>
          </p:txBody>
        </p:sp>
        <p:sp>
          <p:nvSpPr>
            <p:cNvPr id="57" name="Freeform 18"/>
            <p:cNvSpPr>
              <a:spLocks/>
            </p:cNvSpPr>
            <p:nvPr/>
          </p:nvSpPr>
          <p:spPr bwMode="auto">
            <a:xfrm>
              <a:off x="1197211" y="3493533"/>
              <a:ext cx="146374" cy="58317"/>
            </a:xfrm>
            <a:custGeom>
              <a:avLst/>
              <a:gdLst>
                <a:gd name="T0" fmla="*/ 0 w 21600"/>
                <a:gd name="T1" fmla="*/ 0 h 21600"/>
                <a:gd name="T2" fmla="*/ 63502 w 21600"/>
                <a:gd name="T3" fmla="*/ 139701 h 21600"/>
                <a:gd name="T4" fmla="*/ 330200 w 21600"/>
                <a:gd name="T5" fmla="*/ 1651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4154" y="18277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ja-JP" altLang="en-US" sz="1200"/>
            </a:p>
          </p:txBody>
        </p:sp>
        <p:sp>
          <p:nvSpPr>
            <p:cNvPr id="58" name="Freeform 19"/>
            <p:cNvSpPr>
              <a:spLocks/>
            </p:cNvSpPr>
            <p:nvPr/>
          </p:nvSpPr>
          <p:spPr bwMode="auto">
            <a:xfrm>
              <a:off x="1197211" y="3852406"/>
              <a:ext cx="146374" cy="58317"/>
            </a:xfrm>
            <a:custGeom>
              <a:avLst/>
              <a:gdLst>
                <a:gd name="T0" fmla="*/ 0 w 21600"/>
                <a:gd name="T1" fmla="*/ 0 h 21600"/>
                <a:gd name="T2" fmla="*/ 63502 w 21600"/>
                <a:gd name="T3" fmla="*/ 139701 h 21600"/>
                <a:gd name="T4" fmla="*/ 330200 w 21600"/>
                <a:gd name="T5" fmla="*/ 1651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4154" y="18277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ja-JP" altLang="en-US" sz="1200"/>
            </a:p>
          </p:txBody>
        </p:sp>
        <p:sp>
          <p:nvSpPr>
            <p:cNvPr id="59" name="Freeform 20"/>
            <p:cNvSpPr>
              <a:spLocks/>
            </p:cNvSpPr>
            <p:nvPr/>
          </p:nvSpPr>
          <p:spPr bwMode="auto">
            <a:xfrm flipH="1">
              <a:off x="1692629" y="3309611"/>
              <a:ext cx="191412" cy="58317"/>
            </a:xfrm>
            <a:custGeom>
              <a:avLst/>
              <a:gdLst>
                <a:gd name="T0" fmla="*/ 0 w 21600"/>
                <a:gd name="T1" fmla="*/ 0 h 21600"/>
                <a:gd name="T2" fmla="*/ 83042 w 21600"/>
                <a:gd name="T3" fmla="*/ 139701 h 21600"/>
                <a:gd name="T4" fmla="*/ 431800 w 21600"/>
                <a:gd name="T5" fmla="*/ 1651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4154" y="18277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ja-JP" altLang="en-US" sz="1200"/>
            </a:p>
          </p:txBody>
        </p:sp>
        <p:sp>
          <p:nvSpPr>
            <p:cNvPr id="60" name="Freeform 21"/>
            <p:cNvSpPr>
              <a:spLocks/>
            </p:cNvSpPr>
            <p:nvPr/>
          </p:nvSpPr>
          <p:spPr bwMode="auto">
            <a:xfrm flipH="1">
              <a:off x="1692629" y="3677455"/>
              <a:ext cx="191412" cy="58317"/>
            </a:xfrm>
            <a:custGeom>
              <a:avLst/>
              <a:gdLst>
                <a:gd name="T0" fmla="*/ 0 w 21600"/>
                <a:gd name="T1" fmla="*/ 0 h 21600"/>
                <a:gd name="T2" fmla="*/ 83042 w 21600"/>
                <a:gd name="T3" fmla="*/ 139701 h 21600"/>
                <a:gd name="T4" fmla="*/ 431800 w 21600"/>
                <a:gd name="T5" fmla="*/ 1651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4154" y="18277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ja-JP" altLang="en-US" sz="1200"/>
            </a:p>
          </p:txBody>
        </p:sp>
        <p:sp>
          <p:nvSpPr>
            <p:cNvPr id="61" name="Rectangle 22"/>
            <p:cNvSpPr>
              <a:spLocks/>
            </p:cNvSpPr>
            <p:nvPr/>
          </p:nvSpPr>
          <p:spPr bwMode="auto">
            <a:xfrm>
              <a:off x="1507379" y="3958244"/>
              <a:ext cx="133396" cy="192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ja-JP" sz="1200">
                  <a:solidFill>
                    <a:schemeClr val="tx1"/>
                  </a:solidFill>
                  <a:ea typeface="ＭＳ Ｐゴシック" pitchFamily="50" charset="-128"/>
                </a:rPr>
                <a:t>...</a:t>
              </a:r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 rot="10800000" flipH="1">
              <a:off x="1033245" y="2466259"/>
              <a:ext cx="304006" cy="17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ja-JP" altLang="en-US" sz="1200"/>
            </a:p>
          </p:txBody>
        </p:sp>
        <p:pic>
          <p:nvPicPr>
            <p:cNvPr id="6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864" y="2201592"/>
              <a:ext cx="247709" cy="1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2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010" y="2201592"/>
              <a:ext cx="247709" cy="1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8048" y="2762329"/>
              <a:ext cx="247709" cy="1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2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01" y="3052012"/>
              <a:ext cx="247709" cy="1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494" y="3152603"/>
              <a:ext cx="247709" cy="1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7380" y="3152603"/>
              <a:ext cx="247709" cy="1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637" y="2201592"/>
              <a:ext cx="247709" cy="1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3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188" y="3728237"/>
              <a:ext cx="247709" cy="1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3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494" y="3933151"/>
              <a:ext cx="247709" cy="1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Rectangle 5"/>
            <p:cNvSpPr>
              <a:spLocks/>
            </p:cNvSpPr>
            <p:nvPr/>
          </p:nvSpPr>
          <p:spPr bwMode="auto">
            <a:xfrm>
              <a:off x="529633" y="2039369"/>
              <a:ext cx="584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ja-JP" sz="1000" dirty="0">
                  <a:solidFill>
                    <a:schemeClr val="tx1"/>
                  </a:solidFill>
                  <a:ea typeface="ＭＳ Ｐゴシック" pitchFamily="50" charset="-128"/>
                  <a:cs typeface="Gill Sans"/>
                </a:rPr>
                <a:t>Developer</a:t>
              </a:r>
            </a:p>
          </p:txBody>
        </p:sp>
        <p:sp>
          <p:nvSpPr>
            <p:cNvPr id="73" name="Rectangle 5"/>
            <p:cNvSpPr>
              <a:spLocks/>
            </p:cNvSpPr>
            <p:nvPr/>
          </p:nvSpPr>
          <p:spPr bwMode="auto">
            <a:xfrm>
              <a:off x="1913735" y="2040744"/>
              <a:ext cx="570193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ja-JP" sz="1000" dirty="0">
                  <a:solidFill>
                    <a:schemeClr val="tx1"/>
                  </a:solidFill>
                  <a:ea typeface="ＭＳ Ｐゴシック" pitchFamily="50" charset="-128"/>
                  <a:cs typeface="Gill Sans"/>
                </a:rPr>
                <a:t>Operators</a:t>
              </a:r>
            </a:p>
          </p:txBody>
        </p:sp>
        <p:cxnSp>
          <p:nvCxnSpPr>
            <p:cNvPr id="74" name="Curved Connector 73"/>
            <p:cNvCxnSpPr>
              <a:stCxn id="47" idx="3"/>
              <a:endCxn id="48" idx="3"/>
            </p:cNvCxnSpPr>
            <p:nvPr/>
          </p:nvCxnSpPr>
          <p:spPr>
            <a:xfrm>
              <a:off x="2430128" y="2468503"/>
              <a:ext cx="9932" cy="291583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ounded Rectangle 6"/>
          <p:cNvSpPr/>
          <p:nvPr/>
        </p:nvSpPr>
        <p:spPr>
          <a:xfrm>
            <a:off x="3721100" y="2374900"/>
            <a:ext cx="3403600" cy="14859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-7 major steps</a:t>
            </a:r>
          </a:p>
          <a:p>
            <a:r>
              <a:rPr lang="en-US" dirty="0">
                <a:solidFill>
                  <a:srgbClr val="000000"/>
                </a:solidFill>
              </a:rPr>
              <a:t>7-19 manual activities</a:t>
            </a:r>
          </a:p>
          <a:p>
            <a:r>
              <a:rPr lang="en-US" dirty="0">
                <a:solidFill>
                  <a:srgbClr val="000000"/>
                </a:solidFill>
              </a:rPr>
              <a:t>2-13 partially automated </a:t>
            </a:r>
            <a:r>
              <a:rPr lang="en-US" dirty="0" smtClean="0">
                <a:solidFill>
                  <a:srgbClr val="000000"/>
                </a:solidFill>
              </a:rPr>
              <a:t>acts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2-9 fully automated activities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 Shot 2014-01-09 at 11.25.24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r="7357"/>
          <a:stretch/>
        </p:blipFill>
        <p:spPr>
          <a:xfrm>
            <a:off x="1622128" y="3270961"/>
            <a:ext cx="1559062" cy="13028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10x+ Increase in Speed and Agility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8553" y="930050"/>
            <a:ext cx="341776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/>
              <a:t>Old World:</a:t>
            </a:r>
          </a:p>
          <a:p>
            <a:pPr algn="ctr"/>
            <a:r>
              <a:rPr lang="en-US" dirty="0" smtClean="0"/>
              <a:t>App Deployment in Days/Hours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344" y="929317"/>
            <a:ext cx="3982668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/>
              <a:t>Pivotal CF:</a:t>
            </a:r>
          </a:p>
          <a:p>
            <a:pPr algn="ctr"/>
            <a:r>
              <a:rPr lang="en-US" dirty="0" smtClean="0"/>
              <a:t>App Deployment in Minutes/Seconds</a:t>
            </a:r>
            <a:endParaRPr lang="en-US" sz="2400" dirty="0"/>
          </a:p>
        </p:txBody>
      </p:sp>
      <p:sp>
        <p:nvSpPr>
          <p:cNvPr id="44" name="Rounded Rectangle 43"/>
          <p:cNvSpPr/>
          <p:nvPr/>
        </p:nvSpPr>
        <p:spPr>
          <a:xfrm>
            <a:off x="1502699" y="1771706"/>
            <a:ext cx="1786714" cy="1131186"/>
          </a:xfrm>
          <a:prstGeom prst="roundRect">
            <a:avLst>
              <a:gd name="adj" fmla="val 5684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937" y="3587485"/>
            <a:ext cx="125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IT configures complex middleware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7938" y="2106146"/>
            <a:ext cx="129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App deployment waits for 8</a:t>
            </a:r>
            <a:r>
              <a:rPr lang="en-US" sz="1200" dirty="0"/>
              <a:t>+ manual steps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478873" y="3216950"/>
            <a:ext cx="1814232" cy="1388099"/>
          </a:xfrm>
          <a:prstGeom prst="roundRect">
            <a:avLst>
              <a:gd name="adj" fmla="val 6225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2259719" y="2934646"/>
            <a:ext cx="366131" cy="268866"/>
          </a:xfrm>
          <a:prstGeom prst="downArrow">
            <a:avLst>
              <a:gd name="adj1" fmla="val 50000"/>
              <a:gd name="adj2" fmla="val 55128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5130801" y="2311400"/>
            <a:ext cx="2336799" cy="1689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US" sz="2000" i="1" kern="16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1133" y="2293945"/>
            <a:ext cx="2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600" dirty="0" smtClean="0">
                <a:latin typeface="Courier"/>
                <a:cs typeface="Courier"/>
              </a:rPr>
              <a:t>Target &lt;cloud&gt;</a:t>
            </a:r>
            <a:endParaRPr lang="en-US" kern="1600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3833" y="2928148"/>
            <a:ext cx="2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600" dirty="0">
                <a:latin typeface="Courier"/>
                <a:cs typeface="Courier"/>
              </a:rPr>
              <a:t>Push </a:t>
            </a:r>
            <a:r>
              <a:rPr lang="en-US" kern="1600" dirty="0" smtClean="0">
                <a:latin typeface="Courier"/>
                <a:cs typeface="Courier"/>
              </a:rPr>
              <a:t>&lt;app&gt;</a:t>
            </a:r>
            <a:endParaRPr lang="en-US" kern="16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133" y="3562350"/>
            <a:ext cx="2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600" dirty="0" smtClean="0">
                <a:latin typeface="Courier"/>
                <a:cs typeface="Courier"/>
              </a:rPr>
              <a:t>1-Click to Scale</a:t>
            </a:r>
            <a:endParaRPr lang="en-US" kern="1600" dirty="0">
              <a:latin typeface="Courier"/>
              <a:cs typeface="Courier"/>
            </a:endParaRPr>
          </a:p>
        </p:txBody>
      </p:sp>
      <p:pic>
        <p:nvPicPr>
          <p:cNvPr id="17" name="Picture 16" descr="Screen Shot 2014-01-15 at 4.19.26 PM.png"/>
          <p:cNvPicPr>
            <a:picLocks noChangeAspect="1"/>
          </p:cNvPicPr>
          <p:nvPr/>
        </p:nvPicPr>
        <p:blipFill>
          <a:blip r:embed="rId4"/>
          <a:srcRect t="7269"/>
          <a:stretch>
            <a:fillRect/>
          </a:stretch>
        </p:blipFill>
        <p:spPr>
          <a:xfrm>
            <a:off x="1744133" y="1776923"/>
            <a:ext cx="1210734" cy="1114672"/>
          </a:xfrm>
          <a:prstGeom prst="rect">
            <a:avLst/>
          </a:prstGeom>
        </p:spPr>
      </p:pic>
      <p:pic>
        <p:nvPicPr>
          <p:cNvPr id="16" name="Picture 4" descr="PivotalCF_Cyc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50" y="1727200"/>
            <a:ext cx="2813050" cy="2813050"/>
          </a:xfrm>
          <a:prstGeom prst="rect">
            <a:avLst/>
          </a:prstGeom>
          <a:noFill/>
          <a:ln>
            <a:noFill/>
          </a:ln>
          <a:effectLst>
            <a:outerShdw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0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flipH="1">
            <a:off x="145450" y="1521758"/>
            <a:ext cx="8239068" cy="2794095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Power of </a:t>
            </a:r>
            <a:r>
              <a:rPr lang="en-US" sz="2800" dirty="0" err="1" smtClean="0"/>
              <a:t>PaaS</a:t>
            </a:r>
            <a:r>
              <a:rPr lang="en-US" sz="2800" dirty="0" smtClean="0"/>
              <a:t> (On Premise &amp; Off Premise)</a:t>
            </a:r>
            <a:endParaRPr lang="en-US" sz="2800" dirty="0">
              <a:solidFill>
                <a:srgbClr val="F27C3A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8749" y="1341401"/>
            <a:ext cx="2363168" cy="2806605"/>
            <a:chOff x="678262" y="2856832"/>
            <a:chExt cx="2250635" cy="3563942"/>
          </a:xfrm>
        </p:grpSpPr>
        <p:sp>
          <p:nvSpPr>
            <p:cNvPr id="7" name="Rounded Rectangle 6"/>
            <p:cNvSpPr/>
            <p:nvPr/>
          </p:nvSpPr>
          <p:spPr>
            <a:xfrm>
              <a:off x="688216" y="2856832"/>
              <a:ext cx="2240681" cy="3563942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AFFAFA">
                      <a:lumMod val="10000"/>
                    </a:srgbClr>
                  </a:solidFill>
                  <a:effectLst/>
                  <a:uLnTx/>
                  <a:uFillTx/>
                  <a:ea typeface="Calibri"/>
                  <a:cs typeface="Calibri"/>
                </a:rPr>
                <a:t>   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AFFAFA">
                      <a:lumMod val="10000"/>
                    </a:srgbClr>
                  </a:solidFill>
                  <a:effectLst/>
                  <a:uLnTx/>
                  <a:uFillTx/>
                  <a:ea typeface="Calibri"/>
                  <a:cs typeface="Calibri"/>
                </a:rPr>
                <a:t>Traditional IT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186926" y="3515609"/>
              <a:ext cx="1451282" cy="2873828"/>
              <a:chOff x="637640" y="3495636"/>
              <a:chExt cx="1371600" cy="2873828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37640" y="5781636"/>
                <a:ext cx="1371600" cy="261257"/>
              </a:xfrm>
              <a:prstGeom prst="roundRect">
                <a:avLst/>
              </a:prstGeom>
              <a:solidFill>
                <a:schemeClr val="tx1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Storage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37640" y="5455064"/>
                <a:ext cx="1371600" cy="261257"/>
              </a:xfrm>
              <a:prstGeom prst="roundRect">
                <a:avLst/>
              </a:prstGeom>
              <a:solidFill>
                <a:srgbClr val="00685D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Servers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37640" y="6108207"/>
                <a:ext cx="1371600" cy="261257"/>
              </a:xfrm>
              <a:prstGeom prst="roundRect">
                <a:avLst/>
              </a:prstGeom>
              <a:solidFill>
                <a:srgbClr val="00685D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Networking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37640" y="4801921"/>
                <a:ext cx="1371600" cy="261257"/>
              </a:xfrm>
              <a:prstGeom prst="roundRect">
                <a:avLst/>
              </a:prstGeom>
              <a:solidFill>
                <a:srgbClr val="00685D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O/S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37640" y="4475350"/>
                <a:ext cx="1371600" cy="261257"/>
              </a:xfrm>
              <a:prstGeom prst="roundRect">
                <a:avLst/>
              </a:prstGeom>
              <a:solidFill>
                <a:srgbClr val="00685D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Middleware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7640" y="5128493"/>
                <a:ext cx="1371600" cy="261257"/>
              </a:xfrm>
              <a:prstGeom prst="roundRect">
                <a:avLst/>
              </a:prstGeom>
              <a:solidFill>
                <a:srgbClr val="00685D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Virtualization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7640" y="3822207"/>
                <a:ext cx="1371600" cy="261257"/>
              </a:xfrm>
              <a:prstGeom prst="roundRect">
                <a:avLst/>
              </a:prstGeom>
              <a:solidFill>
                <a:srgbClr val="00685D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Data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7640" y="3495636"/>
                <a:ext cx="1371600" cy="261257"/>
              </a:xfrm>
              <a:prstGeom prst="roundRect">
                <a:avLst/>
              </a:prstGeom>
              <a:solidFill>
                <a:srgbClr val="00685D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Applications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7640" y="4148779"/>
                <a:ext cx="1371600" cy="261257"/>
              </a:xfrm>
              <a:prstGeom prst="roundRect">
                <a:avLst/>
              </a:prstGeom>
              <a:solidFill>
                <a:srgbClr val="00685D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Runtime</a:t>
                </a:r>
              </a:p>
            </p:txBody>
          </p:sp>
        </p:grpSp>
        <p:sp>
          <p:nvSpPr>
            <p:cNvPr id="9" name="Left Brace 8"/>
            <p:cNvSpPr/>
            <p:nvPr/>
          </p:nvSpPr>
          <p:spPr>
            <a:xfrm>
              <a:off x="988436" y="3456019"/>
              <a:ext cx="198489" cy="2964754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" name="TextBox 52"/>
            <p:cNvSpPr txBox="1"/>
            <p:nvPr/>
          </p:nvSpPr>
          <p:spPr>
            <a:xfrm>
              <a:off x="678262" y="4238185"/>
              <a:ext cx="381057" cy="138918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j-lt"/>
                  <a:ea typeface="Calibri"/>
                  <a:cs typeface="Calibri"/>
                </a:rPr>
                <a:t>You Manage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Calibri"/>
                <a:cs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18932" y="1341406"/>
            <a:ext cx="2569995" cy="2830313"/>
            <a:chOff x="2154405" y="2277660"/>
            <a:chExt cx="2569995" cy="3773747"/>
          </a:xfrm>
        </p:grpSpPr>
        <p:sp>
          <p:nvSpPr>
            <p:cNvPr id="21" name="Rounded Rectangle 20"/>
            <p:cNvSpPr/>
            <p:nvPr/>
          </p:nvSpPr>
          <p:spPr>
            <a:xfrm>
              <a:off x="2663719" y="4345508"/>
              <a:ext cx="1523846" cy="274320"/>
            </a:xfrm>
            <a:prstGeom prst="roundRect">
              <a:avLst/>
            </a:prstGeom>
            <a:solidFill>
              <a:srgbClr val="00685D"/>
            </a:solidFill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Calibri"/>
                  <a:cs typeface="Calibri"/>
                </a:rPr>
                <a:t>O/S</a:t>
              </a:r>
            </a:p>
          </p:txBody>
        </p:sp>
        <p:grpSp>
          <p:nvGrpSpPr>
            <p:cNvPr id="22" name="Group 21"/>
            <p:cNvGrpSpPr>
              <a:grpSpLocks noChangeAspect="1"/>
            </p:cNvGrpSpPr>
            <p:nvPr/>
          </p:nvGrpSpPr>
          <p:grpSpPr>
            <a:xfrm>
              <a:off x="2154405" y="2277660"/>
              <a:ext cx="2354552" cy="3742140"/>
              <a:chOff x="686468" y="2856832"/>
              <a:chExt cx="2242429" cy="3563942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688216" y="2856832"/>
                <a:ext cx="2240681" cy="3563942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AFFAFA">
                        <a:lumMod val="10000"/>
                      </a:srgbClr>
                    </a:solidFill>
                    <a:effectLst/>
                    <a:uLnTx/>
                    <a:uFillTx/>
                    <a:ea typeface="Calibri"/>
                    <a:cs typeface="Calibri"/>
                  </a:rPr>
                  <a:t>   </a:t>
                </a:r>
                <a:r>
                  <a:rPr kumimoji="0" 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AFFAFA">
                        <a:lumMod val="10000"/>
                      </a:srgbClr>
                    </a:solidFill>
                    <a:effectLst/>
                    <a:uLnTx/>
                    <a:uFillTx/>
                    <a:ea typeface="Calibri"/>
                    <a:cs typeface="Calibri"/>
                  </a:rPr>
                  <a:t>IaaS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1186926" y="3515609"/>
                <a:ext cx="1451282" cy="2873828"/>
                <a:chOff x="637640" y="3495636"/>
                <a:chExt cx="1371600" cy="2873828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637640" y="5781636"/>
                  <a:ext cx="1371600" cy="261257"/>
                </a:xfrm>
                <a:prstGeom prst="round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uLnTx/>
                      <a:uFillTx/>
                      <a:latin typeface="+mj-lt"/>
                      <a:ea typeface="Calibri"/>
                      <a:cs typeface="Calibri"/>
                    </a:rPr>
                    <a:t>Storage</a:t>
                  </a: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637640" y="5455064"/>
                  <a:ext cx="1371600" cy="261257"/>
                </a:xfrm>
                <a:prstGeom prst="round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uLnTx/>
                      <a:uFillTx/>
                      <a:latin typeface="+mj-lt"/>
                      <a:ea typeface="Calibri"/>
                      <a:cs typeface="Calibri"/>
                    </a:rPr>
                    <a:t>Servers</a:t>
                  </a: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637640" y="6108207"/>
                  <a:ext cx="1371600" cy="261257"/>
                </a:xfrm>
                <a:prstGeom prst="round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uLnTx/>
                      <a:uFillTx/>
                      <a:latin typeface="+mj-lt"/>
                      <a:ea typeface="Calibri"/>
                      <a:cs typeface="Calibri"/>
                    </a:rPr>
                    <a:t>Networking</a:t>
                  </a: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37640" y="4475350"/>
                  <a:ext cx="1371600" cy="261257"/>
                </a:xfrm>
                <a:prstGeom prst="roundRect">
                  <a:avLst/>
                </a:prstGeom>
                <a:solidFill>
                  <a:srgbClr val="00685D"/>
                </a:solidFill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uLnTx/>
                      <a:uFillTx/>
                      <a:latin typeface="+mj-lt"/>
                      <a:ea typeface="Calibri"/>
                      <a:cs typeface="Calibri"/>
                    </a:rPr>
                    <a:t>Middleware</a:t>
                  </a: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37640" y="5128493"/>
                  <a:ext cx="1371600" cy="261257"/>
                </a:xfrm>
                <a:prstGeom prst="round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uLnTx/>
                      <a:uFillTx/>
                      <a:latin typeface="+mj-lt"/>
                      <a:ea typeface="Calibri"/>
                      <a:cs typeface="Calibri"/>
                    </a:rPr>
                    <a:t>Virtualization</a:t>
                  </a: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7640" y="3822207"/>
                  <a:ext cx="1371600" cy="261257"/>
                </a:xfrm>
                <a:prstGeom prst="roundRect">
                  <a:avLst/>
                </a:prstGeom>
                <a:solidFill>
                  <a:srgbClr val="00685D"/>
                </a:solidFill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uLnTx/>
                      <a:uFillTx/>
                      <a:latin typeface="+mj-lt"/>
                      <a:ea typeface="Calibri"/>
                      <a:cs typeface="Calibri"/>
                    </a:rPr>
                    <a:t>Data</a:t>
                  </a: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37640" y="3495636"/>
                  <a:ext cx="1371600" cy="261257"/>
                </a:xfrm>
                <a:prstGeom prst="roundRect">
                  <a:avLst/>
                </a:prstGeom>
                <a:solidFill>
                  <a:srgbClr val="00685D"/>
                </a:solidFill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uLnTx/>
                      <a:uFillTx/>
                      <a:latin typeface="+mj-lt"/>
                      <a:ea typeface="Calibri"/>
                      <a:cs typeface="Calibri"/>
                    </a:rPr>
                    <a:t>Applications</a:t>
                  </a: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7640" y="4148779"/>
                  <a:ext cx="1371600" cy="261257"/>
                </a:xfrm>
                <a:prstGeom prst="roundRect">
                  <a:avLst/>
                </a:prstGeom>
                <a:solidFill>
                  <a:srgbClr val="00685D"/>
                </a:solidFill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uLnTx/>
                      <a:uFillTx/>
                      <a:latin typeface="+mj-lt"/>
                      <a:ea typeface="Calibri"/>
                      <a:cs typeface="Calibri"/>
                    </a:rPr>
                    <a:t>Runtime</a:t>
                  </a:r>
                </a:p>
              </p:txBody>
            </p:sp>
          </p:grpSp>
          <p:sp>
            <p:nvSpPr>
              <p:cNvPr id="27" name="Left Brace 26"/>
              <p:cNvSpPr/>
              <p:nvPr/>
            </p:nvSpPr>
            <p:spPr>
              <a:xfrm>
                <a:off x="988436" y="3456019"/>
                <a:ext cx="168940" cy="1498808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28" name="TextBox 52"/>
              <p:cNvSpPr txBox="1"/>
              <p:nvPr/>
            </p:nvSpPr>
            <p:spPr>
              <a:xfrm>
                <a:off x="686468" y="3499427"/>
                <a:ext cx="381057" cy="1389184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j-lt"/>
                    <a:ea typeface="Calibri"/>
                    <a:cs typeface="Calibri"/>
                  </a:rPr>
                  <a:t>You Manage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Calibri"/>
                  <a:cs typeface="Calibri"/>
                </a:endParaRPr>
              </a:p>
            </p:txBody>
          </p:sp>
        </p:grpSp>
        <p:sp>
          <p:nvSpPr>
            <p:cNvPr id="23" name="Left Brace 22"/>
            <p:cNvSpPr/>
            <p:nvPr/>
          </p:nvSpPr>
          <p:spPr>
            <a:xfrm flipH="1">
              <a:off x="4181930" y="4462413"/>
              <a:ext cx="218311" cy="1588994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</a:endParaRPr>
            </a:p>
          </p:txBody>
        </p:sp>
        <p:sp>
          <p:nvSpPr>
            <p:cNvPr id="24" name="TextBox 56"/>
            <p:cNvSpPr txBox="1"/>
            <p:nvPr/>
          </p:nvSpPr>
          <p:spPr>
            <a:xfrm flipH="1">
              <a:off x="4324290" y="4918315"/>
              <a:ext cx="400110" cy="61554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600" b="0" i="0" u="none" strike="noStrike" cap="none" spc="0" normalizeH="0" baseline="0">
                  <a:ln>
                    <a:noFill/>
                  </a:ln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uLnTx/>
                  <a:uFillTx/>
                  <a:latin typeface="+mj-lt"/>
                  <a:ea typeface="Calibri"/>
                  <a:cs typeface="Calibri"/>
                </a:rPr>
                <a:t>IaaS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lt"/>
                <a:ea typeface="Calibri"/>
                <a:cs typeface="Calibri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6112580" y="2892289"/>
            <a:ext cx="1523846" cy="20574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lt"/>
                <a:ea typeface="Calibri"/>
                <a:cs typeface="Calibri"/>
              </a:rPr>
              <a:t>O/S</a:t>
            </a: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5605101" y="1341402"/>
            <a:ext cx="2352716" cy="2806606"/>
            <a:chOff x="688216" y="2856832"/>
            <a:chExt cx="2240681" cy="3563942"/>
          </a:xfrm>
        </p:grpSpPr>
        <p:sp>
          <p:nvSpPr>
            <p:cNvPr id="42" name="Rounded Rectangle 41"/>
            <p:cNvSpPr/>
            <p:nvPr/>
          </p:nvSpPr>
          <p:spPr>
            <a:xfrm>
              <a:off x="688216" y="2856832"/>
              <a:ext cx="2240681" cy="3563942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AFFAFA">
                      <a:lumMod val="10000"/>
                    </a:srgbClr>
                  </a:solidFill>
                  <a:effectLst/>
                  <a:uLnTx/>
                  <a:uFillTx/>
                  <a:ea typeface="Calibri"/>
                  <a:cs typeface="Calibri"/>
                </a:rPr>
                <a:t>   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AFFAFA">
                      <a:lumMod val="10000"/>
                    </a:srgbClr>
                  </a:solidFill>
                  <a:effectLst/>
                  <a:uLnTx/>
                  <a:uFillTx/>
                  <a:ea typeface="Calibri"/>
                  <a:cs typeface="Calibri"/>
                </a:rPr>
                <a:t>PaaS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186926" y="3515609"/>
              <a:ext cx="1451282" cy="2873828"/>
              <a:chOff x="637640" y="3495636"/>
              <a:chExt cx="1371600" cy="2873828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637640" y="5781636"/>
                <a:ext cx="1371600" cy="261257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Storage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637640" y="5455064"/>
                <a:ext cx="1371600" cy="261257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Servers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637640" y="6108207"/>
                <a:ext cx="1371600" cy="261257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Networking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37640" y="4475350"/>
                <a:ext cx="1371600" cy="261257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Middleware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37640" y="5128493"/>
                <a:ext cx="1371600" cy="261257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Virtualization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37640" y="3822207"/>
                <a:ext cx="1371600" cy="261257"/>
              </a:xfrm>
              <a:prstGeom prst="roundRect">
                <a:avLst/>
              </a:prstGeom>
              <a:solidFill>
                <a:srgbClr val="00685D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Data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37640" y="3495636"/>
                <a:ext cx="1371600" cy="261257"/>
              </a:xfrm>
              <a:prstGeom prst="roundRect">
                <a:avLst/>
              </a:prstGeom>
              <a:solidFill>
                <a:srgbClr val="00685D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Applications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37640" y="4148779"/>
                <a:ext cx="1371600" cy="261257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+mj-lt"/>
                    <a:ea typeface="Calibri"/>
                    <a:cs typeface="Calibri"/>
                  </a:rPr>
                  <a:t>Runtime</a:t>
                </a:r>
              </a:p>
            </p:txBody>
          </p:sp>
        </p:grpSp>
      </p:grpSp>
      <p:sp>
        <p:nvSpPr>
          <p:cNvPr id="41" name="TextBox 56"/>
          <p:cNvSpPr txBox="1"/>
          <p:nvPr/>
        </p:nvSpPr>
        <p:spPr>
          <a:xfrm rot="16200000" flipH="1">
            <a:off x="7807994" y="2737507"/>
            <a:ext cx="1046440" cy="1118936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C7B70"/>
                </a:solidFill>
                <a:uLnTx/>
                <a:uFillTx/>
                <a:latin typeface="+mj-lt"/>
                <a:ea typeface="Calibri"/>
                <a:cs typeface="Calibri"/>
              </a:rPr>
              <a:t>Pivotal CF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C7B70"/>
                </a:solidFill>
                <a:uLnTx/>
                <a:uFillTx/>
                <a:latin typeface="+mj-lt"/>
                <a:ea typeface="Calibri"/>
                <a:cs typeface="Calibri"/>
              </a:rPr>
              <a:t>+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srgbClr val="1C7B70"/>
                </a:solidFill>
                <a:latin typeface="+mj-lt"/>
                <a:ea typeface="Calibri"/>
                <a:cs typeface="Calibri"/>
              </a:rPr>
              <a:t>Choice of</a:t>
            </a:r>
            <a:r>
              <a:rPr lang="en-US" sz="1400" b="1" kern="0" noProof="0" dirty="0" smtClean="0">
                <a:solidFill>
                  <a:srgbClr val="1C7B70"/>
                </a:solidFill>
                <a:latin typeface="+mj-lt"/>
                <a:ea typeface="Calibri"/>
                <a:cs typeface="Calibri"/>
              </a:rPr>
              <a:t> </a:t>
            </a:r>
            <a:r>
              <a:rPr lang="en-US" sz="1400" b="1" kern="0" noProof="0" dirty="0" err="1" smtClean="0">
                <a:solidFill>
                  <a:srgbClr val="1C7B70"/>
                </a:solidFill>
                <a:latin typeface="+mj-lt"/>
                <a:ea typeface="Calibri"/>
                <a:cs typeface="Calibri"/>
              </a:rPr>
              <a:t>IaaS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C7B70"/>
              </a:solidFill>
              <a:uLnTx/>
              <a:uFillTx/>
              <a:latin typeface="+mj-lt"/>
              <a:ea typeface="Calibri"/>
              <a:cs typeface="Calibri"/>
            </a:endParaRPr>
          </a:p>
        </p:txBody>
      </p:sp>
      <p:cxnSp>
        <p:nvCxnSpPr>
          <p:cNvPr id="53" name="Straight Arrow Connector 52"/>
          <p:cNvCxnSpPr/>
          <p:nvPr/>
        </p:nvCxnSpPr>
        <p:spPr bwMode="gray">
          <a:xfrm flipV="1">
            <a:off x="7451694" y="1225168"/>
            <a:ext cx="1174344" cy="459335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2C95DD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7" name="Left Brace 56"/>
          <p:cNvSpPr/>
          <p:nvPr/>
        </p:nvSpPr>
        <p:spPr>
          <a:xfrm flipH="1">
            <a:off x="7659657" y="2380211"/>
            <a:ext cx="270688" cy="1759989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</a:endParaRPr>
          </a:p>
        </p:txBody>
      </p:sp>
      <p:sp>
        <p:nvSpPr>
          <p:cNvPr id="60" name="TextBox 59"/>
          <p:cNvSpPr txBox="1"/>
          <p:nvPr/>
        </p:nvSpPr>
        <p:spPr bwMode="gray">
          <a:xfrm>
            <a:off x="6957977" y="835533"/>
            <a:ext cx="2010836" cy="469666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 defTabSz="384048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Business Value, Agility &amp; Cost Savings</a:t>
            </a:r>
            <a:endParaRPr lang="en-US" sz="14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3" name="Left Brace 62"/>
          <p:cNvSpPr/>
          <p:nvPr/>
        </p:nvSpPr>
        <p:spPr>
          <a:xfrm>
            <a:off x="5752665" y="1858850"/>
            <a:ext cx="317596" cy="538582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64" name="TextBox 52"/>
          <p:cNvSpPr txBox="1"/>
          <p:nvPr/>
        </p:nvSpPr>
        <p:spPr>
          <a:xfrm>
            <a:off x="5255329" y="1685324"/>
            <a:ext cx="615553" cy="8070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Calibri"/>
                <a:cs typeface="Calibri"/>
              </a:rPr>
              <a:t>You Manage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2516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An Application</a:t>
            </a:r>
            <a:endParaRPr lang="en-US" dirty="0"/>
          </a:p>
        </p:txBody>
      </p:sp>
      <p:sp>
        <p:nvSpPr>
          <p:cNvPr id="3" name="Shape 550"/>
          <p:cNvSpPr/>
          <p:nvPr/>
        </p:nvSpPr>
        <p:spPr>
          <a:xfrm flipH="1">
            <a:off x="4495800" y="1276350"/>
            <a:ext cx="0" cy="3305315"/>
          </a:xfrm>
          <a:prstGeom prst="line">
            <a:avLst/>
          </a:prstGeom>
          <a:ln w="25400">
            <a:solidFill>
              <a:srgbClr val="A6A6A6"/>
            </a:solidFill>
          </a:ln>
        </p:spPr>
        <p:txBody>
          <a:bodyPr lIns="121917" tIns="121917" rIns="121917" bIns="121917"/>
          <a:lstStyle/>
          <a:p>
            <a:pPr defTabSz="457189">
              <a:lnSpc>
                <a:spcPct val="100000"/>
              </a:lnSpc>
              <a:defRPr sz="32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962150"/>
            <a:ext cx="363432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Provision VM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Install Application Runtime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Deploy Application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Configure Load Balancer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Configure SSL Termination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Configure Service Connectivity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19621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2"/>
                </a:solidFill>
              </a:rPr>
              <a:t>c</a:t>
            </a:r>
            <a:r>
              <a:rPr lang="en-US" dirty="0" err="1" smtClean="0">
                <a:solidFill>
                  <a:schemeClr val="bg2"/>
                </a:solidFill>
              </a:rPr>
              <a:t>f</a:t>
            </a:r>
            <a:r>
              <a:rPr lang="en-US" dirty="0" smtClean="0">
                <a:solidFill>
                  <a:schemeClr val="bg2"/>
                </a:solidFill>
              </a:rPr>
              <a:t> push</a:t>
            </a:r>
          </a:p>
        </p:txBody>
      </p:sp>
      <p:pic>
        <p:nvPicPr>
          <p:cNvPr id="6" name="image7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667000" y="1428750"/>
            <a:ext cx="1447800" cy="502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8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7010400" y="1428750"/>
            <a:ext cx="1905000" cy="5350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800837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 Foundry Foundation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1" y="971550"/>
            <a:ext cx="8458200" cy="3445575"/>
            <a:chOff x="586479" y="3227609"/>
            <a:chExt cx="23211046" cy="7466275"/>
          </a:xfrm>
        </p:grpSpPr>
        <p:sp>
          <p:nvSpPr>
            <p:cNvPr id="7" name="Shape 1953"/>
            <p:cNvSpPr/>
            <p:nvPr/>
          </p:nvSpPr>
          <p:spPr>
            <a:xfrm>
              <a:off x="8840437" y="3227609"/>
              <a:ext cx="14957088" cy="2786803"/>
            </a:xfrm>
            <a:prstGeom prst="roundRect">
              <a:avLst>
                <a:gd name="adj" fmla="val 6250"/>
              </a:avLst>
            </a:prstGeom>
            <a:ln w="50800">
              <a:solidFill>
                <a:srgbClr val="ADBE2A"/>
              </a:solidFill>
              <a:prstDash val="dot"/>
            </a:ln>
            <a:effectLst>
              <a:outerShdw blurRad="101600" dist="50800" dir="5400000" rotWithShape="0">
                <a:srgbClr val="000000">
                  <a:alpha val="35000"/>
                </a:srgbClr>
              </a:outerShdw>
            </a:effectLst>
          </p:spPr>
          <p:txBody>
            <a:bodyPr lIns="121917" tIns="121917" rIns="121917" bIns="121917" anchor="ctr"/>
            <a:lstStyle/>
            <a:p>
              <a:pPr algn="ctr" defTabSz="914377">
                <a:lnSpc>
                  <a:spcPct val="100000"/>
                </a:lnSpc>
                <a:defRPr sz="4800" spc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8" name="image35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19000374" y="3510808"/>
              <a:ext cx="3224933" cy="98396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image36.png"/>
            <p:cNvPicPr/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11626654" y="3550400"/>
              <a:ext cx="1831653" cy="79228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image37.png"/>
            <p:cNvPicPr/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>
              <a:off x="14190883" y="4663191"/>
              <a:ext cx="1449941" cy="87068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" name="image38.png"/>
            <p:cNvPicPr/>
            <p:nvPr/>
          </p:nvPicPr>
          <p:blipFill>
            <a:blip r:embed="rId5" cstate="print">
              <a:extLst/>
            </a:blip>
            <a:stretch>
              <a:fillRect/>
            </a:stretch>
          </p:blipFill>
          <p:spPr>
            <a:xfrm>
              <a:off x="9264718" y="4848967"/>
              <a:ext cx="2832869" cy="57568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" name="image39.png"/>
            <p:cNvPicPr/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13538890" y="3244231"/>
              <a:ext cx="2657053" cy="130897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" name="image40.png"/>
            <p:cNvPicPr/>
            <p:nvPr/>
          </p:nvPicPr>
          <p:blipFill>
            <a:blip r:embed="rId7" cstate="print">
              <a:extLst/>
            </a:blip>
            <a:stretch>
              <a:fillRect/>
            </a:stretch>
          </p:blipFill>
          <p:spPr>
            <a:xfrm>
              <a:off x="9219663" y="3236821"/>
              <a:ext cx="2241379" cy="141889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4" name="image41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15981551" y="4438212"/>
              <a:ext cx="1943997" cy="106216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5" name="image42.png"/>
            <p:cNvPicPr/>
            <p:nvPr/>
          </p:nvPicPr>
          <p:blipFill>
            <a:blip r:embed="rId9" cstate="print">
              <a:extLst/>
            </a:blip>
            <a:stretch>
              <a:fillRect/>
            </a:stretch>
          </p:blipFill>
          <p:spPr>
            <a:xfrm>
              <a:off x="12393317" y="4551309"/>
              <a:ext cx="1165211" cy="106582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6" name="image43.png"/>
            <p:cNvPicPr/>
            <p:nvPr/>
          </p:nvPicPr>
          <p:blipFill>
            <a:blip r:embed="rId10" cstate="print">
              <a:extLst/>
            </a:blip>
            <a:stretch>
              <a:fillRect/>
            </a:stretch>
          </p:blipFill>
          <p:spPr>
            <a:xfrm>
              <a:off x="18060888" y="4629655"/>
              <a:ext cx="3426688" cy="101119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7" name="image44.png"/>
            <p:cNvPicPr/>
            <p:nvPr/>
          </p:nvPicPr>
          <p:blipFill>
            <a:blip r:embed="rId11" cstate="print">
              <a:extLst/>
            </a:blip>
            <a:stretch>
              <a:fillRect/>
            </a:stretch>
          </p:blipFill>
          <p:spPr>
            <a:xfrm>
              <a:off x="16282839" y="3643059"/>
              <a:ext cx="2672467" cy="66830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" name="Shape 1964"/>
            <p:cNvSpPr/>
            <p:nvPr/>
          </p:nvSpPr>
          <p:spPr>
            <a:xfrm>
              <a:off x="586479" y="3259340"/>
              <a:ext cx="7856872" cy="2818413"/>
            </a:xfrm>
            <a:prstGeom prst="roundRect">
              <a:avLst>
                <a:gd name="adj" fmla="val 6250"/>
              </a:avLst>
            </a:prstGeom>
            <a:ln w="50800">
              <a:solidFill>
                <a:srgbClr val="ADBE2A"/>
              </a:solidFill>
              <a:prstDash val="dot"/>
            </a:ln>
            <a:effectLst>
              <a:outerShdw blurRad="101600" dist="50800" dir="5400000" rotWithShape="0">
                <a:srgbClr val="000000">
                  <a:alpha val="35000"/>
                </a:srgbClr>
              </a:outerShdw>
            </a:effectLst>
          </p:spPr>
          <p:txBody>
            <a:bodyPr lIns="121917" tIns="121917" rIns="121917" bIns="121917" anchor="ctr"/>
            <a:lstStyle/>
            <a:p>
              <a:pPr algn="ctr" defTabSz="914377">
                <a:lnSpc>
                  <a:spcPct val="100000"/>
                </a:lnSpc>
                <a:defRPr sz="4800" spc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19" name="image45.png"/>
            <p:cNvPicPr/>
            <p:nvPr/>
          </p:nvPicPr>
          <p:blipFill>
            <a:blip r:embed="rId12" cstate="print">
              <a:extLst/>
            </a:blip>
            <a:stretch>
              <a:fillRect/>
            </a:stretch>
          </p:blipFill>
          <p:spPr>
            <a:xfrm>
              <a:off x="840752" y="3751620"/>
              <a:ext cx="2088528" cy="38284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0" name="image46.png"/>
            <p:cNvPicPr/>
            <p:nvPr/>
          </p:nvPicPr>
          <p:blipFill>
            <a:blip r:embed="rId13" cstate="print">
              <a:extLst/>
            </a:blip>
            <a:stretch>
              <a:fillRect/>
            </a:stretch>
          </p:blipFill>
          <p:spPr>
            <a:xfrm>
              <a:off x="5741585" y="4712376"/>
              <a:ext cx="2583368" cy="52470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1" name="image47.png"/>
            <p:cNvPicPr/>
            <p:nvPr/>
          </p:nvPicPr>
          <p:blipFill>
            <a:blip r:embed="rId14" cstate="print">
              <a:extLst/>
            </a:blip>
            <a:stretch>
              <a:fillRect/>
            </a:stretch>
          </p:blipFill>
          <p:spPr>
            <a:xfrm>
              <a:off x="2782284" y="4585264"/>
              <a:ext cx="2793453" cy="63140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2" name="image48.png"/>
            <p:cNvPicPr/>
            <p:nvPr/>
          </p:nvPicPr>
          <p:blipFill>
            <a:blip r:embed="rId15" cstate="print">
              <a:extLst/>
            </a:blip>
            <a:stretch>
              <a:fillRect/>
            </a:stretch>
          </p:blipFill>
          <p:spPr>
            <a:xfrm>
              <a:off x="871356" y="4549899"/>
              <a:ext cx="1636765" cy="6617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3" name="image49.png"/>
            <p:cNvPicPr/>
            <p:nvPr/>
          </p:nvPicPr>
          <p:blipFill>
            <a:blip r:embed="rId16" cstate="print">
              <a:extLst/>
            </a:blip>
            <a:stretch>
              <a:fillRect/>
            </a:stretch>
          </p:blipFill>
          <p:spPr>
            <a:xfrm>
              <a:off x="5205607" y="3769461"/>
              <a:ext cx="1377437" cy="44268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4" name="image50.png"/>
            <p:cNvPicPr/>
            <p:nvPr/>
          </p:nvPicPr>
          <p:blipFill>
            <a:blip r:embed="rId17" cstate="print">
              <a:extLst/>
            </a:blip>
            <a:stretch>
              <a:fillRect/>
            </a:stretch>
          </p:blipFill>
          <p:spPr>
            <a:xfrm>
              <a:off x="7082255" y="3577636"/>
              <a:ext cx="1095485" cy="88017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5" name="image51.png"/>
            <p:cNvPicPr/>
            <p:nvPr/>
          </p:nvPicPr>
          <p:blipFill>
            <a:blip r:embed="rId18" cstate="print">
              <a:extLst/>
            </a:blip>
            <a:stretch>
              <a:fillRect/>
            </a:stretch>
          </p:blipFill>
          <p:spPr>
            <a:xfrm>
              <a:off x="3147571" y="3655489"/>
              <a:ext cx="1598469" cy="69251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6" name="Shape 1972"/>
            <p:cNvSpPr/>
            <p:nvPr/>
          </p:nvSpPr>
          <p:spPr>
            <a:xfrm>
              <a:off x="1959853" y="5792768"/>
              <a:ext cx="4782655" cy="100037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3EA7BC"/>
              </a:solidFill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1917" tIns="121917" rIns="121917" bIns="121917">
              <a:spAutoFit/>
            </a:bodyPr>
            <a:lstStyle>
              <a:lvl1pPr algn="ctr" defTabSz="914400">
                <a:lnSpc>
                  <a:spcPct val="100000"/>
                </a:lnSpc>
                <a:defRPr sz="3200" b="1" i="1" spc="0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 i="0">
                  <a:solidFill>
                    <a:srgbClr val="000000"/>
                  </a:solidFill>
                </a:defRPr>
              </a:pPr>
              <a:r>
                <a:rPr sz="1400" dirty="0"/>
                <a:t>Platinum members</a:t>
              </a:r>
            </a:p>
          </p:txBody>
        </p:sp>
        <p:sp>
          <p:nvSpPr>
            <p:cNvPr id="27" name="Shape 1973"/>
            <p:cNvSpPr/>
            <p:nvPr/>
          </p:nvSpPr>
          <p:spPr>
            <a:xfrm>
              <a:off x="13928788" y="5819159"/>
              <a:ext cx="3906504" cy="100037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3EA7BC"/>
              </a:solidFill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1917" tIns="121917" rIns="121917" bIns="121917">
              <a:spAutoFit/>
            </a:bodyPr>
            <a:lstStyle>
              <a:lvl1pPr algn="ctr" defTabSz="914400">
                <a:lnSpc>
                  <a:spcPct val="100000"/>
                </a:lnSpc>
                <a:defRPr sz="3200" b="1" i="1" spc="0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 i="0">
                  <a:solidFill>
                    <a:srgbClr val="000000"/>
                  </a:solidFill>
                </a:defRPr>
              </a:pPr>
              <a:r>
                <a:rPr sz="1400" dirty="0"/>
                <a:t>Gold members</a:t>
              </a:r>
            </a:p>
          </p:txBody>
        </p:sp>
        <p:sp>
          <p:nvSpPr>
            <p:cNvPr id="28" name="Shape 1974"/>
            <p:cNvSpPr/>
            <p:nvPr/>
          </p:nvSpPr>
          <p:spPr>
            <a:xfrm>
              <a:off x="1174592" y="7156142"/>
              <a:ext cx="22051883" cy="2786805"/>
            </a:xfrm>
            <a:prstGeom prst="roundRect">
              <a:avLst>
                <a:gd name="adj" fmla="val 6250"/>
              </a:avLst>
            </a:prstGeom>
            <a:ln w="50800">
              <a:solidFill>
                <a:srgbClr val="ADBE2A"/>
              </a:solidFill>
              <a:prstDash val="dot"/>
            </a:ln>
            <a:effectLst>
              <a:outerShdw blurRad="101600" dist="50800" dir="5400000" rotWithShape="0">
                <a:srgbClr val="000000">
                  <a:alpha val="35000"/>
                </a:srgbClr>
              </a:outerShdw>
            </a:effectLst>
          </p:spPr>
          <p:txBody>
            <a:bodyPr lIns="121917" tIns="121917" rIns="121917" bIns="121917" anchor="ctr"/>
            <a:lstStyle/>
            <a:p>
              <a:pPr algn="ctr" defTabSz="914377">
                <a:lnSpc>
                  <a:spcPct val="100000"/>
                </a:lnSpc>
                <a:defRPr sz="4800" spc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" name="Shape 1975"/>
            <p:cNvSpPr/>
            <p:nvPr/>
          </p:nvSpPr>
          <p:spPr>
            <a:xfrm>
              <a:off x="10121372" y="9693507"/>
              <a:ext cx="4097756" cy="100037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3EA7BC"/>
              </a:solidFill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1917" tIns="121917" rIns="121917" bIns="121917">
              <a:spAutoFit/>
            </a:bodyPr>
            <a:lstStyle>
              <a:lvl1pPr algn="ctr" defTabSz="914400">
                <a:lnSpc>
                  <a:spcPct val="100000"/>
                </a:lnSpc>
                <a:defRPr sz="3200" b="1" i="1" spc="0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 i="0">
                  <a:solidFill>
                    <a:srgbClr val="000000"/>
                  </a:solidFill>
                </a:defRPr>
              </a:pPr>
              <a:r>
                <a:rPr sz="1400" dirty="0"/>
                <a:t>Silver members</a:t>
              </a:r>
            </a:p>
          </p:txBody>
        </p:sp>
        <p:pic>
          <p:nvPicPr>
            <p:cNvPr id="30" name="image52.png"/>
            <p:cNvPicPr/>
            <p:nvPr/>
          </p:nvPicPr>
          <p:blipFill>
            <a:blip r:embed="rId19" cstate="print">
              <a:extLst/>
            </a:blip>
            <a:stretch>
              <a:fillRect/>
            </a:stretch>
          </p:blipFill>
          <p:spPr>
            <a:xfrm>
              <a:off x="1655503" y="7418607"/>
              <a:ext cx="1634067" cy="80433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1" name="image53.png"/>
            <p:cNvPicPr/>
            <p:nvPr/>
          </p:nvPicPr>
          <p:blipFill>
            <a:blip r:embed="rId20" cstate="print">
              <a:extLst/>
            </a:blip>
            <a:stretch>
              <a:fillRect/>
            </a:stretch>
          </p:blipFill>
          <p:spPr>
            <a:xfrm>
              <a:off x="3497845" y="7547296"/>
              <a:ext cx="2397760" cy="77216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50" name="image54.png"/>
            <p:cNvPicPr/>
            <p:nvPr/>
          </p:nvPicPr>
          <p:blipFill>
            <a:blip r:embed="rId21" cstate="print">
              <a:extLst/>
            </a:blip>
            <a:srcRect l="221" r="55779"/>
            <a:stretch>
              <a:fillRect/>
            </a:stretch>
          </p:blipFill>
          <p:spPr>
            <a:xfrm>
              <a:off x="6742274" y="7384735"/>
              <a:ext cx="894082" cy="6502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image55.png"/>
            <p:cNvPicPr/>
            <p:nvPr/>
          </p:nvPicPr>
          <p:blipFill>
            <a:blip r:embed="rId22" cstate="print">
              <a:extLst/>
            </a:blip>
            <a:stretch>
              <a:fillRect/>
            </a:stretch>
          </p:blipFill>
          <p:spPr>
            <a:xfrm>
              <a:off x="8090165" y="7452469"/>
              <a:ext cx="2905760" cy="79248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4" name="image56.png"/>
            <p:cNvPicPr/>
            <p:nvPr/>
          </p:nvPicPr>
          <p:blipFill>
            <a:blip r:embed="rId23" cstate="print">
              <a:extLst/>
            </a:blip>
            <a:stretch>
              <a:fillRect/>
            </a:stretch>
          </p:blipFill>
          <p:spPr>
            <a:xfrm>
              <a:off x="11429420" y="7587936"/>
              <a:ext cx="2675469" cy="508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5" name="image57.png"/>
            <p:cNvPicPr/>
            <p:nvPr/>
          </p:nvPicPr>
          <p:blipFill>
            <a:blip r:embed="rId24" cstate="print">
              <a:extLst/>
            </a:blip>
            <a:stretch>
              <a:fillRect/>
            </a:stretch>
          </p:blipFill>
          <p:spPr>
            <a:xfrm>
              <a:off x="14761903" y="7642123"/>
              <a:ext cx="2056045" cy="47548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6" name="image58.png"/>
            <p:cNvPicPr/>
            <p:nvPr/>
          </p:nvPicPr>
          <p:blipFill>
            <a:blip r:embed="rId25" cstate="print">
              <a:extLst/>
            </a:blip>
            <a:stretch>
              <a:fillRect/>
            </a:stretch>
          </p:blipFill>
          <p:spPr>
            <a:xfrm>
              <a:off x="17498325" y="7675989"/>
              <a:ext cx="2133600" cy="39624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7" name="image59.png"/>
            <p:cNvPicPr/>
            <p:nvPr/>
          </p:nvPicPr>
          <p:blipFill>
            <a:blip r:embed="rId26" cstate="print">
              <a:extLst/>
            </a:blip>
            <a:srcRect t="24767" b="22781"/>
            <a:stretch>
              <a:fillRect/>
            </a:stretch>
          </p:blipFill>
          <p:spPr>
            <a:xfrm>
              <a:off x="20282167" y="7617739"/>
              <a:ext cx="2262296" cy="53644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8" name="image60.png"/>
            <p:cNvPicPr/>
            <p:nvPr/>
          </p:nvPicPr>
          <p:blipFill>
            <a:blip r:embed="rId27" cstate="print">
              <a:extLst/>
            </a:blip>
            <a:stretch>
              <a:fillRect/>
            </a:stretch>
          </p:blipFill>
          <p:spPr>
            <a:xfrm>
              <a:off x="1567446" y="8685216"/>
              <a:ext cx="2709333" cy="67733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9" name="image61.png"/>
            <p:cNvPicPr/>
            <p:nvPr/>
          </p:nvPicPr>
          <p:blipFill>
            <a:blip r:embed="rId28" cstate="print">
              <a:extLst/>
            </a:blip>
            <a:stretch>
              <a:fillRect/>
            </a:stretch>
          </p:blipFill>
          <p:spPr>
            <a:xfrm>
              <a:off x="4845740" y="8603936"/>
              <a:ext cx="2205400" cy="83447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0" name="image62.png"/>
            <p:cNvPicPr/>
            <p:nvPr/>
          </p:nvPicPr>
          <p:blipFill>
            <a:blip r:embed="rId29" cstate="print">
              <a:extLst/>
            </a:blip>
            <a:stretch>
              <a:fillRect/>
            </a:stretch>
          </p:blipFill>
          <p:spPr>
            <a:xfrm>
              <a:off x="7358647" y="8373643"/>
              <a:ext cx="1253069" cy="118194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1" name="image63.png"/>
            <p:cNvPicPr/>
            <p:nvPr/>
          </p:nvPicPr>
          <p:blipFill>
            <a:blip r:embed="rId30" cstate="print">
              <a:extLst/>
            </a:blip>
            <a:stretch>
              <a:fillRect/>
            </a:stretch>
          </p:blipFill>
          <p:spPr>
            <a:xfrm>
              <a:off x="8950379" y="8603936"/>
              <a:ext cx="2540000" cy="84666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2" name="image64.png"/>
            <p:cNvPicPr/>
            <p:nvPr/>
          </p:nvPicPr>
          <p:blipFill>
            <a:blip r:embed="rId31" cstate="print">
              <a:extLst/>
            </a:blip>
            <a:srcRect t="15166" b="14333"/>
            <a:stretch>
              <a:fillRect/>
            </a:stretch>
          </p:blipFill>
          <p:spPr>
            <a:xfrm>
              <a:off x="12228672" y="8471181"/>
              <a:ext cx="1625600" cy="114604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3" name="image65.png"/>
            <p:cNvPicPr/>
            <p:nvPr/>
          </p:nvPicPr>
          <p:blipFill>
            <a:blip r:embed="rId32" cstate="print">
              <a:extLst/>
            </a:blip>
            <a:stretch>
              <a:fillRect/>
            </a:stretch>
          </p:blipFill>
          <p:spPr>
            <a:xfrm>
              <a:off x="14551925" y="8847776"/>
              <a:ext cx="2783840" cy="4064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4" name="image66.png" descr="starkandwayne.png"/>
            <p:cNvPicPr/>
            <p:nvPr/>
          </p:nvPicPr>
          <p:blipFill>
            <a:blip r:embed="rId33" cstate="print">
              <a:extLst/>
            </a:blip>
            <a:stretch>
              <a:fillRect/>
            </a:stretch>
          </p:blipFill>
          <p:spPr>
            <a:xfrm>
              <a:off x="17190145" y="8820689"/>
              <a:ext cx="2640584" cy="49072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5" name="image67.png"/>
            <p:cNvPicPr/>
            <p:nvPr/>
          </p:nvPicPr>
          <p:blipFill>
            <a:blip r:embed="rId34" cstate="print">
              <a:extLst/>
            </a:blip>
            <a:stretch>
              <a:fillRect/>
            </a:stretch>
          </p:blipFill>
          <p:spPr>
            <a:xfrm>
              <a:off x="20458274" y="8834229"/>
              <a:ext cx="2299549" cy="42672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6" name="image68.png"/>
            <p:cNvPicPr/>
            <p:nvPr/>
          </p:nvPicPr>
          <p:blipFill>
            <a:blip r:embed="rId35" cstate="print">
              <a:extLst/>
            </a:blip>
            <a:stretch>
              <a:fillRect/>
            </a:stretch>
          </p:blipFill>
          <p:spPr>
            <a:xfrm>
              <a:off x="22090645" y="3313964"/>
              <a:ext cx="1564640" cy="1476589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3451072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Largest Open </a:t>
            </a:r>
            <a:r>
              <a:rPr lang="en-US" altLang="en-US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PaaS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Ecosystem </a:t>
            </a:r>
            <a:r>
              <a:rPr lang="en-US" alt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(100k+ downloads)</a:t>
            </a:r>
            <a:endParaRPr lang="en-US" altLang="en-US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8675" name="Picture 6"/>
          <p:cNvPicPr>
            <a:picLocks noChangeAspect="1"/>
          </p:cNvPicPr>
          <p:nvPr/>
        </p:nvPicPr>
        <p:blipFill>
          <a:blip r:embed="rId3" cstate="print"/>
          <a:srcRect t="22334" b="19585"/>
          <a:stretch>
            <a:fillRect/>
          </a:stretch>
        </p:blipFill>
        <p:spPr bwMode="auto">
          <a:xfrm>
            <a:off x="7700963" y="4132263"/>
            <a:ext cx="78898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6" descr="http://blogs.msdn.com/resized-image.ashx/__size/550x0/__key/communityserver-blogs-components-weblogfiles/00-00-01-13-25/7651.Tier3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2900" y="1784350"/>
            <a:ext cx="5286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8"/>
          <p:cNvPicPr>
            <a:picLocks noChangeAspect="1"/>
          </p:cNvPicPr>
          <p:nvPr/>
        </p:nvPicPr>
        <p:blipFill>
          <a:blip r:embed="rId5" cstate="print"/>
          <a:srcRect t="21840" b="25488"/>
          <a:stretch>
            <a:fillRect/>
          </a:stretch>
        </p:blipFill>
        <p:spPr bwMode="auto">
          <a:xfrm>
            <a:off x="3570288" y="4068763"/>
            <a:ext cx="776287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9" descr="url.jpeg"/>
          <p:cNvPicPr>
            <a:picLocks noChangeAspect="1"/>
          </p:cNvPicPr>
          <p:nvPr/>
        </p:nvPicPr>
        <p:blipFill>
          <a:blip r:embed="rId6" cstate="print"/>
          <a:srcRect t="28824" b="41765"/>
          <a:stretch>
            <a:fillRect/>
          </a:stretch>
        </p:blipFill>
        <p:spPr bwMode="auto">
          <a:xfrm>
            <a:off x="300038" y="2609850"/>
            <a:ext cx="133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025" y="1855788"/>
            <a:ext cx="105568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11" descr="url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84813" y="2543704"/>
            <a:ext cx="13652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1" name="Picture 12" descr="Screen Shot 2013-01-31 at 11.55.40 AM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91591" y="4121150"/>
            <a:ext cx="1431925" cy="193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8682" name="Picture 15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66900" y="1217613"/>
            <a:ext cx="930275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7" descr="logo.pn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6763" y="1160463"/>
            <a:ext cx="106521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4" name="Picture 18" descr="imgres-1.jp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63888" y="2628372"/>
            <a:ext cx="885825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5" name="Picture 19" descr="Cisco_logo.svg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39888" y="4070350"/>
            <a:ext cx="6159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20" descr="anynines_200x100-5dd43dd0.png"/>
          <p:cNvPicPr>
            <a:picLocks noChangeAspect="1"/>
          </p:cNvPicPr>
          <p:nvPr/>
        </p:nvPicPr>
        <p:blipFill>
          <a:blip r:embed="rId14" cstate="print"/>
          <a:srcRect t="27000" b="32001"/>
          <a:stretch>
            <a:fillRect/>
          </a:stretch>
        </p:blipFill>
        <p:spPr bwMode="auto">
          <a:xfrm>
            <a:off x="1789113" y="2633663"/>
            <a:ext cx="112077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7" name="Picture 21" descr="default_logo_0.png"/>
          <p:cNvPicPr>
            <a:picLocks noChangeAspect="1"/>
          </p:cNvPicPr>
          <p:nvPr/>
        </p:nvPicPr>
        <p:blipFill>
          <a:blip r:embed="rId15" cstate="print"/>
          <a:srcRect t="10800" b="46001"/>
          <a:stretch>
            <a:fillRect/>
          </a:stretch>
        </p:blipFill>
        <p:spPr bwMode="auto">
          <a:xfrm>
            <a:off x="4117446" y="2637367"/>
            <a:ext cx="11271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8" name="Picture 22" descr="Savvis_logo_primary_CMYK_LB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66725" y="3373438"/>
            <a:ext cx="10255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25" descr="PIVOTAL (GREEN).png"/>
          <p:cNvPicPr>
            <a:picLocks noChangeAspect="1"/>
          </p:cNvPicPr>
          <p:nvPr/>
        </p:nvPicPr>
        <p:blipFill>
          <a:blip r:embed="rId17" cstate="print"/>
          <a:srcRect l="19603" t="27679" r="19492" b="32143"/>
          <a:stretch>
            <a:fillRect/>
          </a:stretch>
        </p:blipFill>
        <p:spPr bwMode="auto">
          <a:xfrm>
            <a:off x="401638" y="1227138"/>
            <a:ext cx="8350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26" descr="logo_altoros.gif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542213" y="1238250"/>
            <a:ext cx="1106487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27" descr="bbg-logo.png"/>
          <p:cNvPicPr>
            <a:picLocks noChangeAspect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659688" y="1927225"/>
            <a:ext cx="869950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8" descr="swisscom-logo.jpg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814638" y="1876425"/>
            <a:ext cx="8985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9" descr="STOIC.png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564438" y="2614613"/>
            <a:ext cx="106203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30" descr="Intel-from-16-Cores-to-80-Cores-2.jpg"/>
          <p:cNvPicPr>
            <a:picLocks noChangeAspect="1"/>
          </p:cNvPicPr>
          <p:nvPr/>
        </p:nvPicPr>
        <p:blipFill>
          <a:blip r:embed="rId22" cstate="print"/>
          <a:srcRect l="9375" t="26471" r="11459" b="17731"/>
          <a:stretch>
            <a:fillRect/>
          </a:stretch>
        </p:blipFill>
        <p:spPr bwMode="auto">
          <a:xfrm>
            <a:off x="2617788" y="4035425"/>
            <a:ext cx="5905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5" name="Picture 3"/>
          <p:cNvPicPr>
            <a:picLocks noChangeAspect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502400" y="3987800"/>
            <a:ext cx="8366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6" name="Picture 33"/>
          <p:cNvPicPr>
            <a:picLocks noChangeAspect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4060825" y="3217863"/>
            <a:ext cx="7366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7" name="Picture 32"/>
          <p:cNvPicPr>
            <a:picLocks noChangeAspect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569075" y="3297238"/>
            <a:ext cx="627063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8" name="Picture 13"/>
          <p:cNvPicPr>
            <a:picLocks noChangeAspect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4979988" y="3255963"/>
            <a:ext cx="11271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9" name="Picture 24"/>
          <p:cNvPicPr>
            <a:picLocks noChangeAspect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7656513" y="3206750"/>
            <a:ext cx="8763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0" name="Picture 34"/>
          <p:cNvPicPr>
            <a:picLocks noChangeAspect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6929438" y="2423584"/>
            <a:ext cx="6350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1" name="Picture 37"/>
          <p:cNvPicPr>
            <a:picLocks noChangeAspect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3427413" y="1169988"/>
            <a:ext cx="5175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2" name="Picture 38" descr="Screen Shot 2014-01-15 at 9.03.13 AM.png"/>
          <p:cNvPicPr>
            <a:picLocks noChangeAspect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822450" y="1824038"/>
            <a:ext cx="554038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3" name="Picture 39"/>
          <p:cNvPicPr>
            <a:picLocks noChangeAspect="1"/>
          </p:cNvPicPr>
          <p:nvPr/>
        </p:nvPicPr>
        <p:blipFill>
          <a:blip r:embed="rId31" cstate="print"/>
          <a:srcRect t="22040" b="18500"/>
          <a:stretch>
            <a:fillRect/>
          </a:stretch>
        </p:blipFill>
        <p:spPr bwMode="auto">
          <a:xfrm>
            <a:off x="5599113" y="1816100"/>
            <a:ext cx="65563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4" name="Picture 23" descr="APP DIRECT.jpg"/>
          <p:cNvPicPr>
            <a:picLocks noChangeAspect="1"/>
          </p:cNvPicPr>
          <p:nvPr/>
        </p:nvPicPr>
        <p:blipFill>
          <a:blip r:embed="rId32" cstate="print"/>
          <a:srcRect t="16304"/>
          <a:stretch>
            <a:fillRect/>
          </a:stretch>
        </p:blipFill>
        <p:spPr bwMode="auto">
          <a:xfrm>
            <a:off x="4152900" y="1854200"/>
            <a:ext cx="10080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5" name="Picture 42"/>
          <p:cNvPicPr>
            <a:picLocks noChangeAspect="1"/>
          </p:cNvPicPr>
          <p:nvPr/>
        </p:nvPicPr>
        <p:blipFill>
          <a:blip r:embed="rId33" cstate="print"/>
          <a:srcRect t="21146" b="22537"/>
          <a:stretch>
            <a:fillRect/>
          </a:stretch>
        </p:blipFill>
        <p:spPr bwMode="auto">
          <a:xfrm>
            <a:off x="579438" y="4117975"/>
            <a:ext cx="69850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6" name="Picture 145" descr="EMC Corporation logo.sv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6273800" y="1222375"/>
            <a:ext cx="636588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3193473" y="3239871"/>
            <a:ext cx="600741" cy="5351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831990" y="3242779"/>
            <a:ext cx="1118698" cy="4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024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101865"/>
            <a:ext cx="9157387" cy="40498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Pivotal CF: </a:t>
            </a:r>
            <a:r>
              <a:rPr lang="en-US" sz="2800" dirty="0" smtClean="0">
                <a:latin typeface="Arial" charset="0"/>
                <a:cs typeface="Arial" charset="0"/>
              </a:rPr>
              <a:t>Cloud-Independent Enterprise PaaS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6092" y="4036784"/>
            <a:ext cx="8677466" cy="522654"/>
            <a:chOff x="265387" y="3963031"/>
            <a:chExt cx="8678171" cy="560123"/>
          </a:xfrm>
        </p:grpSpPr>
        <p:sp>
          <p:nvSpPr>
            <p:cNvPr id="29" name="Rounded Rectangle 28"/>
            <p:cNvSpPr/>
            <p:nvPr/>
          </p:nvSpPr>
          <p:spPr>
            <a:xfrm>
              <a:off x="265387" y="3963031"/>
              <a:ext cx="8678171" cy="560123"/>
            </a:xfrm>
            <a:prstGeom prst="roundRect">
              <a:avLst>
                <a:gd name="adj" fmla="val 252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 w="12700">
              <a:solidFill>
                <a:srgbClr val="00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FFFFFF"/>
                </a:solidFill>
                <a:ea typeface="ＭＳ Ｐゴシック" pitchFamily="-84" charset="-128"/>
                <a:cs typeface="ＭＳ Ｐゴシック" pitchFamily="-84" charset="-128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FFFFFF"/>
                </a:solidFill>
                <a:ea typeface="ＭＳ Ｐゴシック" pitchFamily="-84" charset="-128"/>
                <a:cs typeface="ＭＳ Ｐゴシック" pitchFamily="-84" charset="-128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251857" y="4054215"/>
              <a:ext cx="6785429" cy="365760"/>
            </a:xfrm>
            <a:prstGeom prst="roundRect">
              <a:avLst>
                <a:gd name="adj" fmla="val 8448"/>
              </a:avLst>
            </a:prstGeom>
            <a:solidFill>
              <a:srgbClr val="00685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rgbClr val="FFFFFF"/>
                  </a:solidFill>
                  <a:cs typeface="Arial"/>
                </a:rPr>
                <a:t>Deploy, </a:t>
              </a:r>
              <a:r>
                <a:rPr lang="en-US" sz="1400" b="1" dirty="0" smtClean="0">
                  <a:solidFill>
                    <a:srgbClr val="FFFFFF"/>
                  </a:solidFill>
                  <a:cs typeface="Arial"/>
                </a:rPr>
                <a:t>Operate, Update &amp; Scale with minimal downtime on </a:t>
              </a:r>
              <a:r>
                <a:rPr lang="en-US" sz="1400" b="1" dirty="0">
                  <a:solidFill>
                    <a:srgbClr val="FFFFFF"/>
                  </a:solidFill>
                  <a:cs typeface="Arial"/>
                </a:rPr>
                <a:t>Any IaaS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231542" y="1084535"/>
            <a:ext cx="2743200" cy="2802799"/>
            <a:chOff x="3234863" y="1096573"/>
            <a:chExt cx="2743200" cy="2802799"/>
          </a:xfrm>
        </p:grpSpPr>
        <p:sp>
          <p:nvSpPr>
            <p:cNvPr id="23" name="Rounded Rectangle 22"/>
            <p:cNvSpPr/>
            <p:nvPr/>
          </p:nvSpPr>
          <p:spPr>
            <a:xfrm>
              <a:off x="3234863" y="1096573"/>
              <a:ext cx="2743200" cy="2802799"/>
            </a:xfrm>
            <a:prstGeom prst="roundRect">
              <a:avLst>
                <a:gd name="adj" fmla="val 252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FFFFFF"/>
                </a:solidFill>
                <a:ea typeface="ＭＳ Ｐゴシック" pitchFamily="-84" charset="-128"/>
                <a:cs typeface="ＭＳ Ｐゴシック" pitchFamily="-84" charset="-128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FFFFFF"/>
                </a:solidFill>
                <a:ea typeface="ＭＳ Ｐゴシック" pitchFamily="-84" charset="-128"/>
                <a:cs typeface="ＭＳ Ｐゴシック" pitchFamily="-84" charset="-12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326303" y="1171069"/>
              <a:ext cx="2560320" cy="549565"/>
            </a:xfrm>
            <a:prstGeom prst="roundRect">
              <a:avLst>
                <a:gd name="adj" fmla="val 8448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algn="ctr">
                <a:spcAft>
                  <a:spcPts val="1200"/>
                </a:spcAft>
                <a:buFont typeface="Verdana" pitchFamily="34" charset="0"/>
                <a:buNone/>
                <a:defRPr/>
              </a:pPr>
              <a:r>
                <a:rPr lang="en-US" sz="1400" b="1" dirty="0"/>
                <a:t>Operational Benefits for Every Application 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239949" y="1989833"/>
              <a:ext cx="2733029" cy="830997"/>
              <a:chOff x="3261357" y="1892710"/>
              <a:chExt cx="2733029" cy="83099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597393" y="1892710"/>
                <a:ext cx="13969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App Health Management, Load Balancing &amp; High Availability</a:t>
                </a:r>
              </a:p>
            </p:txBody>
          </p:sp>
          <p:grpSp>
            <p:nvGrpSpPr>
              <p:cNvPr id="43" name="Group 81"/>
              <p:cNvGrpSpPr/>
              <p:nvPr/>
            </p:nvGrpSpPr>
            <p:grpSpPr>
              <a:xfrm>
                <a:off x="3261357" y="1921180"/>
                <a:ext cx="1310751" cy="774057"/>
                <a:chOff x="5832822" y="3461918"/>
                <a:chExt cx="1310751" cy="774057"/>
              </a:xfrm>
            </p:grpSpPr>
            <p:grpSp>
              <p:nvGrpSpPr>
                <p:cNvPr id="44" name="Group 39"/>
                <p:cNvGrpSpPr/>
                <p:nvPr/>
              </p:nvGrpSpPr>
              <p:grpSpPr>
                <a:xfrm>
                  <a:off x="5902266" y="3461918"/>
                  <a:ext cx="1241307" cy="639279"/>
                  <a:chOff x="5266161" y="2945083"/>
                  <a:chExt cx="1241307" cy="639279"/>
                </a:xfrm>
              </p:grpSpPr>
              <p:pic>
                <p:nvPicPr>
                  <p:cNvPr id="48" name="Picture 8" descr="load_balancer_pic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66161" y="3028210"/>
                    <a:ext cx="442026" cy="475013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" name="Picture 8" descr="load_balancer_pic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39430" y="2945083"/>
                    <a:ext cx="534388" cy="166254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0" name="Picture 8" descr="load_balancer_pic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73080" y="3168733"/>
                    <a:ext cx="534388" cy="166254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" name="Picture 8" descr="load_balancer_pic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49330" y="3418108"/>
                    <a:ext cx="534388" cy="166254"/>
                  </a:xfrm>
                  <a:prstGeom prst="rect">
                    <a:avLst/>
                  </a:prstGeom>
                  <a:noFill/>
                </p:spPr>
              </p:pic>
              <p:cxnSp>
                <p:nvCxnSpPr>
                  <p:cNvPr id="52" name="Elbow Connector 51"/>
                  <p:cNvCxnSpPr>
                    <a:stCxn id="48" idx="3"/>
                    <a:endCxn id="49" idx="1"/>
                  </p:cNvCxnSpPr>
                  <p:nvPr/>
                </p:nvCxnSpPr>
                <p:spPr>
                  <a:xfrm flipV="1">
                    <a:off x="5708187" y="3028210"/>
                    <a:ext cx="231243" cy="237507"/>
                  </a:xfrm>
                  <a:prstGeom prst="bentConnector3">
                    <a:avLst>
                      <a:gd name="adj1" fmla="val 17048"/>
                    </a:avLst>
                  </a:prstGeom>
                  <a:ln w="1270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Elbow Connector 52"/>
                  <p:cNvCxnSpPr>
                    <a:stCxn id="48" idx="3"/>
                    <a:endCxn id="50" idx="1"/>
                  </p:cNvCxnSpPr>
                  <p:nvPr/>
                </p:nvCxnSpPr>
                <p:spPr>
                  <a:xfrm flipV="1">
                    <a:off x="5708187" y="3251860"/>
                    <a:ext cx="264893" cy="13857"/>
                  </a:xfrm>
                  <a:prstGeom prst="bentConnector3">
                    <a:avLst>
                      <a:gd name="adj1" fmla="val 50000"/>
                    </a:avLst>
                  </a:prstGeom>
                  <a:ln w="1270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>
                    <a:stCxn id="48" idx="3"/>
                    <a:endCxn id="51" idx="1"/>
                  </p:cNvCxnSpPr>
                  <p:nvPr/>
                </p:nvCxnSpPr>
                <p:spPr>
                  <a:xfrm>
                    <a:off x="5708187" y="3265717"/>
                    <a:ext cx="241143" cy="235518"/>
                  </a:xfrm>
                  <a:prstGeom prst="bentConnector3">
                    <a:avLst>
                      <a:gd name="adj1" fmla="val 14890"/>
                    </a:avLst>
                  </a:prstGeom>
                  <a:ln w="1270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51"/>
                <p:cNvGrpSpPr/>
                <p:nvPr/>
              </p:nvGrpSpPr>
              <p:grpSpPr>
                <a:xfrm>
                  <a:off x="5832822" y="3898286"/>
                  <a:ext cx="389417" cy="337689"/>
                  <a:chOff x="3185954" y="2674574"/>
                  <a:chExt cx="451261" cy="427512"/>
                </a:xfrm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3185954" y="2674574"/>
                    <a:ext cx="451261" cy="427512"/>
                  </a:xfrm>
                  <a:prstGeom prst="ellipse">
                    <a:avLst/>
                  </a:prstGeom>
                  <a:ln/>
                  <a:scene3d>
                    <a:camera prst="isometricOffAxis2Lef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Cross 46"/>
                  <p:cNvSpPr/>
                  <p:nvPr/>
                </p:nvSpPr>
                <p:spPr>
                  <a:xfrm>
                    <a:off x="3238024" y="2725300"/>
                    <a:ext cx="329768" cy="301774"/>
                  </a:xfrm>
                  <a:prstGeom prst="plus">
                    <a:avLst>
                      <a:gd name="adj" fmla="val 33333"/>
                    </a:avLst>
                  </a:prstGeom>
                  <a:solidFill>
                    <a:srgbClr val="C00000"/>
                  </a:solidFill>
                  <a:ln w="12700">
                    <a:solidFill>
                      <a:schemeClr val="bg2"/>
                    </a:solidFill>
                  </a:ln>
                  <a:scene3d>
                    <a:camera prst="isometricOffAxis2Lef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2" name="Group 11"/>
            <p:cNvGrpSpPr/>
            <p:nvPr/>
          </p:nvGrpSpPr>
          <p:grpSpPr>
            <a:xfrm>
              <a:off x="3328302" y="3048562"/>
              <a:ext cx="2556323" cy="771866"/>
              <a:chOff x="3330801" y="3048562"/>
              <a:chExt cx="2556323" cy="771866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331459" y="3203663"/>
                <a:ext cx="1555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Policy, Identity and Roles Management</a:t>
                </a:r>
              </a:p>
            </p:txBody>
          </p:sp>
          <p:pic>
            <p:nvPicPr>
              <p:cNvPr id="60" name="Picture 2" descr="http://www.dreamstime.com/organization-chart-icon-thumb18564571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0801" y="3048562"/>
                <a:ext cx="1119070" cy="771866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76" name="Group 75"/>
          <p:cNvGrpSpPr/>
          <p:nvPr/>
        </p:nvGrpSpPr>
        <p:grpSpPr>
          <a:xfrm>
            <a:off x="266092" y="1084535"/>
            <a:ext cx="2743200" cy="2783485"/>
            <a:chOff x="266092" y="1101865"/>
            <a:chExt cx="2743200" cy="2783485"/>
          </a:xfrm>
        </p:grpSpPr>
        <p:sp>
          <p:nvSpPr>
            <p:cNvPr id="25" name="Rounded Rectangle 24"/>
            <p:cNvSpPr/>
            <p:nvPr/>
          </p:nvSpPr>
          <p:spPr>
            <a:xfrm>
              <a:off x="266092" y="1101865"/>
              <a:ext cx="2743200" cy="2783485"/>
            </a:xfrm>
            <a:prstGeom prst="roundRect">
              <a:avLst>
                <a:gd name="adj" fmla="val 252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 w="12700">
              <a:solidFill>
                <a:srgbClr val="00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FFFFFF"/>
                </a:solidFill>
                <a:ea typeface="ＭＳ Ｐゴシック" pitchFamily="-84" charset="-128"/>
                <a:cs typeface="ＭＳ Ｐゴシック" pitchFamily="-84" charset="-128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FFFFFF"/>
                </a:solidFill>
                <a:ea typeface="ＭＳ Ｐゴシック" pitchFamily="-84" charset="-128"/>
                <a:cs typeface="ＭＳ Ｐゴシック" pitchFamily="-84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57532" y="1171068"/>
              <a:ext cx="2560320" cy="549565"/>
            </a:xfrm>
            <a:prstGeom prst="roundRect">
              <a:avLst>
                <a:gd name="adj" fmla="val 8448"/>
              </a:avLst>
            </a:prstGeom>
            <a:solidFill>
              <a:srgbClr val="00685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9063" algn="ctr" fontAlgn="auto">
                <a:spcBef>
                  <a:spcPts val="1200"/>
                </a:spcBef>
                <a:spcAft>
                  <a:spcPts val="1200"/>
                </a:spcAft>
                <a:buClr>
                  <a:schemeClr val="accent1"/>
                </a:buClr>
                <a:buFont typeface="Wingdings" charset="0"/>
                <a:buNone/>
                <a:defRPr/>
              </a:pPr>
              <a:r>
                <a:rPr lang="en-US" sz="1400" b="1" dirty="0">
                  <a:solidFill>
                    <a:schemeClr val="bg1"/>
                  </a:solidFill>
                  <a:cs typeface="Arial" charset="0"/>
                </a:rPr>
                <a:t>Simple, Developer Friendly Commands </a:t>
              </a:r>
              <a:r>
                <a:rPr lang="en-US" sz="1400" b="1" dirty="0" smtClean="0">
                  <a:solidFill>
                    <a:schemeClr val="bg1"/>
                  </a:solidFill>
                  <a:cs typeface="Arial" charset="0"/>
                </a:rPr>
                <a:t>&amp; API</a:t>
              </a:r>
              <a:endParaRPr lang="en-US" sz="1400" b="1" dirty="0">
                <a:solidFill>
                  <a:schemeClr val="bg1"/>
                </a:solidFill>
                <a:cs typeface="Arial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93225" y="1902587"/>
              <a:ext cx="1688934" cy="512598"/>
              <a:chOff x="480531" y="1797993"/>
              <a:chExt cx="1688934" cy="512598"/>
            </a:xfrm>
          </p:grpSpPr>
          <p:grpSp>
            <p:nvGrpSpPr>
              <p:cNvPr id="35" name="Group 97"/>
              <p:cNvGrpSpPr/>
              <p:nvPr/>
            </p:nvGrpSpPr>
            <p:grpSpPr>
              <a:xfrm>
                <a:off x="1455069" y="1797993"/>
                <a:ext cx="714396" cy="512598"/>
                <a:chOff x="2493819" y="1718023"/>
                <a:chExt cx="1111930" cy="968765"/>
              </a:xfrm>
            </p:grpSpPr>
            <p:pic>
              <p:nvPicPr>
                <p:cNvPr id="38" name="Picture 2" descr="C:\Users\Dan\Desktop\gear.png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lum contrast="-1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355" y="1718023"/>
                  <a:ext cx="591394" cy="4798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C:\Users\Dan\Desktop\gear.png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lum contrast="-1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3097" y="1955529"/>
                  <a:ext cx="591394" cy="4798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C:\Users\Dan\Desktop\gear.png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lum contrast="-1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3819" y="2206890"/>
                  <a:ext cx="591394" cy="4798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TextBox 40"/>
              <p:cNvSpPr txBox="1"/>
              <p:nvPr/>
            </p:nvSpPr>
            <p:spPr>
              <a:xfrm>
                <a:off x="480531" y="1915793"/>
                <a:ext cx="8386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Runtimes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25346" y="2584994"/>
              <a:ext cx="2224693" cy="461665"/>
              <a:chOff x="327289" y="2405783"/>
              <a:chExt cx="2224693" cy="46166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327289" y="2405783"/>
                <a:ext cx="177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Web Server and App Server Configuration</a:t>
                </a:r>
              </a:p>
            </p:txBody>
          </p:sp>
          <p:grpSp>
            <p:nvGrpSpPr>
              <p:cNvPr id="56" name="Group 120"/>
              <p:cNvGrpSpPr/>
              <p:nvPr/>
            </p:nvGrpSpPr>
            <p:grpSpPr>
              <a:xfrm>
                <a:off x="2141098" y="2444539"/>
                <a:ext cx="410884" cy="384153"/>
                <a:chOff x="6338898" y="2735697"/>
                <a:chExt cx="578737" cy="495995"/>
              </a:xfrm>
            </p:grpSpPr>
            <p:pic>
              <p:nvPicPr>
                <p:cNvPr id="57" name="Picture 3" descr="C:\Users\Dan\Desktop\swit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1426" y="2901349"/>
                  <a:ext cx="556209" cy="3303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3" descr="C:\Users\Dan\Desktop\swit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38898" y="2735697"/>
                  <a:ext cx="556209" cy="3303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8" name="Group 7"/>
            <p:cNvGrpSpPr/>
            <p:nvPr/>
          </p:nvGrpSpPr>
          <p:grpSpPr>
            <a:xfrm>
              <a:off x="584787" y="3186583"/>
              <a:ext cx="2105810" cy="563438"/>
              <a:chOff x="482841" y="3186583"/>
              <a:chExt cx="2105810" cy="563438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82841" y="3237470"/>
                <a:ext cx="1086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Middleware Components</a:t>
                </a: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63011" y="3186583"/>
                <a:ext cx="725640" cy="563438"/>
              </a:xfrm>
              <a:prstGeom prst="rect">
                <a:avLst/>
              </a:prstGeom>
            </p:spPr>
          </p:pic>
        </p:grpSp>
      </p:grpSp>
      <p:grpSp>
        <p:nvGrpSpPr>
          <p:cNvPr id="74" name="Group 73"/>
          <p:cNvGrpSpPr/>
          <p:nvPr/>
        </p:nvGrpSpPr>
        <p:grpSpPr>
          <a:xfrm>
            <a:off x="6196992" y="1084535"/>
            <a:ext cx="2743200" cy="2811088"/>
            <a:chOff x="6196992" y="1084535"/>
            <a:chExt cx="2743200" cy="2811088"/>
          </a:xfrm>
        </p:grpSpPr>
        <p:sp>
          <p:nvSpPr>
            <p:cNvPr id="24" name="Rounded Rectangle 23"/>
            <p:cNvSpPr/>
            <p:nvPr/>
          </p:nvSpPr>
          <p:spPr>
            <a:xfrm>
              <a:off x="6196992" y="1084535"/>
              <a:ext cx="2743200" cy="2811088"/>
            </a:xfrm>
            <a:prstGeom prst="roundRect">
              <a:avLst>
                <a:gd name="adj" fmla="val 252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 w="12700">
              <a:solidFill>
                <a:srgbClr val="00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FFFFFF"/>
                </a:solidFill>
                <a:ea typeface="ＭＳ Ｐゴシック" pitchFamily="-84" charset="-128"/>
                <a:cs typeface="ＭＳ Ｐゴシック" pitchFamily="-84" charset="-128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FFFFFF"/>
                </a:solidFill>
                <a:ea typeface="ＭＳ Ｐゴシック" pitchFamily="-84" charset="-128"/>
                <a:cs typeface="ＭＳ Ｐゴシック" pitchFamily="-84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288432" y="1171070"/>
              <a:ext cx="2560320" cy="549564"/>
            </a:xfrm>
            <a:prstGeom prst="roundRect">
              <a:avLst>
                <a:gd name="adj" fmla="val 8448"/>
              </a:avLst>
            </a:prstGeom>
            <a:solidFill>
              <a:srgbClr val="00685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  <a:buClr>
                  <a:schemeClr val="accent1"/>
                </a:buClr>
                <a:buFont typeface="Wingdings" charset="0"/>
                <a:buNone/>
              </a:pPr>
              <a:r>
                <a:rPr lang="en-US" sz="1400" b="1" dirty="0" smtClean="0">
                  <a:solidFill>
                    <a:srgbClr val="FFFFFF"/>
                  </a:solidFill>
                  <a:cs typeface="Arial" charset="0"/>
                </a:rPr>
                <a:t>Broad Choice of Services</a:t>
              </a:r>
              <a:endParaRPr lang="en-US" sz="1400" b="1" dirty="0">
                <a:solidFill>
                  <a:srgbClr val="FFFFFF"/>
                </a:solidFill>
                <a:cs typeface="Arial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638430" y="1873916"/>
              <a:ext cx="1860325" cy="1889023"/>
              <a:chOff x="6559861" y="1873916"/>
              <a:chExt cx="1860325" cy="188902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559861" y="2617924"/>
                <a:ext cx="1860325" cy="554585"/>
                <a:chOff x="6451779" y="2671734"/>
                <a:chExt cx="1860325" cy="554585"/>
              </a:xfrm>
            </p:grpSpPr>
            <p:sp>
              <p:nvSpPr>
                <p:cNvPr id="63" name="TextBox 62"/>
                <p:cNvSpPr txBox="1"/>
                <p:nvPr/>
              </p:nvSpPr>
              <p:spPr>
                <a:xfrm>
                  <a:off x="6451779" y="2718194"/>
                  <a:ext cx="10861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Data Services</a:t>
                  </a:r>
                </a:p>
              </p:txBody>
            </p:sp>
            <p:grpSp>
              <p:nvGrpSpPr>
                <p:cNvPr id="64" name="Group 61"/>
                <p:cNvGrpSpPr/>
                <p:nvPr/>
              </p:nvGrpSpPr>
              <p:grpSpPr>
                <a:xfrm>
                  <a:off x="7686224" y="2671734"/>
                  <a:ext cx="625880" cy="554585"/>
                  <a:chOff x="5146257" y="1759500"/>
                  <a:chExt cx="834506" cy="674188"/>
                </a:xfrm>
              </p:grpSpPr>
              <p:pic>
                <p:nvPicPr>
                  <p:cNvPr id="65" name="Picture 4" descr="C:\Users\Dan\Desktop\storage.png"/>
                  <p:cNvPicPr>
                    <a:picLocks noChangeAspect="1" noChangeArrowheads="1"/>
                  </p:cNvPicPr>
                  <p:nvPr/>
                </p:nvPicPr>
                <p:blipFill>
                  <a:blip r:embed="rId9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6257" y="1999147"/>
                    <a:ext cx="417253" cy="384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6" name="Picture 4" descr="C:\Users\Dan\Desktop\storage.png"/>
                  <p:cNvPicPr>
                    <a:picLocks noChangeAspect="1" noChangeArrowheads="1"/>
                  </p:cNvPicPr>
                  <p:nvPr/>
                </p:nvPicPr>
                <p:blipFill>
                  <a:blip r:embed="rId9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63510" y="2048848"/>
                    <a:ext cx="417253" cy="384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7" name="Picture 4" descr="C:\Users\Dan\Desktop\storage.png"/>
                  <p:cNvPicPr>
                    <a:picLocks noChangeAspect="1" noChangeArrowheads="1"/>
                  </p:cNvPicPr>
                  <p:nvPr/>
                </p:nvPicPr>
                <p:blipFill>
                  <a:blip r:embed="rId9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54883" y="1759500"/>
                    <a:ext cx="417253" cy="384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22" name="Group 21"/>
              <p:cNvGrpSpPr/>
              <p:nvPr/>
            </p:nvGrpSpPr>
            <p:grpSpPr>
              <a:xfrm>
                <a:off x="6638096" y="3293529"/>
                <a:ext cx="1703855" cy="469410"/>
                <a:chOff x="6451779" y="3293529"/>
                <a:chExt cx="1703855" cy="469410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6451779" y="3297402"/>
                  <a:ext cx="10861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 Platform Services</a:t>
                  </a:r>
                </a:p>
              </p:txBody>
            </p:sp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86224" y="3293529"/>
                  <a:ext cx="469410" cy="469410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6569152" y="1873916"/>
                <a:ext cx="1841742" cy="622988"/>
                <a:chOff x="6451779" y="1858246"/>
                <a:chExt cx="1841742" cy="622988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6451779" y="1938908"/>
                  <a:ext cx="10861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Mobile Services</a:t>
                  </a:r>
                </a:p>
              </p:txBody>
            </p:sp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11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7675768" y="1858246"/>
                  <a:ext cx="617753" cy="622988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0524" y="4604726"/>
            <a:ext cx="848458" cy="36980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9806" y="4588160"/>
            <a:ext cx="507848" cy="40294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0366" y="4699154"/>
            <a:ext cx="876784" cy="18095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2356" y="4653198"/>
            <a:ext cx="1254075" cy="2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463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16x9_internal_040113 (2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59386</TotalTime>
  <Words>676</Words>
  <Application>Microsoft Macintosh PowerPoint</Application>
  <PresentationFormat>On-screen Show (16:9)</PresentationFormat>
  <Paragraphs>149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Pivotal_interim_16x9_internal_040113 (2)</vt:lpstr>
      <vt:lpstr>Pivotal Cloud Foundry</vt:lpstr>
      <vt:lpstr>Software is Changing Industries</vt:lpstr>
      <vt:lpstr>Traditional App Lifecycle: Too Lengthy and Complex</vt:lpstr>
      <vt:lpstr>10x+ Increase in Speed and Agility</vt:lpstr>
      <vt:lpstr>The Power of PaaS (On Premise &amp; Off Premise)</vt:lpstr>
      <vt:lpstr>Deploy An Application</vt:lpstr>
      <vt:lpstr>The Cloud Foundry Foundation</vt:lpstr>
      <vt:lpstr>Largest Open PaaS Ecosystem (100k+ downloads)</vt:lpstr>
      <vt:lpstr>Pivotal CF: Cloud-Independent Enterprise PaaS</vt:lpstr>
      <vt:lpstr>Elastic Runtime High Level Architecture</vt:lpstr>
      <vt:lpstr>Pivotal CF Services</vt:lpstr>
      <vt:lpstr>Pivotal Ops Manager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Wes Hewatt</cp:lastModifiedBy>
  <cp:revision>1542</cp:revision>
  <cp:lastPrinted>2014-07-15T22:08:55Z</cp:lastPrinted>
  <dcterms:created xsi:type="dcterms:W3CDTF">2013-04-01T23:04:03Z</dcterms:created>
  <dcterms:modified xsi:type="dcterms:W3CDTF">2015-09-14T14:24:46Z</dcterms:modified>
</cp:coreProperties>
</file>